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22"/>
  </p:notesMasterIdLst>
  <p:handoutMasterIdLst>
    <p:handoutMasterId r:id="rId23"/>
  </p:handoutMasterIdLst>
  <p:sldIdLst>
    <p:sldId id="256" r:id="rId2"/>
    <p:sldId id="257" r:id="rId3"/>
    <p:sldId id="258" r:id="rId4"/>
    <p:sldId id="259" r:id="rId5"/>
    <p:sldId id="260" r:id="rId6"/>
    <p:sldId id="277"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4630400" cy="8229600"/>
  <p:notesSz cx="8229600" cy="14630400"/>
  <p:embeddedFontLst>
    <p:embeddedFont>
      <p:font typeface="Open Sans" panose="020B0604020202020204" charset="0"/>
      <p:regular r:id="rId24"/>
    </p:embeddedFont>
    <p:embeddedFont>
      <p:font typeface="Libre Baskerville" panose="020B0604020202020204" charset="0"/>
      <p:regular r:id="rId25"/>
    </p:embeddedFont>
    <p:embeddedFont>
      <p:font typeface="Calibri" panose="020F0502020204030204" pitchFamily="34" charset="0"/>
      <p:regular r:id="rId26"/>
      <p:bold r:id="rId27"/>
      <p:italic r:id="rId28"/>
      <p:bold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68" autoAdjust="0"/>
    <p:restoredTop sz="94610"/>
  </p:normalViewPr>
  <p:slideViewPr>
    <p:cSldViewPr snapToGrid="0" snapToObjects="1">
      <p:cViewPr>
        <p:scale>
          <a:sx n="71" d="100"/>
          <a:sy n="71" d="100"/>
        </p:scale>
        <p:origin x="-138" y="-72"/>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1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660900" y="0"/>
            <a:ext cx="3567113" cy="731838"/>
          </a:xfrm>
          <a:prstGeom prst="rect">
            <a:avLst/>
          </a:prstGeom>
        </p:spPr>
        <p:txBody>
          <a:bodyPr vert="horz" lIns="91440" tIns="45720" rIns="91440" bIns="45720" rtlCol="0"/>
          <a:lstStyle>
            <a:lvl1pPr algn="r">
              <a:defRPr sz="1200"/>
            </a:lvl1pPr>
          </a:lstStyle>
          <a:p>
            <a:fld id="{BF57C396-923A-41A3-B6C5-1A8D08D24DD1}" type="datetimeFigureOut">
              <a:rPr lang="en-US" smtClean="0"/>
              <a:t>8/9/2025</a:t>
            </a:fld>
            <a:endParaRPr lang="en-US"/>
          </a:p>
        </p:txBody>
      </p:sp>
      <p:sp>
        <p:nvSpPr>
          <p:cNvPr id="4" name="Footer Placeholder 3"/>
          <p:cNvSpPr>
            <a:spLocks noGrp="1"/>
          </p:cNvSpPr>
          <p:nvPr>
            <p:ph type="ftr" sz="quarter" idx="2"/>
          </p:nvPr>
        </p:nvSpPr>
        <p:spPr>
          <a:xfrm>
            <a:off x="0" y="13896975"/>
            <a:ext cx="3565525" cy="730250"/>
          </a:xfrm>
          <a:prstGeom prst="rect">
            <a:avLst/>
          </a:prstGeom>
        </p:spPr>
        <p:txBody>
          <a:bodyPr vert="horz" lIns="91440" tIns="45720" rIns="91440" bIns="45720" rtlCol="0" anchor="b"/>
          <a:lstStyle>
            <a:lvl1pPr algn="l">
              <a:defRPr sz="1200"/>
            </a:lvl1pPr>
          </a:lstStyle>
          <a:p>
            <a:r>
              <a:rPr lang="en-US" smtClean="0"/>
              <a:t>CHAPTER V</a:t>
            </a:r>
            <a:endParaRPr lang="en-US"/>
          </a:p>
        </p:txBody>
      </p:sp>
      <p:sp>
        <p:nvSpPr>
          <p:cNvPr id="5" name="Slide Number Placeholder 4"/>
          <p:cNvSpPr>
            <a:spLocks noGrp="1"/>
          </p:cNvSpPr>
          <p:nvPr>
            <p:ph type="sldNum" sz="quarter" idx="3"/>
          </p:nvPr>
        </p:nvSpPr>
        <p:spPr>
          <a:xfrm>
            <a:off x="4660900" y="13896975"/>
            <a:ext cx="3567113" cy="730250"/>
          </a:xfrm>
          <a:prstGeom prst="rect">
            <a:avLst/>
          </a:prstGeom>
        </p:spPr>
        <p:txBody>
          <a:bodyPr vert="horz" lIns="91440" tIns="45720" rIns="91440" bIns="45720" rtlCol="0" anchor="b"/>
          <a:lstStyle>
            <a:lvl1pPr algn="r">
              <a:defRPr sz="1200"/>
            </a:lvl1pPr>
          </a:lstStyle>
          <a:p>
            <a:fld id="{ABAA8027-7505-4A21-89B2-F84E616EF67D}" type="slidenum">
              <a:rPr lang="en-US" smtClean="0"/>
              <a:t>‹#›</a:t>
            </a:fld>
            <a:endParaRPr lang="en-US"/>
          </a:p>
        </p:txBody>
      </p:sp>
    </p:spTree>
    <p:extLst>
      <p:ext uri="{BB962C8B-B14F-4D97-AF65-F5344CB8AC3E}">
        <p14:creationId xmlns:p14="http://schemas.microsoft.com/office/powerpoint/2010/main" val="332749502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1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1838"/>
          </a:xfrm>
          <a:prstGeom prst="rect">
            <a:avLst/>
          </a:prstGeom>
        </p:spPr>
        <p:txBody>
          <a:bodyPr vert="horz" lIns="91440" tIns="45720" rIns="91440" bIns="45720" rtlCol="0"/>
          <a:lstStyle>
            <a:lvl1pPr algn="r">
              <a:defRPr sz="1200"/>
            </a:lvl1pPr>
          </a:lstStyle>
          <a:p>
            <a:fld id="{DBBFE083-651A-4712-80BF-D32911A75B2D}" type="datetimeFigureOut">
              <a:rPr lang="en-US" smtClean="0"/>
              <a:t>8/9/2025</a:t>
            </a:fld>
            <a:endParaRPr lang="en-US"/>
          </a:p>
        </p:txBody>
      </p:sp>
      <p:sp>
        <p:nvSpPr>
          <p:cNvPr id="4" name="Slide Image Placeholder 3"/>
          <p:cNvSpPr>
            <a:spLocks noGrp="1" noRot="1" noChangeAspect="1"/>
          </p:cNvSpPr>
          <p:nvPr>
            <p:ph type="sldImg" idx="2"/>
          </p:nvPr>
        </p:nvSpPr>
        <p:spPr>
          <a:xfrm>
            <a:off x="-762000" y="1096963"/>
            <a:ext cx="9753600" cy="5486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6950075"/>
            <a:ext cx="6584950" cy="65833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3896975"/>
            <a:ext cx="3565525" cy="730250"/>
          </a:xfrm>
          <a:prstGeom prst="rect">
            <a:avLst/>
          </a:prstGeom>
        </p:spPr>
        <p:txBody>
          <a:bodyPr vert="horz" lIns="91440" tIns="45720" rIns="91440" bIns="45720" rtlCol="0" anchor="b"/>
          <a:lstStyle>
            <a:lvl1pPr algn="l">
              <a:defRPr sz="1200"/>
            </a:lvl1pPr>
          </a:lstStyle>
          <a:p>
            <a:r>
              <a:rPr lang="en-US" smtClean="0"/>
              <a:t>CHAPTER V</a:t>
            </a:r>
            <a:endParaRPr lang="en-US"/>
          </a:p>
        </p:txBody>
      </p:sp>
      <p:sp>
        <p:nvSpPr>
          <p:cNvPr id="7" name="Slide Number Placeholder 6"/>
          <p:cNvSpPr>
            <a:spLocks noGrp="1"/>
          </p:cNvSpPr>
          <p:nvPr>
            <p:ph type="sldNum" sz="quarter" idx="5"/>
          </p:nvPr>
        </p:nvSpPr>
        <p:spPr>
          <a:xfrm>
            <a:off x="4660900" y="13896975"/>
            <a:ext cx="3567113" cy="730250"/>
          </a:xfrm>
          <a:prstGeom prst="rect">
            <a:avLst/>
          </a:prstGeom>
        </p:spPr>
        <p:txBody>
          <a:bodyPr vert="horz" lIns="91440" tIns="45720" rIns="91440" bIns="45720" rtlCol="0" anchor="b"/>
          <a:lstStyle>
            <a:lvl1pPr algn="r">
              <a:defRPr sz="1200"/>
            </a:lvl1pPr>
          </a:lstStyle>
          <a:p>
            <a:fld id="{2170F6DE-9D3F-43FE-8026-7957F7D67397}" type="slidenum">
              <a:rPr lang="en-US" smtClean="0"/>
              <a:t>‹#›</a:t>
            </a:fld>
            <a:endParaRPr lang="en-US"/>
          </a:p>
        </p:txBody>
      </p:sp>
    </p:spTree>
    <p:extLst>
      <p:ext uri="{BB962C8B-B14F-4D97-AF65-F5344CB8AC3E}">
        <p14:creationId xmlns:p14="http://schemas.microsoft.com/office/powerpoint/2010/main" val="37210960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
        <p:nvSpPr>
          <p:cNvPr id="5" name="Footer Placeholder 4"/>
          <p:cNvSpPr>
            <a:spLocks noGrp="1"/>
          </p:cNvSpPr>
          <p:nvPr>
            <p:ph type="ftr" sz="quarter" idx="11"/>
          </p:nvPr>
        </p:nvSpPr>
        <p:spPr/>
        <p:txBody>
          <a:bodyPr/>
          <a:lstStyle/>
          <a:p>
            <a:r>
              <a:rPr lang="en-US" smtClean="0"/>
              <a:t>CHAPTER V</a:t>
            </a:r>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
        <p:nvSpPr>
          <p:cNvPr id="5" name="Footer Placeholder 4"/>
          <p:cNvSpPr>
            <a:spLocks noGrp="1"/>
          </p:cNvSpPr>
          <p:nvPr>
            <p:ph type="ftr" sz="quarter" idx="11"/>
          </p:nvPr>
        </p:nvSpPr>
        <p:spPr/>
        <p:txBody>
          <a:bodyPr/>
          <a:lstStyle/>
          <a:p>
            <a:r>
              <a:rPr lang="en-US" smtClean="0"/>
              <a:t>CHAPTER V</a:t>
            </a:r>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
        <p:nvSpPr>
          <p:cNvPr id="5" name="Footer Placeholder 4"/>
          <p:cNvSpPr>
            <a:spLocks noGrp="1"/>
          </p:cNvSpPr>
          <p:nvPr>
            <p:ph type="ftr" sz="quarter" idx="11"/>
          </p:nvPr>
        </p:nvSpPr>
        <p:spPr/>
        <p:txBody>
          <a:bodyPr/>
          <a:lstStyle/>
          <a:p>
            <a:r>
              <a:rPr lang="en-US" smtClean="0"/>
              <a:t>CHAPTER V</a:t>
            </a:r>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
        <p:nvSpPr>
          <p:cNvPr id="5" name="Footer Placeholder 4"/>
          <p:cNvSpPr>
            <a:spLocks noGrp="1"/>
          </p:cNvSpPr>
          <p:nvPr>
            <p:ph type="ftr" sz="quarter" idx="11"/>
          </p:nvPr>
        </p:nvSpPr>
        <p:spPr/>
        <p:txBody>
          <a:bodyPr/>
          <a:lstStyle/>
          <a:p>
            <a:r>
              <a:rPr lang="en-US" smtClean="0"/>
              <a:t>CHAPTER V</a:t>
            </a:r>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
        <p:nvSpPr>
          <p:cNvPr id="5" name="Footer Placeholder 4"/>
          <p:cNvSpPr>
            <a:spLocks noGrp="1"/>
          </p:cNvSpPr>
          <p:nvPr>
            <p:ph type="ftr" sz="quarter" idx="11"/>
          </p:nvPr>
        </p:nvSpPr>
        <p:spPr/>
        <p:txBody>
          <a:bodyPr/>
          <a:lstStyle/>
          <a:p>
            <a:r>
              <a:rPr lang="en-US" smtClean="0"/>
              <a:t>CHAPTER V</a:t>
            </a:r>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
        <p:nvSpPr>
          <p:cNvPr id="5" name="Footer Placeholder 4"/>
          <p:cNvSpPr>
            <a:spLocks noGrp="1"/>
          </p:cNvSpPr>
          <p:nvPr>
            <p:ph type="ftr" sz="quarter" idx="11"/>
          </p:nvPr>
        </p:nvSpPr>
        <p:spPr/>
        <p:txBody>
          <a:bodyPr/>
          <a:lstStyle/>
          <a:p>
            <a:r>
              <a:rPr lang="en-US" smtClean="0"/>
              <a:t>CHAPTER V</a:t>
            </a:r>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
        <p:nvSpPr>
          <p:cNvPr id="5" name="Footer Placeholder 4"/>
          <p:cNvSpPr>
            <a:spLocks noGrp="1"/>
          </p:cNvSpPr>
          <p:nvPr>
            <p:ph type="ftr" sz="quarter" idx="11"/>
          </p:nvPr>
        </p:nvSpPr>
        <p:spPr/>
        <p:txBody>
          <a:bodyPr/>
          <a:lstStyle/>
          <a:p>
            <a:r>
              <a:rPr lang="en-US" smtClean="0"/>
              <a:t>CHAPTER V</a:t>
            </a:r>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
        <p:nvSpPr>
          <p:cNvPr id="5" name="Footer Placeholder 4"/>
          <p:cNvSpPr>
            <a:spLocks noGrp="1"/>
          </p:cNvSpPr>
          <p:nvPr>
            <p:ph type="ftr" sz="quarter" idx="11"/>
          </p:nvPr>
        </p:nvSpPr>
        <p:spPr/>
        <p:txBody>
          <a:bodyPr/>
          <a:lstStyle/>
          <a:p>
            <a:r>
              <a:rPr lang="en-US" smtClean="0"/>
              <a:t>CHAPTER V</a:t>
            </a:r>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
        <p:nvSpPr>
          <p:cNvPr id="5" name="Footer Placeholder 4"/>
          <p:cNvSpPr>
            <a:spLocks noGrp="1"/>
          </p:cNvSpPr>
          <p:nvPr>
            <p:ph type="ftr" sz="quarter" idx="11"/>
          </p:nvPr>
        </p:nvSpPr>
        <p:spPr/>
        <p:txBody>
          <a:bodyPr/>
          <a:lstStyle/>
          <a:p>
            <a:r>
              <a:rPr lang="en-US" smtClean="0"/>
              <a:t>CHAPTER V</a:t>
            </a:r>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
        <p:nvSpPr>
          <p:cNvPr id="5" name="Footer Placeholder 4"/>
          <p:cNvSpPr>
            <a:spLocks noGrp="1"/>
          </p:cNvSpPr>
          <p:nvPr>
            <p:ph type="ftr" sz="quarter" idx="11"/>
          </p:nvPr>
        </p:nvSpPr>
        <p:spPr/>
        <p:txBody>
          <a:bodyPr/>
          <a:lstStyle/>
          <a:p>
            <a:r>
              <a:rPr lang="en-US" smtClean="0"/>
              <a:t>CHAPTER V</a:t>
            </a:r>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
        <p:nvSpPr>
          <p:cNvPr id="5" name="Footer Placeholder 4"/>
          <p:cNvSpPr>
            <a:spLocks noGrp="1"/>
          </p:cNvSpPr>
          <p:nvPr>
            <p:ph type="ftr" sz="quarter" idx="11"/>
          </p:nvPr>
        </p:nvSpPr>
        <p:spPr/>
        <p:txBody>
          <a:bodyPr/>
          <a:lstStyle/>
          <a:p>
            <a:r>
              <a:rPr lang="en-US" smtClean="0"/>
              <a:t>CHAPTER V</a:t>
            </a:r>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
        <p:nvSpPr>
          <p:cNvPr id="5" name="Footer Placeholder 4"/>
          <p:cNvSpPr>
            <a:spLocks noGrp="1"/>
          </p:cNvSpPr>
          <p:nvPr>
            <p:ph type="ftr" sz="quarter" idx="11"/>
          </p:nvPr>
        </p:nvSpPr>
        <p:spPr/>
        <p:txBody>
          <a:bodyPr/>
          <a:lstStyle/>
          <a:p>
            <a:r>
              <a:rPr lang="en-US" smtClean="0"/>
              <a:t>CHAPTER V</a:t>
            </a:r>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
        <p:nvSpPr>
          <p:cNvPr id="5" name="Footer Placeholder 4"/>
          <p:cNvSpPr>
            <a:spLocks noGrp="1"/>
          </p:cNvSpPr>
          <p:nvPr>
            <p:ph type="ftr" sz="quarter" idx="11"/>
          </p:nvPr>
        </p:nvSpPr>
        <p:spPr/>
        <p:txBody>
          <a:bodyPr/>
          <a:lstStyle/>
          <a:p>
            <a:r>
              <a:rPr lang="en-US" smtClean="0"/>
              <a:t>CHAPTER V</a:t>
            </a:r>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
        <p:nvSpPr>
          <p:cNvPr id="5" name="Footer Placeholder 4"/>
          <p:cNvSpPr>
            <a:spLocks noGrp="1"/>
          </p:cNvSpPr>
          <p:nvPr>
            <p:ph type="ftr" sz="quarter" idx="11"/>
          </p:nvPr>
        </p:nvSpPr>
        <p:spPr/>
        <p:txBody>
          <a:bodyPr/>
          <a:lstStyle/>
          <a:p>
            <a:r>
              <a:rPr lang="en-US" smtClean="0"/>
              <a:t>CHAPTER V</a:t>
            </a:r>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
        <p:nvSpPr>
          <p:cNvPr id="5" name="Footer Placeholder 4"/>
          <p:cNvSpPr>
            <a:spLocks noGrp="1"/>
          </p:cNvSpPr>
          <p:nvPr>
            <p:ph type="ftr" sz="quarter" idx="11"/>
          </p:nvPr>
        </p:nvSpPr>
        <p:spPr/>
        <p:txBody>
          <a:bodyPr/>
          <a:lstStyle/>
          <a:p>
            <a:r>
              <a:rPr lang="en-US" smtClean="0"/>
              <a:t>CHAPTER V</a:t>
            </a:r>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
        <p:nvSpPr>
          <p:cNvPr id="5" name="Footer Placeholder 4"/>
          <p:cNvSpPr>
            <a:spLocks noGrp="1"/>
          </p:cNvSpPr>
          <p:nvPr>
            <p:ph type="ftr" sz="quarter" idx="11"/>
          </p:nvPr>
        </p:nvSpPr>
        <p:spPr/>
        <p:txBody>
          <a:bodyPr/>
          <a:lstStyle/>
          <a:p>
            <a:r>
              <a:rPr lang="en-US" smtClean="0"/>
              <a:t>CHAPTER V</a:t>
            </a:r>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
        <p:nvSpPr>
          <p:cNvPr id="5" name="Footer Placeholder 4"/>
          <p:cNvSpPr>
            <a:spLocks noGrp="1"/>
          </p:cNvSpPr>
          <p:nvPr>
            <p:ph type="ftr" sz="quarter" idx="11"/>
          </p:nvPr>
        </p:nvSpPr>
        <p:spPr/>
        <p:txBody>
          <a:bodyPr/>
          <a:lstStyle/>
          <a:p>
            <a:r>
              <a:rPr lang="en-US" smtClean="0"/>
              <a:t>CHAPTER V</a:t>
            </a:r>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
        <p:nvSpPr>
          <p:cNvPr id="5" name="Footer Placeholder 4"/>
          <p:cNvSpPr>
            <a:spLocks noGrp="1"/>
          </p:cNvSpPr>
          <p:nvPr>
            <p:ph type="ftr" sz="quarter" idx="11"/>
          </p:nvPr>
        </p:nvSpPr>
        <p:spPr/>
        <p:txBody>
          <a:bodyPr/>
          <a:lstStyle/>
          <a:p>
            <a:r>
              <a:rPr lang="en-US" smtClean="0"/>
              <a:t>CHAPTER V</a:t>
            </a:r>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
        <p:nvSpPr>
          <p:cNvPr id="5" name="Footer Placeholder 4"/>
          <p:cNvSpPr>
            <a:spLocks noGrp="1"/>
          </p:cNvSpPr>
          <p:nvPr>
            <p:ph type="ftr" sz="quarter" idx="11"/>
          </p:nvPr>
        </p:nvSpPr>
        <p:spPr/>
        <p:txBody>
          <a:bodyPr/>
          <a:lstStyle/>
          <a:p>
            <a:r>
              <a:rPr lang="en-US" smtClean="0"/>
              <a:t>CHAPTER V</a:t>
            </a:r>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
        <p:nvSpPr>
          <p:cNvPr id="5" name="Footer Placeholder 4"/>
          <p:cNvSpPr>
            <a:spLocks noGrp="1"/>
          </p:cNvSpPr>
          <p:nvPr>
            <p:ph type="ftr" sz="quarter" idx="11"/>
          </p:nvPr>
        </p:nvSpPr>
        <p:spPr/>
        <p:txBody>
          <a:bodyPr/>
          <a:lstStyle/>
          <a:p>
            <a:r>
              <a:rPr lang="en-US" smtClean="0"/>
              <a:t>CHAPTER V</a:t>
            </a:r>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1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4" name="Text 0"/>
          <p:cNvSpPr/>
          <p:nvPr/>
        </p:nvSpPr>
        <p:spPr>
          <a:xfrm>
            <a:off x="713108" y="3181190"/>
            <a:ext cx="13042821" cy="1417558"/>
          </a:xfrm>
          <a:prstGeom prst="rect">
            <a:avLst/>
          </a:prstGeom>
          <a:noFill/>
          <a:ln/>
        </p:spPr>
        <p:txBody>
          <a:bodyPr wrap="square" lIns="0" tIns="0" rIns="0" bIns="0" rtlCol="0" anchor="t"/>
          <a:lstStyle/>
          <a:p>
            <a:pPr marL="0" indent="0" algn="ctr">
              <a:lnSpc>
                <a:spcPts val="5550"/>
              </a:lnSpc>
              <a:buNone/>
            </a:pPr>
            <a:r>
              <a:rPr lang="en-US" sz="4450" dirty="0">
                <a:solidFill>
                  <a:srgbClr val="403CCF"/>
                </a:solidFill>
                <a:latin typeface="Libre Baskerville" pitchFamily="34" charset="0"/>
                <a:ea typeface="Libre Baskerville" pitchFamily="34" charset="-122"/>
                <a:cs typeface="Libre Baskerville" pitchFamily="34" charset="-120"/>
              </a:rPr>
              <a:t>Enhancing English </a:t>
            </a:r>
            <a:r>
              <a:rPr lang="en-US" sz="4450" dirty="0" smtClean="0">
                <a:solidFill>
                  <a:srgbClr val="403CCF"/>
                </a:solidFill>
                <a:latin typeface="Libre Baskerville" pitchFamily="34" charset="0"/>
                <a:ea typeface="Libre Baskerville" pitchFamily="34" charset="-122"/>
                <a:cs typeface="Libre Baskerville" pitchFamily="34" charset="-120"/>
              </a:rPr>
              <a:t>Vocabulary</a:t>
            </a:r>
          </a:p>
          <a:p>
            <a:pPr marL="0" indent="0" algn="ctr">
              <a:lnSpc>
                <a:spcPts val="5550"/>
              </a:lnSpc>
              <a:buNone/>
            </a:pPr>
            <a:r>
              <a:rPr lang="en-US" sz="4450" dirty="0" smtClean="0">
                <a:solidFill>
                  <a:srgbClr val="403CCF"/>
                </a:solidFill>
                <a:latin typeface="Libre Baskerville" pitchFamily="34" charset="0"/>
                <a:ea typeface="Libre Baskerville" pitchFamily="34" charset="-122"/>
                <a:cs typeface="Libre Baskerville" pitchFamily="34" charset="-120"/>
              </a:rPr>
              <a:t> </a:t>
            </a:r>
            <a:r>
              <a:rPr lang="en-US" sz="4450" dirty="0">
                <a:solidFill>
                  <a:srgbClr val="403CCF"/>
                </a:solidFill>
                <a:latin typeface="Libre Baskerville" pitchFamily="34" charset="0"/>
                <a:ea typeface="Libre Baskerville" pitchFamily="34" charset="-122"/>
                <a:cs typeface="Libre Baskerville" pitchFamily="34" charset="-120"/>
              </a:rPr>
              <a:t>with </a:t>
            </a:r>
            <a:endParaRPr lang="en-US" sz="4450" dirty="0" smtClean="0">
              <a:solidFill>
                <a:srgbClr val="403CCF"/>
              </a:solidFill>
              <a:latin typeface="Libre Baskerville" pitchFamily="34" charset="0"/>
              <a:ea typeface="Libre Baskerville" pitchFamily="34" charset="-122"/>
              <a:cs typeface="Libre Baskerville" pitchFamily="34" charset="-120"/>
            </a:endParaRPr>
          </a:p>
          <a:p>
            <a:pPr marL="0" indent="0" algn="ctr">
              <a:lnSpc>
                <a:spcPts val="5550"/>
              </a:lnSpc>
              <a:buNone/>
            </a:pPr>
            <a:r>
              <a:rPr lang="en-US" sz="4450" dirty="0" smtClean="0">
                <a:solidFill>
                  <a:srgbClr val="403CCF"/>
                </a:solidFill>
                <a:latin typeface="Libre Baskerville" pitchFamily="34" charset="0"/>
                <a:ea typeface="Libre Baskerville" pitchFamily="34" charset="-122"/>
                <a:cs typeface="Libre Baskerville" pitchFamily="34" charset="-120"/>
              </a:rPr>
              <a:t>Visual </a:t>
            </a:r>
            <a:r>
              <a:rPr lang="en-US" sz="4450" dirty="0">
                <a:solidFill>
                  <a:srgbClr val="403CCF"/>
                </a:solidFill>
                <a:latin typeface="Libre Baskerville" pitchFamily="34" charset="0"/>
                <a:ea typeface="Libre Baskerville" pitchFamily="34" charset="-122"/>
                <a:cs typeface="Libre Baskerville" pitchFamily="34" charset="-120"/>
              </a:rPr>
              <a:t>Aids</a:t>
            </a:r>
            <a:endParaRPr lang="en-US" sz="4450" dirty="0"/>
          </a:p>
        </p:txBody>
      </p:sp>
      <p:sp>
        <p:nvSpPr>
          <p:cNvPr id="5" name="Text 1"/>
          <p:cNvSpPr/>
          <p:nvPr/>
        </p:nvSpPr>
        <p:spPr>
          <a:xfrm>
            <a:off x="793790" y="6229826"/>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49495A"/>
                </a:solidFill>
                <a:latin typeface="Open Sans" pitchFamily="34" charset="0"/>
                <a:ea typeface="Open Sans" pitchFamily="34" charset="-122"/>
                <a:cs typeface="Open Sans" pitchFamily="34" charset="-120"/>
              </a:rPr>
              <a:t>Exploring the impact of visual aids on vocabulary acquisition among Grade 10 students at Sangariveira Secondary School.</a:t>
            </a:r>
            <a:endParaRPr lang="en-US" sz="1750" dirty="0"/>
          </a:p>
        </p:txBody>
      </p:sp>
      <p:sp>
        <p:nvSpPr>
          <p:cNvPr id="6" name="Oval 5"/>
          <p:cNvSpPr/>
          <p:nvPr/>
        </p:nvSpPr>
        <p:spPr>
          <a:xfrm>
            <a:off x="12788153" y="7705165"/>
            <a:ext cx="1842247" cy="52443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age 0" descr="preencoded.png"/>
          <p:cNvPicPr>
            <a:picLocks noChangeAspect="1"/>
          </p:cNvPicPr>
          <p:nvPr/>
        </p:nvPicPr>
        <p:blipFill>
          <a:blip r:embed="rId3"/>
          <a:stretch>
            <a:fillRect/>
          </a:stretch>
        </p:blipFill>
        <p:spPr>
          <a:xfrm>
            <a:off x="0" y="0"/>
            <a:ext cx="14630400" cy="2835235"/>
          </a:xfrm>
          <a:prstGeom prst="rect">
            <a:avLst/>
          </a:prstGeom>
        </p:spPr>
      </p:pic>
      <p:pic>
        <p:nvPicPr>
          <p:cNvPr id="3" name="Image 1" descr="preencoded.png"/>
          <p:cNvPicPr>
            <a:picLocks noChangeAspect="1"/>
          </p:cNvPicPr>
          <p:nvPr/>
        </p:nvPicPr>
        <p:blipFill>
          <a:blip r:embed="rId4"/>
          <a:stretch>
            <a:fillRect/>
          </a:stretch>
        </p:blipFill>
        <p:spPr>
          <a:xfrm>
            <a:off x="5345094" y="444851"/>
            <a:ext cx="3402330" cy="226826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93790" y="623768"/>
            <a:ext cx="8961120" cy="708779"/>
          </a:xfrm>
          <a:prstGeom prst="rect">
            <a:avLst/>
          </a:prstGeom>
          <a:noFill/>
          <a:ln/>
        </p:spPr>
        <p:txBody>
          <a:bodyPr wrap="none" lIns="0" tIns="0" rIns="0" bIns="0" rtlCol="0" anchor="t"/>
          <a:lstStyle/>
          <a:p>
            <a:pPr marL="0" indent="0" algn="l">
              <a:lnSpc>
                <a:spcPts val="5550"/>
              </a:lnSpc>
              <a:buNone/>
            </a:pPr>
            <a:r>
              <a:rPr lang="en-US" sz="4450" dirty="0">
                <a:solidFill>
                  <a:srgbClr val="403CCF"/>
                </a:solidFill>
                <a:latin typeface="Libre Baskerville" pitchFamily="34" charset="0"/>
                <a:ea typeface="Libre Baskerville" pitchFamily="34" charset="-122"/>
                <a:cs typeface="Libre Baskerville" pitchFamily="34" charset="-120"/>
              </a:rPr>
              <a:t>Teaching Aids: Visuals in Focus</a:t>
            </a:r>
            <a:endParaRPr lang="en-US" sz="4450" dirty="0"/>
          </a:p>
        </p:txBody>
      </p:sp>
      <p:sp>
        <p:nvSpPr>
          <p:cNvPr id="3" name="Text 1"/>
          <p:cNvSpPr/>
          <p:nvPr/>
        </p:nvSpPr>
        <p:spPr>
          <a:xfrm>
            <a:off x="793790" y="1786176"/>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49495A"/>
                </a:solidFill>
                <a:latin typeface="Open Sans" pitchFamily="34" charset="0"/>
                <a:ea typeface="Open Sans" pitchFamily="34" charset="-122"/>
                <a:cs typeface="Open Sans" pitchFamily="34" charset="-120"/>
              </a:rPr>
              <a:t>Teaching aids enhance the learning process, making it more engaging and effective. This study specifically focuses on visual aids.</a:t>
            </a:r>
            <a:endParaRPr lang="en-US" sz="1750" dirty="0"/>
          </a:p>
        </p:txBody>
      </p:sp>
      <p:pic>
        <p:nvPicPr>
          <p:cNvPr id="4" name="Image 0" descr="preencoded.png"/>
          <p:cNvPicPr>
            <a:picLocks noChangeAspect="1"/>
          </p:cNvPicPr>
          <p:nvPr/>
        </p:nvPicPr>
        <p:blipFill>
          <a:blip r:embed="rId3"/>
          <a:stretch>
            <a:fillRect/>
          </a:stretch>
        </p:blipFill>
        <p:spPr>
          <a:xfrm>
            <a:off x="793790" y="2767132"/>
            <a:ext cx="566976" cy="566976"/>
          </a:xfrm>
          <a:prstGeom prst="rect">
            <a:avLst/>
          </a:prstGeom>
        </p:spPr>
      </p:pic>
      <p:sp>
        <p:nvSpPr>
          <p:cNvPr id="5" name="Text 2"/>
          <p:cNvSpPr/>
          <p:nvPr/>
        </p:nvSpPr>
        <p:spPr>
          <a:xfrm>
            <a:off x="793790" y="361759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9495A"/>
                </a:solidFill>
                <a:latin typeface="Libre Baskerville" pitchFamily="34" charset="0"/>
                <a:ea typeface="Libre Baskerville" pitchFamily="34" charset="-122"/>
                <a:cs typeface="Libre Baskerville" pitchFamily="34" charset="-120"/>
              </a:rPr>
              <a:t>Flashcards</a:t>
            </a:r>
            <a:endParaRPr lang="en-US" sz="2200" dirty="0"/>
          </a:p>
        </p:txBody>
      </p:sp>
      <p:sp>
        <p:nvSpPr>
          <p:cNvPr id="6" name="Text 3"/>
          <p:cNvSpPr/>
          <p:nvPr/>
        </p:nvSpPr>
        <p:spPr>
          <a:xfrm>
            <a:off x="793790" y="4108013"/>
            <a:ext cx="6379607" cy="362903"/>
          </a:xfrm>
          <a:prstGeom prst="rect">
            <a:avLst/>
          </a:prstGeom>
          <a:noFill/>
          <a:ln/>
        </p:spPr>
        <p:txBody>
          <a:bodyPr wrap="none" lIns="0" tIns="0" rIns="0" bIns="0" rtlCol="0" anchor="t"/>
          <a:lstStyle/>
          <a:p>
            <a:pPr marL="0" indent="0" algn="l">
              <a:lnSpc>
                <a:spcPts val="2850"/>
              </a:lnSpc>
              <a:buNone/>
            </a:pPr>
            <a:r>
              <a:rPr lang="en-US" sz="1750" dirty="0">
                <a:solidFill>
                  <a:srgbClr val="49495A"/>
                </a:solidFill>
                <a:latin typeface="Open Sans" pitchFamily="34" charset="0"/>
                <a:ea typeface="Open Sans" pitchFamily="34" charset="-122"/>
                <a:cs typeface="Open Sans" pitchFamily="34" charset="-120"/>
              </a:rPr>
              <a:t>Cards with words/images for memorization and recall.</a:t>
            </a:r>
            <a:endParaRPr lang="en-US" sz="1750" dirty="0"/>
          </a:p>
        </p:txBody>
      </p:sp>
      <p:pic>
        <p:nvPicPr>
          <p:cNvPr id="7" name="Image 1" descr="preencoded.png"/>
          <p:cNvPicPr>
            <a:picLocks noChangeAspect="1"/>
          </p:cNvPicPr>
          <p:nvPr/>
        </p:nvPicPr>
        <p:blipFill>
          <a:blip r:embed="rId4"/>
          <a:stretch>
            <a:fillRect/>
          </a:stretch>
        </p:blipFill>
        <p:spPr>
          <a:xfrm>
            <a:off x="7456884" y="2767132"/>
            <a:ext cx="566976" cy="566976"/>
          </a:xfrm>
          <a:prstGeom prst="rect">
            <a:avLst/>
          </a:prstGeom>
        </p:spPr>
      </p:pic>
      <p:sp>
        <p:nvSpPr>
          <p:cNvPr id="8" name="Text 4"/>
          <p:cNvSpPr/>
          <p:nvPr/>
        </p:nvSpPr>
        <p:spPr>
          <a:xfrm>
            <a:off x="7456884" y="361759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9495A"/>
                </a:solidFill>
                <a:latin typeface="Libre Baskerville" pitchFamily="34" charset="0"/>
                <a:ea typeface="Libre Baskerville" pitchFamily="34" charset="-122"/>
                <a:cs typeface="Libre Baskerville" pitchFamily="34" charset="-120"/>
              </a:rPr>
              <a:t>Projectors</a:t>
            </a:r>
            <a:endParaRPr lang="en-US" sz="2200" dirty="0"/>
          </a:p>
        </p:txBody>
      </p:sp>
      <p:sp>
        <p:nvSpPr>
          <p:cNvPr id="9" name="Text 5"/>
          <p:cNvSpPr/>
          <p:nvPr/>
        </p:nvSpPr>
        <p:spPr>
          <a:xfrm>
            <a:off x="7456884" y="4108013"/>
            <a:ext cx="6379726" cy="362903"/>
          </a:xfrm>
          <a:prstGeom prst="rect">
            <a:avLst/>
          </a:prstGeom>
          <a:noFill/>
          <a:ln/>
        </p:spPr>
        <p:txBody>
          <a:bodyPr wrap="none" lIns="0" tIns="0" rIns="0" bIns="0" rtlCol="0" anchor="t"/>
          <a:lstStyle/>
          <a:p>
            <a:pPr marL="0" indent="0" algn="l">
              <a:lnSpc>
                <a:spcPts val="2850"/>
              </a:lnSpc>
              <a:buNone/>
            </a:pPr>
            <a:r>
              <a:rPr lang="en-US" sz="1750" dirty="0">
                <a:solidFill>
                  <a:srgbClr val="49495A"/>
                </a:solidFill>
                <a:latin typeface="Open Sans" pitchFamily="34" charset="0"/>
                <a:ea typeface="Open Sans" pitchFamily="34" charset="-122"/>
                <a:cs typeface="Open Sans" pitchFamily="34" charset="-120"/>
              </a:rPr>
              <a:t>Displaying content for clear, organized presentations.</a:t>
            </a:r>
            <a:endParaRPr lang="en-US" sz="1750" dirty="0"/>
          </a:p>
        </p:txBody>
      </p:sp>
      <p:pic>
        <p:nvPicPr>
          <p:cNvPr id="10" name="Image 2" descr="preencoded.png"/>
          <p:cNvPicPr>
            <a:picLocks noChangeAspect="1"/>
          </p:cNvPicPr>
          <p:nvPr/>
        </p:nvPicPr>
        <p:blipFill>
          <a:blip r:embed="rId5"/>
          <a:stretch>
            <a:fillRect/>
          </a:stretch>
        </p:blipFill>
        <p:spPr>
          <a:xfrm>
            <a:off x="793790" y="4924544"/>
            <a:ext cx="566976" cy="566976"/>
          </a:xfrm>
          <a:prstGeom prst="rect">
            <a:avLst/>
          </a:prstGeom>
        </p:spPr>
      </p:pic>
      <p:sp>
        <p:nvSpPr>
          <p:cNvPr id="11" name="Text 6"/>
          <p:cNvSpPr/>
          <p:nvPr/>
        </p:nvSpPr>
        <p:spPr>
          <a:xfrm>
            <a:off x="793790" y="577500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9495A"/>
                </a:solidFill>
                <a:latin typeface="Libre Baskerville" pitchFamily="34" charset="0"/>
                <a:ea typeface="Libre Baskerville" pitchFamily="34" charset="-122"/>
                <a:cs typeface="Libre Baskerville" pitchFamily="34" charset="-120"/>
              </a:rPr>
              <a:t>Wall Charts</a:t>
            </a:r>
            <a:endParaRPr lang="en-US" sz="2200" dirty="0"/>
          </a:p>
        </p:txBody>
      </p:sp>
      <p:sp>
        <p:nvSpPr>
          <p:cNvPr id="12" name="Text 7"/>
          <p:cNvSpPr/>
          <p:nvPr/>
        </p:nvSpPr>
        <p:spPr>
          <a:xfrm>
            <a:off x="793790" y="6265426"/>
            <a:ext cx="6379607" cy="362903"/>
          </a:xfrm>
          <a:prstGeom prst="rect">
            <a:avLst/>
          </a:prstGeom>
          <a:noFill/>
          <a:ln/>
        </p:spPr>
        <p:txBody>
          <a:bodyPr wrap="none" lIns="0" tIns="0" rIns="0" bIns="0" rtlCol="0" anchor="t"/>
          <a:lstStyle/>
          <a:p>
            <a:pPr marL="0" indent="0" algn="l">
              <a:lnSpc>
                <a:spcPts val="2850"/>
              </a:lnSpc>
              <a:buNone/>
            </a:pPr>
            <a:r>
              <a:rPr lang="en-US" sz="1750" dirty="0">
                <a:solidFill>
                  <a:srgbClr val="49495A"/>
                </a:solidFill>
                <a:latin typeface="Open Sans" pitchFamily="34" charset="0"/>
                <a:ea typeface="Open Sans" pitchFamily="34" charset="-122"/>
                <a:cs typeface="Open Sans" pitchFamily="34" charset="-120"/>
              </a:rPr>
              <a:t>Visual references for vocabulary, promoting engagement.</a:t>
            </a:r>
            <a:endParaRPr lang="en-US" sz="1750" dirty="0"/>
          </a:p>
        </p:txBody>
      </p:sp>
      <p:pic>
        <p:nvPicPr>
          <p:cNvPr id="13" name="Image 3" descr="preencoded.png"/>
          <p:cNvPicPr>
            <a:picLocks noChangeAspect="1"/>
          </p:cNvPicPr>
          <p:nvPr/>
        </p:nvPicPr>
        <p:blipFill>
          <a:blip r:embed="rId6"/>
          <a:stretch>
            <a:fillRect/>
          </a:stretch>
        </p:blipFill>
        <p:spPr>
          <a:xfrm>
            <a:off x="7456884" y="4924544"/>
            <a:ext cx="566976" cy="566976"/>
          </a:xfrm>
          <a:prstGeom prst="rect">
            <a:avLst/>
          </a:prstGeom>
        </p:spPr>
      </p:pic>
      <p:sp>
        <p:nvSpPr>
          <p:cNvPr id="14" name="Text 8"/>
          <p:cNvSpPr/>
          <p:nvPr/>
        </p:nvSpPr>
        <p:spPr>
          <a:xfrm>
            <a:off x="7456884" y="577500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9495A"/>
                </a:solidFill>
                <a:latin typeface="Libre Baskerville" pitchFamily="34" charset="0"/>
                <a:ea typeface="Libre Baskerville" pitchFamily="34" charset="-122"/>
                <a:cs typeface="Libre Baskerville" pitchFamily="34" charset="-120"/>
              </a:rPr>
              <a:t>Human Body</a:t>
            </a:r>
            <a:endParaRPr lang="en-US" sz="2200" dirty="0"/>
          </a:p>
        </p:txBody>
      </p:sp>
      <p:sp>
        <p:nvSpPr>
          <p:cNvPr id="15" name="Text 9"/>
          <p:cNvSpPr/>
          <p:nvPr/>
        </p:nvSpPr>
        <p:spPr>
          <a:xfrm>
            <a:off x="7456884" y="6265426"/>
            <a:ext cx="6379726" cy="362903"/>
          </a:xfrm>
          <a:prstGeom prst="rect">
            <a:avLst/>
          </a:prstGeom>
          <a:noFill/>
          <a:ln/>
        </p:spPr>
        <p:txBody>
          <a:bodyPr wrap="none" lIns="0" tIns="0" rIns="0" bIns="0" rtlCol="0" anchor="t"/>
          <a:lstStyle/>
          <a:p>
            <a:pPr marL="0" indent="0" algn="l">
              <a:lnSpc>
                <a:spcPts val="2850"/>
              </a:lnSpc>
              <a:buNone/>
            </a:pPr>
            <a:r>
              <a:rPr lang="en-US" sz="1750" dirty="0">
                <a:solidFill>
                  <a:srgbClr val="49495A"/>
                </a:solidFill>
                <a:latin typeface="Open Sans" pitchFamily="34" charset="0"/>
                <a:ea typeface="Open Sans" pitchFamily="34" charset="-122"/>
                <a:cs typeface="Open Sans" pitchFamily="34" charset="-120"/>
              </a:rPr>
              <a:t>Mime, gestures, and facial expressions for meaning.</a:t>
            </a:r>
            <a:endParaRPr lang="en-US" sz="1750" dirty="0"/>
          </a:p>
        </p:txBody>
      </p:sp>
      <p:sp>
        <p:nvSpPr>
          <p:cNvPr id="16" name="Text 10"/>
          <p:cNvSpPr/>
          <p:nvPr/>
        </p:nvSpPr>
        <p:spPr>
          <a:xfrm>
            <a:off x="793790" y="6883479"/>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49495A"/>
                </a:solidFill>
                <a:latin typeface="Open Sans" pitchFamily="34" charset="0"/>
                <a:ea typeface="Open Sans" pitchFamily="34" charset="-122"/>
                <a:cs typeface="Open Sans" pitchFamily="34" charset="-120"/>
              </a:rPr>
              <a:t>Visual aids provide context, reinforce meaning, and enhance memorability, though cultural bias and preparation time can be challenges.</a:t>
            </a:r>
            <a:endParaRPr lang="en-US" sz="1750" dirty="0"/>
          </a:p>
        </p:txBody>
      </p:sp>
      <p:sp>
        <p:nvSpPr>
          <p:cNvPr id="17" name="Oval 16"/>
          <p:cNvSpPr/>
          <p:nvPr/>
        </p:nvSpPr>
        <p:spPr>
          <a:xfrm>
            <a:off x="12788153" y="7705165"/>
            <a:ext cx="1842247" cy="52443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BFAFF">
              <a:alpha val="85000"/>
            </a:srgbClr>
          </a:solidFill>
          <a:ln/>
        </p:spPr>
      </p:sp>
      <p:sp>
        <p:nvSpPr>
          <p:cNvPr id="4" name="Text 1"/>
          <p:cNvSpPr/>
          <p:nvPr/>
        </p:nvSpPr>
        <p:spPr>
          <a:xfrm>
            <a:off x="793790" y="3028355"/>
            <a:ext cx="13042821" cy="1240155"/>
          </a:xfrm>
          <a:prstGeom prst="rect">
            <a:avLst/>
          </a:prstGeom>
          <a:noFill/>
          <a:ln/>
        </p:spPr>
        <p:txBody>
          <a:bodyPr wrap="square" lIns="0" tIns="0" rIns="0" bIns="0" rtlCol="0" anchor="t"/>
          <a:lstStyle/>
          <a:p>
            <a:pPr marL="0" indent="0" algn="l">
              <a:lnSpc>
                <a:spcPts val="4850"/>
              </a:lnSpc>
              <a:buNone/>
            </a:pPr>
            <a:r>
              <a:rPr lang="en-US" sz="3900" dirty="0">
                <a:solidFill>
                  <a:srgbClr val="403CCF"/>
                </a:solidFill>
                <a:latin typeface="Libre Baskerville" pitchFamily="34" charset="0"/>
                <a:ea typeface="Libre Baskerville" pitchFamily="34" charset="-122"/>
                <a:cs typeface="Libre Baskerville" pitchFamily="34" charset="-120"/>
              </a:rPr>
              <a:t>Using Visual Aids to Enhance English Language Vocabulary in Grade 10 Students</a:t>
            </a:r>
            <a:endParaRPr lang="en-US" sz="3900" dirty="0"/>
          </a:p>
        </p:txBody>
      </p:sp>
      <p:sp>
        <p:nvSpPr>
          <p:cNvPr id="5" name="Text 2"/>
          <p:cNvSpPr/>
          <p:nvPr/>
        </p:nvSpPr>
        <p:spPr>
          <a:xfrm>
            <a:off x="793790" y="4566166"/>
            <a:ext cx="13042821" cy="63507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A Case Study at Sangariveira Secondary School, Quelimane. This presentation explores how visual aids impact vocabulary acquisition among Grade 10 students, drawing insights from teacher and student perspectives.</a:t>
            </a:r>
            <a:endParaRPr lang="en-US" sz="1550" dirty="0"/>
          </a:p>
        </p:txBody>
      </p:sp>
      <p:sp>
        <p:nvSpPr>
          <p:cNvPr id="6" name="Oval 5"/>
          <p:cNvSpPr/>
          <p:nvPr/>
        </p:nvSpPr>
        <p:spPr>
          <a:xfrm>
            <a:off x="12788153" y="7705165"/>
            <a:ext cx="1842247" cy="52443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43949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1"/>
          <p:cNvSpPr/>
          <p:nvPr/>
        </p:nvSpPr>
        <p:spPr>
          <a:xfrm>
            <a:off x="2426225" y="2194636"/>
            <a:ext cx="8456176" cy="620078"/>
          </a:xfrm>
          <a:prstGeom prst="rect">
            <a:avLst/>
          </a:prstGeom>
          <a:noFill/>
          <a:ln/>
        </p:spPr>
        <p:txBody>
          <a:bodyPr wrap="none" lIns="0" tIns="0" rIns="0" bIns="0" rtlCol="0" anchor="t"/>
          <a:lstStyle/>
          <a:p>
            <a:pPr marL="0" indent="0" algn="l">
              <a:lnSpc>
                <a:spcPts val="4850"/>
              </a:lnSpc>
              <a:buNone/>
            </a:pPr>
            <a:r>
              <a:rPr lang="en-US" sz="3900" dirty="0" smtClean="0">
                <a:solidFill>
                  <a:srgbClr val="403CCF"/>
                </a:solidFill>
                <a:latin typeface="Libre Baskerville" pitchFamily="34" charset="0"/>
                <a:ea typeface="Libre Baskerville" pitchFamily="34" charset="-122"/>
                <a:cs typeface="Libre Baskerville" pitchFamily="34" charset="-120"/>
              </a:rPr>
              <a:t>Data </a:t>
            </a:r>
            <a:r>
              <a:rPr lang="en-US" sz="3900" dirty="0">
                <a:solidFill>
                  <a:srgbClr val="403CCF"/>
                </a:solidFill>
                <a:latin typeface="Libre Baskerville" pitchFamily="34" charset="0"/>
                <a:ea typeface="Libre Baskerville" pitchFamily="34" charset="-122"/>
                <a:cs typeface="Libre Baskerville" pitchFamily="34" charset="-120"/>
              </a:rPr>
              <a:t>Presentation and Discussion</a:t>
            </a:r>
            <a:endParaRPr lang="en-US" sz="3900" dirty="0"/>
          </a:p>
        </p:txBody>
      </p:sp>
      <p:sp>
        <p:nvSpPr>
          <p:cNvPr id="4" name="Shape 2"/>
          <p:cNvSpPr/>
          <p:nvPr/>
        </p:nvSpPr>
        <p:spPr>
          <a:xfrm>
            <a:off x="793790" y="3327797"/>
            <a:ext cx="4215289" cy="2141815"/>
          </a:xfrm>
          <a:prstGeom prst="roundRect">
            <a:avLst>
              <a:gd name="adj" fmla="val 5123"/>
            </a:avLst>
          </a:prstGeom>
          <a:solidFill>
            <a:srgbClr val="FBFAFF"/>
          </a:solidFill>
          <a:ln w="22860">
            <a:solidFill>
              <a:srgbClr val="D0CED9"/>
            </a:solidFill>
            <a:prstDash val="solid"/>
          </a:ln>
        </p:spPr>
      </p:sp>
      <p:pic>
        <p:nvPicPr>
          <p:cNvPr id="5" name="Image 0" descr="preencoded.png"/>
          <p:cNvPicPr>
            <a:picLocks noChangeAspect="1"/>
          </p:cNvPicPr>
          <p:nvPr/>
        </p:nvPicPr>
        <p:blipFill>
          <a:blip r:embed="rId3"/>
          <a:stretch>
            <a:fillRect/>
          </a:stretch>
        </p:blipFill>
        <p:spPr>
          <a:xfrm>
            <a:off x="770930" y="3327797"/>
            <a:ext cx="91440" cy="2141815"/>
          </a:xfrm>
          <a:prstGeom prst="rect">
            <a:avLst/>
          </a:prstGeom>
        </p:spPr>
      </p:pic>
      <p:sp>
        <p:nvSpPr>
          <p:cNvPr id="6" name="Text 3"/>
          <p:cNvSpPr/>
          <p:nvPr/>
        </p:nvSpPr>
        <p:spPr>
          <a:xfrm>
            <a:off x="1083588" y="3549015"/>
            <a:ext cx="2807494"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Observation Checklist</a:t>
            </a:r>
            <a:endParaRPr lang="en-US" sz="1950" dirty="0"/>
          </a:p>
        </p:txBody>
      </p:sp>
      <p:sp>
        <p:nvSpPr>
          <p:cNvPr id="7" name="Text 4"/>
          <p:cNvSpPr/>
          <p:nvPr/>
        </p:nvSpPr>
        <p:spPr>
          <a:xfrm>
            <a:off x="1083588" y="3978235"/>
            <a:ext cx="3704273" cy="127015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Data collected from classroom observations regarding teacher practices and student engagement with visual aids.</a:t>
            </a:r>
            <a:endParaRPr lang="en-US" sz="1550" dirty="0"/>
          </a:p>
        </p:txBody>
      </p:sp>
      <p:sp>
        <p:nvSpPr>
          <p:cNvPr id="8" name="Shape 5"/>
          <p:cNvSpPr/>
          <p:nvPr/>
        </p:nvSpPr>
        <p:spPr>
          <a:xfrm>
            <a:off x="5207437" y="3327797"/>
            <a:ext cx="4215408" cy="2141815"/>
          </a:xfrm>
          <a:prstGeom prst="roundRect">
            <a:avLst>
              <a:gd name="adj" fmla="val 5123"/>
            </a:avLst>
          </a:prstGeom>
          <a:solidFill>
            <a:srgbClr val="FBFAFF"/>
          </a:solidFill>
          <a:ln w="22860">
            <a:solidFill>
              <a:srgbClr val="D0CED9"/>
            </a:solidFill>
            <a:prstDash val="solid"/>
          </a:ln>
        </p:spPr>
      </p:sp>
      <p:pic>
        <p:nvPicPr>
          <p:cNvPr id="9" name="Image 1" descr="preencoded.png"/>
          <p:cNvPicPr>
            <a:picLocks noChangeAspect="1"/>
          </p:cNvPicPr>
          <p:nvPr/>
        </p:nvPicPr>
        <p:blipFill>
          <a:blip r:embed="rId3"/>
          <a:stretch>
            <a:fillRect/>
          </a:stretch>
        </p:blipFill>
        <p:spPr>
          <a:xfrm>
            <a:off x="5184577" y="3327797"/>
            <a:ext cx="91440" cy="2141815"/>
          </a:xfrm>
          <a:prstGeom prst="rect">
            <a:avLst/>
          </a:prstGeom>
        </p:spPr>
      </p:pic>
      <p:sp>
        <p:nvSpPr>
          <p:cNvPr id="10" name="Text 6"/>
          <p:cNvSpPr/>
          <p:nvPr/>
        </p:nvSpPr>
        <p:spPr>
          <a:xfrm>
            <a:off x="5497235" y="3549015"/>
            <a:ext cx="3118247"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Student Interview Guide</a:t>
            </a:r>
            <a:endParaRPr lang="en-US" sz="1950" dirty="0"/>
          </a:p>
        </p:txBody>
      </p:sp>
      <p:sp>
        <p:nvSpPr>
          <p:cNvPr id="11" name="Text 7"/>
          <p:cNvSpPr/>
          <p:nvPr/>
        </p:nvSpPr>
        <p:spPr>
          <a:xfrm>
            <a:off x="5497235" y="3978235"/>
            <a:ext cx="3704392" cy="127015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Insights gathered directly from Grade 10 students about their experiences and challenges with vocabulary learning using visual aids.</a:t>
            </a:r>
            <a:endParaRPr lang="en-US" sz="1550" dirty="0"/>
          </a:p>
        </p:txBody>
      </p:sp>
      <p:sp>
        <p:nvSpPr>
          <p:cNvPr id="12" name="Shape 8"/>
          <p:cNvSpPr/>
          <p:nvPr/>
        </p:nvSpPr>
        <p:spPr>
          <a:xfrm>
            <a:off x="9621203" y="3327797"/>
            <a:ext cx="4215289" cy="2141815"/>
          </a:xfrm>
          <a:prstGeom prst="roundRect">
            <a:avLst>
              <a:gd name="adj" fmla="val 5123"/>
            </a:avLst>
          </a:prstGeom>
          <a:solidFill>
            <a:srgbClr val="FBFAFF"/>
          </a:solidFill>
          <a:ln w="22860">
            <a:solidFill>
              <a:srgbClr val="D0CED9"/>
            </a:solidFill>
            <a:prstDash val="solid"/>
          </a:ln>
        </p:spPr>
      </p:sp>
      <p:pic>
        <p:nvPicPr>
          <p:cNvPr id="13" name="Image 2" descr="preencoded.png"/>
          <p:cNvPicPr>
            <a:picLocks noChangeAspect="1"/>
          </p:cNvPicPr>
          <p:nvPr/>
        </p:nvPicPr>
        <p:blipFill>
          <a:blip r:embed="rId3"/>
          <a:stretch>
            <a:fillRect/>
          </a:stretch>
        </p:blipFill>
        <p:spPr>
          <a:xfrm>
            <a:off x="9598343" y="3327797"/>
            <a:ext cx="91440" cy="2141815"/>
          </a:xfrm>
          <a:prstGeom prst="rect">
            <a:avLst/>
          </a:prstGeom>
        </p:spPr>
      </p:pic>
      <p:sp>
        <p:nvSpPr>
          <p:cNvPr id="14" name="Text 9"/>
          <p:cNvSpPr/>
          <p:nvPr/>
        </p:nvSpPr>
        <p:spPr>
          <a:xfrm>
            <a:off x="9911001" y="3549015"/>
            <a:ext cx="3135154"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Teacher Interview Guide</a:t>
            </a:r>
            <a:endParaRPr lang="en-US" sz="1950" dirty="0"/>
          </a:p>
        </p:txBody>
      </p:sp>
      <p:sp>
        <p:nvSpPr>
          <p:cNvPr id="15" name="Text 10"/>
          <p:cNvSpPr/>
          <p:nvPr/>
        </p:nvSpPr>
        <p:spPr>
          <a:xfrm>
            <a:off x="9911001" y="3978235"/>
            <a:ext cx="3704273" cy="127015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Perspectives from English teachers on their strategies, effectiveness, and challenges in using visual aids for vocabulary instruction.</a:t>
            </a:r>
            <a:endParaRPr lang="en-US" sz="1550" dirty="0"/>
          </a:p>
        </p:txBody>
      </p:sp>
      <p:sp>
        <p:nvSpPr>
          <p:cNvPr id="16" name="Text 11"/>
          <p:cNvSpPr/>
          <p:nvPr/>
        </p:nvSpPr>
        <p:spPr>
          <a:xfrm>
            <a:off x="793790" y="5692854"/>
            <a:ext cx="13042821" cy="63507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This chapter synthesizes findings from multiple data sources to provide a comprehensive understanding of the role of visual aids in enhancing English language vocabulary.</a:t>
            </a:r>
            <a:endParaRPr lang="en-US" sz="1550" dirty="0"/>
          </a:p>
        </p:txBody>
      </p:sp>
      <p:sp>
        <p:nvSpPr>
          <p:cNvPr id="17" name="Oval 16"/>
          <p:cNvSpPr/>
          <p:nvPr/>
        </p:nvSpPr>
        <p:spPr>
          <a:xfrm>
            <a:off x="12788153" y="7705165"/>
            <a:ext cx="1842247" cy="52443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Image 0" descr="preencoded.png"/>
          <p:cNvPicPr>
            <a:picLocks noChangeAspect="1"/>
          </p:cNvPicPr>
          <p:nvPr/>
        </p:nvPicPr>
        <p:blipFill>
          <a:blip r:embed="rId4"/>
          <a:stretch>
            <a:fillRect/>
          </a:stretch>
        </p:blipFill>
        <p:spPr>
          <a:xfrm>
            <a:off x="0" y="1"/>
            <a:ext cx="14630400" cy="2084294"/>
          </a:xfrm>
          <a:prstGeom prst="rect">
            <a:avLst/>
          </a:prstGeom>
        </p:spPr>
      </p:pic>
      <p:sp>
        <p:nvSpPr>
          <p:cNvPr id="2" name="Text 0"/>
          <p:cNvSpPr/>
          <p:nvPr/>
        </p:nvSpPr>
        <p:spPr>
          <a:xfrm>
            <a:off x="230359" y="672354"/>
            <a:ext cx="2480905" cy="510988"/>
          </a:xfrm>
          <a:prstGeom prst="rect">
            <a:avLst/>
          </a:prstGeom>
          <a:noFill/>
          <a:ln/>
        </p:spPr>
        <p:txBody>
          <a:bodyPr wrap="none" lIns="0" tIns="0" rIns="0" bIns="0" rtlCol="0" anchor="t"/>
          <a:lstStyle/>
          <a:p>
            <a:pPr marL="0" indent="0" algn="l">
              <a:lnSpc>
                <a:spcPts val="2400"/>
              </a:lnSpc>
              <a:buNone/>
            </a:pPr>
            <a:r>
              <a:rPr lang="en-US" sz="1400" dirty="0">
                <a:solidFill>
                  <a:srgbClr val="403CCF"/>
                </a:solidFill>
                <a:latin typeface="Libre Baskerville" pitchFamily="34" charset="0"/>
                <a:ea typeface="Libre Baskerville" pitchFamily="34" charset="-122"/>
                <a:cs typeface="Libre Baskerville" pitchFamily="34" charset="-120"/>
              </a:rPr>
              <a:t>CHAPTER IV</a:t>
            </a:r>
            <a:endParaRPr lang="en-US" sz="1400" dirty="0"/>
          </a:p>
        </p:txBody>
      </p:sp>
    </p:spTree>
    <p:extLst>
      <p:ext uri="{BB962C8B-B14F-4D97-AF65-F5344CB8AC3E}">
        <p14:creationId xmlns:p14="http://schemas.microsoft.com/office/powerpoint/2010/main" val="36129011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21863" y="427553"/>
            <a:ext cx="8508087" cy="485894"/>
          </a:xfrm>
          <a:prstGeom prst="rect">
            <a:avLst/>
          </a:prstGeom>
          <a:noFill/>
          <a:ln/>
        </p:spPr>
        <p:txBody>
          <a:bodyPr wrap="none" lIns="0" tIns="0" rIns="0" bIns="0" rtlCol="0" anchor="t"/>
          <a:lstStyle/>
          <a:p>
            <a:pPr marL="0" indent="0" algn="l">
              <a:lnSpc>
                <a:spcPts val="3800"/>
              </a:lnSpc>
              <a:buNone/>
            </a:pPr>
            <a:r>
              <a:rPr lang="en-US" sz="3050" dirty="0">
                <a:solidFill>
                  <a:srgbClr val="403CCF"/>
                </a:solidFill>
                <a:latin typeface="Libre Baskerville" pitchFamily="34" charset="0"/>
                <a:ea typeface="Libre Baskerville" pitchFamily="34" charset="-122"/>
                <a:cs typeface="Libre Baskerville" pitchFamily="34" charset="-120"/>
              </a:rPr>
              <a:t>Key Findings from Classroom Observation</a:t>
            </a:r>
            <a:endParaRPr lang="en-US" sz="3050" dirty="0"/>
          </a:p>
        </p:txBody>
      </p:sp>
      <p:sp>
        <p:nvSpPr>
          <p:cNvPr id="3" name="Shape 1"/>
          <p:cNvSpPr/>
          <p:nvPr/>
        </p:nvSpPr>
        <p:spPr>
          <a:xfrm>
            <a:off x="621863" y="1224320"/>
            <a:ext cx="349806" cy="349806"/>
          </a:xfrm>
          <a:prstGeom prst="roundRect">
            <a:avLst>
              <a:gd name="adj" fmla="val 6668"/>
            </a:avLst>
          </a:prstGeom>
          <a:solidFill>
            <a:srgbClr val="EAE8F3"/>
          </a:solidFill>
          <a:ln/>
        </p:spPr>
      </p:sp>
      <p:sp>
        <p:nvSpPr>
          <p:cNvPr id="4" name="Text 2"/>
          <p:cNvSpPr/>
          <p:nvPr/>
        </p:nvSpPr>
        <p:spPr>
          <a:xfrm>
            <a:off x="680204" y="1253490"/>
            <a:ext cx="233124" cy="291465"/>
          </a:xfrm>
          <a:prstGeom prst="rect">
            <a:avLst/>
          </a:prstGeom>
          <a:noFill/>
          <a:ln/>
        </p:spPr>
        <p:txBody>
          <a:bodyPr wrap="none" lIns="0" tIns="0" rIns="0" bIns="0" rtlCol="0" anchor="t"/>
          <a:lstStyle/>
          <a:p>
            <a:pPr marL="0" indent="0" algn="ctr">
              <a:lnSpc>
                <a:spcPts val="1800"/>
              </a:lnSpc>
              <a:buNone/>
            </a:pPr>
            <a:r>
              <a:rPr lang="en-US" sz="1800" dirty="0">
                <a:solidFill>
                  <a:srgbClr val="49495A"/>
                </a:solidFill>
                <a:latin typeface="Libre Baskerville" pitchFamily="34" charset="0"/>
                <a:ea typeface="Libre Baskerville" pitchFamily="34" charset="-122"/>
                <a:cs typeface="Libre Baskerville" pitchFamily="34" charset="-120"/>
              </a:rPr>
              <a:t>1</a:t>
            </a:r>
            <a:endParaRPr lang="en-US" sz="1800" dirty="0"/>
          </a:p>
        </p:txBody>
      </p:sp>
      <p:sp>
        <p:nvSpPr>
          <p:cNvPr id="5" name="Text 3"/>
          <p:cNvSpPr/>
          <p:nvPr/>
        </p:nvSpPr>
        <p:spPr>
          <a:xfrm>
            <a:off x="1127046" y="1277660"/>
            <a:ext cx="1980486" cy="242888"/>
          </a:xfrm>
          <a:prstGeom prst="rect">
            <a:avLst/>
          </a:prstGeom>
          <a:noFill/>
          <a:ln/>
        </p:spPr>
        <p:txBody>
          <a:bodyPr wrap="none" lIns="0" tIns="0" rIns="0" bIns="0" rtlCol="0" anchor="t"/>
          <a:lstStyle/>
          <a:p>
            <a:pPr marL="0" indent="0" algn="l">
              <a:lnSpc>
                <a:spcPts val="1900"/>
              </a:lnSpc>
              <a:buNone/>
            </a:pPr>
            <a:r>
              <a:rPr lang="en-US" sz="1500" dirty="0">
                <a:solidFill>
                  <a:srgbClr val="49495A"/>
                </a:solidFill>
                <a:latin typeface="Libre Baskerville" pitchFamily="34" charset="0"/>
                <a:ea typeface="Libre Baskerville" pitchFamily="34" charset="-122"/>
                <a:cs typeface="Libre Baskerville" pitchFamily="34" charset="-120"/>
              </a:rPr>
              <a:t>Teacher Assessment</a:t>
            </a:r>
            <a:endParaRPr lang="en-US" sz="1500" dirty="0"/>
          </a:p>
        </p:txBody>
      </p:sp>
      <p:sp>
        <p:nvSpPr>
          <p:cNvPr id="6" name="Text 4"/>
          <p:cNvSpPr/>
          <p:nvPr/>
        </p:nvSpPr>
        <p:spPr>
          <a:xfrm>
            <a:off x="1127046" y="1613773"/>
            <a:ext cx="12881491" cy="497443"/>
          </a:xfrm>
          <a:prstGeom prst="rect">
            <a:avLst/>
          </a:prstGeom>
          <a:noFill/>
          <a:ln/>
        </p:spPr>
        <p:txBody>
          <a:bodyPr wrap="square" lIns="0" tIns="0" rIns="0" bIns="0" rtlCol="0" anchor="t"/>
          <a:lstStyle/>
          <a:p>
            <a:pPr marL="0" indent="0" algn="l">
              <a:lnSpc>
                <a:spcPts val="1950"/>
              </a:lnSpc>
              <a:buNone/>
            </a:pPr>
            <a:r>
              <a:rPr lang="en-US" sz="1200" dirty="0">
                <a:solidFill>
                  <a:srgbClr val="49495A"/>
                </a:solidFill>
                <a:latin typeface="Open Sans" pitchFamily="34" charset="0"/>
                <a:ea typeface="Open Sans" pitchFamily="34" charset="-122"/>
                <a:cs typeface="Open Sans" pitchFamily="34" charset="-120"/>
              </a:rPr>
              <a:t>Teachers assess understanding after using visual aids through questions, but more structured assessments are needed. Visual aids included body movements, printed photos, and real materials.</a:t>
            </a:r>
            <a:endParaRPr lang="en-US" sz="1200" dirty="0"/>
          </a:p>
        </p:txBody>
      </p:sp>
      <p:sp>
        <p:nvSpPr>
          <p:cNvPr id="7" name="Shape 5"/>
          <p:cNvSpPr/>
          <p:nvPr/>
        </p:nvSpPr>
        <p:spPr>
          <a:xfrm>
            <a:off x="621863" y="2422088"/>
            <a:ext cx="349806" cy="349806"/>
          </a:xfrm>
          <a:prstGeom prst="roundRect">
            <a:avLst>
              <a:gd name="adj" fmla="val 6668"/>
            </a:avLst>
          </a:prstGeom>
          <a:solidFill>
            <a:srgbClr val="EAE8F3"/>
          </a:solidFill>
          <a:ln/>
        </p:spPr>
      </p:sp>
      <p:sp>
        <p:nvSpPr>
          <p:cNvPr id="8" name="Text 6"/>
          <p:cNvSpPr/>
          <p:nvPr/>
        </p:nvSpPr>
        <p:spPr>
          <a:xfrm>
            <a:off x="680204" y="2451259"/>
            <a:ext cx="233124" cy="291465"/>
          </a:xfrm>
          <a:prstGeom prst="rect">
            <a:avLst/>
          </a:prstGeom>
          <a:noFill/>
          <a:ln/>
        </p:spPr>
        <p:txBody>
          <a:bodyPr wrap="none" lIns="0" tIns="0" rIns="0" bIns="0" rtlCol="0" anchor="t"/>
          <a:lstStyle/>
          <a:p>
            <a:pPr marL="0" indent="0" algn="ctr">
              <a:lnSpc>
                <a:spcPts val="1800"/>
              </a:lnSpc>
              <a:buNone/>
            </a:pPr>
            <a:r>
              <a:rPr lang="en-US" sz="1800" dirty="0">
                <a:solidFill>
                  <a:srgbClr val="49495A"/>
                </a:solidFill>
                <a:latin typeface="Libre Baskerville" pitchFamily="34" charset="0"/>
                <a:ea typeface="Libre Baskerville" pitchFamily="34" charset="-122"/>
                <a:cs typeface="Libre Baskerville" pitchFamily="34" charset="-120"/>
              </a:rPr>
              <a:t>2</a:t>
            </a:r>
            <a:endParaRPr lang="en-US" sz="1800" dirty="0"/>
          </a:p>
        </p:txBody>
      </p:sp>
      <p:sp>
        <p:nvSpPr>
          <p:cNvPr id="9" name="Text 7"/>
          <p:cNvSpPr/>
          <p:nvPr/>
        </p:nvSpPr>
        <p:spPr>
          <a:xfrm>
            <a:off x="1127046" y="2475428"/>
            <a:ext cx="2115503" cy="242888"/>
          </a:xfrm>
          <a:prstGeom prst="rect">
            <a:avLst/>
          </a:prstGeom>
          <a:noFill/>
          <a:ln/>
        </p:spPr>
        <p:txBody>
          <a:bodyPr wrap="none" lIns="0" tIns="0" rIns="0" bIns="0" rtlCol="0" anchor="t"/>
          <a:lstStyle/>
          <a:p>
            <a:pPr marL="0" indent="0" algn="l">
              <a:lnSpc>
                <a:spcPts val="1900"/>
              </a:lnSpc>
              <a:buNone/>
            </a:pPr>
            <a:r>
              <a:rPr lang="en-US" sz="1500" dirty="0">
                <a:solidFill>
                  <a:srgbClr val="49495A"/>
                </a:solidFill>
                <a:latin typeface="Libre Baskerville" pitchFamily="34" charset="0"/>
                <a:ea typeface="Libre Baskerville" pitchFamily="34" charset="-122"/>
                <a:cs typeface="Libre Baskerville" pitchFamily="34" charset="-120"/>
              </a:rPr>
              <a:t>Student Participation</a:t>
            </a:r>
            <a:endParaRPr lang="en-US" sz="1500" dirty="0"/>
          </a:p>
        </p:txBody>
      </p:sp>
      <p:sp>
        <p:nvSpPr>
          <p:cNvPr id="10" name="Text 8"/>
          <p:cNvSpPr/>
          <p:nvPr/>
        </p:nvSpPr>
        <p:spPr>
          <a:xfrm>
            <a:off x="1127046" y="2811542"/>
            <a:ext cx="12881491" cy="248722"/>
          </a:xfrm>
          <a:prstGeom prst="rect">
            <a:avLst/>
          </a:prstGeom>
          <a:noFill/>
          <a:ln/>
        </p:spPr>
        <p:txBody>
          <a:bodyPr wrap="none" lIns="0" tIns="0" rIns="0" bIns="0" rtlCol="0" anchor="t"/>
          <a:lstStyle/>
          <a:p>
            <a:pPr marL="0" indent="0" algn="l">
              <a:lnSpc>
                <a:spcPts val="1950"/>
              </a:lnSpc>
              <a:buNone/>
            </a:pPr>
            <a:r>
              <a:rPr lang="en-US" sz="1200" dirty="0">
                <a:solidFill>
                  <a:srgbClr val="49495A"/>
                </a:solidFill>
                <a:latin typeface="Open Sans" pitchFamily="34" charset="0"/>
                <a:ea typeface="Open Sans" pitchFamily="34" charset="-122"/>
                <a:cs typeface="Open Sans" pitchFamily="34" charset="-120"/>
              </a:rPr>
              <a:t>No specific student-centered activities involving visual aids were observed, indicating a missed opportunity for active engagement and limiting long-term retention.</a:t>
            </a:r>
            <a:endParaRPr lang="en-US" sz="1200" dirty="0"/>
          </a:p>
        </p:txBody>
      </p:sp>
      <p:sp>
        <p:nvSpPr>
          <p:cNvPr id="11" name="Shape 9"/>
          <p:cNvSpPr/>
          <p:nvPr/>
        </p:nvSpPr>
        <p:spPr>
          <a:xfrm>
            <a:off x="621863" y="3371136"/>
            <a:ext cx="349806" cy="349806"/>
          </a:xfrm>
          <a:prstGeom prst="roundRect">
            <a:avLst>
              <a:gd name="adj" fmla="val 6668"/>
            </a:avLst>
          </a:prstGeom>
          <a:solidFill>
            <a:srgbClr val="EAE8F3"/>
          </a:solidFill>
          <a:ln/>
        </p:spPr>
      </p:sp>
      <p:sp>
        <p:nvSpPr>
          <p:cNvPr id="12" name="Text 10"/>
          <p:cNvSpPr/>
          <p:nvPr/>
        </p:nvSpPr>
        <p:spPr>
          <a:xfrm>
            <a:off x="680204" y="3400306"/>
            <a:ext cx="233124" cy="291465"/>
          </a:xfrm>
          <a:prstGeom prst="rect">
            <a:avLst/>
          </a:prstGeom>
          <a:noFill/>
          <a:ln/>
        </p:spPr>
        <p:txBody>
          <a:bodyPr wrap="none" lIns="0" tIns="0" rIns="0" bIns="0" rtlCol="0" anchor="t"/>
          <a:lstStyle/>
          <a:p>
            <a:pPr marL="0" indent="0" algn="ctr">
              <a:lnSpc>
                <a:spcPts val="1800"/>
              </a:lnSpc>
              <a:buNone/>
            </a:pPr>
            <a:r>
              <a:rPr lang="en-US" sz="1800" dirty="0">
                <a:solidFill>
                  <a:srgbClr val="49495A"/>
                </a:solidFill>
                <a:latin typeface="Libre Baskerville" pitchFamily="34" charset="0"/>
                <a:ea typeface="Libre Baskerville" pitchFamily="34" charset="-122"/>
                <a:cs typeface="Libre Baskerville" pitchFamily="34" charset="-120"/>
              </a:rPr>
              <a:t>3</a:t>
            </a:r>
            <a:endParaRPr lang="en-US" sz="1800" dirty="0"/>
          </a:p>
        </p:txBody>
      </p:sp>
      <p:sp>
        <p:nvSpPr>
          <p:cNvPr id="13" name="Text 11"/>
          <p:cNvSpPr/>
          <p:nvPr/>
        </p:nvSpPr>
        <p:spPr>
          <a:xfrm>
            <a:off x="1127046" y="3424476"/>
            <a:ext cx="1943576" cy="242888"/>
          </a:xfrm>
          <a:prstGeom prst="rect">
            <a:avLst/>
          </a:prstGeom>
          <a:noFill/>
          <a:ln/>
        </p:spPr>
        <p:txBody>
          <a:bodyPr wrap="none" lIns="0" tIns="0" rIns="0" bIns="0" rtlCol="0" anchor="t"/>
          <a:lstStyle/>
          <a:p>
            <a:pPr marL="0" indent="0" algn="l">
              <a:lnSpc>
                <a:spcPts val="1900"/>
              </a:lnSpc>
              <a:buNone/>
            </a:pPr>
            <a:r>
              <a:rPr lang="en-US" sz="1500" dirty="0">
                <a:solidFill>
                  <a:srgbClr val="49495A"/>
                </a:solidFill>
                <a:latin typeface="Libre Baskerville" pitchFamily="34" charset="0"/>
                <a:ea typeface="Libre Baskerville" pitchFamily="34" charset="-122"/>
                <a:cs typeface="Libre Baskerville" pitchFamily="34" charset="-120"/>
              </a:rPr>
              <a:t>Vocabulary Recall</a:t>
            </a:r>
            <a:endParaRPr lang="en-US" sz="1500" dirty="0"/>
          </a:p>
        </p:txBody>
      </p:sp>
      <p:sp>
        <p:nvSpPr>
          <p:cNvPr id="14" name="Text 12"/>
          <p:cNvSpPr/>
          <p:nvPr/>
        </p:nvSpPr>
        <p:spPr>
          <a:xfrm>
            <a:off x="1127046" y="3760589"/>
            <a:ext cx="12881491" cy="248722"/>
          </a:xfrm>
          <a:prstGeom prst="rect">
            <a:avLst/>
          </a:prstGeom>
          <a:noFill/>
          <a:ln/>
        </p:spPr>
        <p:txBody>
          <a:bodyPr wrap="none" lIns="0" tIns="0" rIns="0" bIns="0" rtlCol="0" anchor="t"/>
          <a:lstStyle/>
          <a:p>
            <a:pPr marL="0" indent="0" algn="l">
              <a:lnSpc>
                <a:spcPts val="1950"/>
              </a:lnSpc>
              <a:buNone/>
            </a:pPr>
            <a:r>
              <a:rPr lang="en-US" sz="1200" dirty="0">
                <a:solidFill>
                  <a:srgbClr val="49495A"/>
                </a:solidFill>
                <a:latin typeface="Open Sans" pitchFamily="34" charset="0"/>
                <a:ea typeface="Open Sans" pitchFamily="34" charset="-122"/>
                <a:cs typeface="Open Sans" pitchFamily="34" charset="-120"/>
              </a:rPr>
              <a:t>Students showed better vocabulary recall when visual aids were used, especially with familiar classroom materials, supporting dual-channel processing.</a:t>
            </a:r>
            <a:endParaRPr lang="en-US" sz="1200" dirty="0"/>
          </a:p>
        </p:txBody>
      </p:sp>
      <p:sp>
        <p:nvSpPr>
          <p:cNvPr id="15" name="Shape 13"/>
          <p:cNvSpPr/>
          <p:nvPr/>
        </p:nvSpPr>
        <p:spPr>
          <a:xfrm>
            <a:off x="621863" y="4320183"/>
            <a:ext cx="349806" cy="349806"/>
          </a:xfrm>
          <a:prstGeom prst="roundRect">
            <a:avLst>
              <a:gd name="adj" fmla="val 6668"/>
            </a:avLst>
          </a:prstGeom>
          <a:solidFill>
            <a:srgbClr val="EAE8F3"/>
          </a:solidFill>
          <a:ln/>
        </p:spPr>
      </p:sp>
      <p:sp>
        <p:nvSpPr>
          <p:cNvPr id="16" name="Text 14"/>
          <p:cNvSpPr/>
          <p:nvPr/>
        </p:nvSpPr>
        <p:spPr>
          <a:xfrm>
            <a:off x="680204" y="4349353"/>
            <a:ext cx="233124" cy="291465"/>
          </a:xfrm>
          <a:prstGeom prst="rect">
            <a:avLst/>
          </a:prstGeom>
          <a:noFill/>
          <a:ln/>
        </p:spPr>
        <p:txBody>
          <a:bodyPr wrap="none" lIns="0" tIns="0" rIns="0" bIns="0" rtlCol="0" anchor="t"/>
          <a:lstStyle/>
          <a:p>
            <a:pPr marL="0" indent="0" algn="ctr">
              <a:lnSpc>
                <a:spcPts val="1800"/>
              </a:lnSpc>
              <a:buNone/>
            </a:pPr>
            <a:r>
              <a:rPr lang="en-US" sz="1800" dirty="0">
                <a:solidFill>
                  <a:srgbClr val="49495A"/>
                </a:solidFill>
                <a:latin typeface="Libre Baskerville" pitchFamily="34" charset="0"/>
                <a:ea typeface="Libre Baskerville" pitchFamily="34" charset="-122"/>
                <a:cs typeface="Libre Baskerville" pitchFamily="34" charset="-120"/>
              </a:rPr>
              <a:t>4</a:t>
            </a:r>
            <a:endParaRPr lang="en-US" sz="1800" dirty="0"/>
          </a:p>
        </p:txBody>
      </p:sp>
      <p:sp>
        <p:nvSpPr>
          <p:cNvPr id="17" name="Text 15"/>
          <p:cNvSpPr/>
          <p:nvPr/>
        </p:nvSpPr>
        <p:spPr>
          <a:xfrm>
            <a:off x="1127046" y="4373523"/>
            <a:ext cx="2383036" cy="242888"/>
          </a:xfrm>
          <a:prstGeom prst="rect">
            <a:avLst/>
          </a:prstGeom>
          <a:noFill/>
          <a:ln/>
        </p:spPr>
        <p:txBody>
          <a:bodyPr wrap="none" lIns="0" tIns="0" rIns="0" bIns="0" rtlCol="0" anchor="t"/>
          <a:lstStyle/>
          <a:p>
            <a:pPr marL="0" indent="0" algn="l">
              <a:lnSpc>
                <a:spcPts val="1900"/>
              </a:lnSpc>
              <a:buNone/>
            </a:pPr>
            <a:r>
              <a:rPr lang="en-US" sz="1500" dirty="0">
                <a:solidFill>
                  <a:srgbClr val="49495A"/>
                </a:solidFill>
                <a:latin typeface="Libre Baskerville" pitchFamily="34" charset="0"/>
                <a:ea typeface="Libre Baskerville" pitchFamily="34" charset="-122"/>
                <a:cs typeface="Libre Baskerville" pitchFamily="34" charset="-120"/>
              </a:rPr>
              <a:t>Appropriateness of Aids</a:t>
            </a:r>
            <a:endParaRPr lang="en-US" sz="1500" dirty="0"/>
          </a:p>
        </p:txBody>
      </p:sp>
      <p:sp>
        <p:nvSpPr>
          <p:cNvPr id="18" name="Text 16"/>
          <p:cNvSpPr/>
          <p:nvPr/>
        </p:nvSpPr>
        <p:spPr>
          <a:xfrm>
            <a:off x="1127046" y="4709636"/>
            <a:ext cx="12881491" cy="248722"/>
          </a:xfrm>
          <a:prstGeom prst="rect">
            <a:avLst/>
          </a:prstGeom>
          <a:noFill/>
          <a:ln/>
        </p:spPr>
        <p:txBody>
          <a:bodyPr wrap="none" lIns="0" tIns="0" rIns="0" bIns="0" rtlCol="0" anchor="t"/>
          <a:lstStyle/>
          <a:p>
            <a:pPr marL="0" indent="0" algn="l">
              <a:lnSpc>
                <a:spcPts val="1950"/>
              </a:lnSpc>
              <a:buNone/>
            </a:pPr>
            <a:r>
              <a:rPr lang="en-US" sz="1200" dirty="0">
                <a:solidFill>
                  <a:srgbClr val="49495A"/>
                </a:solidFill>
                <a:latin typeface="Open Sans" pitchFamily="34" charset="0"/>
                <a:ea typeface="Open Sans" pitchFamily="34" charset="-122"/>
                <a:cs typeface="Open Sans" pitchFamily="34" charset="-120"/>
              </a:rPr>
              <a:t>Visual aids were generally appropriate for students' levels, boosting engagement and comprehension when well-aligned with their cognitive and linguistic needs.</a:t>
            </a:r>
            <a:endParaRPr lang="en-US" sz="1200" dirty="0"/>
          </a:p>
        </p:txBody>
      </p:sp>
      <p:sp>
        <p:nvSpPr>
          <p:cNvPr id="19" name="Shape 17"/>
          <p:cNvSpPr/>
          <p:nvPr/>
        </p:nvSpPr>
        <p:spPr>
          <a:xfrm>
            <a:off x="621863" y="5269230"/>
            <a:ext cx="349806" cy="349806"/>
          </a:xfrm>
          <a:prstGeom prst="roundRect">
            <a:avLst>
              <a:gd name="adj" fmla="val 6668"/>
            </a:avLst>
          </a:prstGeom>
          <a:solidFill>
            <a:srgbClr val="EAE8F3"/>
          </a:solidFill>
          <a:ln/>
        </p:spPr>
      </p:sp>
      <p:sp>
        <p:nvSpPr>
          <p:cNvPr id="20" name="Text 18"/>
          <p:cNvSpPr/>
          <p:nvPr/>
        </p:nvSpPr>
        <p:spPr>
          <a:xfrm>
            <a:off x="680204" y="5298400"/>
            <a:ext cx="233124" cy="291465"/>
          </a:xfrm>
          <a:prstGeom prst="rect">
            <a:avLst/>
          </a:prstGeom>
          <a:noFill/>
          <a:ln/>
        </p:spPr>
        <p:txBody>
          <a:bodyPr wrap="none" lIns="0" tIns="0" rIns="0" bIns="0" rtlCol="0" anchor="t"/>
          <a:lstStyle/>
          <a:p>
            <a:pPr marL="0" indent="0" algn="ctr">
              <a:lnSpc>
                <a:spcPts val="1800"/>
              </a:lnSpc>
              <a:buNone/>
            </a:pPr>
            <a:r>
              <a:rPr lang="en-US" sz="1800" dirty="0">
                <a:solidFill>
                  <a:srgbClr val="49495A"/>
                </a:solidFill>
                <a:latin typeface="Libre Baskerville" pitchFamily="34" charset="0"/>
                <a:ea typeface="Libre Baskerville" pitchFamily="34" charset="-122"/>
                <a:cs typeface="Libre Baskerville" pitchFamily="34" charset="-120"/>
              </a:rPr>
              <a:t>5</a:t>
            </a:r>
            <a:endParaRPr lang="en-US" sz="1800" dirty="0"/>
          </a:p>
        </p:txBody>
      </p:sp>
      <p:sp>
        <p:nvSpPr>
          <p:cNvPr id="21" name="Text 19"/>
          <p:cNvSpPr/>
          <p:nvPr/>
        </p:nvSpPr>
        <p:spPr>
          <a:xfrm>
            <a:off x="1127046" y="5322570"/>
            <a:ext cx="2516981" cy="242888"/>
          </a:xfrm>
          <a:prstGeom prst="rect">
            <a:avLst/>
          </a:prstGeom>
          <a:noFill/>
          <a:ln/>
        </p:spPr>
        <p:txBody>
          <a:bodyPr wrap="none" lIns="0" tIns="0" rIns="0" bIns="0" rtlCol="0" anchor="t"/>
          <a:lstStyle/>
          <a:p>
            <a:pPr marL="0" indent="0" algn="l">
              <a:lnSpc>
                <a:spcPts val="1900"/>
              </a:lnSpc>
              <a:buNone/>
            </a:pPr>
            <a:r>
              <a:rPr lang="en-US" sz="1500" dirty="0">
                <a:solidFill>
                  <a:srgbClr val="49495A"/>
                </a:solidFill>
                <a:latin typeface="Libre Baskerville" pitchFamily="34" charset="0"/>
                <a:ea typeface="Libre Baskerville" pitchFamily="34" charset="-122"/>
                <a:cs typeface="Libre Baskerville" pitchFamily="34" charset="-120"/>
              </a:rPr>
              <a:t>Connection to Objectives</a:t>
            </a:r>
            <a:endParaRPr lang="en-US" sz="1500" dirty="0"/>
          </a:p>
        </p:txBody>
      </p:sp>
      <p:sp>
        <p:nvSpPr>
          <p:cNvPr id="22" name="Text 20"/>
          <p:cNvSpPr/>
          <p:nvPr/>
        </p:nvSpPr>
        <p:spPr>
          <a:xfrm>
            <a:off x="1127046" y="5658683"/>
            <a:ext cx="12881491" cy="248722"/>
          </a:xfrm>
          <a:prstGeom prst="rect">
            <a:avLst/>
          </a:prstGeom>
          <a:noFill/>
          <a:ln/>
        </p:spPr>
        <p:txBody>
          <a:bodyPr wrap="none" lIns="0" tIns="0" rIns="0" bIns="0" rtlCol="0" anchor="t"/>
          <a:lstStyle/>
          <a:p>
            <a:pPr marL="0" indent="0" algn="l">
              <a:lnSpc>
                <a:spcPts val="1950"/>
              </a:lnSpc>
              <a:buNone/>
            </a:pPr>
            <a:r>
              <a:rPr lang="en-US" sz="1200" dirty="0">
                <a:solidFill>
                  <a:srgbClr val="49495A"/>
                </a:solidFill>
                <a:latin typeface="Open Sans" pitchFamily="34" charset="0"/>
                <a:ea typeface="Open Sans" pitchFamily="34" charset="-122"/>
                <a:cs typeface="Open Sans" pitchFamily="34" charset="-120"/>
              </a:rPr>
              <a:t>Visual aids were clearly connected to lesson objectives, ensuring they were pedagogically functional rather than merely decorative.</a:t>
            </a:r>
            <a:endParaRPr lang="en-US" sz="1200" dirty="0"/>
          </a:p>
        </p:txBody>
      </p:sp>
      <p:sp>
        <p:nvSpPr>
          <p:cNvPr id="23" name="Shape 21"/>
          <p:cNvSpPr/>
          <p:nvPr/>
        </p:nvSpPr>
        <p:spPr>
          <a:xfrm>
            <a:off x="621863" y="6218277"/>
            <a:ext cx="349806" cy="349806"/>
          </a:xfrm>
          <a:prstGeom prst="roundRect">
            <a:avLst>
              <a:gd name="adj" fmla="val 6668"/>
            </a:avLst>
          </a:prstGeom>
          <a:solidFill>
            <a:srgbClr val="EAE8F3"/>
          </a:solidFill>
          <a:ln/>
        </p:spPr>
      </p:sp>
      <p:sp>
        <p:nvSpPr>
          <p:cNvPr id="24" name="Text 22"/>
          <p:cNvSpPr/>
          <p:nvPr/>
        </p:nvSpPr>
        <p:spPr>
          <a:xfrm>
            <a:off x="680204" y="6247448"/>
            <a:ext cx="233124" cy="291465"/>
          </a:xfrm>
          <a:prstGeom prst="rect">
            <a:avLst/>
          </a:prstGeom>
          <a:noFill/>
          <a:ln/>
        </p:spPr>
        <p:txBody>
          <a:bodyPr wrap="none" lIns="0" tIns="0" rIns="0" bIns="0" rtlCol="0" anchor="t"/>
          <a:lstStyle/>
          <a:p>
            <a:pPr marL="0" indent="0" algn="ctr">
              <a:lnSpc>
                <a:spcPts val="1800"/>
              </a:lnSpc>
              <a:buNone/>
            </a:pPr>
            <a:r>
              <a:rPr lang="en-US" sz="1800" dirty="0">
                <a:solidFill>
                  <a:srgbClr val="49495A"/>
                </a:solidFill>
                <a:latin typeface="Libre Baskerville" pitchFamily="34" charset="0"/>
                <a:ea typeface="Libre Baskerville" pitchFamily="34" charset="-122"/>
                <a:cs typeface="Libre Baskerville" pitchFamily="34" charset="-120"/>
              </a:rPr>
              <a:t>6</a:t>
            </a:r>
            <a:endParaRPr lang="en-US" sz="1800" dirty="0"/>
          </a:p>
        </p:txBody>
      </p:sp>
      <p:sp>
        <p:nvSpPr>
          <p:cNvPr id="25" name="Text 23"/>
          <p:cNvSpPr/>
          <p:nvPr/>
        </p:nvSpPr>
        <p:spPr>
          <a:xfrm>
            <a:off x="1127046" y="6271617"/>
            <a:ext cx="2397681" cy="242888"/>
          </a:xfrm>
          <a:prstGeom prst="rect">
            <a:avLst/>
          </a:prstGeom>
          <a:noFill/>
          <a:ln/>
        </p:spPr>
        <p:txBody>
          <a:bodyPr wrap="none" lIns="0" tIns="0" rIns="0" bIns="0" rtlCol="0" anchor="t"/>
          <a:lstStyle/>
          <a:p>
            <a:pPr marL="0" indent="0" algn="l">
              <a:lnSpc>
                <a:spcPts val="1900"/>
              </a:lnSpc>
              <a:buNone/>
            </a:pPr>
            <a:r>
              <a:rPr lang="en-US" sz="1500" dirty="0">
                <a:solidFill>
                  <a:srgbClr val="49495A"/>
                </a:solidFill>
                <a:latin typeface="Libre Baskerville" pitchFamily="34" charset="0"/>
                <a:ea typeface="Libre Baskerville" pitchFamily="34" charset="-122"/>
                <a:cs typeface="Libre Baskerville" pitchFamily="34" charset="-120"/>
              </a:rPr>
              <a:t>Opportunities for Usage</a:t>
            </a:r>
            <a:endParaRPr lang="en-US" sz="1500" dirty="0"/>
          </a:p>
        </p:txBody>
      </p:sp>
      <p:sp>
        <p:nvSpPr>
          <p:cNvPr id="26" name="Text 24"/>
          <p:cNvSpPr/>
          <p:nvPr/>
        </p:nvSpPr>
        <p:spPr>
          <a:xfrm>
            <a:off x="1127046" y="6607731"/>
            <a:ext cx="12881491" cy="248722"/>
          </a:xfrm>
          <a:prstGeom prst="rect">
            <a:avLst/>
          </a:prstGeom>
          <a:noFill/>
          <a:ln/>
        </p:spPr>
        <p:txBody>
          <a:bodyPr wrap="none" lIns="0" tIns="0" rIns="0" bIns="0" rtlCol="0" anchor="t"/>
          <a:lstStyle/>
          <a:p>
            <a:pPr marL="0" indent="0" algn="l">
              <a:lnSpc>
                <a:spcPts val="1950"/>
              </a:lnSpc>
              <a:buNone/>
            </a:pPr>
            <a:r>
              <a:rPr lang="en-US" sz="1200" dirty="0">
                <a:solidFill>
                  <a:srgbClr val="49495A"/>
                </a:solidFill>
                <a:latin typeface="Open Sans" pitchFamily="34" charset="0"/>
                <a:ea typeface="Open Sans" pitchFamily="34" charset="-122"/>
                <a:cs typeface="Open Sans" pitchFamily="34" charset="-120"/>
              </a:rPr>
              <a:t>Students were given opportunities to describe vocabulary but lacked follow-up practice, limiting the effectiveness of visual aids.</a:t>
            </a:r>
            <a:endParaRPr lang="en-US" sz="1200" dirty="0"/>
          </a:p>
        </p:txBody>
      </p:sp>
      <p:sp>
        <p:nvSpPr>
          <p:cNvPr id="27" name="Shape 25"/>
          <p:cNvSpPr/>
          <p:nvPr/>
        </p:nvSpPr>
        <p:spPr>
          <a:xfrm>
            <a:off x="621863" y="7167324"/>
            <a:ext cx="349806" cy="349806"/>
          </a:xfrm>
          <a:prstGeom prst="roundRect">
            <a:avLst>
              <a:gd name="adj" fmla="val 6668"/>
            </a:avLst>
          </a:prstGeom>
          <a:solidFill>
            <a:srgbClr val="EAE8F3"/>
          </a:solidFill>
          <a:ln/>
        </p:spPr>
      </p:sp>
      <p:sp>
        <p:nvSpPr>
          <p:cNvPr id="28" name="Text 26"/>
          <p:cNvSpPr/>
          <p:nvPr/>
        </p:nvSpPr>
        <p:spPr>
          <a:xfrm>
            <a:off x="680204" y="7196495"/>
            <a:ext cx="233124" cy="291465"/>
          </a:xfrm>
          <a:prstGeom prst="rect">
            <a:avLst/>
          </a:prstGeom>
          <a:noFill/>
          <a:ln/>
        </p:spPr>
        <p:txBody>
          <a:bodyPr wrap="none" lIns="0" tIns="0" rIns="0" bIns="0" rtlCol="0" anchor="t"/>
          <a:lstStyle/>
          <a:p>
            <a:pPr marL="0" indent="0" algn="ctr">
              <a:lnSpc>
                <a:spcPts val="1800"/>
              </a:lnSpc>
              <a:buNone/>
            </a:pPr>
            <a:r>
              <a:rPr lang="en-US" sz="1800" dirty="0">
                <a:solidFill>
                  <a:srgbClr val="49495A"/>
                </a:solidFill>
                <a:latin typeface="Libre Baskerville" pitchFamily="34" charset="0"/>
                <a:ea typeface="Libre Baskerville" pitchFamily="34" charset="-122"/>
                <a:cs typeface="Libre Baskerville" pitchFamily="34" charset="-120"/>
              </a:rPr>
              <a:t>7</a:t>
            </a:r>
            <a:endParaRPr lang="en-US" sz="1800" dirty="0"/>
          </a:p>
        </p:txBody>
      </p:sp>
      <p:sp>
        <p:nvSpPr>
          <p:cNvPr id="29" name="Text 27"/>
          <p:cNvSpPr/>
          <p:nvPr/>
        </p:nvSpPr>
        <p:spPr>
          <a:xfrm>
            <a:off x="1127046" y="7220664"/>
            <a:ext cx="2025372" cy="242888"/>
          </a:xfrm>
          <a:prstGeom prst="rect">
            <a:avLst/>
          </a:prstGeom>
          <a:noFill/>
          <a:ln/>
        </p:spPr>
        <p:txBody>
          <a:bodyPr wrap="none" lIns="0" tIns="0" rIns="0" bIns="0" rtlCol="0" anchor="t"/>
          <a:lstStyle/>
          <a:p>
            <a:pPr marL="0" indent="0" algn="l">
              <a:lnSpc>
                <a:spcPts val="1900"/>
              </a:lnSpc>
              <a:buNone/>
            </a:pPr>
            <a:r>
              <a:rPr lang="en-US" sz="1500" dirty="0">
                <a:solidFill>
                  <a:srgbClr val="49495A"/>
                </a:solidFill>
                <a:latin typeface="Libre Baskerville" pitchFamily="34" charset="0"/>
                <a:ea typeface="Libre Baskerville" pitchFamily="34" charset="-122"/>
                <a:cs typeface="Libre Baskerville" pitchFamily="34" charset="-120"/>
              </a:rPr>
              <a:t>Visibility Challenges</a:t>
            </a:r>
            <a:endParaRPr lang="en-US" sz="1500" dirty="0"/>
          </a:p>
        </p:txBody>
      </p:sp>
      <p:sp>
        <p:nvSpPr>
          <p:cNvPr id="30" name="Text 28"/>
          <p:cNvSpPr/>
          <p:nvPr/>
        </p:nvSpPr>
        <p:spPr>
          <a:xfrm>
            <a:off x="1127046" y="7556778"/>
            <a:ext cx="12881491" cy="248722"/>
          </a:xfrm>
          <a:prstGeom prst="rect">
            <a:avLst/>
          </a:prstGeom>
          <a:noFill/>
          <a:ln/>
        </p:spPr>
        <p:txBody>
          <a:bodyPr wrap="none" lIns="0" tIns="0" rIns="0" bIns="0" rtlCol="0" anchor="t"/>
          <a:lstStyle/>
          <a:p>
            <a:pPr marL="0" indent="0" algn="l">
              <a:lnSpc>
                <a:spcPts val="1950"/>
              </a:lnSpc>
              <a:buNone/>
            </a:pPr>
            <a:r>
              <a:rPr lang="en-US" sz="1200" dirty="0">
                <a:solidFill>
                  <a:srgbClr val="49495A"/>
                </a:solidFill>
                <a:latin typeface="Open Sans" pitchFamily="34" charset="0"/>
                <a:ea typeface="Open Sans" pitchFamily="34" charset="-122"/>
                <a:cs typeface="Open Sans" pitchFamily="34" charset="-120"/>
              </a:rPr>
              <a:t>Some printed photos were too small or poorly placed, reducing their instructional value and accessibility for all students.</a:t>
            </a:r>
            <a:endParaRPr lang="en-US" sz="1200" dirty="0"/>
          </a:p>
        </p:txBody>
      </p:sp>
      <p:sp>
        <p:nvSpPr>
          <p:cNvPr id="31" name="Oval 30"/>
          <p:cNvSpPr/>
          <p:nvPr/>
        </p:nvSpPr>
        <p:spPr>
          <a:xfrm>
            <a:off x="12788153" y="7705165"/>
            <a:ext cx="1842247" cy="52443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62149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1556147"/>
            <a:ext cx="11613594" cy="620078"/>
          </a:xfrm>
          <a:prstGeom prst="rect">
            <a:avLst/>
          </a:prstGeom>
          <a:noFill/>
          <a:ln/>
        </p:spPr>
        <p:txBody>
          <a:bodyPr wrap="none" lIns="0" tIns="0" rIns="0" bIns="0" rtlCol="0" anchor="t"/>
          <a:lstStyle/>
          <a:p>
            <a:pPr marL="0" indent="0" algn="l">
              <a:lnSpc>
                <a:spcPts val="4850"/>
              </a:lnSpc>
              <a:buNone/>
            </a:pPr>
            <a:r>
              <a:rPr lang="en-US" sz="3900" dirty="0">
                <a:solidFill>
                  <a:srgbClr val="403CCF"/>
                </a:solidFill>
                <a:latin typeface="Libre Baskerville" pitchFamily="34" charset="0"/>
                <a:ea typeface="Libre Baskerville" pitchFamily="34" charset="-122"/>
                <a:cs typeface="Libre Baskerville" pitchFamily="34" charset="-120"/>
              </a:rPr>
              <a:t>Student Perspectives: Challenges and Benefits</a:t>
            </a:r>
            <a:endParaRPr lang="en-US" sz="3900" dirty="0"/>
          </a:p>
        </p:txBody>
      </p:sp>
      <p:sp>
        <p:nvSpPr>
          <p:cNvPr id="3" name="Text 1"/>
          <p:cNvSpPr/>
          <p:nvPr/>
        </p:nvSpPr>
        <p:spPr>
          <a:xfrm>
            <a:off x="793790" y="2672239"/>
            <a:ext cx="3747968" cy="310158"/>
          </a:xfrm>
          <a:prstGeom prst="rect">
            <a:avLst/>
          </a:prstGeom>
          <a:noFill/>
          <a:ln/>
        </p:spPr>
        <p:txBody>
          <a:bodyPr wrap="none" lIns="0" tIns="0" rIns="0" bIns="0" rtlCol="0" anchor="t"/>
          <a:lstStyle/>
          <a:p>
            <a:pPr marL="0" indent="0" algn="l">
              <a:lnSpc>
                <a:spcPts val="2400"/>
              </a:lnSpc>
              <a:buNone/>
            </a:pPr>
            <a:r>
              <a:rPr lang="en-US" sz="1950" dirty="0">
                <a:solidFill>
                  <a:srgbClr val="403CCF"/>
                </a:solidFill>
                <a:latin typeface="Libre Baskerville" pitchFamily="34" charset="0"/>
                <a:ea typeface="Libre Baskerville" pitchFamily="34" charset="-122"/>
                <a:cs typeface="Libre Baskerville" pitchFamily="34" charset="-120"/>
              </a:rPr>
              <a:t>Challenges Faced by Students</a:t>
            </a:r>
            <a:endParaRPr lang="en-US" sz="1950" dirty="0"/>
          </a:p>
        </p:txBody>
      </p:sp>
      <p:sp>
        <p:nvSpPr>
          <p:cNvPr id="4" name="Text 2"/>
          <p:cNvSpPr/>
          <p:nvPr/>
        </p:nvSpPr>
        <p:spPr>
          <a:xfrm>
            <a:off x="793790" y="3180755"/>
            <a:ext cx="6279356" cy="317540"/>
          </a:xfrm>
          <a:prstGeom prst="rect">
            <a:avLst/>
          </a:prstGeom>
          <a:noFill/>
          <a:ln/>
        </p:spPr>
        <p:txBody>
          <a:bodyPr wrap="none" lIns="0" tIns="0" rIns="0" bIns="0" rtlCol="0" anchor="t"/>
          <a:lstStyle/>
          <a:p>
            <a:pPr marL="0" indent="0" algn="l">
              <a:lnSpc>
                <a:spcPts val="2500"/>
              </a:lnSpc>
              <a:buNone/>
            </a:pPr>
            <a:r>
              <a:rPr lang="en-US" sz="1550" dirty="0" smtClean="0">
                <a:solidFill>
                  <a:srgbClr val="49495A"/>
                </a:solidFill>
                <a:latin typeface="Open Sans" pitchFamily="34" charset="0"/>
                <a:ea typeface="Open Sans" pitchFamily="34" charset="-122"/>
                <a:cs typeface="Open Sans" pitchFamily="34" charset="-120"/>
              </a:rPr>
              <a:t>     Difficulty </a:t>
            </a:r>
            <a:r>
              <a:rPr lang="en-US" sz="1550" dirty="0">
                <a:solidFill>
                  <a:srgbClr val="49495A"/>
                </a:solidFill>
                <a:latin typeface="Open Sans" pitchFamily="34" charset="0"/>
                <a:ea typeface="Open Sans" pitchFamily="34" charset="-122"/>
                <a:cs typeface="Open Sans" pitchFamily="34" charset="-120"/>
              </a:rPr>
              <a:t>in pronunciation (St2)</a:t>
            </a:r>
            <a:endParaRPr lang="en-US" sz="1550" dirty="0"/>
          </a:p>
        </p:txBody>
      </p:sp>
      <p:sp>
        <p:nvSpPr>
          <p:cNvPr id="5" name="Shape 3"/>
          <p:cNvSpPr/>
          <p:nvPr/>
        </p:nvSpPr>
        <p:spPr>
          <a:xfrm>
            <a:off x="793790" y="3240167"/>
            <a:ext cx="198358" cy="198358"/>
          </a:xfrm>
          <a:prstGeom prst="roundRect">
            <a:avLst>
              <a:gd name="adj" fmla="val 15009"/>
            </a:avLst>
          </a:prstGeom>
          <a:noFill/>
          <a:ln w="22860">
            <a:solidFill>
              <a:srgbClr val="403CCF"/>
            </a:solidFill>
            <a:prstDash val="solid"/>
          </a:ln>
        </p:spPr>
      </p:sp>
      <p:sp>
        <p:nvSpPr>
          <p:cNvPr id="6" name="Text 4"/>
          <p:cNvSpPr/>
          <p:nvPr/>
        </p:nvSpPr>
        <p:spPr>
          <a:xfrm>
            <a:off x="793790" y="3567708"/>
            <a:ext cx="6279356" cy="317540"/>
          </a:xfrm>
          <a:prstGeom prst="rect">
            <a:avLst/>
          </a:prstGeom>
          <a:noFill/>
          <a:ln/>
        </p:spPr>
        <p:txBody>
          <a:bodyPr wrap="none" lIns="0" tIns="0" rIns="0" bIns="0" rtlCol="0" anchor="t"/>
          <a:lstStyle/>
          <a:p>
            <a:pPr marL="0" indent="0" algn="l">
              <a:lnSpc>
                <a:spcPts val="2500"/>
              </a:lnSpc>
              <a:buNone/>
            </a:pPr>
            <a:r>
              <a:rPr lang="en-US" sz="1550" dirty="0" smtClean="0">
                <a:solidFill>
                  <a:srgbClr val="49495A"/>
                </a:solidFill>
                <a:latin typeface="Open Sans" pitchFamily="34" charset="0"/>
                <a:ea typeface="Open Sans" pitchFamily="34" charset="-122"/>
                <a:cs typeface="Open Sans" pitchFamily="34" charset="-120"/>
              </a:rPr>
              <a:t>     Memorization </a:t>
            </a:r>
            <a:r>
              <a:rPr lang="en-US" sz="1550" dirty="0">
                <a:solidFill>
                  <a:srgbClr val="49495A"/>
                </a:solidFill>
                <a:latin typeface="Open Sans" pitchFamily="34" charset="0"/>
                <a:ea typeface="Open Sans" pitchFamily="34" charset="-122"/>
                <a:cs typeface="Open Sans" pitchFamily="34" charset="-120"/>
              </a:rPr>
              <a:t>and correct usage (St6)</a:t>
            </a:r>
            <a:endParaRPr lang="en-US" sz="1550" dirty="0"/>
          </a:p>
        </p:txBody>
      </p:sp>
      <p:sp>
        <p:nvSpPr>
          <p:cNvPr id="7" name="Shape 5"/>
          <p:cNvSpPr/>
          <p:nvPr/>
        </p:nvSpPr>
        <p:spPr>
          <a:xfrm>
            <a:off x="793790" y="3627120"/>
            <a:ext cx="198358" cy="198358"/>
          </a:xfrm>
          <a:prstGeom prst="roundRect">
            <a:avLst>
              <a:gd name="adj" fmla="val 15009"/>
            </a:avLst>
          </a:prstGeom>
          <a:noFill/>
          <a:ln w="22860">
            <a:solidFill>
              <a:srgbClr val="403CCF"/>
            </a:solidFill>
            <a:prstDash val="solid"/>
          </a:ln>
        </p:spPr>
      </p:sp>
      <p:sp>
        <p:nvSpPr>
          <p:cNvPr id="8" name="Text 6"/>
          <p:cNvSpPr/>
          <p:nvPr/>
        </p:nvSpPr>
        <p:spPr>
          <a:xfrm>
            <a:off x="793790" y="3954661"/>
            <a:ext cx="6279356" cy="317540"/>
          </a:xfrm>
          <a:prstGeom prst="rect">
            <a:avLst/>
          </a:prstGeom>
          <a:noFill/>
          <a:ln/>
        </p:spPr>
        <p:txBody>
          <a:bodyPr wrap="none" lIns="0" tIns="0" rIns="0" bIns="0" rtlCol="0" anchor="t"/>
          <a:lstStyle/>
          <a:p>
            <a:pPr marL="0" indent="0" algn="l">
              <a:lnSpc>
                <a:spcPts val="2500"/>
              </a:lnSpc>
              <a:buNone/>
            </a:pPr>
            <a:r>
              <a:rPr lang="en-US" sz="1550" dirty="0" smtClean="0">
                <a:solidFill>
                  <a:srgbClr val="49495A"/>
                </a:solidFill>
                <a:latin typeface="Open Sans" pitchFamily="34" charset="0"/>
                <a:ea typeface="Open Sans" pitchFamily="34" charset="-122"/>
                <a:cs typeface="Open Sans" pitchFamily="34" charset="-120"/>
              </a:rPr>
              <a:t>     Integrating </a:t>
            </a:r>
            <a:r>
              <a:rPr lang="en-US" sz="1550" dirty="0">
                <a:solidFill>
                  <a:srgbClr val="49495A"/>
                </a:solidFill>
                <a:latin typeface="Open Sans" pitchFamily="34" charset="0"/>
                <a:ea typeface="Open Sans" pitchFamily="34" charset="-122"/>
                <a:cs typeface="Open Sans" pitchFamily="34" charset="-120"/>
              </a:rPr>
              <a:t>vocabulary into daily speech (St8)</a:t>
            </a:r>
            <a:endParaRPr lang="en-US" sz="1550" dirty="0"/>
          </a:p>
        </p:txBody>
      </p:sp>
      <p:sp>
        <p:nvSpPr>
          <p:cNvPr id="9" name="Shape 7"/>
          <p:cNvSpPr/>
          <p:nvPr/>
        </p:nvSpPr>
        <p:spPr>
          <a:xfrm>
            <a:off x="793790" y="4014073"/>
            <a:ext cx="198358" cy="198358"/>
          </a:xfrm>
          <a:prstGeom prst="roundRect">
            <a:avLst>
              <a:gd name="adj" fmla="val 15009"/>
            </a:avLst>
          </a:prstGeom>
          <a:noFill/>
          <a:ln w="22860">
            <a:solidFill>
              <a:srgbClr val="403CCF"/>
            </a:solidFill>
            <a:prstDash val="solid"/>
          </a:ln>
        </p:spPr>
      </p:sp>
      <p:sp>
        <p:nvSpPr>
          <p:cNvPr id="10" name="Text 8"/>
          <p:cNvSpPr/>
          <p:nvPr/>
        </p:nvSpPr>
        <p:spPr>
          <a:xfrm>
            <a:off x="793790" y="4341614"/>
            <a:ext cx="6279356" cy="635079"/>
          </a:xfrm>
          <a:prstGeom prst="rect">
            <a:avLst/>
          </a:prstGeom>
          <a:noFill/>
          <a:ln/>
        </p:spPr>
        <p:txBody>
          <a:bodyPr wrap="square" lIns="0" tIns="0" rIns="0" bIns="0" rtlCol="0" anchor="t"/>
          <a:lstStyle/>
          <a:p>
            <a:pPr marL="0" indent="0" algn="l">
              <a:lnSpc>
                <a:spcPts val="2500"/>
              </a:lnSpc>
              <a:buNone/>
            </a:pPr>
            <a:r>
              <a:rPr lang="en-US" sz="1550" dirty="0" smtClean="0">
                <a:solidFill>
                  <a:srgbClr val="49495A"/>
                </a:solidFill>
                <a:latin typeface="Open Sans" pitchFamily="34" charset="0"/>
                <a:ea typeface="Open Sans" pitchFamily="34" charset="-122"/>
                <a:cs typeface="Open Sans" pitchFamily="34" charset="-120"/>
              </a:rPr>
              <a:t>     Unfamiliar </a:t>
            </a:r>
            <a:r>
              <a:rPr lang="en-US" sz="1550" dirty="0">
                <a:solidFill>
                  <a:srgbClr val="49495A"/>
                </a:solidFill>
                <a:latin typeface="Open Sans" pitchFamily="34" charset="0"/>
                <a:ea typeface="Open Sans" pitchFamily="34" charset="-122"/>
                <a:cs typeface="Open Sans" pitchFamily="34" charset="-120"/>
              </a:rPr>
              <a:t>visual representations hindering understanding (St10)</a:t>
            </a:r>
            <a:endParaRPr lang="en-US" sz="1550" dirty="0"/>
          </a:p>
        </p:txBody>
      </p:sp>
      <p:sp>
        <p:nvSpPr>
          <p:cNvPr id="11" name="Shape 9"/>
          <p:cNvSpPr/>
          <p:nvPr/>
        </p:nvSpPr>
        <p:spPr>
          <a:xfrm>
            <a:off x="793790" y="4401026"/>
            <a:ext cx="198358" cy="198358"/>
          </a:xfrm>
          <a:prstGeom prst="roundRect">
            <a:avLst>
              <a:gd name="adj" fmla="val 15009"/>
            </a:avLst>
          </a:prstGeom>
          <a:noFill/>
          <a:ln w="22860">
            <a:solidFill>
              <a:srgbClr val="403CCF"/>
            </a:solidFill>
            <a:prstDash val="solid"/>
          </a:ln>
        </p:spPr>
      </p:sp>
      <p:sp>
        <p:nvSpPr>
          <p:cNvPr id="12" name="Text 10"/>
          <p:cNvSpPr/>
          <p:nvPr/>
        </p:nvSpPr>
        <p:spPr>
          <a:xfrm>
            <a:off x="793790" y="4787979"/>
            <a:ext cx="6279356" cy="317540"/>
          </a:xfrm>
          <a:prstGeom prst="rect">
            <a:avLst/>
          </a:prstGeom>
          <a:noFill/>
          <a:ln/>
        </p:spPr>
        <p:txBody>
          <a:bodyPr wrap="none" lIns="0" tIns="0" rIns="0" bIns="0" rtlCol="0" anchor="t"/>
          <a:lstStyle/>
          <a:p>
            <a:pPr marL="0" indent="0" algn="l">
              <a:lnSpc>
                <a:spcPts val="2500"/>
              </a:lnSpc>
              <a:buNone/>
            </a:pPr>
            <a:r>
              <a:rPr lang="en-US" sz="1550" dirty="0" smtClean="0">
                <a:solidFill>
                  <a:srgbClr val="49495A"/>
                </a:solidFill>
                <a:latin typeface="Open Sans" pitchFamily="34" charset="0"/>
                <a:ea typeface="Open Sans" pitchFamily="34" charset="-122"/>
                <a:cs typeface="Open Sans" pitchFamily="34" charset="-120"/>
              </a:rPr>
              <a:t>     Visibility </a:t>
            </a:r>
            <a:r>
              <a:rPr lang="en-US" sz="1550" dirty="0">
                <a:solidFill>
                  <a:srgbClr val="49495A"/>
                </a:solidFill>
                <a:latin typeface="Open Sans" pitchFamily="34" charset="0"/>
                <a:ea typeface="Open Sans" pitchFamily="34" charset="-122"/>
                <a:cs typeface="Open Sans" pitchFamily="34" charset="-120"/>
              </a:rPr>
              <a:t>issues with materials (St6)</a:t>
            </a:r>
            <a:endParaRPr lang="en-US" sz="1550" dirty="0"/>
          </a:p>
        </p:txBody>
      </p:sp>
      <p:sp>
        <p:nvSpPr>
          <p:cNvPr id="13" name="Shape 11"/>
          <p:cNvSpPr/>
          <p:nvPr/>
        </p:nvSpPr>
        <p:spPr>
          <a:xfrm>
            <a:off x="817750" y="4840038"/>
            <a:ext cx="198358" cy="198358"/>
          </a:xfrm>
          <a:prstGeom prst="roundRect">
            <a:avLst>
              <a:gd name="adj" fmla="val 15009"/>
            </a:avLst>
          </a:prstGeom>
          <a:noFill/>
          <a:ln w="22860">
            <a:solidFill>
              <a:srgbClr val="403CCF"/>
            </a:solidFill>
            <a:prstDash val="solid"/>
          </a:ln>
        </p:spPr>
      </p:sp>
      <p:sp>
        <p:nvSpPr>
          <p:cNvPr id="14" name="Text 12"/>
          <p:cNvSpPr/>
          <p:nvPr/>
        </p:nvSpPr>
        <p:spPr>
          <a:xfrm>
            <a:off x="793790" y="5542240"/>
            <a:ext cx="6279356" cy="95261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Students highlighted that while visual aids help, issues like pronunciation and retention persist without complementary methods.</a:t>
            </a:r>
            <a:endParaRPr lang="en-US" sz="1550" dirty="0"/>
          </a:p>
        </p:txBody>
      </p:sp>
      <p:sp>
        <p:nvSpPr>
          <p:cNvPr id="15" name="Text 13"/>
          <p:cNvSpPr/>
          <p:nvPr/>
        </p:nvSpPr>
        <p:spPr>
          <a:xfrm>
            <a:off x="7564874" y="2672239"/>
            <a:ext cx="3898225" cy="310158"/>
          </a:xfrm>
          <a:prstGeom prst="rect">
            <a:avLst/>
          </a:prstGeom>
          <a:noFill/>
          <a:ln/>
        </p:spPr>
        <p:txBody>
          <a:bodyPr wrap="none" lIns="0" tIns="0" rIns="0" bIns="0" rtlCol="0" anchor="t"/>
          <a:lstStyle/>
          <a:p>
            <a:pPr marL="0" indent="0" algn="l">
              <a:lnSpc>
                <a:spcPts val="2400"/>
              </a:lnSpc>
              <a:buNone/>
            </a:pPr>
            <a:r>
              <a:rPr lang="en-US" sz="1950" dirty="0">
                <a:solidFill>
                  <a:srgbClr val="403CCF"/>
                </a:solidFill>
                <a:latin typeface="Libre Baskerville" pitchFamily="34" charset="0"/>
                <a:ea typeface="Libre Baskerville" pitchFamily="34" charset="-122"/>
                <a:cs typeface="Libre Baskerville" pitchFamily="34" charset="-120"/>
              </a:rPr>
              <a:t>How Visual Aids Help Students</a:t>
            </a:r>
            <a:endParaRPr lang="en-US" sz="1950" dirty="0"/>
          </a:p>
        </p:txBody>
      </p:sp>
      <p:sp>
        <p:nvSpPr>
          <p:cNvPr id="16" name="Text 14"/>
          <p:cNvSpPr/>
          <p:nvPr/>
        </p:nvSpPr>
        <p:spPr>
          <a:xfrm>
            <a:off x="7564874" y="3180755"/>
            <a:ext cx="6279356" cy="317540"/>
          </a:xfrm>
          <a:prstGeom prst="rect">
            <a:avLst/>
          </a:prstGeom>
          <a:noFill/>
          <a:ln/>
        </p:spPr>
        <p:txBody>
          <a:bodyPr wrap="none" lIns="0" tIns="0" rIns="0" bIns="0" rtlCol="0" anchor="t"/>
          <a:lstStyle/>
          <a:p>
            <a:pPr marL="0" indent="0" algn="l">
              <a:lnSpc>
                <a:spcPts val="2500"/>
              </a:lnSpc>
              <a:buNone/>
            </a:pPr>
            <a:r>
              <a:rPr lang="en-US" sz="1550" dirty="0" smtClean="0">
                <a:solidFill>
                  <a:srgbClr val="49495A"/>
                </a:solidFill>
                <a:latin typeface="Open Sans" pitchFamily="34" charset="0"/>
                <a:ea typeface="Open Sans" pitchFamily="34" charset="-122"/>
                <a:cs typeface="Open Sans" pitchFamily="34" charset="-120"/>
              </a:rPr>
              <a:t>    Better </a:t>
            </a:r>
            <a:r>
              <a:rPr lang="en-US" sz="1550" dirty="0">
                <a:solidFill>
                  <a:srgbClr val="49495A"/>
                </a:solidFill>
                <a:latin typeface="Open Sans" pitchFamily="34" charset="0"/>
                <a:ea typeface="Open Sans" pitchFamily="34" charset="-122"/>
                <a:cs typeface="Open Sans" pitchFamily="34" charset="-120"/>
              </a:rPr>
              <a:t>understanding and description of new words (St1)</a:t>
            </a:r>
            <a:endParaRPr lang="en-US" sz="1550" dirty="0"/>
          </a:p>
        </p:txBody>
      </p:sp>
      <p:sp>
        <p:nvSpPr>
          <p:cNvPr id="17" name="Shape 15"/>
          <p:cNvSpPr/>
          <p:nvPr/>
        </p:nvSpPr>
        <p:spPr>
          <a:xfrm>
            <a:off x="7564874" y="3240167"/>
            <a:ext cx="198358" cy="198358"/>
          </a:xfrm>
          <a:prstGeom prst="roundRect">
            <a:avLst>
              <a:gd name="adj" fmla="val 15009"/>
            </a:avLst>
          </a:prstGeom>
          <a:noFill/>
          <a:ln w="22860">
            <a:solidFill>
              <a:srgbClr val="403CCF"/>
            </a:solidFill>
            <a:prstDash val="solid"/>
          </a:ln>
        </p:spPr>
      </p:sp>
      <p:sp>
        <p:nvSpPr>
          <p:cNvPr id="18" name="Text 16"/>
          <p:cNvSpPr/>
          <p:nvPr/>
        </p:nvSpPr>
        <p:spPr>
          <a:xfrm>
            <a:off x="7564874" y="3567708"/>
            <a:ext cx="6279356" cy="317540"/>
          </a:xfrm>
          <a:prstGeom prst="rect">
            <a:avLst/>
          </a:prstGeom>
          <a:noFill/>
          <a:ln/>
        </p:spPr>
        <p:txBody>
          <a:bodyPr wrap="none" lIns="0" tIns="0" rIns="0" bIns="0" rtlCol="0" anchor="t"/>
          <a:lstStyle/>
          <a:p>
            <a:pPr marL="0" indent="0" algn="l">
              <a:lnSpc>
                <a:spcPts val="2500"/>
              </a:lnSpc>
              <a:buNone/>
            </a:pPr>
            <a:r>
              <a:rPr lang="en-US" sz="1550" dirty="0" smtClean="0">
                <a:solidFill>
                  <a:srgbClr val="49495A"/>
                </a:solidFill>
                <a:latin typeface="Open Sans" pitchFamily="34" charset="0"/>
                <a:ea typeface="Open Sans" pitchFamily="34" charset="-122"/>
                <a:cs typeface="Open Sans" pitchFamily="34" charset="-120"/>
              </a:rPr>
              <a:t>     Associating </a:t>
            </a:r>
            <a:r>
              <a:rPr lang="en-US" sz="1550" dirty="0">
                <a:solidFill>
                  <a:srgbClr val="49495A"/>
                </a:solidFill>
                <a:latin typeface="Open Sans" pitchFamily="34" charset="0"/>
                <a:ea typeface="Open Sans" pitchFamily="34" charset="-122"/>
                <a:cs typeface="Open Sans" pitchFamily="34" charset="-120"/>
              </a:rPr>
              <a:t>objects with words (St3, St7)</a:t>
            </a:r>
            <a:endParaRPr lang="en-US" sz="1550" dirty="0"/>
          </a:p>
        </p:txBody>
      </p:sp>
      <p:sp>
        <p:nvSpPr>
          <p:cNvPr id="19" name="Shape 17"/>
          <p:cNvSpPr/>
          <p:nvPr/>
        </p:nvSpPr>
        <p:spPr>
          <a:xfrm>
            <a:off x="7564874" y="3627120"/>
            <a:ext cx="198358" cy="198358"/>
          </a:xfrm>
          <a:prstGeom prst="roundRect">
            <a:avLst>
              <a:gd name="adj" fmla="val 15009"/>
            </a:avLst>
          </a:prstGeom>
          <a:noFill/>
          <a:ln w="22860">
            <a:solidFill>
              <a:srgbClr val="403CCF"/>
            </a:solidFill>
            <a:prstDash val="solid"/>
          </a:ln>
        </p:spPr>
      </p:sp>
      <p:sp>
        <p:nvSpPr>
          <p:cNvPr id="20" name="Text 18"/>
          <p:cNvSpPr/>
          <p:nvPr/>
        </p:nvSpPr>
        <p:spPr>
          <a:xfrm>
            <a:off x="7564874" y="3954661"/>
            <a:ext cx="6279356" cy="317540"/>
          </a:xfrm>
          <a:prstGeom prst="rect">
            <a:avLst/>
          </a:prstGeom>
          <a:noFill/>
          <a:ln/>
        </p:spPr>
        <p:txBody>
          <a:bodyPr wrap="none" lIns="0" tIns="0" rIns="0" bIns="0" rtlCol="0" anchor="t"/>
          <a:lstStyle/>
          <a:p>
            <a:pPr marL="0" indent="0" algn="l">
              <a:lnSpc>
                <a:spcPts val="2500"/>
              </a:lnSpc>
              <a:buNone/>
            </a:pPr>
            <a:r>
              <a:rPr lang="en-US" sz="1550" dirty="0" smtClean="0">
                <a:solidFill>
                  <a:srgbClr val="49495A"/>
                </a:solidFill>
                <a:latin typeface="Open Sans" pitchFamily="34" charset="0"/>
                <a:ea typeface="Open Sans" pitchFamily="34" charset="-122"/>
                <a:cs typeface="Open Sans" pitchFamily="34" charset="-120"/>
              </a:rPr>
              <a:t>     Improved </a:t>
            </a:r>
            <a:r>
              <a:rPr lang="en-US" sz="1550" dirty="0">
                <a:solidFill>
                  <a:srgbClr val="49495A"/>
                </a:solidFill>
                <a:latin typeface="Open Sans" pitchFamily="34" charset="0"/>
                <a:ea typeface="Open Sans" pitchFamily="34" charset="-122"/>
                <a:cs typeface="Open Sans" pitchFamily="34" charset="-120"/>
              </a:rPr>
              <a:t>comprehension and retention (St1, St6, St9)</a:t>
            </a:r>
            <a:endParaRPr lang="en-US" sz="1550" dirty="0"/>
          </a:p>
        </p:txBody>
      </p:sp>
      <p:sp>
        <p:nvSpPr>
          <p:cNvPr id="21" name="Shape 19"/>
          <p:cNvSpPr/>
          <p:nvPr/>
        </p:nvSpPr>
        <p:spPr>
          <a:xfrm>
            <a:off x="7564874" y="4014073"/>
            <a:ext cx="198358" cy="198358"/>
          </a:xfrm>
          <a:prstGeom prst="roundRect">
            <a:avLst>
              <a:gd name="adj" fmla="val 15009"/>
            </a:avLst>
          </a:prstGeom>
          <a:noFill/>
          <a:ln w="22860">
            <a:solidFill>
              <a:srgbClr val="403CCF"/>
            </a:solidFill>
            <a:prstDash val="solid"/>
          </a:ln>
        </p:spPr>
      </p:sp>
      <p:sp>
        <p:nvSpPr>
          <p:cNvPr id="22" name="Text 20"/>
          <p:cNvSpPr/>
          <p:nvPr/>
        </p:nvSpPr>
        <p:spPr>
          <a:xfrm>
            <a:off x="7564874" y="4341614"/>
            <a:ext cx="6279356" cy="317540"/>
          </a:xfrm>
          <a:prstGeom prst="rect">
            <a:avLst/>
          </a:prstGeom>
          <a:noFill/>
          <a:ln/>
        </p:spPr>
        <p:txBody>
          <a:bodyPr wrap="none" lIns="0" tIns="0" rIns="0" bIns="0" rtlCol="0" anchor="t"/>
          <a:lstStyle/>
          <a:p>
            <a:pPr marL="0" indent="0" algn="l">
              <a:lnSpc>
                <a:spcPts val="2500"/>
              </a:lnSpc>
              <a:buNone/>
            </a:pPr>
            <a:r>
              <a:rPr lang="en-US" sz="1550" dirty="0" smtClean="0">
                <a:solidFill>
                  <a:srgbClr val="49495A"/>
                </a:solidFill>
                <a:latin typeface="Open Sans" pitchFamily="34" charset="0"/>
                <a:ea typeface="Open Sans" pitchFamily="34" charset="-122"/>
                <a:cs typeface="Open Sans" pitchFamily="34" charset="-120"/>
              </a:rPr>
              <a:t>     Increased </a:t>
            </a:r>
            <a:r>
              <a:rPr lang="en-US" sz="1550" dirty="0">
                <a:solidFill>
                  <a:srgbClr val="49495A"/>
                </a:solidFill>
                <a:latin typeface="Open Sans" pitchFamily="34" charset="0"/>
                <a:ea typeface="Open Sans" pitchFamily="34" charset="-122"/>
                <a:cs typeface="Open Sans" pitchFamily="34" charset="-120"/>
              </a:rPr>
              <a:t>interest and enjoyment in lessons (St3, St5, St8, St10)</a:t>
            </a:r>
            <a:endParaRPr lang="en-US" sz="1550" dirty="0"/>
          </a:p>
        </p:txBody>
      </p:sp>
      <p:sp>
        <p:nvSpPr>
          <p:cNvPr id="23" name="Shape 21"/>
          <p:cNvSpPr/>
          <p:nvPr/>
        </p:nvSpPr>
        <p:spPr>
          <a:xfrm>
            <a:off x="7564874" y="4401026"/>
            <a:ext cx="198358" cy="198358"/>
          </a:xfrm>
          <a:prstGeom prst="roundRect">
            <a:avLst>
              <a:gd name="adj" fmla="val 15009"/>
            </a:avLst>
          </a:prstGeom>
          <a:noFill/>
          <a:ln w="22860">
            <a:solidFill>
              <a:srgbClr val="403CCF"/>
            </a:solidFill>
            <a:prstDash val="solid"/>
          </a:ln>
        </p:spPr>
      </p:sp>
      <p:sp>
        <p:nvSpPr>
          <p:cNvPr id="24" name="Text 22"/>
          <p:cNvSpPr/>
          <p:nvPr/>
        </p:nvSpPr>
        <p:spPr>
          <a:xfrm>
            <a:off x="7564874" y="4728567"/>
            <a:ext cx="6279356" cy="317540"/>
          </a:xfrm>
          <a:prstGeom prst="rect">
            <a:avLst/>
          </a:prstGeom>
          <a:noFill/>
          <a:ln/>
        </p:spPr>
        <p:txBody>
          <a:bodyPr wrap="none" lIns="0" tIns="0" rIns="0" bIns="0" rtlCol="0" anchor="t"/>
          <a:lstStyle/>
          <a:p>
            <a:pPr marL="0" indent="0" algn="l">
              <a:lnSpc>
                <a:spcPts val="2500"/>
              </a:lnSpc>
              <a:buNone/>
            </a:pPr>
            <a:r>
              <a:rPr lang="en-US" sz="1550" dirty="0" smtClean="0">
                <a:solidFill>
                  <a:srgbClr val="49495A"/>
                </a:solidFill>
                <a:latin typeface="Open Sans" pitchFamily="34" charset="0"/>
                <a:ea typeface="Open Sans" pitchFamily="34" charset="-122"/>
                <a:cs typeface="Open Sans" pitchFamily="34" charset="-120"/>
              </a:rPr>
              <a:t>    Easy </a:t>
            </a:r>
            <a:r>
              <a:rPr lang="en-US" sz="1550" dirty="0">
                <a:solidFill>
                  <a:srgbClr val="49495A"/>
                </a:solidFill>
                <a:latin typeface="Open Sans" pitchFamily="34" charset="0"/>
                <a:ea typeface="Open Sans" pitchFamily="34" charset="-122"/>
                <a:cs typeface="Open Sans" pitchFamily="34" charset="-120"/>
              </a:rPr>
              <a:t>to learn by seeing what words refer to (St3, St9)</a:t>
            </a:r>
            <a:endParaRPr lang="en-US" sz="1550" dirty="0"/>
          </a:p>
        </p:txBody>
      </p:sp>
      <p:sp>
        <p:nvSpPr>
          <p:cNvPr id="25" name="Shape 23"/>
          <p:cNvSpPr/>
          <p:nvPr/>
        </p:nvSpPr>
        <p:spPr>
          <a:xfrm>
            <a:off x="7564874" y="4787979"/>
            <a:ext cx="198358" cy="198358"/>
          </a:xfrm>
          <a:prstGeom prst="roundRect">
            <a:avLst>
              <a:gd name="adj" fmla="val 15009"/>
            </a:avLst>
          </a:prstGeom>
          <a:noFill/>
          <a:ln w="22860">
            <a:solidFill>
              <a:srgbClr val="403CCF"/>
            </a:solidFill>
            <a:prstDash val="solid"/>
          </a:ln>
        </p:spPr>
      </p:sp>
      <p:sp>
        <p:nvSpPr>
          <p:cNvPr id="26" name="Text 24"/>
          <p:cNvSpPr/>
          <p:nvPr/>
        </p:nvSpPr>
        <p:spPr>
          <a:xfrm>
            <a:off x="7564874" y="5224701"/>
            <a:ext cx="6279356" cy="63507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The majority of students strongly favored visual aids, noting their ability to make learning more concrete, engaging, and memorable.</a:t>
            </a:r>
            <a:endParaRPr lang="en-US" sz="1550" dirty="0"/>
          </a:p>
        </p:txBody>
      </p:sp>
      <p:sp>
        <p:nvSpPr>
          <p:cNvPr id="27" name="Oval 26"/>
          <p:cNvSpPr/>
          <p:nvPr/>
        </p:nvSpPr>
        <p:spPr>
          <a:xfrm>
            <a:off x="12788153" y="7705165"/>
            <a:ext cx="1842247" cy="52443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66695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1629251"/>
            <a:ext cx="12028289" cy="620078"/>
          </a:xfrm>
          <a:prstGeom prst="rect">
            <a:avLst/>
          </a:prstGeom>
          <a:noFill/>
          <a:ln/>
        </p:spPr>
        <p:txBody>
          <a:bodyPr wrap="none" lIns="0" tIns="0" rIns="0" bIns="0" rtlCol="0" anchor="t"/>
          <a:lstStyle/>
          <a:p>
            <a:pPr marL="0" indent="0" algn="l">
              <a:lnSpc>
                <a:spcPts val="4850"/>
              </a:lnSpc>
              <a:buNone/>
            </a:pPr>
            <a:r>
              <a:rPr lang="en-US" sz="3900" dirty="0">
                <a:solidFill>
                  <a:srgbClr val="403CCF"/>
                </a:solidFill>
                <a:latin typeface="Libre Baskerville" pitchFamily="34" charset="0"/>
                <a:ea typeface="Libre Baskerville" pitchFamily="34" charset="-122"/>
                <a:cs typeface="Libre Baskerville" pitchFamily="34" charset="-120"/>
              </a:rPr>
              <a:t>Teacher Perspectives: Strategies and Challenges</a:t>
            </a:r>
            <a:endParaRPr lang="en-US" sz="3900" dirty="0"/>
          </a:p>
        </p:txBody>
      </p:sp>
      <p:sp>
        <p:nvSpPr>
          <p:cNvPr id="3" name="Text 1"/>
          <p:cNvSpPr/>
          <p:nvPr/>
        </p:nvSpPr>
        <p:spPr>
          <a:xfrm>
            <a:off x="793790" y="2745343"/>
            <a:ext cx="5521166" cy="310158"/>
          </a:xfrm>
          <a:prstGeom prst="rect">
            <a:avLst/>
          </a:prstGeom>
          <a:noFill/>
          <a:ln/>
        </p:spPr>
        <p:txBody>
          <a:bodyPr wrap="none" lIns="0" tIns="0" rIns="0" bIns="0" rtlCol="0" anchor="t"/>
          <a:lstStyle/>
          <a:p>
            <a:pPr marL="0" indent="0" algn="l">
              <a:lnSpc>
                <a:spcPts val="2400"/>
              </a:lnSpc>
              <a:buNone/>
            </a:pPr>
            <a:r>
              <a:rPr lang="en-US" sz="1950" dirty="0">
                <a:solidFill>
                  <a:srgbClr val="403CCF"/>
                </a:solidFill>
                <a:latin typeface="Libre Baskerville" pitchFamily="34" charset="0"/>
                <a:ea typeface="Libre Baskerville" pitchFamily="34" charset="-122"/>
                <a:cs typeface="Libre Baskerville" pitchFamily="34" charset="-120"/>
              </a:rPr>
              <a:t>Current Vocabulary Enhancement Methods</a:t>
            </a:r>
            <a:endParaRPr lang="en-US" sz="1950" dirty="0"/>
          </a:p>
        </p:txBody>
      </p:sp>
      <p:sp>
        <p:nvSpPr>
          <p:cNvPr id="4" name="Text 2"/>
          <p:cNvSpPr/>
          <p:nvPr/>
        </p:nvSpPr>
        <p:spPr>
          <a:xfrm>
            <a:off x="793790" y="3253859"/>
            <a:ext cx="6279356" cy="317540"/>
          </a:xfrm>
          <a:prstGeom prst="rect">
            <a:avLst/>
          </a:prstGeom>
          <a:noFill/>
          <a:ln/>
        </p:spPr>
        <p:txBody>
          <a:bodyPr wrap="none" lIns="0" tIns="0" rIns="0" bIns="0" rtlCol="0" anchor="t"/>
          <a:lstStyle/>
          <a:p>
            <a:pPr algn="l">
              <a:lnSpc>
                <a:spcPts val="2500"/>
              </a:lnSpc>
              <a:buSzPct val="100000"/>
            </a:pPr>
            <a:r>
              <a:rPr lang="en-US" sz="1550" dirty="0" smtClean="0">
                <a:solidFill>
                  <a:srgbClr val="49495A"/>
                </a:solidFill>
                <a:latin typeface="Open Sans" pitchFamily="34" charset="0"/>
                <a:ea typeface="Open Sans" pitchFamily="34" charset="-122"/>
                <a:cs typeface="Open Sans" pitchFamily="34" charset="-120"/>
              </a:rPr>
              <a:t>     Reading </a:t>
            </a:r>
            <a:r>
              <a:rPr lang="en-US" sz="1550" dirty="0">
                <a:solidFill>
                  <a:srgbClr val="49495A"/>
                </a:solidFill>
                <a:latin typeface="Open Sans" pitchFamily="34" charset="0"/>
                <a:ea typeface="Open Sans" pitchFamily="34" charset="-122"/>
                <a:cs typeface="Open Sans" pitchFamily="34" charset="-120"/>
              </a:rPr>
              <a:t>texts</a:t>
            </a:r>
            <a:endParaRPr lang="en-US" sz="1550" dirty="0"/>
          </a:p>
        </p:txBody>
      </p:sp>
      <p:sp>
        <p:nvSpPr>
          <p:cNvPr id="5" name="Text 3"/>
          <p:cNvSpPr/>
          <p:nvPr/>
        </p:nvSpPr>
        <p:spPr>
          <a:xfrm>
            <a:off x="992148" y="3614068"/>
            <a:ext cx="6279356" cy="317540"/>
          </a:xfrm>
          <a:prstGeom prst="rect">
            <a:avLst/>
          </a:prstGeom>
          <a:noFill/>
          <a:ln/>
        </p:spPr>
        <p:txBody>
          <a:bodyPr wrap="none" lIns="0" tIns="0" rIns="0" bIns="0" rtlCol="0" anchor="t"/>
          <a:lstStyle/>
          <a:p>
            <a:pPr algn="l">
              <a:lnSpc>
                <a:spcPts val="2500"/>
              </a:lnSpc>
              <a:buSzPct val="100000"/>
            </a:pPr>
            <a:r>
              <a:rPr lang="en-US" sz="1550" dirty="0">
                <a:solidFill>
                  <a:srgbClr val="49495A"/>
                </a:solidFill>
                <a:latin typeface="Open Sans" pitchFamily="34" charset="0"/>
                <a:ea typeface="Open Sans" pitchFamily="34" charset="-122"/>
                <a:cs typeface="Open Sans" pitchFamily="34" charset="-120"/>
              </a:rPr>
              <a:t>Context-based explanations</a:t>
            </a:r>
            <a:endParaRPr lang="en-US" sz="1550" dirty="0"/>
          </a:p>
        </p:txBody>
      </p:sp>
      <p:sp>
        <p:nvSpPr>
          <p:cNvPr id="6" name="Text 4"/>
          <p:cNvSpPr/>
          <p:nvPr/>
        </p:nvSpPr>
        <p:spPr>
          <a:xfrm>
            <a:off x="793790" y="4027765"/>
            <a:ext cx="6279356" cy="317540"/>
          </a:xfrm>
          <a:prstGeom prst="rect">
            <a:avLst/>
          </a:prstGeom>
          <a:noFill/>
          <a:ln/>
        </p:spPr>
        <p:txBody>
          <a:bodyPr wrap="none" lIns="0" tIns="0" rIns="0" bIns="0" rtlCol="0" anchor="t"/>
          <a:lstStyle/>
          <a:p>
            <a:pPr algn="l">
              <a:lnSpc>
                <a:spcPts val="2500"/>
              </a:lnSpc>
              <a:buSzPct val="100000"/>
            </a:pPr>
            <a:r>
              <a:rPr lang="en-US" sz="1550" dirty="0" smtClean="0">
                <a:solidFill>
                  <a:srgbClr val="49495A"/>
                </a:solidFill>
                <a:latin typeface="Open Sans" pitchFamily="34" charset="0"/>
                <a:ea typeface="Open Sans" pitchFamily="34" charset="-122"/>
                <a:cs typeface="Open Sans" pitchFamily="34" charset="-120"/>
              </a:rPr>
              <a:t>      Using </a:t>
            </a:r>
            <a:r>
              <a:rPr lang="en-US" sz="1550" dirty="0">
                <a:solidFill>
                  <a:srgbClr val="49495A"/>
                </a:solidFill>
                <a:latin typeface="Open Sans" pitchFamily="34" charset="0"/>
                <a:ea typeface="Open Sans" pitchFamily="34" charset="-122"/>
                <a:cs typeface="Open Sans" pitchFamily="34" charset="-120"/>
              </a:rPr>
              <a:t>examples in sentences</a:t>
            </a:r>
            <a:endParaRPr lang="en-US" sz="1550" dirty="0"/>
          </a:p>
        </p:txBody>
      </p:sp>
      <p:sp>
        <p:nvSpPr>
          <p:cNvPr id="7" name="Text 5"/>
          <p:cNvSpPr/>
          <p:nvPr/>
        </p:nvSpPr>
        <p:spPr>
          <a:xfrm>
            <a:off x="793790" y="4414718"/>
            <a:ext cx="6279356" cy="317540"/>
          </a:xfrm>
          <a:prstGeom prst="rect">
            <a:avLst/>
          </a:prstGeom>
          <a:noFill/>
          <a:ln/>
        </p:spPr>
        <p:txBody>
          <a:bodyPr wrap="none" lIns="0" tIns="0" rIns="0" bIns="0" rtlCol="0" anchor="t"/>
          <a:lstStyle/>
          <a:p>
            <a:pPr algn="l">
              <a:lnSpc>
                <a:spcPts val="2500"/>
              </a:lnSpc>
              <a:buSzPct val="100000"/>
            </a:pPr>
            <a:r>
              <a:rPr lang="en-US" sz="1550" dirty="0" smtClean="0">
                <a:solidFill>
                  <a:srgbClr val="49495A"/>
                </a:solidFill>
                <a:latin typeface="Open Sans" pitchFamily="34" charset="0"/>
                <a:ea typeface="Open Sans" pitchFamily="34" charset="-122"/>
                <a:cs typeface="Open Sans" pitchFamily="34" charset="-120"/>
              </a:rPr>
              <a:t>     Synonyms </a:t>
            </a:r>
            <a:r>
              <a:rPr lang="en-US" sz="1550" dirty="0">
                <a:solidFill>
                  <a:srgbClr val="49495A"/>
                </a:solidFill>
                <a:latin typeface="Open Sans" pitchFamily="34" charset="0"/>
                <a:ea typeface="Open Sans" pitchFamily="34" charset="-122"/>
                <a:cs typeface="Open Sans" pitchFamily="34" charset="-120"/>
              </a:rPr>
              <a:t>and antonyms</a:t>
            </a:r>
            <a:endParaRPr lang="en-US" sz="1550" dirty="0"/>
          </a:p>
        </p:txBody>
      </p:sp>
      <p:sp>
        <p:nvSpPr>
          <p:cNvPr id="8" name="Text 6"/>
          <p:cNvSpPr/>
          <p:nvPr/>
        </p:nvSpPr>
        <p:spPr>
          <a:xfrm>
            <a:off x="793790" y="4801672"/>
            <a:ext cx="6279356" cy="317540"/>
          </a:xfrm>
          <a:prstGeom prst="rect">
            <a:avLst/>
          </a:prstGeom>
          <a:noFill/>
          <a:ln/>
        </p:spPr>
        <p:txBody>
          <a:bodyPr wrap="none" lIns="0" tIns="0" rIns="0" bIns="0" rtlCol="0" anchor="t"/>
          <a:lstStyle/>
          <a:p>
            <a:pPr algn="l">
              <a:lnSpc>
                <a:spcPts val="2500"/>
              </a:lnSpc>
              <a:buSzPct val="100000"/>
            </a:pPr>
            <a:r>
              <a:rPr lang="en-US" sz="1550" dirty="0" smtClean="0">
                <a:solidFill>
                  <a:srgbClr val="49495A"/>
                </a:solidFill>
                <a:latin typeface="Open Sans" pitchFamily="34" charset="0"/>
                <a:ea typeface="Open Sans" pitchFamily="34" charset="-122"/>
                <a:cs typeface="Open Sans" pitchFamily="34" charset="-120"/>
              </a:rPr>
              <a:t>     Encouraging </a:t>
            </a:r>
            <a:r>
              <a:rPr lang="en-US" sz="1550" dirty="0">
                <a:solidFill>
                  <a:srgbClr val="49495A"/>
                </a:solidFill>
                <a:latin typeface="Open Sans" pitchFamily="34" charset="0"/>
                <a:ea typeface="Open Sans" pitchFamily="34" charset="-122"/>
                <a:cs typeface="Open Sans" pitchFamily="34" charset="-120"/>
              </a:rPr>
              <a:t>speaking and writing</a:t>
            </a:r>
            <a:endParaRPr lang="en-US" sz="1550" dirty="0"/>
          </a:p>
        </p:txBody>
      </p:sp>
      <p:sp>
        <p:nvSpPr>
          <p:cNvPr id="9" name="Text 7"/>
          <p:cNvSpPr/>
          <p:nvPr/>
        </p:nvSpPr>
        <p:spPr>
          <a:xfrm>
            <a:off x="793790" y="5593976"/>
            <a:ext cx="6279356" cy="656448"/>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Teachers primarily use traditional methods, emphasizing context and repetition, but acknowledge the need for student-centered approaches.</a:t>
            </a:r>
            <a:endParaRPr lang="en-US" sz="1550" dirty="0"/>
          </a:p>
        </p:txBody>
      </p:sp>
      <p:sp>
        <p:nvSpPr>
          <p:cNvPr id="10" name="Text 8"/>
          <p:cNvSpPr/>
          <p:nvPr/>
        </p:nvSpPr>
        <p:spPr>
          <a:xfrm>
            <a:off x="7564874" y="2745343"/>
            <a:ext cx="6279356" cy="620316"/>
          </a:xfrm>
          <a:prstGeom prst="rect">
            <a:avLst/>
          </a:prstGeom>
          <a:noFill/>
          <a:ln/>
        </p:spPr>
        <p:txBody>
          <a:bodyPr wrap="square" lIns="0" tIns="0" rIns="0" bIns="0" rtlCol="0" anchor="t"/>
          <a:lstStyle/>
          <a:p>
            <a:pPr marL="0" indent="0" algn="l">
              <a:lnSpc>
                <a:spcPts val="2400"/>
              </a:lnSpc>
              <a:buNone/>
            </a:pPr>
            <a:r>
              <a:rPr lang="en-US" sz="1950" dirty="0">
                <a:solidFill>
                  <a:srgbClr val="403CCF"/>
                </a:solidFill>
                <a:latin typeface="Libre Baskerville" pitchFamily="34" charset="0"/>
                <a:ea typeface="Libre Baskerville" pitchFamily="34" charset="-122"/>
                <a:cs typeface="Libre Baskerville" pitchFamily="34" charset="-120"/>
              </a:rPr>
              <a:t>Effectiveness and Selection Criteria for Visual Aids</a:t>
            </a:r>
            <a:endParaRPr lang="en-US" sz="1950" dirty="0"/>
          </a:p>
        </p:txBody>
      </p:sp>
      <p:sp>
        <p:nvSpPr>
          <p:cNvPr id="11" name="Text 9"/>
          <p:cNvSpPr/>
          <p:nvPr/>
        </p:nvSpPr>
        <p:spPr>
          <a:xfrm>
            <a:off x="7564874" y="3564017"/>
            <a:ext cx="6279356" cy="635079"/>
          </a:xfrm>
          <a:prstGeom prst="rect">
            <a:avLst/>
          </a:prstGeom>
          <a:noFill/>
          <a:ln/>
        </p:spPr>
        <p:txBody>
          <a:bodyPr wrap="square" lIns="0" tIns="0" rIns="0" bIns="0" rtlCol="0" anchor="t"/>
          <a:lstStyle/>
          <a:p>
            <a:pPr algn="l">
              <a:lnSpc>
                <a:spcPts val="2500"/>
              </a:lnSpc>
              <a:buSzPct val="100000"/>
            </a:pPr>
            <a:r>
              <a:rPr lang="en-US" sz="1550" dirty="0">
                <a:solidFill>
                  <a:srgbClr val="49495A"/>
                </a:solidFill>
                <a:latin typeface="Open Sans" pitchFamily="34" charset="0"/>
                <a:ea typeface="Open Sans" pitchFamily="34" charset="-122"/>
                <a:cs typeface="Open Sans" pitchFamily="34" charset="-120"/>
              </a:rPr>
              <a:t>Very effective for understanding and remembering words (T1, T2)</a:t>
            </a:r>
            <a:endParaRPr lang="en-US" sz="1550" dirty="0"/>
          </a:p>
        </p:txBody>
      </p:sp>
      <p:sp>
        <p:nvSpPr>
          <p:cNvPr id="12" name="Text 10"/>
          <p:cNvSpPr/>
          <p:nvPr/>
        </p:nvSpPr>
        <p:spPr>
          <a:xfrm>
            <a:off x="7564874" y="4268510"/>
            <a:ext cx="6279356" cy="317540"/>
          </a:xfrm>
          <a:prstGeom prst="rect">
            <a:avLst/>
          </a:prstGeom>
          <a:noFill/>
          <a:ln/>
        </p:spPr>
        <p:txBody>
          <a:bodyPr wrap="none" lIns="0" tIns="0" rIns="0" bIns="0" rtlCol="0" anchor="t"/>
          <a:lstStyle/>
          <a:p>
            <a:pPr algn="l">
              <a:lnSpc>
                <a:spcPts val="2500"/>
              </a:lnSpc>
              <a:buSzPct val="100000"/>
            </a:pPr>
            <a:r>
              <a:rPr lang="en-US" sz="1550" dirty="0" smtClean="0">
                <a:solidFill>
                  <a:srgbClr val="49495A"/>
                </a:solidFill>
                <a:latin typeface="Open Sans" pitchFamily="34" charset="0"/>
                <a:ea typeface="Open Sans" pitchFamily="34" charset="-122"/>
                <a:cs typeface="Open Sans" pitchFamily="34" charset="-120"/>
              </a:rPr>
              <a:t> Helps </a:t>
            </a:r>
            <a:r>
              <a:rPr lang="en-US" sz="1550" dirty="0">
                <a:solidFill>
                  <a:srgbClr val="49495A"/>
                </a:solidFill>
                <a:latin typeface="Open Sans" pitchFamily="34" charset="0"/>
                <a:ea typeface="Open Sans" pitchFamily="34" charset="-122"/>
                <a:cs typeface="Open Sans" pitchFamily="34" charset="-120"/>
              </a:rPr>
              <a:t>students visualize word meanings</a:t>
            </a:r>
            <a:endParaRPr lang="en-US" sz="1550" dirty="0"/>
          </a:p>
        </p:txBody>
      </p:sp>
      <p:sp>
        <p:nvSpPr>
          <p:cNvPr id="13" name="Text 11"/>
          <p:cNvSpPr/>
          <p:nvPr/>
        </p:nvSpPr>
        <p:spPr>
          <a:xfrm>
            <a:off x="7564874" y="4655463"/>
            <a:ext cx="6279356" cy="635079"/>
          </a:xfrm>
          <a:prstGeom prst="rect">
            <a:avLst/>
          </a:prstGeom>
          <a:noFill/>
          <a:ln/>
        </p:spPr>
        <p:txBody>
          <a:bodyPr wrap="square" lIns="0" tIns="0" rIns="0" bIns="0" rtlCol="0" anchor="t"/>
          <a:lstStyle/>
          <a:p>
            <a:pPr algn="l">
              <a:lnSpc>
                <a:spcPts val="2500"/>
              </a:lnSpc>
              <a:buSzPct val="100000"/>
            </a:pPr>
            <a:r>
              <a:rPr lang="en-US" sz="1550" dirty="0">
                <a:solidFill>
                  <a:srgbClr val="49495A"/>
                </a:solidFill>
                <a:latin typeface="Open Sans" pitchFamily="34" charset="0"/>
                <a:ea typeface="Open Sans" pitchFamily="34" charset="-122"/>
                <a:cs typeface="Open Sans" pitchFamily="34" charset="-120"/>
              </a:rPr>
              <a:t>Criteria: relevance, clarity, simplicity, student level, cultural context</a:t>
            </a:r>
            <a:endParaRPr lang="en-US" sz="1550" dirty="0"/>
          </a:p>
        </p:txBody>
      </p:sp>
      <p:sp>
        <p:nvSpPr>
          <p:cNvPr id="14" name="Text 12"/>
          <p:cNvSpPr/>
          <p:nvPr/>
        </p:nvSpPr>
        <p:spPr>
          <a:xfrm>
            <a:off x="7564874" y="5469136"/>
            <a:ext cx="6279356" cy="95261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Teachers recognize the strong impact of visual aids on retention, aligning with Dual Coding Theory, and select materials based on student appropriateness.</a:t>
            </a:r>
            <a:endParaRPr lang="en-US" sz="1550" dirty="0"/>
          </a:p>
        </p:txBody>
      </p:sp>
      <p:sp>
        <p:nvSpPr>
          <p:cNvPr id="15" name="Oval 14"/>
          <p:cNvSpPr/>
          <p:nvPr/>
        </p:nvSpPr>
        <p:spPr>
          <a:xfrm>
            <a:off x="12788153" y="7705165"/>
            <a:ext cx="1842247" cy="52443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hape 3"/>
          <p:cNvSpPr/>
          <p:nvPr/>
        </p:nvSpPr>
        <p:spPr>
          <a:xfrm>
            <a:off x="793790" y="3240167"/>
            <a:ext cx="198358" cy="198358"/>
          </a:xfrm>
          <a:prstGeom prst="roundRect">
            <a:avLst>
              <a:gd name="adj" fmla="val 15009"/>
            </a:avLst>
          </a:prstGeom>
          <a:noFill/>
          <a:ln w="22860">
            <a:solidFill>
              <a:srgbClr val="403CCF"/>
            </a:solidFill>
            <a:prstDash val="solid"/>
          </a:ln>
        </p:spPr>
      </p:sp>
      <p:sp>
        <p:nvSpPr>
          <p:cNvPr id="20" name="Shape 3"/>
          <p:cNvSpPr/>
          <p:nvPr/>
        </p:nvSpPr>
        <p:spPr>
          <a:xfrm>
            <a:off x="776274" y="3673659"/>
            <a:ext cx="198358" cy="198358"/>
          </a:xfrm>
          <a:prstGeom prst="roundRect">
            <a:avLst>
              <a:gd name="adj" fmla="val 15009"/>
            </a:avLst>
          </a:prstGeom>
          <a:noFill/>
          <a:ln w="22860">
            <a:solidFill>
              <a:srgbClr val="403CCF"/>
            </a:solidFill>
            <a:prstDash val="solid"/>
          </a:ln>
        </p:spPr>
      </p:sp>
      <p:sp>
        <p:nvSpPr>
          <p:cNvPr id="21" name="Shape 3"/>
          <p:cNvSpPr/>
          <p:nvPr/>
        </p:nvSpPr>
        <p:spPr>
          <a:xfrm>
            <a:off x="767723" y="4146947"/>
            <a:ext cx="198358" cy="198358"/>
          </a:xfrm>
          <a:prstGeom prst="roundRect">
            <a:avLst>
              <a:gd name="adj" fmla="val 15009"/>
            </a:avLst>
          </a:prstGeom>
          <a:noFill/>
          <a:ln w="22860">
            <a:solidFill>
              <a:srgbClr val="403CCF"/>
            </a:solidFill>
            <a:prstDash val="solid"/>
          </a:ln>
        </p:spPr>
      </p:sp>
      <p:sp>
        <p:nvSpPr>
          <p:cNvPr id="22" name="Shape 3"/>
          <p:cNvSpPr/>
          <p:nvPr/>
        </p:nvSpPr>
        <p:spPr>
          <a:xfrm>
            <a:off x="762827" y="4486871"/>
            <a:ext cx="198358" cy="198358"/>
          </a:xfrm>
          <a:prstGeom prst="roundRect">
            <a:avLst>
              <a:gd name="adj" fmla="val 15009"/>
            </a:avLst>
          </a:prstGeom>
          <a:noFill/>
          <a:ln w="22860">
            <a:solidFill>
              <a:srgbClr val="403CCF"/>
            </a:solidFill>
            <a:prstDash val="solid"/>
          </a:ln>
        </p:spPr>
      </p:sp>
      <p:sp>
        <p:nvSpPr>
          <p:cNvPr id="23" name="Shape 3"/>
          <p:cNvSpPr/>
          <p:nvPr/>
        </p:nvSpPr>
        <p:spPr>
          <a:xfrm>
            <a:off x="767723" y="4873823"/>
            <a:ext cx="198358" cy="198358"/>
          </a:xfrm>
          <a:prstGeom prst="roundRect">
            <a:avLst>
              <a:gd name="adj" fmla="val 15009"/>
            </a:avLst>
          </a:prstGeom>
          <a:noFill/>
          <a:ln w="22860">
            <a:solidFill>
              <a:srgbClr val="403CCF"/>
            </a:solidFill>
            <a:prstDash val="solid"/>
          </a:ln>
        </p:spPr>
      </p:sp>
      <p:sp>
        <p:nvSpPr>
          <p:cNvPr id="24" name="Shape 3"/>
          <p:cNvSpPr/>
          <p:nvPr/>
        </p:nvSpPr>
        <p:spPr>
          <a:xfrm>
            <a:off x="7313393" y="3623026"/>
            <a:ext cx="198358" cy="198358"/>
          </a:xfrm>
          <a:prstGeom prst="roundRect">
            <a:avLst>
              <a:gd name="adj" fmla="val 15009"/>
            </a:avLst>
          </a:prstGeom>
          <a:noFill/>
          <a:ln w="22860">
            <a:solidFill>
              <a:srgbClr val="403CCF"/>
            </a:solidFill>
            <a:prstDash val="solid"/>
          </a:ln>
        </p:spPr>
      </p:sp>
      <p:sp>
        <p:nvSpPr>
          <p:cNvPr id="25" name="Shape 3"/>
          <p:cNvSpPr/>
          <p:nvPr/>
        </p:nvSpPr>
        <p:spPr>
          <a:xfrm>
            <a:off x="7366516" y="4288513"/>
            <a:ext cx="198358" cy="198358"/>
          </a:xfrm>
          <a:prstGeom prst="roundRect">
            <a:avLst>
              <a:gd name="adj" fmla="val 15009"/>
            </a:avLst>
          </a:prstGeom>
          <a:noFill/>
          <a:ln w="22860">
            <a:solidFill>
              <a:srgbClr val="403CCF"/>
            </a:solidFill>
            <a:prstDash val="solid"/>
          </a:ln>
        </p:spPr>
      </p:sp>
      <p:sp>
        <p:nvSpPr>
          <p:cNvPr id="26" name="Shape 3"/>
          <p:cNvSpPr/>
          <p:nvPr/>
        </p:nvSpPr>
        <p:spPr>
          <a:xfrm flipV="1">
            <a:off x="725875" y="3039309"/>
            <a:ext cx="5589081" cy="2413634"/>
          </a:xfrm>
          <a:prstGeom prst="roundRect">
            <a:avLst>
              <a:gd name="adj" fmla="val 15009"/>
            </a:avLst>
          </a:prstGeom>
          <a:noFill/>
          <a:ln w="22860">
            <a:solidFill>
              <a:srgbClr val="403CCF"/>
            </a:solidFill>
            <a:prstDash val="solid"/>
          </a:ln>
        </p:spPr>
      </p:sp>
      <p:sp>
        <p:nvSpPr>
          <p:cNvPr id="27" name="Shape 3"/>
          <p:cNvSpPr/>
          <p:nvPr/>
        </p:nvSpPr>
        <p:spPr>
          <a:xfrm>
            <a:off x="7366516" y="4685229"/>
            <a:ext cx="198358" cy="198358"/>
          </a:xfrm>
          <a:prstGeom prst="roundRect">
            <a:avLst>
              <a:gd name="adj" fmla="val 15009"/>
            </a:avLst>
          </a:prstGeom>
          <a:noFill/>
          <a:ln w="22860">
            <a:solidFill>
              <a:srgbClr val="403CCF"/>
            </a:solidFill>
            <a:prstDash val="solid"/>
          </a:ln>
        </p:spPr>
      </p:sp>
      <p:sp>
        <p:nvSpPr>
          <p:cNvPr id="28" name="Shape 3"/>
          <p:cNvSpPr/>
          <p:nvPr/>
        </p:nvSpPr>
        <p:spPr>
          <a:xfrm>
            <a:off x="7271504" y="3376948"/>
            <a:ext cx="6572726" cy="1742263"/>
          </a:xfrm>
          <a:prstGeom prst="roundRect">
            <a:avLst>
              <a:gd name="adj" fmla="val 15009"/>
            </a:avLst>
          </a:prstGeom>
          <a:noFill/>
          <a:ln w="22860">
            <a:solidFill>
              <a:srgbClr val="403CCF"/>
            </a:solidFill>
            <a:prstDash val="solid"/>
          </a:ln>
        </p:spPr>
      </p:sp>
    </p:spTree>
    <p:extLst>
      <p:ext uri="{BB962C8B-B14F-4D97-AF65-F5344CB8AC3E}">
        <p14:creationId xmlns:p14="http://schemas.microsoft.com/office/powerpoint/2010/main" val="19249647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823317"/>
            <a:ext cx="9178052" cy="620078"/>
          </a:xfrm>
          <a:prstGeom prst="rect">
            <a:avLst/>
          </a:prstGeom>
          <a:noFill/>
          <a:ln/>
        </p:spPr>
        <p:txBody>
          <a:bodyPr wrap="none" lIns="0" tIns="0" rIns="0" bIns="0" rtlCol="0" anchor="t"/>
          <a:lstStyle/>
          <a:p>
            <a:pPr marL="0" indent="0" algn="l">
              <a:lnSpc>
                <a:spcPts val="4850"/>
              </a:lnSpc>
              <a:buNone/>
            </a:pPr>
            <a:r>
              <a:rPr lang="en-US" sz="3900" dirty="0">
                <a:solidFill>
                  <a:srgbClr val="403CCF"/>
                </a:solidFill>
                <a:latin typeface="Libre Baskerville" pitchFamily="34" charset="0"/>
                <a:ea typeface="Libre Baskerville" pitchFamily="34" charset="-122"/>
                <a:cs typeface="Libre Baskerville" pitchFamily="34" charset="-120"/>
              </a:rPr>
              <a:t>Teacher Challenges and Adaptations</a:t>
            </a:r>
            <a:endParaRPr lang="en-US" sz="3900" dirty="0"/>
          </a:p>
        </p:txBody>
      </p:sp>
      <p:sp>
        <p:nvSpPr>
          <p:cNvPr id="3" name="Shape 1"/>
          <p:cNvSpPr/>
          <p:nvPr/>
        </p:nvSpPr>
        <p:spPr>
          <a:xfrm>
            <a:off x="793790" y="1840230"/>
            <a:ext cx="6422231" cy="2254687"/>
          </a:xfrm>
          <a:prstGeom prst="roundRect">
            <a:avLst>
              <a:gd name="adj" fmla="val 1320"/>
            </a:avLst>
          </a:prstGeom>
          <a:solidFill>
            <a:srgbClr val="EAE8F3"/>
          </a:solidFill>
          <a:ln/>
        </p:spPr>
      </p:sp>
      <p:pic>
        <p:nvPicPr>
          <p:cNvPr id="4" name="Image 0" descr="preencoded.png"/>
          <p:cNvPicPr>
            <a:picLocks noChangeAspect="1"/>
          </p:cNvPicPr>
          <p:nvPr/>
        </p:nvPicPr>
        <p:blipFill>
          <a:blip r:embed="rId3"/>
          <a:stretch>
            <a:fillRect/>
          </a:stretch>
        </p:blipFill>
        <p:spPr>
          <a:xfrm>
            <a:off x="992148" y="2038588"/>
            <a:ext cx="595313" cy="595313"/>
          </a:xfrm>
          <a:prstGeom prst="rect">
            <a:avLst/>
          </a:prstGeom>
        </p:spPr>
      </p:pic>
      <p:pic>
        <p:nvPicPr>
          <p:cNvPr id="5" name="Image 1" descr="preencoded.png"/>
          <p:cNvPicPr>
            <a:picLocks noChangeAspect="1"/>
          </p:cNvPicPr>
          <p:nvPr/>
        </p:nvPicPr>
        <p:blipFill>
          <a:blip r:embed="rId4"/>
          <a:stretch>
            <a:fillRect/>
          </a:stretch>
        </p:blipFill>
        <p:spPr>
          <a:xfrm>
            <a:off x="1155859" y="2168723"/>
            <a:ext cx="267891" cy="334923"/>
          </a:xfrm>
          <a:prstGeom prst="rect">
            <a:avLst/>
          </a:prstGeom>
        </p:spPr>
      </p:pic>
      <p:sp>
        <p:nvSpPr>
          <p:cNvPr id="6" name="Text 2"/>
          <p:cNvSpPr/>
          <p:nvPr/>
        </p:nvSpPr>
        <p:spPr>
          <a:xfrm>
            <a:off x="992148" y="2832259"/>
            <a:ext cx="2709267"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Resource Limitations</a:t>
            </a:r>
            <a:endParaRPr lang="en-US" sz="1950" dirty="0"/>
          </a:p>
        </p:txBody>
      </p:sp>
      <p:sp>
        <p:nvSpPr>
          <p:cNvPr id="7" name="Text 3"/>
          <p:cNvSpPr/>
          <p:nvPr/>
        </p:nvSpPr>
        <p:spPr>
          <a:xfrm>
            <a:off x="992148" y="3261479"/>
            <a:ext cx="6025515" cy="63507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Lack of projectors, printed materials, and budget constraints hinder effective visual aid integration.</a:t>
            </a:r>
            <a:endParaRPr lang="en-US" sz="1550" dirty="0"/>
          </a:p>
        </p:txBody>
      </p:sp>
      <p:sp>
        <p:nvSpPr>
          <p:cNvPr id="8" name="Shape 4"/>
          <p:cNvSpPr/>
          <p:nvPr/>
        </p:nvSpPr>
        <p:spPr>
          <a:xfrm>
            <a:off x="7414379" y="1840230"/>
            <a:ext cx="6422231" cy="2254687"/>
          </a:xfrm>
          <a:prstGeom prst="roundRect">
            <a:avLst>
              <a:gd name="adj" fmla="val 1320"/>
            </a:avLst>
          </a:prstGeom>
          <a:solidFill>
            <a:srgbClr val="EAE8F3"/>
          </a:solidFill>
          <a:ln/>
        </p:spPr>
      </p:sp>
      <p:pic>
        <p:nvPicPr>
          <p:cNvPr id="9" name="Image 2" descr="preencoded.png"/>
          <p:cNvPicPr>
            <a:picLocks noChangeAspect="1"/>
          </p:cNvPicPr>
          <p:nvPr/>
        </p:nvPicPr>
        <p:blipFill>
          <a:blip r:embed="rId5"/>
          <a:stretch>
            <a:fillRect/>
          </a:stretch>
        </p:blipFill>
        <p:spPr>
          <a:xfrm>
            <a:off x="7612737" y="2038588"/>
            <a:ext cx="595313" cy="595313"/>
          </a:xfrm>
          <a:prstGeom prst="rect">
            <a:avLst/>
          </a:prstGeom>
        </p:spPr>
      </p:pic>
      <p:pic>
        <p:nvPicPr>
          <p:cNvPr id="10" name="Image 3" descr="preencoded.png"/>
          <p:cNvPicPr>
            <a:picLocks noChangeAspect="1"/>
          </p:cNvPicPr>
          <p:nvPr/>
        </p:nvPicPr>
        <p:blipFill>
          <a:blip r:embed="rId6"/>
          <a:stretch>
            <a:fillRect/>
          </a:stretch>
        </p:blipFill>
        <p:spPr>
          <a:xfrm>
            <a:off x="7776448" y="2168723"/>
            <a:ext cx="267891" cy="334923"/>
          </a:xfrm>
          <a:prstGeom prst="rect">
            <a:avLst/>
          </a:prstGeom>
        </p:spPr>
      </p:pic>
      <p:sp>
        <p:nvSpPr>
          <p:cNvPr id="11" name="Text 5"/>
          <p:cNvSpPr/>
          <p:nvPr/>
        </p:nvSpPr>
        <p:spPr>
          <a:xfrm>
            <a:off x="7612737" y="2832259"/>
            <a:ext cx="2663190"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Student Engagement</a:t>
            </a:r>
            <a:endParaRPr lang="en-US" sz="1950" dirty="0"/>
          </a:p>
        </p:txBody>
      </p:sp>
      <p:sp>
        <p:nvSpPr>
          <p:cNvPr id="12" name="Text 6"/>
          <p:cNvSpPr/>
          <p:nvPr/>
        </p:nvSpPr>
        <p:spPr>
          <a:xfrm>
            <a:off x="7612737" y="3261479"/>
            <a:ext cx="6025515" cy="63507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Some students may not relate well to certain images, requiring careful selection and adaptation.</a:t>
            </a:r>
            <a:endParaRPr lang="en-US" sz="1550" dirty="0"/>
          </a:p>
        </p:txBody>
      </p:sp>
      <p:sp>
        <p:nvSpPr>
          <p:cNvPr id="13" name="Shape 7"/>
          <p:cNvSpPr/>
          <p:nvPr/>
        </p:nvSpPr>
        <p:spPr>
          <a:xfrm>
            <a:off x="793790" y="4293275"/>
            <a:ext cx="6422231" cy="2254687"/>
          </a:xfrm>
          <a:prstGeom prst="roundRect">
            <a:avLst>
              <a:gd name="adj" fmla="val 1320"/>
            </a:avLst>
          </a:prstGeom>
          <a:solidFill>
            <a:srgbClr val="EAE8F3"/>
          </a:solidFill>
          <a:ln/>
        </p:spPr>
      </p:sp>
      <p:pic>
        <p:nvPicPr>
          <p:cNvPr id="14" name="Image 4" descr="preencoded.png"/>
          <p:cNvPicPr>
            <a:picLocks noChangeAspect="1"/>
          </p:cNvPicPr>
          <p:nvPr/>
        </p:nvPicPr>
        <p:blipFill>
          <a:blip r:embed="rId7"/>
          <a:stretch>
            <a:fillRect/>
          </a:stretch>
        </p:blipFill>
        <p:spPr>
          <a:xfrm>
            <a:off x="992148" y="4491633"/>
            <a:ext cx="595313" cy="595313"/>
          </a:xfrm>
          <a:prstGeom prst="rect">
            <a:avLst/>
          </a:prstGeom>
        </p:spPr>
      </p:pic>
      <p:pic>
        <p:nvPicPr>
          <p:cNvPr id="15" name="Image 5" descr="preencoded.png"/>
          <p:cNvPicPr>
            <a:picLocks noChangeAspect="1"/>
          </p:cNvPicPr>
          <p:nvPr/>
        </p:nvPicPr>
        <p:blipFill>
          <a:blip r:embed="rId8"/>
          <a:stretch>
            <a:fillRect/>
          </a:stretch>
        </p:blipFill>
        <p:spPr>
          <a:xfrm>
            <a:off x="1155859" y="4621768"/>
            <a:ext cx="267891" cy="334923"/>
          </a:xfrm>
          <a:prstGeom prst="rect">
            <a:avLst/>
          </a:prstGeom>
        </p:spPr>
      </p:pic>
      <p:sp>
        <p:nvSpPr>
          <p:cNvPr id="16" name="Text 8"/>
          <p:cNvSpPr/>
          <p:nvPr/>
        </p:nvSpPr>
        <p:spPr>
          <a:xfrm>
            <a:off x="992148" y="5285303"/>
            <a:ext cx="2788920"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Retention Differences</a:t>
            </a:r>
            <a:endParaRPr lang="en-US" sz="1950" dirty="0"/>
          </a:p>
        </p:txBody>
      </p:sp>
      <p:sp>
        <p:nvSpPr>
          <p:cNvPr id="17" name="Text 9"/>
          <p:cNvSpPr/>
          <p:nvPr/>
        </p:nvSpPr>
        <p:spPr>
          <a:xfrm>
            <a:off x="992148" y="5714524"/>
            <a:ext cx="6025515" cy="63507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Teachers observe better retention and confidence in students taught with visual aids, creating stronger memory connections.</a:t>
            </a:r>
            <a:endParaRPr lang="en-US" sz="1550" dirty="0"/>
          </a:p>
        </p:txBody>
      </p:sp>
      <p:sp>
        <p:nvSpPr>
          <p:cNvPr id="18" name="Shape 10"/>
          <p:cNvSpPr/>
          <p:nvPr/>
        </p:nvSpPr>
        <p:spPr>
          <a:xfrm>
            <a:off x="7414379" y="4293275"/>
            <a:ext cx="6422231" cy="2254687"/>
          </a:xfrm>
          <a:prstGeom prst="roundRect">
            <a:avLst>
              <a:gd name="adj" fmla="val 1320"/>
            </a:avLst>
          </a:prstGeom>
          <a:solidFill>
            <a:srgbClr val="EAE8F3"/>
          </a:solidFill>
          <a:ln/>
        </p:spPr>
      </p:sp>
      <p:pic>
        <p:nvPicPr>
          <p:cNvPr id="19" name="Image 6" descr="preencoded.png"/>
          <p:cNvPicPr>
            <a:picLocks noChangeAspect="1"/>
          </p:cNvPicPr>
          <p:nvPr/>
        </p:nvPicPr>
        <p:blipFill>
          <a:blip r:embed="rId9"/>
          <a:stretch>
            <a:fillRect/>
          </a:stretch>
        </p:blipFill>
        <p:spPr>
          <a:xfrm>
            <a:off x="7612737" y="4491633"/>
            <a:ext cx="595313" cy="595313"/>
          </a:xfrm>
          <a:prstGeom prst="rect">
            <a:avLst/>
          </a:prstGeom>
        </p:spPr>
      </p:pic>
      <p:pic>
        <p:nvPicPr>
          <p:cNvPr id="20" name="Image 7" descr="preencoded.png"/>
          <p:cNvPicPr>
            <a:picLocks noChangeAspect="1"/>
          </p:cNvPicPr>
          <p:nvPr/>
        </p:nvPicPr>
        <p:blipFill>
          <a:blip r:embed="rId10"/>
          <a:stretch>
            <a:fillRect/>
          </a:stretch>
        </p:blipFill>
        <p:spPr>
          <a:xfrm>
            <a:off x="7776448" y="4621768"/>
            <a:ext cx="267891" cy="334923"/>
          </a:xfrm>
          <a:prstGeom prst="rect">
            <a:avLst/>
          </a:prstGeom>
        </p:spPr>
      </p:pic>
      <p:sp>
        <p:nvSpPr>
          <p:cNvPr id="21" name="Text 11"/>
          <p:cNvSpPr/>
          <p:nvPr/>
        </p:nvSpPr>
        <p:spPr>
          <a:xfrm>
            <a:off x="7612737" y="5285303"/>
            <a:ext cx="2706291"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Adaptation Strategies</a:t>
            </a:r>
            <a:endParaRPr lang="en-US" sz="1950" dirty="0"/>
          </a:p>
        </p:txBody>
      </p:sp>
      <p:sp>
        <p:nvSpPr>
          <p:cNvPr id="22" name="Text 12"/>
          <p:cNvSpPr/>
          <p:nvPr/>
        </p:nvSpPr>
        <p:spPr>
          <a:xfrm>
            <a:off x="7612737" y="5714524"/>
            <a:ext cx="6025515" cy="63507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Teachers adapt visuals based on age, background, interests, and use low-cost materials like drawings and flashcards.</a:t>
            </a:r>
            <a:endParaRPr lang="en-US" sz="1550" dirty="0"/>
          </a:p>
        </p:txBody>
      </p:sp>
      <p:sp>
        <p:nvSpPr>
          <p:cNvPr id="23" name="Text 13"/>
          <p:cNvSpPr/>
          <p:nvPr/>
        </p:nvSpPr>
        <p:spPr>
          <a:xfrm>
            <a:off x="793790" y="6771203"/>
            <a:ext cx="13042821" cy="63507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Despite significant challenges, teachers demonstrate creativity and dedication in adapting their methods to ensure visual aids remain a valuable part of vocabulary instruction.</a:t>
            </a:r>
            <a:endParaRPr lang="en-US" sz="1550" dirty="0"/>
          </a:p>
        </p:txBody>
      </p:sp>
      <p:sp>
        <p:nvSpPr>
          <p:cNvPr id="24" name="Oval 23"/>
          <p:cNvSpPr/>
          <p:nvPr/>
        </p:nvSpPr>
        <p:spPr>
          <a:xfrm>
            <a:off x="12788153" y="7705165"/>
            <a:ext cx="1842247" cy="52443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64427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89" y="2010966"/>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403CCF"/>
                </a:solidFill>
                <a:latin typeface="Libre Baskerville" pitchFamily="34" charset="0"/>
                <a:ea typeface="Libre Baskerville" pitchFamily="34" charset="-122"/>
                <a:cs typeface="Libre Baskerville" pitchFamily="34" charset="-120"/>
              </a:rPr>
              <a:t>CHAPTER V</a:t>
            </a:r>
            <a:endParaRPr lang="en-US" sz="1950" dirty="0"/>
          </a:p>
        </p:txBody>
      </p:sp>
      <p:sp>
        <p:nvSpPr>
          <p:cNvPr id="3" name="Text 1"/>
          <p:cNvSpPr/>
          <p:nvPr/>
        </p:nvSpPr>
        <p:spPr>
          <a:xfrm>
            <a:off x="1718317" y="2458642"/>
            <a:ext cx="11069836" cy="620078"/>
          </a:xfrm>
          <a:prstGeom prst="rect">
            <a:avLst/>
          </a:prstGeom>
          <a:noFill/>
          <a:ln/>
        </p:spPr>
        <p:txBody>
          <a:bodyPr wrap="none" lIns="0" tIns="0" rIns="0" bIns="0" rtlCol="0" anchor="t"/>
          <a:lstStyle/>
          <a:p>
            <a:pPr marL="0" indent="0" algn="ctr">
              <a:lnSpc>
                <a:spcPts val="4850"/>
              </a:lnSpc>
              <a:buNone/>
            </a:pPr>
            <a:r>
              <a:rPr lang="en-US" sz="3900" dirty="0">
                <a:solidFill>
                  <a:srgbClr val="403CCF"/>
                </a:solidFill>
                <a:latin typeface="Libre Baskerville" pitchFamily="34" charset="0"/>
                <a:ea typeface="Libre Baskerville" pitchFamily="34" charset="-122"/>
                <a:cs typeface="Libre Baskerville" pitchFamily="34" charset="-120"/>
              </a:rPr>
              <a:t>Our Final Thoughts </a:t>
            </a:r>
            <a:endParaRPr lang="en-US" sz="3900" dirty="0" smtClean="0">
              <a:solidFill>
                <a:srgbClr val="403CCF"/>
              </a:solidFill>
              <a:latin typeface="Libre Baskerville" pitchFamily="34" charset="0"/>
              <a:ea typeface="Libre Baskerville" pitchFamily="34" charset="-122"/>
              <a:cs typeface="Libre Baskerville" pitchFamily="34" charset="-120"/>
            </a:endParaRPr>
          </a:p>
          <a:p>
            <a:pPr marL="0" indent="0" algn="ctr">
              <a:lnSpc>
                <a:spcPts val="4850"/>
              </a:lnSpc>
              <a:buNone/>
            </a:pPr>
            <a:r>
              <a:rPr lang="en-US" sz="3900" dirty="0" smtClean="0">
                <a:solidFill>
                  <a:srgbClr val="403CCF"/>
                </a:solidFill>
                <a:latin typeface="Libre Baskerville" pitchFamily="34" charset="0"/>
                <a:ea typeface="Libre Baskerville" pitchFamily="34" charset="-122"/>
                <a:cs typeface="Libre Baskerville" pitchFamily="34" charset="-120"/>
              </a:rPr>
              <a:t>And</a:t>
            </a:r>
          </a:p>
          <a:p>
            <a:pPr marL="0" indent="0" algn="ctr">
              <a:lnSpc>
                <a:spcPts val="4850"/>
              </a:lnSpc>
              <a:buNone/>
            </a:pPr>
            <a:r>
              <a:rPr lang="en-US" sz="3900" dirty="0" smtClean="0">
                <a:solidFill>
                  <a:srgbClr val="403CCF"/>
                </a:solidFill>
                <a:latin typeface="Libre Baskerville" pitchFamily="34" charset="0"/>
                <a:ea typeface="Libre Baskerville" pitchFamily="34" charset="-122"/>
                <a:cs typeface="Libre Baskerville" pitchFamily="34" charset="-120"/>
              </a:rPr>
              <a:t> </a:t>
            </a:r>
            <a:r>
              <a:rPr lang="en-US" sz="3900" dirty="0">
                <a:solidFill>
                  <a:srgbClr val="403CCF"/>
                </a:solidFill>
                <a:latin typeface="Libre Baskerville" pitchFamily="34" charset="0"/>
                <a:ea typeface="Libre Baskerville" pitchFamily="34" charset="-122"/>
                <a:cs typeface="Libre Baskerville" pitchFamily="34" charset="-120"/>
              </a:rPr>
              <a:t>Recommendations</a:t>
            </a:r>
            <a:endParaRPr lang="en-US" sz="3900" dirty="0"/>
          </a:p>
        </p:txBody>
      </p:sp>
      <p:sp>
        <p:nvSpPr>
          <p:cNvPr id="4" name="Text 2"/>
          <p:cNvSpPr/>
          <p:nvPr/>
        </p:nvSpPr>
        <p:spPr>
          <a:xfrm>
            <a:off x="793790" y="5548403"/>
            <a:ext cx="13042821" cy="95261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This study confirms the relevance of visual aids in enhancing English vocabulary acquisition among Grade 10 students at Sangariveira Secondary School. While visual aids contribute to better retention and comprehension, their full potential is often limited by a lack of interactive activities and resource constraints.</a:t>
            </a:r>
            <a:endParaRPr lang="en-US" sz="1550" dirty="0"/>
          </a:p>
        </p:txBody>
      </p:sp>
      <p:sp>
        <p:nvSpPr>
          <p:cNvPr id="5" name="Oval 4"/>
          <p:cNvSpPr/>
          <p:nvPr/>
        </p:nvSpPr>
        <p:spPr>
          <a:xfrm>
            <a:off x="12788153" y="7705165"/>
            <a:ext cx="1842247" cy="52443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 0" descr="preencoded.png"/>
          <p:cNvPicPr>
            <a:picLocks noChangeAspect="1"/>
          </p:cNvPicPr>
          <p:nvPr/>
        </p:nvPicPr>
        <p:blipFill>
          <a:blip r:embed="rId3"/>
          <a:stretch>
            <a:fillRect/>
          </a:stretch>
        </p:blipFill>
        <p:spPr>
          <a:xfrm>
            <a:off x="0" y="0"/>
            <a:ext cx="14630400" cy="1896035"/>
          </a:xfrm>
          <a:prstGeom prst="rect">
            <a:avLst/>
          </a:prstGeom>
        </p:spPr>
      </p:pic>
    </p:spTree>
    <p:extLst>
      <p:ext uri="{BB962C8B-B14F-4D97-AF65-F5344CB8AC3E}">
        <p14:creationId xmlns:p14="http://schemas.microsoft.com/office/powerpoint/2010/main" val="25646546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681157"/>
            <a:ext cx="4961811" cy="620078"/>
          </a:xfrm>
          <a:prstGeom prst="rect">
            <a:avLst/>
          </a:prstGeom>
          <a:noFill/>
          <a:ln/>
        </p:spPr>
        <p:txBody>
          <a:bodyPr wrap="none" lIns="0" tIns="0" rIns="0" bIns="0" rtlCol="0" anchor="t"/>
          <a:lstStyle/>
          <a:p>
            <a:pPr marL="0" indent="0" algn="l">
              <a:lnSpc>
                <a:spcPts val="4850"/>
              </a:lnSpc>
              <a:buNone/>
            </a:pPr>
            <a:r>
              <a:rPr lang="en-US" sz="3900" dirty="0">
                <a:solidFill>
                  <a:srgbClr val="403CCF"/>
                </a:solidFill>
                <a:latin typeface="Libre Baskerville" pitchFamily="34" charset="0"/>
                <a:ea typeface="Libre Baskerville" pitchFamily="34" charset="-122"/>
                <a:cs typeface="Libre Baskerville" pitchFamily="34" charset="-120"/>
              </a:rPr>
              <a:t>Key Conclusions</a:t>
            </a:r>
            <a:endParaRPr lang="en-US" sz="3900" dirty="0"/>
          </a:p>
        </p:txBody>
      </p:sp>
      <p:sp>
        <p:nvSpPr>
          <p:cNvPr id="3" name="Shape 1"/>
          <p:cNvSpPr/>
          <p:nvPr/>
        </p:nvSpPr>
        <p:spPr>
          <a:xfrm>
            <a:off x="793790" y="1995726"/>
            <a:ext cx="6422231" cy="2099191"/>
          </a:xfrm>
          <a:prstGeom prst="roundRect">
            <a:avLst>
              <a:gd name="adj" fmla="val 5227"/>
            </a:avLst>
          </a:prstGeom>
          <a:solidFill>
            <a:srgbClr val="FBFAFF"/>
          </a:solidFill>
          <a:ln/>
        </p:spPr>
      </p:sp>
      <p:pic>
        <p:nvPicPr>
          <p:cNvPr id="4" name="Image 0" descr="preencoded.png"/>
          <p:cNvPicPr>
            <a:picLocks noChangeAspect="1"/>
          </p:cNvPicPr>
          <p:nvPr/>
        </p:nvPicPr>
        <p:blipFill>
          <a:blip r:embed="rId3"/>
          <a:stretch>
            <a:fillRect/>
          </a:stretch>
        </p:blipFill>
        <p:spPr>
          <a:xfrm>
            <a:off x="793790" y="1972866"/>
            <a:ext cx="6422231" cy="91440"/>
          </a:xfrm>
          <a:prstGeom prst="rect">
            <a:avLst/>
          </a:prstGeom>
        </p:spPr>
      </p:pic>
      <p:pic>
        <p:nvPicPr>
          <p:cNvPr id="5" name="Image 1" descr="preencoded.png"/>
          <p:cNvPicPr>
            <a:picLocks noChangeAspect="1"/>
          </p:cNvPicPr>
          <p:nvPr/>
        </p:nvPicPr>
        <p:blipFill>
          <a:blip r:embed="rId4"/>
          <a:stretch>
            <a:fillRect/>
          </a:stretch>
        </p:blipFill>
        <p:spPr>
          <a:xfrm>
            <a:off x="3707249" y="1698069"/>
            <a:ext cx="595313" cy="595313"/>
          </a:xfrm>
          <a:prstGeom prst="rect">
            <a:avLst/>
          </a:prstGeom>
        </p:spPr>
      </p:pic>
      <p:sp>
        <p:nvSpPr>
          <p:cNvPr id="6" name="Text 2"/>
          <p:cNvSpPr/>
          <p:nvPr/>
        </p:nvSpPr>
        <p:spPr>
          <a:xfrm>
            <a:off x="3885843" y="1846898"/>
            <a:ext cx="238125" cy="297656"/>
          </a:xfrm>
          <a:prstGeom prst="rect">
            <a:avLst/>
          </a:prstGeom>
          <a:noFill/>
          <a:ln/>
        </p:spPr>
        <p:txBody>
          <a:bodyPr wrap="none" lIns="0" tIns="0" rIns="0" bIns="0" rtlCol="0" anchor="t"/>
          <a:lstStyle/>
          <a:p>
            <a:pPr marL="0" indent="0" algn="l">
              <a:lnSpc>
                <a:spcPts val="3000"/>
              </a:lnSpc>
              <a:buNone/>
            </a:pPr>
            <a:r>
              <a:rPr lang="en-US" sz="1850" dirty="0">
                <a:solidFill>
                  <a:srgbClr val="FFFFFF"/>
                </a:solidFill>
                <a:latin typeface="Libre Baskerville" pitchFamily="34" charset="0"/>
                <a:ea typeface="Libre Baskerville" pitchFamily="34" charset="-122"/>
                <a:cs typeface="Libre Baskerville" pitchFamily="34" charset="-120"/>
              </a:rPr>
              <a:t>1</a:t>
            </a:r>
            <a:endParaRPr lang="en-US" sz="1850" dirty="0"/>
          </a:p>
        </p:txBody>
      </p:sp>
      <p:sp>
        <p:nvSpPr>
          <p:cNvPr id="7" name="Text 3"/>
          <p:cNvSpPr/>
          <p:nvPr/>
        </p:nvSpPr>
        <p:spPr>
          <a:xfrm>
            <a:off x="1015008" y="2491859"/>
            <a:ext cx="3146822"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Effectiveness Confirmed</a:t>
            </a:r>
            <a:endParaRPr lang="en-US" sz="1950" dirty="0"/>
          </a:p>
        </p:txBody>
      </p:sp>
      <p:sp>
        <p:nvSpPr>
          <p:cNvPr id="8" name="Text 4"/>
          <p:cNvSpPr/>
          <p:nvPr/>
        </p:nvSpPr>
        <p:spPr>
          <a:xfrm>
            <a:off x="1015008" y="2921079"/>
            <a:ext cx="5979795" cy="95261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Visual aids significantly improve vocabulary retention and comprehension by linking words to images and real-world objects.</a:t>
            </a:r>
            <a:endParaRPr lang="en-US" sz="1550" dirty="0"/>
          </a:p>
        </p:txBody>
      </p:sp>
      <p:sp>
        <p:nvSpPr>
          <p:cNvPr id="9" name="Shape 5"/>
          <p:cNvSpPr/>
          <p:nvPr/>
        </p:nvSpPr>
        <p:spPr>
          <a:xfrm>
            <a:off x="7414379" y="1995726"/>
            <a:ext cx="6422231" cy="2099191"/>
          </a:xfrm>
          <a:prstGeom prst="roundRect">
            <a:avLst>
              <a:gd name="adj" fmla="val 5227"/>
            </a:avLst>
          </a:prstGeom>
          <a:solidFill>
            <a:srgbClr val="FBFAFF"/>
          </a:solidFill>
          <a:ln/>
        </p:spPr>
      </p:sp>
      <p:pic>
        <p:nvPicPr>
          <p:cNvPr id="10" name="Image 2" descr="preencoded.png"/>
          <p:cNvPicPr>
            <a:picLocks noChangeAspect="1"/>
          </p:cNvPicPr>
          <p:nvPr/>
        </p:nvPicPr>
        <p:blipFill>
          <a:blip r:embed="rId3"/>
          <a:stretch>
            <a:fillRect/>
          </a:stretch>
        </p:blipFill>
        <p:spPr>
          <a:xfrm>
            <a:off x="7414379" y="1972866"/>
            <a:ext cx="6422231" cy="91440"/>
          </a:xfrm>
          <a:prstGeom prst="rect">
            <a:avLst/>
          </a:prstGeom>
        </p:spPr>
      </p:pic>
      <p:pic>
        <p:nvPicPr>
          <p:cNvPr id="11" name="Image 3" descr="preencoded.png"/>
          <p:cNvPicPr>
            <a:picLocks noChangeAspect="1"/>
          </p:cNvPicPr>
          <p:nvPr/>
        </p:nvPicPr>
        <p:blipFill>
          <a:blip r:embed="rId4"/>
          <a:stretch>
            <a:fillRect/>
          </a:stretch>
        </p:blipFill>
        <p:spPr>
          <a:xfrm>
            <a:off x="10327838" y="1698069"/>
            <a:ext cx="595313" cy="595313"/>
          </a:xfrm>
          <a:prstGeom prst="rect">
            <a:avLst/>
          </a:prstGeom>
        </p:spPr>
      </p:pic>
      <p:sp>
        <p:nvSpPr>
          <p:cNvPr id="12" name="Text 6"/>
          <p:cNvSpPr/>
          <p:nvPr/>
        </p:nvSpPr>
        <p:spPr>
          <a:xfrm>
            <a:off x="10506432" y="1846898"/>
            <a:ext cx="238125" cy="297656"/>
          </a:xfrm>
          <a:prstGeom prst="rect">
            <a:avLst/>
          </a:prstGeom>
          <a:noFill/>
          <a:ln/>
        </p:spPr>
        <p:txBody>
          <a:bodyPr wrap="none" lIns="0" tIns="0" rIns="0" bIns="0" rtlCol="0" anchor="t"/>
          <a:lstStyle/>
          <a:p>
            <a:pPr marL="0" indent="0" algn="l">
              <a:lnSpc>
                <a:spcPts val="3000"/>
              </a:lnSpc>
              <a:buNone/>
            </a:pPr>
            <a:r>
              <a:rPr lang="en-US" sz="1850" dirty="0">
                <a:solidFill>
                  <a:srgbClr val="FFFFFF"/>
                </a:solidFill>
                <a:latin typeface="Libre Baskerville" pitchFamily="34" charset="0"/>
                <a:ea typeface="Libre Baskerville" pitchFamily="34" charset="-122"/>
                <a:cs typeface="Libre Baskerville" pitchFamily="34" charset="-120"/>
              </a:rPr>
              <a:t>2</a:t>
            </a:r>
            <a:endParaRPr lang="en-US" sz="1850" dirty="0"/>
          </a:p>
        </p:txBody>
      </p:sp>
      <p:sp>
        <p:nvSpPr>
          <p:cNvPr id="13" name="Text 7"/>
          <p:cNvSpPr/>
          <p:nvPr/>
        </p:nvSpPr>
        <p:spPr>
          <a:xfrm>
            <a:off x="7635597" y="2491859"/>
            <a:ext cx="2960965"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Underutilized Potential</a:t>
            </a:r>
            <a:endParaRPr lang="en-US" sz="1950" dirty="0"/>
          </a:p>
        </p:txBody>
      </p:sp>
      <p:sp>
        <p:nvSpPr>
          <p:cNvPr id="14" name="Text 8"/>
          <p:cNvSpPr/>
          <p:nvPr/>
        </p:nvSpPr>
        <p:spPr>
          <a:xfrm>
            <a:off x="7635597" y="2921079"/>
            <a:ext cx="5979795" cy="63507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Despite their presence, visual aids are not always integrated into interactive or student-centered activities, limiting their impact.</a:t>
            </a:r>
            <a:endParaRPr lang="en-US" sz="1550" dirty="0"/>
          </a:p>
        </p:txBody>
      </p:sp>
      <p:sp>
        <p:nvSpPr>
          <p:cNvPr id="15" name="Shape 9"/>
          <p:cNvSpPr/>
          <p:nvPr/>
        </p:nvSpPr>
        <p:spPr>
          <a:xfrm>
            <a:off x="793790" y="4590931"/>
            <a:ext cx="6422231" cy="2099191"/>
          </a:xfrm>
          <a:prstGeom prst="roundRect">
            <a:avLst>
              <a:gd name="adj" fmla="val 5227"/>
            </a:avLst>
          </a:prstGeom>
          <a:solidFill>
            <a:srgbClr val="FBFAFF"/>
          </a:solidFill>
          <a:ln/>
        </p:spPr>
      </p:sp>
      <p:pic>
        <p:nvPicPr>
          <p:cNvPr id="16" name="Image 4" descr="preencoded.png"/>
          <p:cNvPicPr>
            <a:picLocks noChangeAspect="1"/>
          </p:cNvPicPr>
          <p:nvPr/>
        </p:nvPicPr>
        <p:blipFill>
          <a:blip r:embed="rId3"/>
          <a:stretch>
            <a:fillRect/>
          </a:stretch>
        </p:blipFill>
        <p:spPr>
          <a:xfrm>
            <a:off x="793790" y="4568071"/>
            <a:ext cx="6422231" cy="91440"/>
          </a:xfrm>
          <a:prstGeom prst="rect">
            <a:avLst/>
          </a:prstGeom>
        </p:spPr>
      </p:pic>
      <p:pic>
        <p:nvPicPr>
          <p:cNvPr id="17" name="Image 5" descr="preencoded.png"/>
          <p:cNvPicPr>
            <a:picLocks noChangeAspect="1"/>
          </p:cNvPicPr>
          <p:nvPr/>
        </p:nvPicPr>
        <p:blipFill>
          <a:blip r:embed="rId4"/>
          <a:stretch>
            <a:fillRect/>
          </a:stretch>
        </p:blipFill>
        <p:spPr>
          <a:xfrm>
            <a:off x="3707249" y="4293275"/>
            <a:ext cx="595313" cy="595313"/>
          </a:xfrm>
          <a:prstGeom prst="rect">
            <a:avLst/>
          </a:prstGeom>
        </p:spPr>
      </p:pic>
      <p:sp>
        <p:nvSpPr>
          <p:cNvPr id="18" name="Text 10"/>
          <p:cNvSpPr/>
          <p:nvPr/>
        </p:nvSpPr>
        <p:spPr>
          <a:xfrm>
            <a:off x="3885843" y="4442103"/>
            <a:ext cx="238125" cy="297656"/>
          </a:xfrm>
          <a:prstGeom prst="rect">
            <a:avLst/>
          </a:prstGeom>
          <a:noFill/>
          <a:ln/>
        </p:spPr>
        <p:txBody>
          <a:bodyPr wrap="none" lIns="0" tIns="0" rIns="0" bIns="0" rtlCol="0" anchor="t"/>
          <a:lstStyle/>
          <a:p>
            <a:pPr marL="0" indent="0" algn="l">
              <a:lnSpc>
                <a:spcPts val="3000"/>
              </a:lnSpc>
              <a:buNone/>
            </a:pPr>
            <a:r>
              <a:rPr lang="en-US" sz="1850" dirty="0">
                <a:solidFill>
                  <a:srgbClr val="FFFFFF"/>
                </a:solidFill>
                <a:latin typeface="Libre Baskerville" pitchFamily="34" charset="0"/>
                <a:ea typeface="Libre Baskerville" pitchFamily="34" charset="-122"/>
                <a:cs typeface="Libre Baskerville" pitchFamily="34" charset="-120"/>
              </a:rPr>
              <a:t>3</a:t>
            </a:r>
            <a:endParaRPr lang="en-US" sz="1850" dirty="0"/>
          </a:p>
        </p:txBody>
      </p:sp>
      <p:sp>
        <p:nvSpPr>
          <p:cNvPr id="19" name="Text 11"/>
          <p:cNvSpPr/>
          <p:nvPr/>
        </p:nvSpPr>
        <p:spPr>
          <a:xfrm>
            <a:off x="1015008" y="5087064"/>
            <a:ext cx="2687955"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Persistent Challenges</a:t>
            </a:r>
            <a:endParaRPr lang="en-US" sz="1950" dirty="0"/>
          </a:p>
        </p:txBody>
      </p:sp>
      <p:sp>
        <p:nvSpPr>
          <p:cNvPr id="20" name="Text 12"/>
          <p:cNvSpPr/>
          <p:nvPr/>
        </p:nvSpPr>
        <p:spPr>
          <a:xfrm>
            <a:off x="1015008" y="5516285"/>
            <a:ext cx="5979795" cy="95261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Students face pronunciation, memorization, and contextual usage issues. Teachers struggle with limited resources and culturally inappropriate materials.</a:t>
            </a:r>
            <a:endParaRPr lang="en-US" sz="1550" dirty="0"/>
          </a:p>
        </p:txBody>
      </p:sp>
      <p:sp>
        <p:nvSpPr>
          <p:cNvPr id="21" name="Shape 13"/>
          <p:cNvSpPr/>
          <p:nvPr/>
        </p:nvSpPr>
        <p:spPr>
          <a:xfrm>
            <a:off x="7414379" y="4590931"/>
            <a:ext cx="6422231" cy="2099191"/>
          </a:xfrm>
          <a:prstGeom prst="roundRect">
            <a:avLst>
              <a:gd name="adj" fmla="val 5227"/>
            </a:avLst>
          </a:prstGeom>
          <a:solidFill>
            <a:srgbClr val="FBFAFF"/>
          </a:solidFill>
          <a:ln/>
        </p:spPr>
      </p:sp>
      <p:pic>
        <p:nvPicPr>
          <p:cNvPr id="22" name="Image 6" descr="preencoded.png"/>
          <p:cNvPicPr>
            <a:picLocks noChangeAspect="1"/>
          </p:cNvPicPr>
          <p:nvPr/>
        </p:nvPicPr>
        <p:blipFill>
          <a:blip r:embed="rId3"/>
          <a:stretch>
            <a:fillRect/>
          </a:stretch>
        </p:blipFill>
        <p:spPr>
          <a:xfrm>
            <a:off x="7414379" y="4568071"/>
            <a:ext cx="6422231" cy="91440"/>
          </a:xfrm>
          <a:prstGeom prst="rect">
            <a:avLst/>
          </a:prstGeom>
        </p:spPr>
      </p:pic>
      <p:pic>
        <p:nvPicPr>
          <p:cNvPr id="23" name="Image 7" descr="preencoded.png"/>
          <p:cNvPicPr>
            <a:picLocks noChangeAspect="1"/>
          </p:cNvPicPr>
          <p:nvPr/>
        </p:nvPicPr>
        <p:blipFill>
          <a:blip r:embed="rId4"/>
          <a:stretch>
            <a:fillRect/>
          </a:stretch>
        </p:blipFill>
        <p:spPr>
          <a:xfrm>
            <a:off x="10327838" y="4293275"/>
            <a:ext cx="595313" cy="595313"/>
          </a:xfrm>
          <a:prstGeom prst="rect">
            <a:avLst/>
          </a:prstGeom>
        </p:spPr>
      </p:pic>
      <p:sp>
        <p:nvSpPr>
          <p:cNvPr id="24" name="Text 14"/>
          <p:cNvSpPr/>
          <p:nvPr/>
        </p:nvSpPr>
        <p:spPr>
          <a:xfrm>
            <a:off x="10506432" y="4442103"/>
            <a:ext cx="238125" cy="297656"/>
          </a:xfrm>
          <a:prstGeom prst="rect">
            <a:avLst/>
          </a:prstGeom>
          <a:noFill/>
          <a:ln/>
        </p:spPr>
        <p:txBody>
          <a:bodyPr wrap="none" lIns="0" tIns="0" rIns="0" bIns="0" rtlCol="0" anchor="t"/>
          <a:lstStyle/>
          <a:p>
            <a:pPr marL="0" indent="0" algn="l">
              <a:lnSpc>
                <a:spcPts val="3000"/>
              </a:lnSpc>
              <a:buNone/>
            </a:pPr>
            <a:r>
              <a:rPr lang="en-US" sz="1850" dirty="0">
                <a:solidFill>
                  <a:srgbClr val="FFFFFF"/>
                </a:solidFill>
                <a:latin typeface="Libre Baskerville" pitchFamily="34" charset="0"/>
                <a:ea typeface="Libre Baskerville" pitchFamily="34" charset="-122"/>
                <a:cs typeface="Libre Baskerville" pitchFamily="34" charset="-120"/>
              </a:rPr>
              <a:t>4</a:t>
            </a:r>
            <a:endParaRPr lang="en-US" sz="1850" dirty="0"/>
          </a:p>
        </p:txBody>
      </p:sp>
      <p:sp>
        <p:nvSpPr>
          <p:cNvPr id="25" name="Text 15"/>
          <p:cNvSpPr/>
          <p:nvPr/>
        </p:nvSpPr>
        <p:spPr>
          <a:xfrm>
            <a:off x="7635597" y="5087064"/>
            <a:ext cx="4691539"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Recommendations for Improvement</a:t>
            </a:r>
            <a:endParaRPr lang="en-US" sz="1950" dirty="0"/>
          </a:p>
        </p:txBody>
      </p:sp>
      <p:sp>
        <p:nvSpPr>
          <p:cNvPr id="26" name="Text 16"/>
          <p:cNvSpPr/>
          <p:nvPr/>
        </p:nvSpPr>
        <p:spPr>
          <a:xfrm>
            <a:off x="7635597" y="5516285"/>
            <a:ext cx="5979795" cy="95261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Structured activities, clearer images, institutional support, and audio integration are crucial for optimizing visual aid effectiveness.</a:t>
            </a:r>
            <a:endParaRPr lang="en-US" sz="1550" dirty="0"/>
          </a:p>
        </p:txBody>
      </p:sp>
      <p:sp>
        <p:nvSpPr>
          <p:cNvPr id="27" name="Text 17"/>
          <p:cNvSpPr/>
          <p:nvPr/>
        </p:nvSpPr>
        <p:spPr>
          <a:xfrm>
            <a:off x="793790" y="6913364"/>
            <a:ext cx="13042821" cy="63507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The study emphasizes that visual aids are essential tools, but their success hinges on purposeful integration into interactive learning experiences and collaborative efforts from all stakeholders.</a:t>
            </a:r>
            <a:endParaRPr lang="en-US" sz="1550" dirty="0"/>
          </a:p>
        </p:txBody>
      </p:sp>
      <p:sp>
        <p:nvSpPr>
          <p:cNvPr id="29" name="Oval 28"/>
          <p:cNvSpPr/>
          <p:nvPr/>
        </p:nvSpPr>
        <p:spPr>
          <a:xfrm>
            <a:off x="12788153" y="7705165"/>
            <a:ext cx="1842247" cy="52443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464102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36640" y="508040"/>
            <a:ext cx="10129242" cy="575429"/>
          </a:xfrm>
          <a:prstGeom prst="rect">
            <a:avLst/>
          </a:prstGeom>
          <a:noFill/>
          <a:ln/>
        </p:spPr>
        <p:txBody>
          <a:bodyPr wrap="none" lIns="0" tIns="0" rIns="0" bIns="0" rtlCol="0" anchor="t"/>
          <a:lstStyle/>
          <a:p>
            <a:pPr marL="0" indent="0" algn="l">
              <a:lnSpc>
                <a:spcPts val="4500"/>
              </a:lnSpc>
              <a:buNone/>
            </a:pPr>
            <a:r>
              <a:rPr lang="en-US" sz="3600" dirty="0">
                <a:solidFill>
                  <a:srgbClr val="403CCF"/>
                </a:solidFill>
                <a:latin typeface="Libre Baskerville" pitchFamily="34" charset="0"/>
                <a:ea typeface="Libre Baskerville" pitchFamily="34" charset="-122"/>
                <a:cs typeface="Libre Baskerville" pitchFamily="34" charset="-120"/>
              </a:rPr>
              <a:t>Suggestions for English Language Teachers</a:t>
            </a:r>
            <a:endParaRPr lang="en-US" sz="3600" dirty="0"/>
          </a:p>
        </p:txBody>
      </p:sp>
      <p:sp>
        <p:nvSpPr>
          <p:cNvPr id="3" name="Shape 1"/>
          <p:cNvSpPr/>
          <p:nvPr/>
        </p:nvSpPr>
        <p:spPr>
          <a:xfrm>
            <a:off x="736640" y="1451729"/>
            <a:ext cx="13157121" cy="1106686"/>
          </a:xfrm>
          <a:prstGeom prst="roundRect">
            <a:avLst>
              <a:gd name="adj" fmla="val 2496"/>
            </a:avLst>
          </a:prstGeom>
          <a:solidFill>
            <a:srgbClr val="FBFAFF"/>
          </a:solidFill>
          <a:ln w="22860">
            <a:solidFill>
              <a:srgbClr val="D0CED9"/>
            </a:solidFill>
            <a:prstDash val="solid"/>
          </a:ln>
        </p:spPr>
      </p:sp>
      <p:sp>
        <p:nvSpPr>
          <p:cNvPr id="4" name="Shape 2"/>
          <p:cNvSpPr/>
          <p:nvPr/>
        </p:nvSpPr>
        <p:spPr>
          <a:xfrm>
            <a:off x="759500" y="1474589"/>
            <a:ext cx="736640" cy="1060966"/>
          </a:xfrm>
          <a:prstGeom prst="roundRect">
            <a:avLst>
              <a:gd name="adj" fmla="val 26"/>
            </a:avLst>
          </a:prstGeom>
          <a:solidFill>
            <a:srgbClr val="EAE8F3"/>
          </a:solidFill>
          <a:ln/>
        </p:spPr>
      </p:sp>
      <p:sp>
        <p:nvSpPr>
          <p:cNvPr id="5" name="Text 3"/>
          <p:cNvSpPr/>
          <p:nvPr/>
        </p:nvSpPr>
        <p:spPr>
          <a:xfrm>
            <a:off x="989648" y="1832372"/>
            <a:ext cx="276225" cy="345281"/>
          </a:xfrm>
          <a:prstGeom prst="rect">
            <a:avLst/>
          </a:prstGeom>
          <a:noFill/>
          <a:ln/>
        </p:spPr>
        <p:txBody>
          <a:bodyPr wrap="none" lIns="0" tIns="0" rIns="0" bIns="0" rtlCol="0" anchor="t"/>
          <a:lstStyle/>
          <a:p>
            <a:pPr marL="0" indent="0" algn="l">
              <a:lnSpc>
                <a:spcPts val="2150"/>
              </a:lnSpc>
              <a:buNone/>
            </a:pPr>
            <a:r>
              <a:rPr lang="en-US" sz="2150" dirty="0">
                <a:solidFill>
                  <a:srgbClr val="49495A"/>
                </a:solidFill>
                <a:latin typeface="Libre Baskerville" pitchFamily="34" charset="0"/>
                <a:ea typeface="Libre Baskerville" pitchFamily="34" charset="-122"/>
                <a:cs typeface="Libre Baskerville" pitchFamily="34" charset="-120"/>
              </a:rPr>
              <a:t>1</a:t>
            </a:r>
            <a:endParaRPr lang="en-US" sz="2150" dirty="0"/>
          </a:p>
        </p:txBody>
      </p:sp>
      <p:sp>
        <p:nvSpPr>
          <p:cNvPr id="6" name="Text 4"/>
          <p:cNvSpPr/>
          <p:nvPr/>
        </p:nvSpPr>
        <p:spPr>
          <a:xfrm>
            <a:off x="1680210" y="1658660"/>
            <a:ext cx="4722257" cy="287655"/>
          </a:xfrm>
          <a:prstGeom prst="rect">
            <a:avLst/>
          </a:prstGeom>
          <a:noFill/>
          <a:ln/>
        </p:spPr>
        <p:txBody>
          <a:bodyPr wrap="none" lIns="0" tIns="0" rIns="0" bIns="0" rtlCol="0" anchor="t"/>
          <a:lstStyle/>
          <a:p>
            <a:pPr marL="0" indent="0" algn="l">
              <a:lnSpc>
                <a:spcPts val="2250"/>
              </a:lnSpc>
              <a:buNone/>
            </a:pPr>
            <a:r>
              <a:rPr lang="en-US" sz="1800" dirty="0">
                <a:solidFill>
                  <a:srgbClr val="49495A"/>
                </a:solidFill>
                <a:latin typeface="Libre Baskerville" pitchFamily="34" charset="0"/>
                <a:ea typeface="Libre Baskerville" pitchFamily="34" charset="-122"/>
                <a:cs typeface="Libre Baskerville" pitchFamily="34" charset="-120"/>
              </a:rPr>
              <a:t>Incorporate Student-Centered Activities</a:t>
            </a:r>
            <a:endParaRPr lang="en-US" sz="1800" dirty="0"/>
          </a:p>
        </p:txBody>
      </p:sp>
      <p:sp>
        <p:nvSpPr>
          <p:cNvPr id="7" name="Text 5"/>
          <p:cNvSpPr/>
          <p:nvPr/>
        </p:nvSpPr>
        <p:spPr>
          <a:xfrm>
            <a:off x="1680210" y="2056805"/>
            <a:ext cx="12190690" cy="294680"/>
          </a:xfrm>
          <a:prstGeom prst="rect">
            <a:avLst/>
          </a:prstGeom>
          <a:noFill/>
          <a:ln/>
        </p:spPr>
        <p:txBody>
          <a:bodyPr wrap="none" lIns="0" tIns="0" rIns="0" bIns="0" rtlCol="0" anchor="t"/>
          <a:lstStyle/>
          <a:p>
            <a:pPr marL="0" indent="0" algn="l">
              <a:lnSpc>
                <a:spcPts val="2300"/>
              </a:lnSpc>
              <a:buNone/>
            </a:pPr>
            <a:r>
              <a:rPr lang="en-US" sz="1450" dirty="0">
                <a:solidFill>
                  <a:srgbClr val="49495A"/>
                </a:solidFill>
                <a:latin typeface="Open Sans" pitchFamily="34" charset="0"/>
                <a:ea typeface="Open Sans" pitchFamily="34" charset="-122"/>
                <a:cs typeface="Open Sans" pitchFamily="34" charset="-120"/>
              </a:rPr>
              <a:t>Use group discussions, role-playing, and games with visual aids to increase participation and promote vocabulary usage in real contexts.</a:t>
            </a:r>
            <a:endParaRPr lang="en-US" sz="1450" dirty="0"/>
          </a:p>
        </p:txBody>
      </p:sp>
      <p:sp>
        <p:nvSpPr>
          <p:cNvPr id="8" name="Shape 6"/>
          <p:cNvSpPr/>
          <p:nvPr/>
        </p:nvSpPr>
        <p:spPr>
          <a:xfrm>
            <a:off x="736640" y="2742486"/>
            <a:ext cx="13157121" cy="1106686"/>
          </a:xfrm>
          <a:prstGeom prst="roundRect">
            <a:avLst>
              <a:gd name="adj" fmla="val 2496"/>
            </a:avLst>
          </a:prstGeom>
          <a:solidFill>
            <a:srgbClr val="FBFAFF"/>
          </a:solidFill>
          <a:ln w="22860">
            <a:solidFill>
              <a:srgbClr val="D0CED9"/>
            </a:solidFill>
            <a:prstDash val="solid"/>
          </a:ln>
        </p:spPr>
      </p:sp>
      <p:sp>
        <p:nvSpPr>
          <p:cNvPr id="9" name="Shape 7"/>
          <p:cNvSpPr/>
          <p:nvPr/>
        </p:nvSpPr>
        <p:spPr>
          <a:xfrm>
            <a:off x="759500" y="2765346"/>
            <a:ext cx="736640" cy="1060966"/>
          </a:xfrm>
          <a:prstGeom prst="roundRect">
            <a:avLst>
              <a:gd name="adj" fmla="val 26"/>
            </a:avLst>
          </a:prstGeom>
          <a:solidFill>
            <a:srgbClr val="EAE8F3"/>
          </a:solidFill>
          <a:ln/>
        </p:spPr>
      </p:sp>
      <p:sp>
        <p:nvSpPr>
          <p:cNvPr id="10" name="Text 8"/>
          <p:cNvSpPr/>
          <p:nvPr/>
        </p:nvSpPr>
        <p:spPr>
          <a:xfrm>
            <a:off x="989648" y="3123128"/>
            <a:ext cx="276225" cy="345281"/>
          </a:xfrm>
          <a:prstGeom prst="rect">
            <a:avLst/>
          </a:prstGeom>
          <a:noFill/>
          <a:ln/>
        </p:spPr>
        <p:txBody>
          <a:bodyPr wrap="none" lIns="0" tIns="0" rIns="0" bIns="0" rtlCol="0" anchor="t"/>
          <a:lstStyle/>
          <a:p>
            <a:pPr marL="0" indent="0" algn="l">
              <a:lnSpc>
                <a:spcPts val="2150"/>
              </a:lnSpc>
              <a:buNone/>
            </a:pPr>
            <a:r>
              <a:rPr lang="en-US" sz="2150" dirty="0">
                <a:solidFill>
                  <a:srgbClr val="49495A"/>
                </a:solidFill>
                <a:latin typeface="Libre Baskerville" pitchFamily="34" charset="0"/>
                <a:ea typeface="Libre Baskerville" pitchFamily="34" charset="-122"/>
                <a:cs typeface="Libre Baskerville" pitchFamily="34" charset="-120"/>
              </a:rPr>
              <a:t>2</a:t>
            </a:r>
            <a:endParaRPr lang="en-US" sz="2150" dirty="0"/>
          </a:p>
        </p:txBody>
      </p:sp>
      <p:sp>
        <p:nvSpPr>
          <p:cNvPr id="11" name="Text 9"/>
          <p:cNvSpPr/>
          <p:nvPr/>
        </p:nvSpPr>
        <p:spPr>
          <a:xfrm>
            <a:off x="1680210" y="2949416"/>
            <a:ext cx="4377690" cy="287655"/>
          </a:xfrm>
          <a:prstGeom prst="rect">
            <a:avLst/>
          </a:prstGeom>
          <a:noFill/>
          <a:ln/>
        </p:spPr>
        <p:txBody>
          <a:bodyPr wrap="none" lIns="0" tIns="0" rIns="0" bIns="0" rtlCol="0" anchor="t"/>
          <a:lstStyle/>
          <a:p>
            <a:pPr marL="0" indent="0" algn="l">
              <a:lnSpc>
                <a:spcPts val="2250"/>
              </a:lnSpc>
              <a:buNone/>
            </a:pPr>
            <a:r>
              <a:rPr lang="en-US" sz="1800" dirty="0">
                <a:solidFill>
                  <a:srgbClr val="49495A"/>
                </a:solidFill>
                <a:latin typeface="Libre Baskerville" pitchFamily="34" charset="0"/>
                <a:ea typeface="Libre Baskerville" pitchFamily="34" charset="-122"/>
                <a:cs typeface="Libre Baskerville" pitchFamily="34" charset="-120"/>
              </a:rPr>
              <a:t>Choose Culturally Relevant Materials</a:t>
            </a:r>
            <a:endParaRPr lang="en-US" sz="1800" dirty="0"/>
          </a:p>
        </p:txBody>
      </p:sp>
      <p:sp>
        <p:nvSpPr>
          <p:cNvPr id="12" name="Text 10"/>
          <p:cNvSpPr/>
          <p:nvPr/>
        </p:nvSpPr>
        <p:spPr>
          <a:xfrm>
            <a:off x="1680210" y="3347561"/>
            <a:ext cx="12190690" cy="294680"/>
          </a:xfrm>
          <a:prstGeom prst="rect">
            <a:avLst/>
          </a:prstGeom>
          <a:noFill/>
          <a:ln/>
        </p:spPr>
        <p:txBody>
          <a:bodyPr wrap="none" lIns="0" tIns="0" rIns="0" bIns="0" rtlCol="0" anchor="t"/>
          <a:lstStyle/>
          <a:p>
            <a:pPr marL="0" indent="0" algn="l">
              <a:lnSpc>
                <a:spcPts val="2300"/>
              </a:lnSpc>
              <a:buNone/>
            </a:pPr>
            <a:r>
              <a:rPr lang="en-US" sz="1450" dirty="0">
                <a:solidFill>
                  <a:srgbClr val="49495A"/>
                </a:solidFill>
                <a:latin typeface="Open Sans" pitchFamily="34" charset="0"/>
                <a:ea typeface="Open Sans" pitchFamily="34" charset="-122"/>
                <a:cs typeface="Open Sans" pitchFamily="34" charset="-120"/>
              </a:rPr>
              <a:t>Select images and illustrations that align with students’ real-life experiences and cultural backgrounds for meaningful learning.</a:t>
            </a:r>
            <a:endParaRPr lang="en-US" sz="1450" dirty="0"/>
          </a:p>
        </p:txBody>
      </p:sp>
      <p:sp>
        <p:nvSpPr>
          <p:cNvPr id="13" name="Shape 11"/>
          <p:cNvSpPr/>
          <p:nvPr/>
        </p:nvSpPr>
        <p:spPr>
          <a:xfrm>
            <a:off x="736640" y="4033242"/>
            <a:ext cx="13157121" cy="1106686"/>
          </a:xfrm>
          <a:prstGeom prst="roundRect">
            <a:avLst>
              <a:gd name="adj" fmla="val 2496"/>
            </a:avLst>
          </a:prstGeom>
          <a:solidFill>
            <a:srgbClr val="FBFAFF"/>
          </a:solidFill>
          <a:ln w="22860">
            <a:solidFill>
              <a:srgbClr val="D0CED9"/>
            </a:solidFill>
            <a:prstDash val="solid"/>
          </a:ln>
        </p:spPr>
      </p:sp>
      <p:sp>
        <p:nvSpPr>
          <p:cNvPr id="14" name="Shape 12"/>
          <p:cNvSpPr/>
          <p:nvPr/>
        </p:nvSpPr>
        <p:spPr>
          <a:xfrm>
            <a:off x="759500" y="4056102"/>
            <a:ext cx="736640" cy="1060966"/>
          </a:xfrm>
          <a:prstGeom prst="roundRect">
            <a:avLst>
              <a:gd name="adj" fmla="val 26"/>
            </a:avLst>
          </a:prstGeom>
          <a:solidFill>
            <a:srgbClr val="EAE8F3"/>
          </a:solidFill>
          <a:ln/>
        </p:spPr>
      </p:sp>
      <p:sp>
        <p:nvSpPr>
          <p:cNvPr id="15" name="Text 13"/>
          <p:cNvSpPr/>
          <p:nvPr/>
        </p:nvSpPr>
        <p:spPr>
          <a:xfrm>
            <a:off x="989648" y="4413885"/>
            <a:ext cx="276225" cy="345281"/>
          </a:xfrm>
          <a:prstGeom prst="rect">
            <a:avLst/>
          </a:prstGeom>
          <a:noFill/>
          <a:ln/>
        </p:spPr>
        <p:txBody>
          <a:bodyPr wrap="none" lIns="0" tIns="0" rIns="0" bIns="0" rtlCol="0" anchor="t"/>
          <a:lstStyle/>
          <a:p>
            <a:pPr marL="0" indent="0" algn="l">
              <a:lnSpc>
                <a:spcPts val="2150"/>
              </a:lnSpc>
              <a:buNone/>
            </a:pPr>
            <a:r>
              <a:rPr lang="en-US" sz="2150" dirty="0">
                <a:solidFill>
                  <a:srgbClr val="49495A"/>
                </a:solidFill>
                <a:latin typeface="Libre Baskerville" pitchFamily="34" charset="0"/>
                <a:ea typeface="Libre Baskerville" pitchFamily="34" charset="-122"/>
                <a:cs typeface="Libre Baskerville" pitchFamily="34" charset="-120"/>
              </a:rPr>
              <a:t>3</a:t>
            </a:r>
            <a:endParaRPr lang="en-US" sz="2150" dirty="0"/>
          </a:p>
        </p:txBody>
      </p:sp>
      <p:sp>
        <p:nvSpPr>
          <p:cNvPr id="16" name="Text 14"/>
          <p:cNvSpPr/>
          <p:nvPr/>
        </p:nvSpPr>
        <p:spPr>
          <a:xfrm>
            <a:off x="1680210" y="4240173"/>
            <a:ext cx="3714869" cy="287655"/>
          </a:xfrm>
          <a:prstGeom prst="rect">
            <a:avLst/>
          </a:prstGeom>
          <a:noFill/>
          <a:ln/>
        </p:spPr>
        <p:txBody>
          <a:bodyPr wrap="none" lIns="0" tIns="0" rIns="0" bIns="0" rtlCol="0" anchor="t"/>
          <a:lstStyle/>
          <a:p>
            <a:pPr marL="0" indent="0" algn="l">
              <a:lnSpc>
                <a:spcPts val="2250"/>
              </a:lnSpc>
              <a:buNone/>
            </a:pPr>
            <a:r>
              <a:rPr lang="en-US" sz="1800" dirty="0">
                <a:solidFill>
                  <a:srgbClr val="49495A"/>
                </a:solidFill>
                <a:latin typeface="Libre Baskerville" pitchFamily="34" charset="0"/>
                <a:ea typeface="Libre Baskerville" pitchFamily="34" charset="-122"/>
                <a:cs typeface="Libre Baskerville" pitchFamily="34" charset="-120"/>
              </a:rPr>
              <a:t>Integrate Pronunciation Guides</a:t>
            </a:r>
            <a:endParaRPr lang="en-US" sz="1800" dirty="0"/>
          </a:p>
        </p:txBody>
      </p:sp>
      <p:sp>
        <p:nvSpPr>
          <p:cNvPr id="17" name="Text 15"/>
          <p:cNvSpPr/>
          <p:nvPr/>
        </p:nvSpPr>
        <p:spPr>
          <a:xfrm>
            <a:off x="1680210" y="4638318"/>
            <a:ext cx="12190690" cy="294680"/>
          </a:xfrm>
          <a:prstGeom prst="rect">
            <a:avLst/>
          </a:prstGeom>
          <a:noFill/>
          <a:ln/>
        </p:spPr>
        <p:txBody>
          <a:bodyPr wrap="none" lIns="0" tIns="0" rIns="0" bIns="0" rtlCol="0" anchor="t"/>
          <a:lstStyle/>
          <a:p>
            <a:pPr marL="0" indent="0" algn="l">
              <a:lnSpc>
                <a:spcPts val="2300"/>
              </a:lnSpc>
              <a:buNone/>
            </a:pPr>
            <a:r>
              <a:rPr lang="en-US" sz="1450" dirty="0">
                <a:solidFill>
                  <a:srgbClr val="49495A"/>
                </a:solidFill>
                <a:latin typeface="Open Sans" pitchFamily="34" charset="0"/>
                <a:ea typeface="Open Sans" pitchFamily="34" charset="-122"/>
                <a:cs typeface="Open Sans" pitchFamily="34" charset="-120"/>
              </a:rPr>
              <a:t>Combine audio clips and verbal descriptions with visual aids to reinforce vocabulary comprehension and correct usage.</a:t>
            </a:r>
            <a:endParaRPr lang="en-US" sz="1450" dirty="0"/>
          </a:p>
        </p:txBody>
      </p:sp>
      <p:sp>
        <p:nvSpPr>
          <p:cNvPr id="18" name="Shape 16"/>
          <p:cNvSpPr/>
          <p:nvPr/>
        </p:nvSpPr>
        <p:spPr>
          <a:xfrm>
            <a:off x="736640" y="5323999"/>
            <a:ext cx="13157121" cy="1106686"/>
          </a:xfrm>
          <a:prstGeom prst="roundRect">
            <a:avLst>
              <a:gd name="adj" fmla="val 2496"/>
            </a:avLst>
          </a:prstGeom>
          <a:solidFill>
            <a:srgbClr val="FBFAFF"/>
          </a:solidFill>
          <a:ln w="22860">
            <a:solidFill>
              <a:srgbClr val="D0CED9"/>
            </a:solidFill>
            <a:prstDash val="solid"/>
          </a:ln>
        </p:spPr>
      </p:sp>
      <p:sp>
        <p:nvSpPr>
          <p:cNvPr id="19" name="Shape 17"/>
          <p:cNvSpPr/>
          <p:nvPr/>
        </p:nvSpPr>
        <p:spPr>
          <a:xfrm>
            <a:off x="759500" y="5346859"/>
            <a:ext cx="736640" cy="1060966"/>
          </a:xfrm>
          <a:prstGeom prst="roundRect">
            <a:avLst>
              <a:gd name="adj" fmla="val 26"/>
            </a:avLst>
          </a:prstGeom>
          <a:solidFill>
            <a:srgbClr val="EAE8F3"/>
          </a:solidFill>
          <a:ln/>
        </p:spPr>
      </p:sp>
      <p:sp>
        <p:nvSpPr>
          <p:cNvPr id="20" name="Text 18"/>
          <p:cNvSpPr/>
          <p:nvPr/>
        </p:nvSpPr>
        <p:spPr>
          <a:xfrm>
            <a:off x="989648" y="5704642"/>
            <a:ext cx="276225" cy="345281"/>
          </a:xfrm>
          <a:prstGeom prst="rect">
            <a:avLst/>
          </a:prstGeom>
          <a:noFill/>
          <a:ln/>
        </p:spPr>
        <p:txBody>
          <a:bodyPr wrap="none" lIns="0" tIns="0" rIns="0" bIns="0" rtlCol="0" anchor="t"/>
          <a:lstStyle/>
          <a:p>
            <a:pPr marL="0" indent="0" algn="l">
              <a:lnSpc>
                <a:spcPts val="2150"/>
              </a:lnSpc>
              <a:buNone/>
            </a:pPr>
            <a:r>
              <a:rPr lang="en-US" sz="2150" dirty="0">
                <a:solidFill>
                  <a:srgbClr val="49495A"/>
                </a:solidFill>
                <a:latin typeface="Libre Baskerville" pitchFamily="34" charset="0"/>
                <a:ea typeface="Libre Baskerville" pitchFamily="34" charset="-122"/>
                <a:cs typeface="Libre Baskerville" pitchFamily="34" charset="-120"/>
              </a:rPr>
              <a:t>4</a:t>
            </a:r>
            <a:endParaRPr lang="en-US" sz="2150" dirty="0"/>
          </a:p>
        </p:txBody>
      </p:sp>
      <p:sp>
        <p:nvSpPr>
          <p:cNvPr id="21" name="Text 19"/>
          <p:cNvSpPr/>
          <p:nvPr/>
        </p:nvSpPr>
        <p:spPr>
          <a:xfrm>
            <a:off x="1680210" y="5530929"/>
            <a:ext cx="3450193" cy="287655"/>
          </a:xfrm>
          <a:prstGeom prst="rect">
            <a:avLst/>
          </a:prstGeom>
          <a:noFill/>
          <a:ln/>
        </p:spPr>
        <p:txBody>
          <a:bodyPr wrap="none" lIns="0" tIns="0" rIns="0" bIns="0" rtlCol="0" anchor="t"/>
          <a:lstStyle/>
          <a:p>
            <a:pPr marL="0" indent="0" algn="l">
              <a:lnSpc>
                <a:spcPts val="2250"/>
              </a:lnSpc>
              <a:buNone/>
            </a:pPr>
            <a:r>
              <a:rPr lang="en-US" sz="1800" dirty="0">
                <a:solidFill>
                  <a:srgbClr val="49495A"/>
                </a:solidFill>
                <a:latin typeface="Libre Baskerville" pitchFamily="34" charset="0"/>
                <a:ea typeface="Libre Baskerville" pitchFamily="34" charset="-122"/>
                <a:cs typeface="Libre Baskerville" pitchFamily="34" charset="-120"/>
              </a:rPr>
              <a:t>Utilize Vocabulary Flashcards</a:t>
            </a:r>
            <a:endParaRPr lang="en-US" sz="1800" dirty="0"/>
          </a:p>
        </p:txBody>
      </p:sp>
      <p:sp>
        <p:nvSpPr>
          <p:cNvPr id="22" name="Text 20"/>
          <p:cNvSpPr/>
          <p:nvPr/>
        </p:nvSpPr>
        <p:spPr>
          <a:xfrm>
            <a:off x="1680210" y="5929074"/>
            <a:ext cx="12190690" cy="294680"/>
          </a:xfrm>
          <a:prstGeom prst="rect">
            <a:avLst/>
          </a:prstGeom>
          <a:noFill/>
          <a:ln/>
        </p:spPr>
        <p:txBody>
          <a:bodyPr wrap="none" lIns="0" tIns="0" rIns="0" bIns="0" rtlCol="0" anchor="t"/>
          <a:lstStyle/>
          <a:p>
            <a:pPr marL="0" indent="0" algn="l">
              <a:lnSpc>
                <a:spcPts val="2300"/>
              </a:lnSpc>
              <a:buNone/>
            </a:pPr>
            <a:r>
              <a:rPr lang="en-US" sz="1450" dirty="0">
                <a:solidFill>
                  <a:srgbClr val="49495A"/>
                </a:solidFill>
                <a:latin typeface="Open Sans" pitchFamily="34" charset="0"/>
                <a:ea typeface="Open Sans" pitchFamily="34" charset="-122"/>
                <a:cs typeface="Open Sans" pitchFamily="34" charset="-120"/>
              </a:rPr>
              <a:t>Introduce new terms, especially nouns and adjectives, using flashcards with images and words to aid recall.</a:t>
            </a:r>
            <a:endParaRPr lang="en-US" sz="1450" dirty="0"/>
          </a:p>
        </p:txBody>
      </p:sp>
      <p:sp>
        <p:nvSpPr>
          <p:cNvPr id="23" name="Shape 21"/>
          <p:cNvSpPr/>
          <p:nvPr/>
        </p:nvSpPr>
        <p:spPr>
          <a:xfrm>
            <a:off x="736640" y="6614755"/>
            <a:ext cx="13157121" cy="1106686"/>
          </a:xfrm>
          <a:prstGeom prst="roundRect">
            <a:avLst>
              <a:gd name="adj" fmla="val 2496"/>
            </a:avLst>
          </a:prstGeom>
          <a:solidFill>
            <a:srgbClr val="FBFAFF"/>
          </a:solidFill>
          <a:ln w="22860">
            <a:solidFill>
              <a:srgbClr val="D0CED9"/>
            </a:solidFill>
            <a:prstDash val="solid"/>
          </a:ln>
        </p:spPr>
      </p:sp>
      <p:sp>
        <p:nvSpPr>
          <p:cNvPr id="24" name="Shape 22"/>
          <p:cNvSpPr/>
          <p:nvPr/>
        </p:nvSpPr>
        <p:spPr>
          <a:xfrm>
            <a:off x="759500" y="6637615"/>
            <a:ext cx="736640" cy="1060966"/>
          </a:xfrm>
          <a:prstGeom prst="roundRect">
            <a:avLst>
              <a:gd name="adj" fmla="val 26"/>
            </a:avLst>
          </a:prstGeom>
          <a:solidFill>
            <a:srgbClr val="EAE8F3"/>
          </a:solidFill>
          <a:ln/>
        </p:spPr>
      </p:sp>
      <p:sp>
        <p:nvSpPr>
          <p:cNvPr id="25" name="Text 23"/>
          <p:cNvSpPr/>
          <p:nvPr/>
        </p:nvSpPr>
        <p:spPr>
          <a:xfrm>
            <a:off x="989648" y="6995398"/>
            <a:ext cx="276225" cy="345281"/>
          </a:xfrm>
          <a:prstGeom prst="rect">
            <a:avLst/>
          </a:prstGeom>
          <a:noFill/>
          <a:ln/>
        </p:spPr>
        <p:txBody>
          <a:bodyPr wrap="none" lIns="0" tIns="0" rIns="0" bIns="0" rtlCol="0" anchor="t"/>
          <a:lstStyle/>
          <a:p>
            <a:pPr marL="0" indent="0" algn="l">
              <a:lnSpc>
                <a:spcPts val="2150"/>
              </a:lnSpc>
              <a:buNone/>
            </a:pPr>
            <a:r>
              <a:rPr lang="en-US" sz="2150" dirty="0">
                <a:solidFill>
                  <a:srgbClr val="49495A"/>
                </a:solidFill>
                <a:latin typeface="Libre Baskerville" pitchFamily="34" charset="0"/>
                <a:ea typeface="Libre Baskerville" pitchFamily="34" charset="-122"/>
                <a:cs typeface="Libre Baskerville" pitchFamily="34" charset="-120"/>
              </a:rPr>
              <a:t>5</a:t>
            </a:r>
            <a:endParaRPr lang="en-US" sz="2150" dirty="0"/>
          </a:p>
        </p:txBody>
      </p:sp>
      <p:sp>
        <p:nvSpPr>
          <p:cNvPr id="26" name="Text 24"/>
          <p:cNvSpPr/>
          <p:nvPr/>
        </p:nvSpPr>
        <p:spPr>
          <a:xfrm>
            <a:off x="1680210" y="6821686"/>
            <a:ext cx="2932152" cy="287655"/>
          </a:xfrm>
          <a:prstGeom prst="rect">
            <a:avLst/>
          </a:prstGeom>
          <a:noFill/>
          <a:ln/>
        </p:spPr>
        <p:txBody>
          <a:bodyPr wrap="none" lIns="0" tIns="0" rIns="0" bIns="0" rtlCol="0" anchor="t"/>
          <a:lstStyle/>
          <a:p>
            <a:pPr marL="0" indent="0" algn="l">
              <a:lnSpc>
                <a:spcPts val="2250"/>
              </a:lnSpc>
              <a:buNone/>
            </a:pPr>
            <a:r>
              <a:rPr lang="en-US" sz="1800" dirty="0">
                <a:solidFill>
                  <a:srgbClr val="49495A"/>
                </a:solidFill>
                <a:latin typeface="Libre Baskerville" pitchFamily="34" charset="0"/>
                <a:ea typeface="Libre Baskerville" pitchFamily="34" charset="-122"/>
                <a:cs typeface="Libre Baskerville" pitchFamily="34" charset="-120"/>
              </a:rPr>
              <a:t>Bring Real Items to Class</a:t>
            </a:r>
            <a:endParaRPr lang="en-US" sz="1800" dirty="0"/>
          </a:p>
        </p:txBody>
      </p:sp>
      <p:sp>
        <p:nvSpPr>
          <p:cNvPr id="27" name="Text 25"/>
          <p:cNvSpPr/>
          <p:nvPr/>
        </p:nvSpPr>
        <p:spPr>
          <a:xfrm>
            <a:off x="1680210" y="7219831"/>
            <a:ext cx="12190690" cy="294680"/>
          </a:xfrm>
          <a:prstGeom prst="rect">
            <a:avLst/>
          </a:prstGeom>
          <a:noFill/>
          <a:ln/>
        </p:spPr>
        <p:txBody>
          <a:bodyPr wrap="none" lIns="0" tIns="0" rIns="0" bIns="0" rtlCol="0" anchor="t"/>
          <a:lstStyle/>
          <a:p>
            <a:pPr marL="0" indent="0" algn="l">
              <a:lnSpc>
                <a:spcPts val="2300"/>
              </a:lnSpc>
              <a:buNone/>
            </a:pPr>
            <a:r>
              <a:rPr lang="en-US" sz="1450" dirty="0">
                <a:solidFill>
                  <a:srgbClr val="49495A"/>
                </a:solidFill>
                <a:latin typeface="Open Sans" pitchFamily="34" charset="0"/>
                <a:ea typeface="Open Sans" pitchFamily="34" charset="-122"/>
                <a:cs typeface="Open Sans" pitchFamily="34" charset="-120"/>
              </a:rPr>
              <a:t>Teach vocabulary through observation and interaction with real objects (e.g., fruits, tools) to stimulate multiple senses.</a:t>
            </a:r>
            <a:endParaRPr lang="en-US" sz="1450" dirty="0"/>
          </a:p>
        </p:txBody>
      </p:sp>
      <p:sp>
        <p:nvSpPr>
          <p:cNvPr id="28" name="Oval 27"/>
          <p:cNvSpPr/>
          <p:nvPr/>
        </p:nvSpPr>
        <p:spPr>
          <a:xfrm>
            <a:off x="12788153" y="7705165"/>
            <a:ext cx="1842247" cy="52443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02318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4" name="Text 1"/>
          <p:cNvSpPr/>
          <p:nvPr/>
        </p:nvSpPr>
        <p:spPr>
          <a:xfrm>
            <a:off x="147918" y="2716306"/>
            <a:ext cx="13688694" cy="1897605"/>
          </a:xfrm>
          <a:prstGeom prst="rect">
            <a:avLst/>
          </a:prstGeom>
          <a:noFill/>
          <a:ln/>
        </p:spPr>
        <p:txBody>
          <a:bodyPr wrap="square" lIns="0" tIns="0" rIns="0" bIns="0" rtlCol="0" anchor="t"/>
          <a:lstStyle/>
          <a:p>
            <a:pPr marL="0" indent="0" algn="ctr">
              <a:lnSpc>
                <a:spcPts val="7700"/>
              </a:lnSpc>
              <a:buNone/>
            </a:pPr>
            <a:r>
              <a:rPr lang="en-US" sz="6150" dirty="0">
                <a:solidFill>
                  <a:srgbClr val="403CCF"/>
                </a:solidFill>
                <a:latin typeface="Libre Baskerville" pitchFamily="34" charset="0"/>
                <a:ea typeface="Libre Baskerville" pitchFamily="34" charset="-122"/>
                <a:cs typeface="Libre Baskerville" pitchFamily="34" charset="-120"/>
              </a:rPr>
              <a:t>Introduction &amp; Research Overview</a:t>
            </a:r>
            <a:endParaRPr lang="en-US" sz="6150" dirty="0"/>
          </a:p>
        </p:txBody>
      </p:sp>
      <p:sp>
        <p:nvSpPr>
          <p:cNvPr id="5" name="Text 2"/>
          <p:cNvSpPr/>
          <p:nvPr/>
        </p:nvSpPr>
        <p:spPr>
          <a:xfrm>
            <a:off x="1559858" y="4954072"/>
            <a:ext cx="12276753" cy="2177415"/>
          </a:xfrm>
          <a:prstGeom prst="rect">
            <a:avLst/>
          </a:prstGeom>
          <a:noFill/>
          <a:ln/>
        </p:spPr>
        <p:txBody>
          <a:bodyPr wrap="square" lIns="0" tIns="0" rIns="0" bIns="0" rtlCol="0" anchor="t"/>
          <a:lstStyle/>
          <a:p>
            <a:pPr marL="0" indent="0" algn="just">
              <a:lnSpc>
                <a:spcPts val="2850"/>
              </a:lnSpc>
              <a:buNone/>
            </a:pPr>
            <a:r>
              <a:rPr lang="en-US" sz="1750" dirty="0">
                <a:solidFill>
                  <a:srgbClr val="49495A"/>
                </a:solidFill>
                <a:latin typeface="Open Sans" pitchFamily="34" charset="0"/>
                <a:ea typeface="Open Sans" pitchFamily="34" charset="-122"/>
                <a:cs typeface="Open Sans" pitchFamily="34" charset="-120"/>
              </a:rPr>
              <a:t>English language acquisition is a challenging task, especially where exposure and resources are limited. This study focuses on enhancing English vocabulary in Grade 10 students at Sangariveira Secondary School, Quelimane, Mozambique, using visual aids. Vocabulary is the foundation for proficient communication, and visual aids offer a multi-sensory approach to learning.</a:t>
            </a:r>
            <a:endParaRPr lang="en-US" sz="1750" dirty="0"/>
          </a:p>
        </p:txBody>
      </p:sp>
      <p:sp>
        <p:nvSpPr>
          <p:cNvPr id="6" name="Oval 5"/>
          <p:cNvSpPr/>
          <p:nvPr/>
        </p:nvSpPr>
        <p:spPr>
          <a:xfrm>
            <a:off x="12788153" y="7705165"/>
            <a:ext cx="1842247" cy="52443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 0" descr="preencoded.png"/>
          <p:cNvPicPr>
            <a:picLocks noChangeAspect="1"/>
          </p:cNvPicPr>
          <p:nvPr/>
        </p:nvPicPr>
        <p:blipFill>
          <a:blip r:embed="rId3"/>
          <a:stretch>
            <a:fillRect/>
          </a:stretch>
        </p:blipFill>
        <p:spPr>
          <a:xfrm>
            <a:off x="0" y="-61102"/>
            <a:ext cx="14630400" cy="2191871"/>
          </a:xfrm>
          <a:prstGeom prst="rect">
            <a:avLst/>
          </a:prstGeom>
        </p:spPr>
      </p:pic>
      <p:sp>
        <p:nvSpPr>
          <p:cNvPr id="3" name="Text 0"/>
          <p:cNvSpPr/>
          <p:nvPr/>
        </p:nvSpPr>
        <p:spPr>
          <a:xfrm>
            <a:off x="0" y="551329"/>
            <a:ext cx="5136776" cy="967011"/>
          </a:xfrm>
          <a:prstGeom prst="rect">
            <a:avLst/>
          </a:prstGeom>
          <a:noFill/>
          <a:ln/>
        </p:spPr>
        <p:txBody>
          <a:bodyPr wrap="none" lIns="0" tIns="0" rIns="0" bIns="0" rtlCol="0" anchor="t"/>
          <a:lstStyle/>
          <a:p>
            <a:pPr marL="0" indent="0">
              <a:lnSpc>
                <a:spcPts val="2750"/>
              </a:lnSpc>
              <a:buNone/>
            </a:pPr>
            <a:r>
              <a:rPr lang="en-US" sz="2200" dirty="0" smtClean="0">
                <a:solidFill>
                  <a:srgbClr val="403CCF"/>
                </a:solidFill>
                <a:latin typeface="Libre Baskerville" pitchFamily="34" charset="0"/>
                <a:ea typeface="Libre Baskerville" pitchFamily="34" charset="-122"/>
                <a:cs typeface="Libre Baskerville" pitchFamily="34" charset="-120"/>
              </a:rPr>
              <a:t>  CHAPTER </a:t>
            </a:r>
            <a:r>
              <a:rPr lang="en-US" sz="2200" dirty="0">
                <a:solidFill>
                  <a:srgbClr val="403CCF"/>
                </a:solidFill>
                <a:latin typeface="Libre Baskerville" pitchFamily="34" charset="0"/>
                <a:ea typeface="Libre Baskerville" pitchFamily="34" charset="-122"/>
                <a:cs typeface="Libre Baskerville" pitchFamily="34" charset="-120"/>
              </a:rPr>
              <a:t>I</a:t>
            </a:r>
            <a:endParaRPr lang="en-US" sz="2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629483"/>
            <a:ext cx="8667512" cy="620078"/>
          </a:xfrm>
          <a:prstGeom prst="rect">
            <a:avLst/>
          </a:prstGeom>
          <a:noFill/>
          <a:ln/>
        </p:spPr>
        <p:txBody>
          <a:bodyPr wrap="none" lIns="0" tIns="0" rIns="0" bIns="0" rtlCol="0" anchor="t"/>
          <a:lstStyle/>
          <a:p>
            <a:pPr marL="0" indent="0" algn="l">
              <a:lnSpc>
                <a:spcPts val="4850"/>
              </a:lnSpc>
              <a:buNone/>
            </a:pPr>
            <a:r>
              <a:rPr lang="en-US" sz="3900" dirty="0">
                <a:solidFill>
                  <a:srgbClr val="403CCF"/>
                </a:solidFill>
                <a:latin typeface="Libre Baskerville" pitchFamily="34" charset="0"/>
                <a:ea typeface="Libre Baskerville" pitchFamily="34" charset="-122"/>
                <a:cs typeface="Libre Baskerville" pitchFamily="34" charset="-120"/>
              </a:rPr>
              <a:t>Suggestions for Grade 10 Students</a:t>
            </a:r>
            <a:endParaRPr lang="en-US" sz="3900" dirty="0"/>
          </a:p>
        </p:txBody>
      </p:sp>
      <p:pic>
        <p:nvPicPr>
          <p:cNvPr id="3" name="Image 0" descr="preencoded.png"/>
          <p:cNvPicPr>
            <a:picLocks noChangeAspect="1"/>
          </p:cNvPicPr>
          <p:nvPr/>
        </p:nvPicPr>
        <p:blipFill>
          <a:blip r:embed="rId3"/>
          <a:stretch>
            <a:fillRect/>
          </a:stretch>
        </p:blipFill>
        <p:spPr>
          <a:xfrm>
            <a:off x="793790" y="1646396"/>
            <a:ext cx="992267" cy="1190744"/>
          </a:xfrm>
          <a:prstGeom prst="rect">
            <a:avLst/>
          </a:prstGeom>
        </p:spPr>
      </p:pic>
      <p:sp>
        <p:nvSpPr>
          <p:cNvPr id="4" name="Text 1"/>
          <p:cNvSpPr/>
          <p:nvPr/>
        </p:nvSpPr>
        <p:spPr>
          <a:xfrm>
            <a:off x="1984415" y="1844754"/>
            <a:ext cx="3584734"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Actively Engage with Visuals</a:t>
            </a:r>
            <a:endParaRPr lang="en-US" sz="1950" dirty="0"/>
          </a:p>
        </p:txBody>
      </p:sp>
      <p:sp>
        <p:nvSpPr>
          <p:cNvPr id="5" name="Text 2"/>
          <p:cNvSpPr/>
          <p:nvPr/>
        </p:nvSpPr>
        <p:spPr>
          <a:xfrm>
            <a:off x="1984415" y="2273975"/>
            <a:ext cx="11852196" cy="317540"/>
          </a:xfrm>
          <a:prstGeom prst="rect">
            <a:avLst/>
          </a:prstGeom>
          <a:noFill/>
          <a:ln/>
        </p:spPr>
        <p:txBody>
          <a:bodyPr wrap="non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Instead of passive observation, describe, analyze, and use new vocabulary in sentences to reinforce retention.</a:t>
            </a:r>
            <a:endParaRPr lang="en-US" sz="1550" dirty="0"/>
          </a:p>
        </p:txBody>
      </p:sp>
      <p:pic>
        <p:nvPicPr>
          <p:cNvPr id="6" name="Image 1" descr="preencoded.png"/>
          <p:cNvPicPr>
            <a:picLocks noChangeAspect="1"/>
          </p:cNvPicPr>
          <p:nvPr/>
        </p:nvPicPr>
        <p:blipFill>
          <a:blip r:embed="rId4"/>
          <a:stretch>
            <a:fillRect/>
          </a:stretch>
        </p:blipFill>
        <p:spPr>
          <a:xfrm>
            <a:off x="793790" y="2837140"/>
            <a:ext cx="992267" cy="1190744"/>
          </a:xfrm>
          <a:prstGeom prst="rect">
            <a:avLst/>
          </a:prstGeom>
        </p:spPr>
      </p:pic>
      <p:sp>
        <p:nvSpPr>
          <p:cNvPr id="7" name="Text 3"/>
          <p:cNvSpPr/>
          <p:nvPr/>
        </p:nvSpPr>
        <p:spPr>
          <a:xfrm>
            <a:off x="1984415" y="3035498"/>
            <a:ext cx="5387221"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Associate Vocabulary with Familiar Images</a:t>
            </a:r>
            <a:endParaRPr lang="en-US" sz="1950" dirty="0"/>
          </a:p>
        </p:txBody>
      </p:sp>
      <p:sp>
        <p:nvSpPr>
          <p:cNvPr id="8" name="Text 4"/>
          <p:cNvSpPr/>
          <p:nvPr/>
        </p:nvSpPr>
        <p:spPr>
          <a:xfrm>
            <a:off x="1984415" y="3464719"/>
            <a:ext cx="11852196" cy="317540"/>
          </a:xfrm>
          <a:prstGeom prst="rect">
            <a:avLst/>
          </a:prstGeom>
          <a:noFill/>
          <a:ln/>
        </p:spPr>
        <p:txBody>
          <a:bodyPr wrap="non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Connect new words with familiar images or experiences to improve memory retention and word recall.</a:t>
            </a:r>
            <a:endParaRPr lang="en-US" sz="1550" dirty="0"/>
          </a:p>
        </p:txBody>
      </p:sp>
      <p:pic>
        <p:nvPicPr>
          <p:cNvPr id="9" name="Image 2" descr="preencoded.png"/>
          <p:cNvPicPr>
            <a:picLocks noChangeAspect="1"/>
          </p:cNvPicPr>
          <p:nvPr/>
        </p:nvPicPr>
        <p:blipFill>
          <a:blip r:embed="rId5"/>
          <a:stretch>
            <a:fillRect/>
          </a:stretch>
        </p:blipFill>
        <p:spPr>
          <a:xfrm>
            <a:off x="793790" y="4027884"/>
            <a:ext cx="992267" cy="1190744"/>
          </a:xfrm>
          <a:prstGeom prst="rect">
            <a:avLst/>
          </a:prstGeom>
        </p:spPr>
      </p:pic>
      <p:sp>
        <p:nvSpPr>
          <p:cNvPr id="10" name="Text 5"/>
          <p:cNvSpPr/>
          <p:nvPr/>
        </p:nvSpPr>
        <p:spPr>
          <a:xfrm>
            <a:off x="1984415" y="4226243"/>
            <a:ext cx="4045744"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Revisit Visual-Based Vocabulary</a:t>
            </a:r>
            <a:endParaRPr lang="en-US" sz="1950" dirty="0"/>
          </a:p>
        </p:txBody>
      </p:sp>
      <p:sp>
        <p:nvSpPr>
          <p:cNvPr id="11" name="Text 6"/>
          <p:cNvSpPr/>
          <p:nvPr/>
        </p:nvSpPr>
        <p:spPr>
          <a:xfrm>
            <a:off x="1984415" y="4655463"/>
            <a:ext cx="11852196" cy="317540"/>
          </a:xfrm>
          <a:prstGeom prst="rect">
            <a:avLst/>
          </a:prstGeom>
          <a:noFill/>
          <a:ln/>
        </p:spPr>
        <p:txBody>
          <a:bodyPr wrap="non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Make a habit of using new vocabulary in daily conversations, journals, or presentations to solidify learning.</a:t>
            </a:r>
            <a:endParaRPr lang="en-US" sz="1550" dirty="0"/>
          </a:p>
        </p:txBody>
      </p:sp>
      <p:pic>
        <p:nvPicPr>
          <p:cNvPr id="12" name="Image 3" descr="preencoded.png"/>
          <p:cNvPicPr>
            <a:picLocks noChangeAspect="1"/>
          </p:cNvPicPr>
          <p:nvPr/>
        </p:nvPicPr>
        <p:blipFill>
          <a:blip r:embed="rId6"/>
          <a:stretch>
            <a:fillRect/>
          </a:stretch>
        </p:blipFill>
        <p:spPr>
          <a:xfrm>
            <a:off x="793790" y="5218628"/>
            <a:ext cx="992267" cy="1190744"/>
          </a:xfrm>
          <a:prstGeom prst="rect">
            <a:avLst/>
          </a:prstGeom>
        </p:spPr>
      </p:pic>
      <p:sp>
        <p:nvSpPr>
          <p:cNvPr id="13" name="Text 7"/>
          <p:cNvSpPr/>
          <p:nvPr/>
        </p:nvSpPr>
        <p:spPr>
          <a:xfrm>
            <a:off x="1984415" y="5416987"/>
            <a:ext cx="2922508"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Create Own Flashcards</a:t>
            </a:r>
            <a:endParaRPr lang="en-US" sz="1950" dirty="0"/>
          </a:p>
        </p:txBody>
      </p:sp>
      <p:sp>
        <p:nvSpPr>
          <p:cNvPr id="14" name="Text 8"/>
          <p:cNvSpPr/>
          <p:nvPr/>
        </p:nvSpPr>
        <p:spPr>
          <a:xfrm>
            <a:off x="1984415" y="5846207"/>
            <a:ext cx="11852196" cy="317540"/>
          </a:xfrm>
          <a:prstGeom prst="rect">
            <a:avLst/>
          </a:prstGeom>
          <a:noFill/>
          <a:ln/>
        </p:spPr>
        <p:txBody>
          <a:bodyPr wrap="non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Make flashcards with the word on one side and a picture or example on the other for self-study and deeper understanding.</a:t>
            </a:r>
            <a:endParaRPr lang="en-US" sz="1550" dirty="0"/>
          </a:p>
        </p:txBody>
      </p:sp>
      <p:pic>
        <p:nvPicPr>
          <p:cNvPr id="15" name="Image 4" descr="preencoded.png"/>
          <p:cNvPicPr>
            <a:picLocks noChangeAspect="1"/>
          </p:cNvPicPr>
          <p:nvPr/>
        </p:nvPicPr>
        <p:blipFill>
          <a:blip r:embed="rId7"/>
          <a:stretch>
            <a:fillRect/>
          </a:stretch>
        </p:blipFill>
        <p:spPr>
          <a:xfrm>
            <a:off x="793790" y="6409373"/>
            <a:ext cx="992267" cy="1190744"/>
          </a:xfrm>
          <a:prstGeom prst="rect">
            <a:avLst/>
          </a:prstGeom>
        </p:spPr>
      </p:pic>
      <p:sp>
        <p:nvSpPr>
          <p:cNvPr id="16" name="Text 9"/>
          <p:cNvSpPr/>
          <p:nvPr/>
        </p:nvSpPr>
        <p:spPr>
          <a:xfrm>
            <a:off x="1984415" y="6607731"/>
            <a:ext cx="3865721"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Use Vocabulary Learning Apps</a:t>
            </a:r>
            <a:endParaRPr lang="en-US" sz="1950" dirty="0"/>
          </a:p>
        </p:txBody>
      </p:sp>
      <p:sp>
        <p:nvSpPr>
          <p:cNvPr id="17" name="Text 10"/>
          <p:cNvSpPr/>
          <p:nvPr/>
        </p:nvSpPr>
        <p:spPr>
          <a:xfrm>
            <a:off x="1984415" y="7036951"/>
            <a:ext cx="11852196" cy="317540"/>
          </a:xfrm>
          <a:prstGeom prst="rect">
            <a:avLst/>
          </a:prstGeom>
          <a:noFill/>
          <a:ln/>
        </p:spPr>
        <p:txBody>
          <a:bodyPr wrap="non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Install and use image-based vocabulary learning apps for interactive, consistent exposure to words in a fun format.</a:t>
            </a:r>
            <a:endParaRPr lang="en-US" sz="1550" dirty="0"/>
          </a:p>
        </p:txBody>
      </p:sp>
      <p:sp>
        <p:nvSpPr>
          <p:cNvPr id="18" name="Oval 17"/>
          <p:cNvSpPr/>
          <p:nvPr/>
        </p:nvSpPr>
        <p:spPr>
          <a:xfrm>
            <a:off x="12788153" y="7705165"/>
            <a:ext cx="1842247" cy="52443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4780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996202"/>
            <a:ext cx="12356663" cy="708779"/>
          </a:xfrm>
          <a:prstGeom prst="rect">
            <a:avLst/>
          </a:prstGeom>
          <a:noFill/>
          <a:ln/>
        </p:spPr>
        <p:txBody>
          <a:bodyPr wrap="none" lIns="0" tIns="0" rIns="0" bIns="0" rtlCol="0" anchor="t"/>
          <a:lstStyle/>
          <a:p>
            <a:pPr marL="0" indent="0" algn="l">
              <a:lnSpc>
                <a:spcPts val="5550"/>
              </a:lnSpc>
              <a:buNone/>
            </a:pPr>
            <a:r>
              <a:rPr lang="en-US" sz="4450" dirty="0">
                <a:solidFill>
                  <a:srgbClr val="403CCF"/>
                </a:solidFill>
                <a:latin typeface="Libre Baskerville" pitchFamily="34" charset="0"/>
                <a:ea typeface="Libre Baskerville" pitchFamily="34" charset="-122"/>
                <a:cs typeface="Libre Baskerville" pitchFamily="34" charset="-120"/>
              </a:rPr>
              <a:t>Research Focus: Visual Aids for Vocabulary</a:t>
            </a:r>
            <a:endParaRPr lang="en-US" sz="4450" dirty="0"/>
          </a:p>
        </p:txBody>
      </p:sp>
      <p:sp>
        <p:nvSpPr>
          <p:cNvPr id="3" name="Text 1"/>
          <p:cNvSpPr/>
          <p:nvPr/>
        </p:nvSpPr>
        <p:spPr>
          <a:xfrm>
            <a:off x="793790" y="3158609"/>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49495A"/>
                </a:solidFill>
                <a:latin typeface="Open Sans" pitchFamily="34" charset="0"/>
                <a:ea typeface="Open Sans" pitchFamily="34" charset="-122"/>
                <a:cs typeface="Open Sans" pitchFamily="34" charset="-120"/>
              </a:rPr>
              <a:t>This study, titled "Using Visual Aids to Enhance English Language Vocabulary in Grade 10 Students: A Case of Sangariveira Secondary School- Quelimane," aims to contribute to modern pedagogical practices in English language education. It provides practical strategies for teachers to foster linguistic proficiency in multicultural settings like Mozambique.</a:t>
            </a:r>
            <a:endParaRPr lang="en-US" sz="1750" dirty="0"/>
          </a:p>
        </p:txBody>
      </p:sp>
      <p:sp>
        <p:nvSpPr>
          <p:cNvPr id="4" name="Shape 2"/>
          <p:cNvSpPr/>
          <p:nvPr/>
        </p:nvSpPr>
        <p:spPr>
          <a:xfrm>
            <a:off x="793790" y="4502468"/>
            <a:ext cx="4196358" cy="1730812"/>
          </a:xfrm>
          <a:prstGeom prst="roundRect">
            <a:avLst>
              <a:gd name="adj" fmla="val 8453"/>
            </a:avLst>
          </a:prstGeom>
          <a:solidFill>
            <a:srgbClr val="FBFAFF"/>
          </a:solidFill>
          <a:ln w="30480">
            <a:solidFill>
              <a:srgbClr val="D0CED9"/>
            </a:solidFill>
            <a:prstDash val="solid"/>
          </a:ln>
        </p:spPr>
      </p:sp>
      <p:pic>
        <p:nvPicPr>
          <p:cNvPr id="5" name="Image 0" descr="preencoded.png"/>
          <p:cNvPicPr>
            <a:picLocks noChangeAspect="1"/>
          </p:cNvPicPr>
          <p:nvPr/>
        </p:nvPicPr>
        <p:blipFill>
          <a:blip r:embed="rId3"/>
          <a:stretch>
            <a:fillRect/>
          </a:stretch>
        </p:blipFill>
        <p:spPr>
          <a:xfrm>
            <a:off x="763310" y="4502468"/>
            <a:ext cx="121920" cy="1730812"/>
          </a:xfrm>
          <a:prstGeom prst="rect">
            <a:avLst/>
          </a:prstGeom>
        </p:spPr>
      </p:pic>
      <p:sp>
        <p:nvSpPr>
          <p:cNvPr id="6" name="Text 3"/>
          <p:cNvSpPr/>
          <p:nvPr/>
        </p:nvSpPr>
        <p:spPr>
          <a:xfrm>
            <a:off x="1142524" y="475976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9495A"/>
                </a:solidFill>
                <a:latin typeface="Libre Baskerville" pitchFamily="34" charset="0"/>
                <a:ea typeface="Libre Baskerville" pitchFamily="34" charset="-122"/>
                <a:cs typeface="Libre Baskerville" pitchFamily="34" charset="-120"/>
              </a:rPr>
              <a:t>Topic</a:t>
            </a:r>
            <a:endParaRPr lang="en-US" sz="2200" dirty="0"/>
          </a:p>
        </p:txBody>
      </p:sp>
      <p:sp>
        <p:nvSpPr>
          <p:cNvPr id="7" name="Text 4"/>
          <p:cNvSpPr/>
          <p:nvPr/>
        </p:nvSpPr>
        <p:spPr>
          <a:xfrm>
            <a:off x="1142524" y="5250180"/>
            <a:ext cx="3590330" cy="725805"/>
          </a:xfrm>
          <a:prstGeom prst="rect">
            <a:avLst/>
          </a:prstGeom>
          <a:noFill/>
          <a:ln/>
        </p:spPr>
        <p:txBody>
          <a:bodyPr wrap="square" lIns="0" tIns="0" rIns="0" bIns="0" rtlCol="0" anchor="t"/>
          <a:lstStyle/>
          <a:p>
            <a:pPr marL="0" indent="0" algn="l">
              <a:lnSpc>
                <a:spcPts val="2850"/>
              </a:lnSpc>
              <a:buNone/>
            </a:pPr>
            <a:r>
              <a:rPr lang="en-US" sz="1750" dirty="0">
                <a:solidFill>
                  <a:srgbClr val="49495A"/>
                </a:solidFill>
                <a:latin typeface="Open Sans" pitchFamily="34" charset="0"/>
                <a:ea typeface="Open Sans" pitchFamily="34" charset="-122"/>
                <a:cs typeface="Open Sans" pitchFamily="34" charset="-120"/>
              </a:rPr>
              <a:t>Visual aids for vocabulary enhancement.</a:t>
            </a:r>
            <a:endParaRPr lang="en-US" sz="1750" dirty="0"/>
          </a:p>
        </p:txBody>
      </p:sp>
      <p:sp>
        <p:nvSpPr>
          <p:cNvPr id="8" name="Shape 5"/>
          <p:cNvSpPr/>
          <p:nvPr/>
        </p:nvSpPr>
        <p:spPr>
          <a:xfrm>
            <a:off x="5216962" y="4502468"/>
            <a:ext cx="4196358" cy="1730812"/>
          </a:xfrm>
          <a:prstGeom prst="roundRect">
            <a:avLst>
              <a:gd name="adj" fmla="val 8453"/>
            </a:avLst>
          </a:prstGeom>
          <a:solidFill>
            <a:srgbClr val="FBFAFF"/>
          </a:solidFill>
          <a:ln w="30480">
            <a:solidFill>
              <a:srgbClr val="D0CED9"/>
            </a:solidFill>
            <a:prstDash val="solid"/>
          </a:ln>
        </p:spPr>
      </p:sp>
      <p:pic>
        <p:nvPicPr>
          <p:cNvPr id="9" name="Image 1" descr="preencoded.png"/>
          <p:cNvPicPr>
            <a:picLocks noChangeAspect="1"/>
          </p:cNvPicPr>
          <p:nvPr/>
        </p:nvPicPr>
        <p:blipFill>
          <a:blip r:embed="rId3"/>
          <a:stretch>
            <a:fillRect/>
          </a:stretch>
        </p:blipFill>
        <p:spPr>
          <a:xfrm>
            <a:off x="5186482" y="4502468"/>
            <a:ext cx="121920" cy="1730812"/>
          </a:xfrm>
          <a:prstGeom prst="rect">
            <a:avLst/>
          </a:prstGeom>
        </p:spPr>
      </p:pic>
      <p:sp>
        <p:nvSpPr>
          <p:cNvPr id="10" name="Text 6"/>
          <p:cNvSpPr/>
          <p:nvPr/>
        </p:nvSpPr>
        <p:spPr>
          <a:xfrm>
            <a:off x="5565696" y="475976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9495A"/>
                </a:solidFill>
                <a:latin typeface="Libre Baskerville" pitchFamily="34" charset="0"/>
                <a:ea typeface="Libre Baskerville" pitchFamily="34" charset="-122"/>
                <a:cs typeface="Libre Baskerville" pitchFamily="34" charset="-120"/>
              </a:rPr>
              <a:t>Scope</a:t>
            </a:r>
            <a:endParaRPr lang="en-US" sz="2200" dirty="0"/>
          </a:p>
        </p:txBody>
      </p:sp>
      <p:sp>
        <p:nvSpPr>
          <p:cNvPr id="11" name="Text 7"/>
          <p:cNvSpPr/>
          <p:nvPr/>
        </p:nvSpPr>
        <p:spPr>
          <a:xfrm>
            <a:off x="5565696" y="5250180"/>
            <a:ext cx="3590330" cy="725805"/>
          </a:xfrm>
          <a:prstGeom prst="rect">
            <a:avLst/>
          </a:prstGeom>
          <a:noFill/>
          <a:ln/>
        </p:spPr>
        <p:txBody>
          <a:bodyPr wrap="square" lIns="0" tIns="0" rIns="0" bIns="0" rtlCol="0" anchor="t"/>
          <a:lstStyle/>
          <a:p>
            <a:pPr marL="0" indent="0" algn="l">
              <a:lnSpc>
                <a:spcPts val="2850"/>
              </a:lnSpc>
              <a:buNone/>
            </a:pPr>
            <a:r>
              <a:rPr lang="en-US" sz="1750" dirty="0">
                <a:solidFill>
                  <a:srgbClr val="49495A"/>
                </a:solidFill>
                <a:latin typeface="Open Sans" pitchFamily="34" charset="0"/>
                <a:ea typeface="Open Sans" pitchFamily="34" charset="-122"/>
                <a:cs typeface="Open Sans" pitchFamily="34" charset="-120"/>
              </a:rPr>
              <a:t>Grade 10 students at Sangariveira Secondary School.</a:t>
            </a:r>
            <a:endParaRPr lang="en-US" sz="1750" dirty="0"/>
          </a:p>
        </p:txBody>
      </p:sp>
      <p:sp>
        <p:nvSpPr>
          <p:cNvPr id="12" name="Shape 8"/>
          <p:cNvSpPr/>
          <p:nvPr/>
        </p:nvSpPr>
        <p:spPr>
          <a:xfrm>
            <a:off x="9640133" y="4502468"/>
            <a:ext cx="4196358" cy="1730812"/>
          </a:xfrm>
          <a:prstGeom prst="roundRect">
            <a:avLst>
              <a:gd name="adj" fmla="val 8453"/>
            </a:avLst>
          </a:prstGeom>
          <a:solidFill>
            <a:srgbClr val="FBFAFF"/>
          </a:solidFill>
          <a:ln w="30480">
            <a:solidFill>
              <a:srgbClr val="D0CED9"/>
            </a:solidFill>
            <a:prstDash val="solid"/>
          </a:ln>
        </p:spPr>
      </p:sp>
      <p:pic>
        <p:nvPicPr>
          <p:cNvPr id="13" name="Image 2" descr="preencoded.png"/>
          <p:cNvPicPr>
            <a:picLocks noChangeAspect="1"/>
          </p:cNvPicPr>
          <p:nvPr/>
        </p:nvPicPr>
        <p:blipFill>
          <a:blip r:embed="rId3"/>
          <a:stretch>
            <a:fillRect/>
          </a:stretch>
        </p:blipFill>
        <p:spPr>
          <a:xfrm>
            <a:off x="9609653" y="4502468"/>
            <a:ext cx="121920" cy="1730812"/>
          </a:xfrm>
          <a:prstGeom prst="rect">
            <a:avLst/>
          </a:prstGeom>
        </p:spPr>
      </p:pic>
      <p:sp>
        <p:nvSpPr>
          <p:cNvPr id="14" name="Text 9"/>
          <p:cNvSpPr/>
          <p:nvPr/>
        </p:nvSpPr>
        <p:spPr>
          <a:xfrm>
            <a:off x="9988868" y="475976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9495A"/>
                </a:solidFill>
                <a:latin typeface="Libre Baskerville" pitchFamily="34" charset="0"/>
                <a:ea typeface="Libre Baskerville" pitchFamily="34" charset="-122"/>
                <a:cs typeface="Libre Baskerville" pitchFamily="34" charset="-120"/>
              </a:rPr>
              <a:t>Methodology</a:t>
            </a:r>
            <a:endParaRPr lang="en-US" sz="2200" dirty="0"/>
          </a:p>
        </p:txBody>
      </p:sp>
      <p:sp>
        <p:nvSpPr>
          <p:cNvPr id="15" name="Text 10"/>
          <p:cNvSpPr/>
          <p:nvPr/>
        </p:nvSpPr>
        <p:spPr>
          <a:xfrm>
            <a:off x="9988868" y="5250180"/>
            <a:ext cx="3590330" cy="725805"/>
          </a:xfrm>
          <a:prstGeom prst="rect">
            <a:avLst/>
          </a:prstGeom>
          <a:noFill/>
          <a:ln/>
        </p:spPr>
        <p:txBody>
          <a:bodyPr wrap="square" lIns="0" tIns="0" rIns="0" bIns="0" rtlCol="0" anchor="t"/>
          <a:lstStyle/>
          <a:p>
            <a:pPr marL="0" indent="0" algn="l">
              <a:lnSpc>
                <a:spcPts val="2850"/>
              </a:lnSpc>
              <a:buNone/>
            </a:pPr>
            <a:r>
              <a:rPr lang="en-US" sz="1750" dirty="0">
                <a:solidFill>
                  <a:srgbClr val="49495A"/>
                </a:solidFill>
                <a:latin typeface="Open Sans" pitchFamily="34" charset="0"/>
                <a:ea typeface="Open Sans" pitchFamily="34" charset="-122"/>
                <a:cs typeface="Open Sans" pitchFamily="34" charset="-120"/>
              </a:rPr>
              <a:t>Qualitative techniques: observations and interviews.</a:t>
            </a:r>
            <a:endParaRPr lang="en-US" sz="1750" dirty="0"/>
          </a:p>
        </p:txBody>
      </p:sp>
      <p:sp>
        <p:nvSpPr>
          <p:cNvPr id="16" name="Oval 15"/>
          <p:cNvSpPr/>
          <p:nvPr/>
        </p:nvSpPr>
        <p:spPr>
          <a:xfrm>
            <a:off x="12788153" y="7705165"/>
            <a:ext cx="1842247" cy="52443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445538"/>
            <a:ext cx="12146399" cy="708779"/>
          </a:xfrm>
          <a:prstGeom prst="rect">
            <a:avLst/>
          </a:prstGeom>
          <a:noFill/>
          <a:ln/>
        </p:spPr>
        <p:txBody>
          <a:bodyPr wrap="none" lIns="0" tIns="0" rIns="0" bIns="0" rtlCol="0" anchor="t"/>
          <a:lstStyle/>
          <a:p>
            <a:pPr marL="0" indent="0" algn="l">
              <a:lnSpc>
                <a:spcPts val="5550"/>
              </a:lnSpc>
              <a:buNone/>
            </a:pPr>
            <a:r>
              <a:rPr lang="en-US" sz="4450" dirty="0">
                <a:solidFill>
                  <a:srgbClr val="403CCF"/>
                </a:solidFill>
                <a:latin typeface="Libre Baskerville" pitchFamily="34" charset="0"/>
                <a:ea typeface="Libre Baskerville" pitchFamily="34" charset="-122"/>
                <a:cs typeface="Libre Baskerville" pitchFamily="34" charset="-120"/>
              </a:rPr>
              <a:t>Addressing the Problem: Vocabulary Gaps</a:t>
            </a:r>
            <a:endParaRPr lang="en-US" sz="4450" dirty="0"/>
          </a:p>
        </p:txBody>
      </p:sp>
      <p:sp>
        <p:nvSpPr>
          <p:cNvPr id="3" name="Text 1"/>
          <p:cNvSpPr/>
          <p:nvPr/>
        </p:nvSpPr>
        <p:spPr>
          <a:xfrm>
            <a:off x="793790" y="2607945"/>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49495A"/>
                </a:solidFill>
                <a:latin typeface="Open Sans" pitchFamily="34" charset="0"/>
                <a:ea typeface="Open Sans" pitchFamily="34" charset="-122"/>
                <a:cs typeface="Open Sans" pitchFamily="34" charset="-120"/>
              </a:rPr>
              <a:t>English language education in Mozambique faces significant challenges, especially in vocabulary learning among secondary school students. Traditional methods often fail to engage students and facilitate effective retention.</a:t>
            </a:r>
            <a:endParaRPr lang="en-US" sz="1750" dirty="0"/>
          </a:p>
        </p:txBody>
      </p:sp>
      <p:sp>
        <p:nvSpPr>
          <p:cNvPr id="4" name="Shape 2"/>
          <p:cNvSpPr/>
          <p:nvPr/>
        </p:nvSpPr>
        <p:spPr>
          <a:xfrm>
            <a:off x="793790" y="3588901"/>
            <a:ext cx="4196358" cy="2577108"/>
          </a:xfrm>
          <a:prstGeom prst="roundRect">
            <a:avLst>
              <a:gd name="adj" fmla="val 1320"/>
            </a:avLst>
          </a:prstGeom>
          <a:solidFill>
            <a:srgbClr val="EAE8F3"/>
          </a:solidFill>
          <a:ln/>
        </p:spPr>
      </p:sp>
      <p:pic>
        <p:nvPicPr>
          <p:cNvPr id="5" name="Image 0" descr="preencoded.png"/>
          <p:cNvPicPr>
            <a:picLocks noChangeAspect="1"/>
          </p:cNvPicPr>
          <p:nvPr/>
        </p:nvPicPr>
        <p:blipFill>
          <a:blip r:embed="rId3"/>
          <a:stretch>
            <a:fillRect/>
          </a:stretch>
        </p:blipFill>
        <p:spPr>
          <a:xfrm>
            <a:off x="1020604" y="3815715"/>
            <a:ext cx="680442" cy="680442"/>
          </a:xfrm>
          <a:prstGeom prst="rect">
            <a:avLst/>
          </a:prstGeom>
        </p:spPr>
      </p:pic>
      <p:pic>
        <p:nvPicPr>
          <p:cNvPr id="6" name="Image 1" descr="preencoded.png"/>
          <p:cNvPicPr>
            <a:picLocks noChangeAspect="1"/>
          </p:cNvPicPr>
          <p:nvPr/>
        </p:nvPicPr>
        <p:blipFill>
          <a:blip r:embed="rId4"/>
          <a:stretch>
            <a:fillRect/>
          </a:stretch>
        </p:blipFill>
        <p:spPr>
          <a:xfrm>
            <a:off x="1207770" y="3964543"/>
            <a:ext cx="306110" cy="382667"/>
          </a:xfrm>
          <a:prstGeom prst="rect">
            <a:avLst/>
          </a:prstGeom>
        </p:spPr>
      </p:pic>
      <p:sp>
        <p:nvSpPr>
          <p:cNvPr id="7" name="Text 3"/>
          <p:cNvSpPr/>
          <p:nvPr/>
        </p:nvSpPr>
        <p:spPr>
          <a:xfrm>
            <a:off x="1020604" y="4722971"/>
            <a:ext cx="2977396" cy="354330"/>
          </a:xfrm>
          <a:prstGeom prst="rect">
            <a:avLst/>
          </a:prstGeom>
          <a:noFill/>
          <a:ln/>
        </p:spPr>
        <p:txBody>
          <a:bodyPr wrap="none" lIns="0" tIns="0" rIns="0" bIns="0" rtlCol="0" anchor="t"/>
          <a:lstStyle/>
          <a:p>
            <a:pPr marL="0" indent="0" algn="l">
              <a:lnSpc>
                <a:spcPts val="2750"/>
              </a:lnSpc>
              <a:buNone/>
            </a:pPr>
            <a:r>
              <a:rPr lang="en-US" sz="2200" dirty="0">
                <a:solidFill>
                  <a:srgbClr val="49495A"/>
                </a:solidFill>
                <a:latin typeface="Libre Baskerville" pitchFamily="34" charset="0"/>
                <a:ea typeface="Libre Baskerville" pitchFamily="34" charset="-122"/>
                <a:cs typeface="Libre Baskerville" pitchFamily="34" charset="-120"/>
              </a:rPr>
              <a:t>Lack of Engagement</a:t>
            </a:r>
            <a:endParaRPr lang="en-US" sz="2200" dirty="0"/>
          </a:p>
        </p:txBody>
      </p:sp>
      <p:sp>
        <p:nvSpPr>
          <p:cNvPr id="8" name="Text 4"/>
          <p:cNvSpPr/>
          <p:nvPr/>
        </p:nvSpPr>
        <p:spPr>
          <a:xfrm>
            <a:off x="1020604" y="5213390"/>
            <a:ext cx="3742730" cy="725805"/>
          </a:xfrm>
          <a:prstGeom prst="rect">
            <a:avLst/>
          </a:prstGeom>
          <a:noFill/>
          <a:ln/>
        </p:spPr>
        <p:txBody>
          <a:bodyPr wrap="square" lIns="0" tIns="0" rIns="0" bIns="0" rtlCol="0" anchor="t"/>
          <a:lstStyle/>
          <a:p>
            <a:pPr marL="0" indent="0" algn="l">
              <a:lnSpc>
                <a:spcPts val="2850"/>
              </a:lnSpc>
              <a:buNone/>
            </a:pPr>
            <a:r>
              <a:rPr lang="en-US" sz="1750" dirty="0">
                <a:solidFill>
                  <a:srgbClr val="49495A"/>
                </a:solidFill>
                <a:latin typeface="Open Sans" pitchFamily="34" charset="0"/>
                <a:ea typeface="Open Sans" pitchFamily="34" charset="-122"/>
                <a:cs typeface="Open Sans" pitchFamily="34" charset="-120"/>
              </a:rPr>
              <a:t>Traditional methods struggle to captivate students.</a:t>
            </a:r>
            <a:endParaRPr lang="en-US" sz="1750" dirty="0"/>
          </a:p>
        </p:txBody>
      </p:sp>
      <p:sp>
        <p:nvSpPr>
          <p:cNvPr id="9" name="Shape 5"/>
          <p:cNvSpPr/>
          <p:nvPr/>
        </p:nvSpPr>
        <p:spPr>
          <a:xfrm>
            <a:off x="5216962" y="3588901"/>
            <a:ext cx="4196358" cy="2577108"/>
          </a:xfrm>
          <a:prstGeom prst="roundRect">
            <a:avLst>
              <a:gd name="adj" fmla="val 1320"/>
            </a:avLst>
          </a:prstGeom>
          <a:solidFill>
            <a:srgbClr val="EAE8F3"/>
          </a:solidFill>
          <a:ln/>
        </p:spPr>
      </p:sp>
      <p:pic>
        <p:nvPicPr>
          <p:cNvPr id="10" name="Image 2" descr="preencoded.png"/>
          <p:cNvPicPr>
            <a:picLocks noChangeAspect="1"/>
          </p:cNvPicPr>
          <p:nvPr/>
        </p:nvPicPr>
        <p:blipFill>
          <a:blip r:embed="rId5"/>
          <a:stretch>
            <a:fillRect/>
          </a:stretch>
        </p:blipFill>
        <p:spPr>
          <a:xfrm>
            <a:off x="5443776" y="3815715"/>
            <a:ext cx="680442" cy="680442"/>
          </a:xfrm>
          <a:prstGeom prst="rect">
            <a:avLst/>
          </a:prstGeom>
        </p:spPr>
      </p:pic>
      <p:pic>
        <p:nvPicPr>
          <p:cNvPr id="11" name="Image 3" descr="preencoded.png"/>
          <p:cNvPicPr>
            <a:picLocks noChangeAspect="1"/>
          </p:cNvPicPr>
          <p:nvPr/>
        </p:nvPicPr>
        <p:blipFill>
          <a:blip r:embed="rId6"/>
          <a:stretch>
            <a:fillRect/>
          </a:stretch>
        </p:blipFill>
        <p:spPr>
          <a:xfrm>
            <a:off x="5630942" y="3964543"/>
            <a:ext cx="306110" cy="382667"/>
          </a:xfrm>
          <a:prstGeom prst="rect">
            <a:avLst/>
          </a:prstGeom>
        </p:spPr>
      </p:pic>
      <p:sp>
        <p:nvSpPr>
          <p:cNvPr id="12" name="Text 6"/>
          <p:cNvSpPr/>
          <p:nvPr/>
        </p:nvSpPr>
        <p:spPr>
          <a:xfrm>
            <a:off x="5443776" y="4722971"/>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9495A"/>
                </a:solidFill>
                <a:latin typeface="Libre Baskerville" pitchFamily="34" charset="0"/>
                <a:ea typeface="Libre Baskerville" pitchFamily="34" charset="-122"/>
                <a:cs typeface="Libre Baskerville" pitchFamily="34" charset="-120"/>
              </a:rPr>
              <a:t>Limited Retention</a:t>
            </a:r>
            <a:endParaRPr lang="en-US" sz="2200" dirty="0"/>
          </a:p>
        </p:txBody>
      </p:sp>
      <p:sp>
        <p:nvSpPr>
          <p:cNvPr id="13" name="Text 7"/>
          <p:cNvSpPr/>
          <p:nvPr/>
        </p:nvSpPr>
        <p:spPr>
          <a:xfrm>
            <a:off x="5443776" y="5213390"/>
            <a:ext cx="3742730" cy="725805"/>
          </a:xfrm>
          <a:prstGeom prst="rect">
            <a:avLst/>
          </a:prstGeom>
          <a:noFill/>
          <a:ln/>
        </p:spPr>
        <p:txBody>
          <a:bodyPr wrap="square" lIns="0" tIns="0" rIns="0" bIns="0" rtlCol="0" anchor="t"/>
          <a:lstStyle/>
          <a:p>
            <a:pPr marL="0" indent="0" algn="l">
              <a:lnSpc>
                <a:spcPts val="2850"/>
              </a:lnSpc>
              <a:buNone/>
            </a:pPr>
            <a:r>
              <a:rPr lang="en-US" sz="1750" dirty="0">
                <a:solidFill>
                  <a:srgbClr val="49495A"/>
                </a:solidFill>
                <a:latin typeface="Open Sans" pitchFamily="34" charset="0"/>
                <a:ea typeface="Open Sans" pitchFamily="34" charset="-122"/>
                <a:cs typeface="Open Sans" pitchFamily="34" charset="-120"/>
              </a:rPr>
              <a:t>Students face difficulties in retaining new vocabulary.</a:t>
            </a:r>
            <a:endParaRPr lang="en-US" sz="1750" dirty="0"/>
          </a:p>
        </p:txBody>
      </p:sp>
      <p:sp>
        <p:nvSpPr>
          <p:cNvPr id="14" name="Shape 8"/>
          <p:cNvSpPr/>
          <p:nvPr/>
        </p:nvSpPr>
        <p:spPr>
          <a:xfrm>
            <a:off x="9640133" y="3588901"/>
            <a:ext cx="4196358" cy="2577108"/>
          </a:xfrm>
          <a:prstGeom prst="roundRect">
            <a:avLst>
              <a:gd name="adj" fmla="val 1320"/>
            </a:avLst>
          </a:prstGeom>
          <a:solidFill>
            <a:srgbClr val="EAE8F3"/>
          </a:solidFill>
          <a:ln/>
        </p:spPr>
      </p:sp>
      <p:pic>
        <p:nvPicPr>
          <p:cNvPr id="15" name="Image 4" descr="preencoded.png"/>
          <p:cNvPicPr>
            <a:picLocks noChangeAspect="1"/>
          </p:cNvPicPr>
          <p:nvPr/>
        </p:nvPicPr>
        <p:blipFill>
          <a:blip r:embed="rId7"/>
          <a:stretch>
            <a:fillRect/>
          </a:stretch>
        </p:blipFill>
        <p:spPr>
          <a:xfrm>
            <a:off x="9866948" y="3815715"/>
            <a:ext cx="680442" cy="680442"/>
          </a:xfrm>
          <a:prstGeom prst="rect">
            <a:avLst/>
          </a:prstGeom>
        </p:spPr>
      </p:pic>
      <p:pic>
        <p:nvPicPr>
          <p:cNvPr id="16" name="Image 5" descr="preencoded.png"/>
          <p:cNvPicPr>
            <a:picLocks noChangeAspect="1"/>
          </p:cNvPicPr>
          <p:nvPr/>
        </p:nvPicPr>
        <p:blipFill>
          <a:blip r:embed="rId8"/>
          <a:stretch>
            <a:fillRect/>
          </a:stretch>
        </p:blipFill>
        <p:spPr>
          <a:xfrm>
            <a:off x="10054114" y="3964543"/>
            <a:ext cx="306110" cy="382667"/>
          </a:xfrm>
          <a:prstGeom prst="rect">
            <a:avLst/>
          </a:prstGeom>
        </p:spPr>
      </p:pic>
      <p:sp>
        <p:nvSpPr>
          <p:cNvPr id="17" name="Text 9"/>
          <p:cNvSpPr/>
          <p:nvPr/>
        </p:nvSpPr>
        <p:spPr>
          <a:xfrm>
            <a:off x="9866948" y="4722971"/>
            <a:ext cx="2941439" cy="354330"/>
          </a:xfrm>
          <a:prstGeom prst="rect">
            <a:avLst/>
          </a:prstGeom>
          <a:noFill/>
          <a:ln/>
        </p:spPr>
        <p:txBody>
          <a:bodyPr wrap="none" lIns="0" tIns="0" rIns="0" bIns="0" rtlCol="0" anchor="t"/>
          <a:lstStyle/>
          <a:p>
            <a:pPr marL="0" indent="0" algn="l">
              <a:lnSpc>
                <a:spcPts val="2750"/>
              </a:lnSpc>
              <a:buNone/>
            </a:pPr>
            <a:r>
              <a:rPr lang="en-US" sz="2200" dirty="0">
                <a:solidFill>
                  <a:srgbClr val="49495A"/>
                </a:solidFill>
                <a:latin typeface="Libre Baskerville" pitchFamily="34" charset="0"/>
                <a:ea typeface="Libre Baskerville" pitchFamily="34" charset="-122"/>
                <a:cs typeface="Libre Baskerville" pitchFamily="34" charset="-120"/>
              </a:rPr>
              <a:t>Efficacy Questioned</a:t>
            </a:r>
            <a:endParaRPr lang="en-US" sz="2200" dirty="0"/>
          </a:p>
        </p:txBody>
      </p:sp>
      <p:sp>
        <p:nvSpPr>
          <p:cNvPr id="18" name="Text 10"/>
          <p:cNvSpPr/>
          <p:nvPr/>
        </p:nvSpPr>
        <p:spPr>
          <a:xfrm>
            <a:off x="9866948" y="5213390"/>
            <a:ext cx="3742730" cy="725805"/>
          </a:xfrm>
          <a:prstGeom prst="rect">
            <a:avLst/>
          </a:prstGeom>
          <a:noFill/>
          <a:ln/>
        </p:spPr>
        <p:txBody>
          <a:bodyPr wrap="square" lIns="0" tIns="0" rIns="0" bIns="0" rtlCol="0" anchor="t"/>
          <a:lstStyle/>
          <a:p>
            <a:pPr marL="0" indent="0" algn="l">
              <a:lnSpc>
                <a:spcPts val="2850"/>
              </a:lnSpc>
              <a:buNone/>
            </a:pPr>
            <a:r>
              <a:rPr lang="en-US" sz="1750" dirty="0">
                <a:solidFill>
                  <a:srgbClr val="49495A"/>
                </a:solidFill>
                <a:latin typeface="Open Sans" pitchFamily="34" charset="0"/>
                <a:ea typeface="Open Sans" pitchFamily="34" charset="-122"/>
                <a:cs typeface="Open Sans" pitchFamily="34" charset="-120"/>
              </a:rPr>
              <a:t>Current teaching methods' effectiveness is doubtful.</a:t>
            </a:r>
            <a:endParaRPr lang="en-US" sz="1750" dirty="0"/>
          </a:p>
        </p:txBody>
      </p:sp>
      <p:sp>
        <p:nvSpPr>
          <p:cNvPr id="19" name="Text 11"/>
          <p:cNvSpPr/>
          <p:nvPr/>
        </p:nvSpPr>
        <p:spPr>
          <a:xfrm>
            <a:off x="793790" y="6421160"/>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49495A"/>
                </a:solidFill>
                <a:latin typeface="Open Sans" pitchFamily="34" charset="0"/>
                <a:ea typeface="Open Sans" pitchFamily="34" charset="-122"/>
                <a:cs typeface="Open Sans" pitchFamily="34" charset="-120"/>
              </a:rPr>
              <a:t>This study explores how visual aids can be integrated to enhance vocabulary learning at Sangariveira Secondary School.</a:t>
            </a:r>
            <a:endParaRPr lang="en-US" sz="1750" dirty="0"/>
          </a:p>
        </p:txBody>
      </p:sp>
      <p:sp>
        <p:nvSpPr>
          <p:cNvPr id="20" name="Oval 19"/>
          <p:cNvSpPr/>
          <p:nvPr/>
        </p:nvSpPr>
        <p:spPr>
          <a:xfrm>
            <a:off x="12788153" y="7705165"/>
            <a:ext cx="1842247" cy="52443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834866"/>
            <a:ext cx="9563219" cy="708779"/>
          </a:xfrm>
          <a:prstGeom prst="rect">
            <a:avLst/>
          </a:prstGeom>
          <a:noFill/>
          <a:ln/>
        </p:spPr>
        <p:txBody>
          <a:bodyPr wrap="none" lIns="0" tIns="0" rIns="0" bIns="0" rtlCol="0" anchor="t"/>
          <a:lstStyle/>
          <a:p>
            <a:pPr marL="0" indent="0" algn="l">
              <a:lnSpc>
                <a:spcPts val="5550"/>
              </a:lnSpc>
              <a:buNone/>
            </a:pPr>
            <a:r>
              <a:rPr lang="en-US" sz="4450" dirty="0">
                <a:solidFill>
                  <a:srgbClr val="403CCF"/>
                </a:solidFill>
                <a:latin typeface="Libre Baskerville" pitchFamily="34" charset="0"/>
                <a:ea typeface="Libre Baskerville" pitchFamily="34" charset="-122"/>
                <a:cs typeface="Libre Baskerville" pitchFamily="34" charset="-120"/>
              </a:rPr>
              <a:t>Research Objectives &amp; Questions</a:t>
            </a:r>
            <a:endParaRPr lang="en-US" sz="4450" dirty="0"/>
          </a:p>
        </p:txBody>
      </p:sp>
      <p:sp>
        <p:nvSpPr>
          <p:cNvPr id="3" name="Text 1"/>
          <p:cNvSpPr/>
          <p:nvPr/>
        </p:nvSpPr>
        <p:spPr>
          <a:xfrm>
            <a:off x="793790" y="1997273"/>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49495A"/>
                </a:solidFill>
                <a:latin typeface="Open Sans" pitchFamily="34" charset="0"/>
                <a:ea typeface="Open Sans" pitchFamily="34" charset="-122"/>
                <a:cs typeface="Open Sans" pitchFamily="34" charset="-120"/>
              </a:rPr>
              <a:t>This study aims to examine the use of visual aids in teaching English vocabulary to Grade 10 students, addressing specific problems and proposing solutions.</a:t>
            </a:r>
            <a:endParaRPr lang="en-US" sz="1750" dirty="0"/>
          </a:p>
        </p:txBody>
      </p:sp>
      <p:sp>
        <p:nvSpPr>
          <p:cNvPr id="4" name="Text 2"/>
          <p:cNvSpPr/>
          <p:nvPr/>
        </p:nvSpPr>
        <p:spPr>
          <a:xfrm>
            <a:off x="793790" y="320504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03CCF"/>
                </a:solidFill>
                <a:latin typeface="Libre Baskerville" pitchFamily="34" charset="0"/>
                <a:ea typeface="Libre Baskerville" pitchFamily="34" charset="-122"/>
                <a:cs typeface="Libre Baskerville" pitchFamily="34" charset="-120"/>
              </a:rPr>
              <a:t>General Objective</a:t>
            </a:r>
            <a:endParaRPr lang="en-US" sz="2200" dirty="0"/>
          </a:p>
        </p:txBody>
      </p:sp>
      <p:sp>
        <p:nvSpPr>
          <p:cNvPr id="5" name="Text 3"/>
          <p:cNvSpPr/>
          <p:nvPr/>
        </p:nvSpPr>
        <p:spPr>
          <a:xfrm>
            <a:off x="793790" y="3786188"/>
            <a:ext cx="6244709" cy="1088708"/>
          </a:xfrm>
          <a:prstGeom prst="rect">
            <a:avLst/>
          </a:prstGeom>
          <a:noFill/>
          <a:ln/>
        </p:spPr>
        <p:txBody>
          <a:bodyPr wrap="square" lIns="0" tIns="0" rIns="0" bIns="0" rtlCol="0" anchor="t"/>
          <a:lstStyle/>
          <a:p>
            <a:pPr marL="0" indent="0" algn="l">
              <a:lnSpc>
                <a:spcPts val="2850"/>
              </a:lnSpc>
              <a:buNone/>
            </a:pPr>
            <a:r>
              <a:rPr lang="en-US" sz="1750" dirty="0">
                <a:solidFill>
                  <a:srgbClr val="49495A"/>
                </a:solidFill>
                <a:latin typeface="Open Sans" pitchFamily="34" charset="0"/>
                <a:ea typeface="Open Sans" pitchFamily="34" charset="-122"/>
                <a:cs typeface="Open Sans" pitchFamily="34" charset="-120"/>
              </a:rPr>
              <a:t>To examine the use of visual aids when teaching English language vocabulary to grade 10 students at Sangariveira Secondary School.</a:t>
            </a:r>
            <a:endParaRPr lang="en-US" sz="1750" dirty="0"/>
          </a:p>
        </p:txBody>
      </p:sp>
      <p:sp>
        <p:nvSpPr>
          <p:cNvPr id="6" name="Text 4"/>
          <p:cNvSpPr/>
          <p:nvPr/>
        </p:nvSpPr>
        <p:spPr>
          <a:xfrm>
            <a:off x="7599521" y="320504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03CCF"/>
                </a:solidFill>
                <a:latin typeface="Libre Baskerville" pitchFamily="34" charset="0"/>
                <a:ea typeface="Libre Baskerville" pitchFamily="34" charset="-122"/>
                <a:cs typeface="Libre Baskerville" pitchFamily="34" charset="-120"/>
              </a:rPr>
              <a:t>Specific Objectives</a:t>
            </a:r>
            <a:endParaRPr lang="en-US" sz="2200" dirty="0"/>
          </a:p>
        </p:txBody>
      </p:sp>
      <p:sp>
        <p:nvSpPr>
          <p:cNvPr id="7" name="Text 5"/>
          <p:cNvSpPr/>
          <p:nvPr/>
        </p:nvSpPr>
        <p:spPr>
          <a:xfrm>
            <a:off x="7599521" y="3786188"/>
            <a:ext cx="6244709"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a:pPr>
            <a:r>
              <a:rPr lang="en-US" sz="1750" dirty="0">
                <a:solidFill>
                  <a:srgbClr val="49495A"/>
                </a:solidFill>
                <a:latin typeface="Open Sans" pitchFamily="34" charset="0"/>
                <a:ea typeface="Open Sans" pitchFamily="34" charset="-122"/>
                <a:cs typeface="Open Sans" pitchFamily="34" charset="-120"/>
              </a:rPr>
              <a:t>Identify students' problems in learning vocabulary.</a:t>
            </a:r>
            <a:endParaRPr lang="en-US" sz="1750" dirty="0"/>
          </a:p>
        </p:txBody>
      </p:sp>
      <p:sp>
        <p:nvSpPr>
          <p:cNvPr id="8" name="Text 6"/>
          <p:cNvSpPr/>
          <p:nvPr/>
        </p:nvSpPr>
        <p:spPr>
          <a:xfrm>
            <a:off x="7599521" y="4228386"/>
            <a:ext cx="6244709" cy="362903"/>
          </a:xfrm>
          <a:prstGeom prst="rect">
            <a:avLst/>
          </a:prstGeom>
          <a:noFill/>
          <a:ln/>
        </p:spPr>
        <p:txBody>
          <a:bodyPr wrap="none" lIns="0" tIns="0" rIns="0" bIns="0" rtlCol="0" anchor="t"/>
          <a:lstStyle/>
          <a:p>
            <a:pPr algn="l">
              <a:lnSpc>
                <a:spcPts val="2850"/>
              </a:lnSpc>
              <a:buSzPct val="100000"/>
            </a:pPr>
            <a:r>
              <a:rPr lang="en-US" sz="1750" dirty="0" smtClean="0">
                <a:solidFill>
                  <a:srgbClr val="49495A"/>
                </a:solidFill>
                <a:latin typeface="Open Sans" pitchFamily="34" charset="0"/>
                <a:ea typeface="Open Sans" pitchFamily="34" charset="-122"/>
                <a:cs typeface="Open Sans" pitchFamily="34" charset="-120"/>
              </a:rPr>
              <a:t>2.   Describe </a:t>
            </a:r>
            <a:r>
              <a:rPr lang="en-US" sz="1750" dirty="0">
                <a:solidFill>
                  <a:srgbClr val="49495A"/>
                </a:solidFill>
                <a:latin typeface="Open Sans" pitchFamily="34" charset="0"/>
                <a:ea typeface="Open Sans" pitchFamily="34" charset="-122"/>
                <a:cs typeface="Open Sans" pitchFamily="34" charset="-120"/>
              </a:rPr>
              <a:t>the impact of these problems.</a:t>
            </a:r>
            <a:endParaRPr lang="en-US" sz="1750" dirty="0"/>
          </a:p>
        </p:txBody>
      </p:sp>
      <p:sp>
        <p:nvSpPr>
          <p:cNvPr id="9" name="Text 7"/>
          <p:cNvSpPr/>
          <p:nvPr/>
        </p:nvSpPr>
        <p:spPr>
          <a:xfrm>
            <a:off x="7599521" y="4670584"/>
            <a:ext cx="6244709" cy="362903"/>
          </a:xfrm>
          <a:prstGeom prst="rect">
            <a:avLst/>
          </a:prstGeom>
          <a:noFill/>
          <a:ln/>
        </p:spPr>
        <p:txBody>
          <a:bodyPr wrap="none" lIns="0" tIns="0" rIns="0" bIns="0" rtlCol="0" anchor="t"/>
          <a:lstStyle/>
          <a:p>
            <a:pPr algn="l">
              <a:lnSpc>
                <a:spcPts val="2850"/>
              </a:lnSpc>
              <a:buSzPct val="100000"/>
            </a:pPr>
            <a:r>
              <a:rPr lang="en-US" sz="1750" dirty="0" smtClean="0">
                <a:solidFill>
                  <a:srgbClr val="49495A"/>
                </a:solidFill>
                <a:latin typeface="Open Sans" pitchFamily="34" charset="0"/>
                <a:ea typeface="Open Sans" pitchFamily="34" charset="-122"/>
                <a:cs typeface="Open Sans" pitchFamily="34" charset="-120"/>
              </a:rPr>
              <a:t>3.    </a:t>
            </a:r>
            <a:r>
              <a:rPr lang="en-US" sz="1750" dirty="0" smtClean="0">
                <a:solidFill>
                  <a:srgbClr val="49495A"/>
                </a:solidFill>
                <a:latin typeface="Open Sans" pitchFamily="34" charset="0"/>
                <a:ea typeface="Open Sans" pitchFamily="34" charset="-122"/>
                <a:cs typeface="Open Sans" pitchFamily="34" charset="-120"/>
              </a:rPr>
              <a:t>Propose </a:t>
            </a:r>
            <a:r>
              <a:rPr lang="en-US" sz="1750" dirty="0">
                <a:solidFill>
                  <a:srgbClr val="49495A"/>
                </a:solidFill>
                <a:latin typeface="Open Sans" pitchFamily="34" charset="0"/>
                <a:ea typeface="Open Sans" pitchFamily="34" charset="-122"/>
                <a:cs typeface="Open Sans" pitchFamily="34" charset="-120"/>
              </a:rPr>
              <a:t>solutions to minimize learning difficulties.</a:t>
            </a:r>
            <a:endParaRPr lang="en-US" sz="1750" dirty="0"/>
          </a:p>
        </p:txBody>
      </p:sp>
      <p:sp>
        <p:nvSpPr>
          <p:cNvPr id="10" name="Text 8"/>
          <p:cNvSpPr/>
          <p:nvPr/>
        </p:nvSpPr>
        <p:spPr>
          <a:xfrm>
            <a:off x="793790" y="545294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03CCF"/>
                </a:solidFill>
                <a:latin typeface="Libre Baskerville" pitchFamily="34" charset="0"/>
                <a:ea typeface="Libre Baskerville" pitchFamily="34" charset="-122"/>
                <a:cs typeface="Libre Baskerville" pitchFamily="34" charset="-120"/>
              </a:rPr>
              <a:t>Key Questions</a:t>
            </a:r>
            <a:endParaRPr lang="en-US" sz="2200" dirty="0"/>
          </a:p>
        </p:txBody>
      </p:sp>
      <p:sp>
        <p:nvSpPr>
          <p:cNvPr id="11" name="Text 9"/>
          <p:cNvSpPr/>
          <p:nvPr/>
        </p:nvSpPr>
        <p:spPr>
          <a:xfrm>
            <a:off x="793790" y="6147435"/>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9495A"/>
                </a:solidFill>
                <a:latin typeface="Open Sans" pitchFamily="34" charset="0"/>
                <a:ea typeface="Open Sans" pitchFamily="34" charset="-122"/>
                <a:cs typeface="Open Sans" pitchFamily="34" charset="-120"/>
              </a:rPr>
              <a:t>What problems do students face in learning vocabulary?</a:t>
            </a:r>
            <a:endParaRPr lang="en-US" sz="1750" dirty="0"/>
          </a:p>
        </p:txBody>
      </p:sp>
      <p:sp>
        <p:nvSpPr>
          <p:cNvPr id="12" name="Text 10"/>
          <p:cNvSpPr/>
          <p:nvPr/>
        </p:nvSpPr>
        <p:spPr>
          <a:xfrm>
            <a:off x="793790" y="6589633"/>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9495A"/>
                </a:solidFill>
                <a:latin typeface="Open Sans" pitchFamily="34" charset="0"/>
                <a:ea typeface="Open Sans" pitchFamily="34" charset="-122"/>
                <a:cs typeface="Open Sans" pitchFamily="34" charset="-120"/>
              </a:rPr>
              <a:t>How do these problems affect vocabulary acquisition?</a:t>
            </a:r>
            <a:endParaRPr lang="en-US" sz="1750" dirty="0"/>
          </a:p>
        </p:txBody>
      </p:sp>
      <p:sp>
        <p:nvSpPr>
          <p:cNvPr id="13" name="Text 11"/>
          <p:cNvSpPr/>
          <p:nvPr/>
        </p:nvSpPr>
        <p:spPr>
          <a:xfrm>
            <a:off x="793790" y="7031831"/>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9495A"/>
                </a:solidFill>
                <a:latin typeface="Open Sans" pitchFamily="34" charset="0"/>
                <a:ea typeface="Open Sans" pitchFamily="34" charset="-122"/>
                <a:cs typeface="Open Sans" pitchFamily="34" charset="-120"/>
              </a:rPr>
              <a:t>What strategies can minimize these problems?</a:t>
            </a:r>
            <a:endParaRPr lang="en-US" sz="1750" dirty="0"/>
          </a:p>
        </p:txBody>
      </p:sp>
      <p:sp>
        <p:nvSpPr>
          <p:cNvPr id="14" name="Oval 13"/>
          <p:cNvSpPr/>
          <p:nvPr/>
        </p:nvSpPr>
        <p:spPr>
          <a:xfrm>
            <a:off x="12788153" y="7705165"/>
            <a:ext cx="1842247" cy="52443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3"/>
          <p:cNvSpPr/>
          <p:nvPr/>
        </p:nvSpPr>
        <p:spPr>
          <a:xfrm>
            <a:off x="623814" y="3559373"/>
            <a:ext cx="6113162" cy="1658086"/>
          </a:xfrm>
          <a:prstGeom prst="roundRect">
            <a:avLst>
              <a:gd name="adj" fmla="val 15009"/>
            </a:avLst>
          </a:prstGeom>
          <a:noFill/>
          <a:ln w="22860">
            <a:solidFill>
              <a:srgbClr val="403CCF"/>
            </a:solidFill>
            <a:prstDash val="solid"/>
          </a:ln>
        </p:spPr>
      </p:sp>
      <p:sp>
        <p:nvSpPr>
          <p:cNvPr id="16" name="Shape 3"/>
          <p:cNvSpPr/>
          <p:nvPr/>
        </p:nvSpPr>
        <p:spPr>
          <a:xfrm>
            <a:off x="7378175" y="3580794"/>
            <a:ext cx="6113162" cy="1658086"/>
          </a:xfrm>
          <a:prstGeom prst="roundRect">
            <a:avLst>
              <a:gd name="adj" fmla="val 15009"/>
            </a:avLst>
          </a:prstGeom>
          <a:noFill/>
          <a:ln w="22860">
            <a:solidFill>
              <a:srgbClr val="403CCF"/>
            </a:solidFill>
            <a:prstDash val="solid"/>
          </a:ln>
        </p:spPr>
      </p:sp>
      <p:sp>
        <p:nvSpPr>
          <p:cNvPr id="17" name="Shape 3"/>
          <p:cNvSpPr/>
          <p:nvPr/>
        </p:nvSpPr>
        <p:spPr>
          <a:xfrm>
            <a:off x="706591" y="5845758"/>
            <a:ext cx="6521410" cy="1658086"/>
          </a:xfrm>
          <a:prstGeom prst="roundRect">
            <a:avLst>
              <a:gd name="adj" fmla="val 15009"/>
            </a:avLst>
          </a:prstGeom>
          <a:noFill/>
          <a:ln w="22860">
            <a:solidFill>
              <a:schemeClr val="bg2">
                <a:lumMod val="50000"/>
              </a:schemeClr>
            </a:solidFill>
            <a:prstDash val="solid"/>
          </a:ln>
        </p:spPr>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p:cNvSpPr/>
          <p:nvPr/>
        </p:nvSpPr>
        <p:spPr>
          <a:xfrm>
            <a:off x="713108" y="4316505"/>
            <a:ext cx="13042821" cy="954741"/>
          </a:xfrm>
          <a:prstGeom prst="rect">
            <a:avLst/>
          </a:prstGeom>
          <a:noFill/>
          <a:ln/>
        </p:spPr>
        <p:txBody>
          <a:bodyPr wrap="square" lIns="0" tIns="0" rIns="0" bIns="0" rtlCol="0" anchor="t"/>
          <a:lstStyle/>
          <a:p>
            <a:pPr algn="ctr">
              <a:lnSpc>
                <a:spcPts val="7700"/>
              </a:lnSpc>
            </a:pPr>
            <a:r>
              <a:rPr lang="en-US" sz="4800" dirty="0">
                <a:solidFill>
                  <a:srgbClr val="403CCF"/>
                </a:solidFill>
                <a:latin typeface="Libre Baskerville" pitchFamily="34" charset="0"/>
                <a:ea typeface="Libre Baskerville" pitchFamily="34" charset="-122"/>
                <a:cs typeface="Libre Baskerville" pitchFamily="34" charset="-120"/>
              </a:rPr>
              <a:t>Research Methodology</a:t>
            </a:r>
            <a:endParaRPr lang="en-US" sz="4800" dirty="0"/>
          </a:p>
        </p:txBody>
      </p:sp>
      <p:sp>
        <p:nvSpPr>
          <p:cNvPr id="5" name="Text 1"/>
          <p:cNvSpPr/>
          <p:nvPr/>
        </p:nvSpPr>
        <p:spPr>
          <a:xfrm>
            <a:off x="793790" y="5593976"/>
            <a:ext cx="13042821" cy="1452283"/>
          </a:xfrm>
          <a:prstGeom prst="rect">
            <a:avLst/>
          </a:prstGeom>
          <a:noFill/>
          <a:ln/>
        </p:spPr>
        <p:txBody>
          <a:bodyPr wrap="none" lIns="0" tIns="0" rIns="0" bIns="0" rtlCol="0" anchor="t"/>
          <a:lstStyle/>
          <a:p>
            <a:pPr algn="just">
              <a:lnSpc>
                <a:spcPts val="2850"/>
              </a:lnSpc>
            </a:pPr>
            <a:r>
              <a:rPr lang="en-US" sz="1750" dirty="0">
                <a:solidFill>
                  <a:srgbClr val="49495A"/>
                </a:solidFill>
                <a:latin typeface="Open Sans" pitchFamily="34" charset="0"/>
                <a:ea typeface="Open Sans" pitchFamily="34" charset="-122"/>
                <a:cs typeface="Open Sans" pitchFamily="34" charset="-120"/>
              </a:rPr>
              <a:t>This chapter outlines the qualitative research approach and design employed to explore participants' </a:t>
            </a:r>
            <a:endParaRPr lang="en-US" sz="1750" dirty="0" smtClean="0">
              <a:solidFill>
                <a:srgbClr val="49495A"/>
              </a:solidFill>
              <a:latin typeface="Open Sans" pitchFamily="34" charset="0"/>
              <a:ea typeface="Open Sans" pitchFamily="34" charset="-122"/>
              <a:cs typeface="Open Sans" pitchFamily="34" charset="-120"/>
            </a:endParaRPr>
          </a:p>
          <a:p>
            <a:pPr algn="just">
              <a:lnSpc>
                <a:spcPts val="2850"/>
              </a:lnSpc>
            </a:pPr>
            <a:r>
              <a:rPr lang="en-US" sz="1750" dirty="0" smtClean="0">
                <a:solidFill>
                  <a:srgbClr val="49495A"/>
                </a:solidFill>
                <a:latin typeface="Open Sans" pitchFamily="34" charset="0"/>
                <a:ea typeface="Open Sans" pitchFamily="34" charset="-122"/>
                <a:cs typeface="Open Sans" pitchFamily="34" charset="-120"/>
              </a:rPr>
              <a:t>understanding </a:t>
            </a:r>
            <a:r>
              <a:rPr lang="en-US" sz="1750" dirty="0">
                <a:solidFill>
                  <a:srgbClr val="49495A"/>
                </a:solidFill>
                <a:latin typeface="Open Sans" pitchFamily="34" charset="0"/>
                <a:ea typeface="Open Sans" pitchFamily="34" charset="-122"/>
                <a:cs typeface="Open Sans" pitchFamily="34" charset="-120"/>
              </a:rPr>
              <a:t>of visual aids in vocabulary learning.</a:t>
            </a:r>
            <a:endParaRPr lang="en-US" sz="1750" dirty="0"/>
          </a:p>
        </p:txBody>
      </p:sp>
      <p:sp>
        <p:nvSpPr>
          <p:cNvPr id="6" name="Oval 5"/>
          <p:cNvSpPr/>
          <p:nvPr/>
        </p:nvSpPr>
        <p:spPr>
          <a:xfrm>
            <a:off x="12788153" y="7705165"/>
            <a:ext cx="1842247" cy="52443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Image 0" descr="preencoded.png"/>
          <p:cNvPicPr>
            <a:picLocks noChangeAspect="1"/>
          </p:cNvPicPr>
          <p:nvPr/>
        </p:nvPicPr>
        <p:blipFill>
          <a:blip r:embed="rId3"/>
          <a:stretch>
            <a:fillRect/>
          </a:stretch>
        </p:blipFill>
        <p:spPr>
          <a:xfrm>
            <a:off x="0" y="-1"/>
            <a:ext cx="14630400" cy="2835235"/>
          </a:xfrm>
          <a:prstGeom prst="rect">
            <a:avLst/>
          </a:prstGeom>
        </p:spPr>
      </p:pic>
      <p:pic>
        <p:nvPicPr>
          <p:cNvPr id="12" name="Image 0" descr="preencoded.png"/>
          <p:cNvPicPr>
            <a:picLocks noChangeAspect="1"/>
          </p:cNvPicPr>
          <p:nvPr/>
        </p:nvPicPr>
        <p:blipFill>
          <a:blip r:embed="rId4"/>
          <a:stretch>
            <a:fillRect/>
          </a:stretch>
        </p:blipFill>
        <p:spPr>
          <a:xfrm>
            <a:off x="0" y="-2"/>
            <a:ext cx="14630400" cy="2835235"/>
          </a:xfrm>
          <a:prstGeom prst="rect">
            <a:avLst/>
          </a:prstGeom>
        </p:spPr>
      </p:pic>
      <p:sp>
        <p:nvSpPr>
          <p:cNvPr id="10" name="Text 0"/>
          <p:cNvSpPr/>
          <p:nvPr/>
        </p:nvSpPr>
        <p:spPr>
          <a:xfrm>
            <a:off x="101840" y="533434"/>
            <a:ext cx="2835235" cy="354330"/>
          </a:xfrm>
          <a:prstGeom prst="rect">
            <a:avLst/>
          </a:prstGeom>
          <a:noFill/>
          <a:ln/>
        </p:spPr>
        <p:txBody>
          <a:bodyPr wrap="none" lIns="0" tIns="0" rIns="0" bIns="0" rtlCol="0" anchor="t"/>
          <a:lstStyle/>
          <a:p>
            <a:pPr marL="0" indent="0" algn="ctr">
              <a:lnSpc>
                <a:spcPts val="2750"/>
              </a:lnSpc>
              <a:buNone/>
            </a:pPr>
            <a:r>
              <a:rPr lang="en-US" sz="2200" dirty="0" smtClean="0">
                <a:solidFill>
                  <a:srgbClr val="403CCF"/>
                </a:solidFill>
                <a:latin typeface="Libre Baskerville" pitchFamily="34" charset="0"/>
                <a:ea typeface="Libre Baskerville" pitchFamily="34" charset="-122"/>
                <a:cs typeface="Libre Baskerville" pitchFamily="34" charset="-120"/>
              </a:rPr>
              <a:t>CHAPTER II</a:t>
            </a:r>
            <a:endParaRPr lang="en-US" sz="2200" dirty="0"/>
          </a:p>
        </p:txBody>
      </p:sp>
    </p:spTree>
    <p:extLst>
      <p:ext uri="{BB962C8B-B14F-4D97-AF65-F5344CB8AC3E}">
        <p14:creationId xmlns:p14="http://schemas.microsoft.com/office/powerpoint/2010/main" val="14833439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29245" y="783074"/>
            <a:ext cx="9116258" cy="561737"/>
          </a:xfrm>
          <a:prstGeom prst="rect">
            <a:avLst/>
          </a:prstGeom>
          <a:noFill/>
          <a:ln/>
        </p:spPr>
        <p:txBody>
          <a:bodyPr wrap="none" lIns="0" tIns="0" rIns="0" bIns="0" rtlCol="0" anchor="t"/>
          <a:lstStyle/>
          <a:p>
            <a:pPr marL="0" indent="0" algn="l">
              <a:lnSpc>
                <a:spcPts val="4400"/>
              </a:lnSpc>
              <a:buNone/>
            </a:pPr>
            <a:r>
              <a:rPr lang="en-US" sz="3500" dirty="0">
                <a:solidFill>
                  <a:srgbClr val="403CCF"/>
                </a:solidFill>
                <a:latin typeface="Libre Baskerville" pitchFamily="34" charset="0"/>
                <a:ea typeface="Libre Baskerville" pitchFamily="34" charset="-122"/>
                <a:cs typeface="Libre Baskerville" pitchFamily="34" charset="-120"/>
              </a:rPr>
              <a:t>Qualitative Approach &amp; Data Collection</a:t>
            </a:r>
            <a:endParaRPr lang="en-US" sz="3500" dirty="0"/>
          </a:p>
        </p:txBody>
      </p:sp>
      <p:sp>
        <p:nvSpPr>
          <p:cNvPr id="3" name="Text 1"/>
          <p:cNvSpPr/>
          <p:nvPr/>
        </p:nvSpPr>
        <p:spPr>
          <a:xfrm>
            <a:off x="629245" y="1704380"/>
            <a:ext cx="13371909" cy="862965"/>
          </a:xfrm>
          <a:prstGeom prst="rect">
            <a:avLst/>
          </a:prstGeom>
          <a:noFill/>
          <a:ln/>
        </p:spPr>
        <p:txBody>
          <a:bodyPr wrap="square" lIns="0" tIns="0" rIns="0" bIns="0" rtlCol="0" anchor="t"/>
          <a:lstStyle/>
          <a:p>
            <a:pPr marL="0" indent="0" algn="l">
              <a:lnSpc>
                <a:spcPts val="2250"/>
              </a:lnSpc>
              <a:buNone/>
            </a:pPr>
            <a:r>
              <a:rPr lang="en-US" sz="1400" dirty="0">
                <a:solidFill>
                  <a:srgbClr val="49495A"/>
                </a:solidFill>
                <a:latin typeface="Open Sans" pitchFamily="34" charset="0"/>
                <a:ea typeface="Open Sans" pitchFamily="34" charset="-122"/>
                <a:cs typeface="Open Sans" pitchFamily="34" charset="-120"/>
              </a:rPr>
              <a:t>The study utilized a qualitative approach with an exploratory and narrative research design to gather detailed information. This approach was chosen to gain an in-depth understanding of the experiences, perceptions, and attitudes of both students and teachers regarding the use of visual aids in English vocabulary acquisition. It allowed for a rich and nuanced exploration of the "how" and "why" behind observed phenomena, rather than just measuring "what."</a:t>
            </a:r>
            <a:endParaRPr lang="en-US" sz="1400" dirty="0"/>
          </a:p>
        </p:txBody>
      </p:sp>
      <p:sp>
        <p:nvSpPr>
          <p:cNvPr id="4" name="Shape 2"/>
          <p:cNvSpPr/>
          <p:nvPr/>
        </p:nvSpPr>
        <p:spPr>
          <a:xfrm>
            <a:off x="629245" y="3039189"/>
            <a:ext cx="6596062" cy="2766893"/>
          </a:xfrm>
          <a:prstGeom prst="roundRect">
            <a:avLst>
              <a:gd name="adj" fmla="val 3966"/>
            </a:avLst>
          </a:prstGeom>
          <a:solidFill>
            <a:srgbClr val="FBFAFF"/>
          </a:solidFill>
          <a:ln/>
        </p:spPr>
      </p:sp>
      <p:pic>
        <p:nvPicPr>
          <p:cNvPr id="5" name="Image 0" descr="preencoded.png"/>
          <p:cNvPicPr>
            <a:picLocks noChangeAspect="1"/>
          </p:cNvPicPr>
          <p:nvPr/>
        </p:nvPicPr>
        <p:blipFill>
          <a:blip r:embed="rId3"/>
          <a:stretch>
            <a:fillRect/>
          </a:stretch>
        </p:blipFill>
        <p:spPr>
          <a:xfrm>
            <a:off x="629245" y="3016329"/>
            <a:ext cx="6596062" cy="91440"/>
          </a:xfrm>
          <a:prstGeom prst="rect">
            <a:avLst/>
          </a:prstGeom>
        </p:spPr>
      </p:pic>
      <p:pic>
        <p:nvPicPr>
          <p:cNvPr id="6" name="Image 1" descr="preencoded.png"/>
          <p:cNvPicPr>
            <a:picLocks noChangeAspect="1"/>
          </p:cNvPicPr>
          <p:nvPr/>
        </p:nvPicPr>
        <p:blipFill>
          <a:blip r:embed="rId4"/>
          <a:stretch>
            <a:fillRect/>
          </a:stretch>
        </p:blipFill>
        <p:spPr>
          <a:xfrm>
            <a:off x="3657600" y="2769513"/>
            <a:ext cx="539353" cy="539353"/>
          </a:xfrm>
          <a:prstGeom prst="rect">
            <a:avLst/>
          </a:prstGeom>
        </p:spPr>
      </p:pic>
      <p:sp>
        <p:nvSpPr>
          <p:cNvPr id="7" name="Text 3"/>
          <p:cNvSpPr/>
          <p:nvPr/>
        </p:nvSpPr>
        <p:spPr>
          <a:xfrm>
            <a:off x="3819406" y="2904292"/>
            <a:ext cx="215741" cy="269677"/>
          </a:xfrm>
          <a:prstGeom prst="rect">
            <a:avLst/>
          </a:prstGeom>
          <a:noFill/>
          <a:ln/>
        </p:spPr>
        <p:txBody>
          <a:bodyPr wrap="none" lIns="0" tIns="0" rIns="0" bIns="0" rtlCol="0" anchor="t"/>
          <a:lstStyle/>
          <a:p>
            <a:pPr marL="0" indent="0" algn="l">
              <a:lnSpc>
                <a:spcPts val="2700"/>
              </a:lnSpc>
              <a:buNone/>
            </a:pPr>
            <a:r>
              <a:rPr lang="en-US" sz="1650" dirty="0">
                <a:solidFill>
                  <a:srgbClr val="FFFFFF"/>
                </a:solidFill>
                <a:latin typeface="Libre Baskerville" pitchFamily="34" charset="0"/>
                <a:ea typeface="Libre Baskerville" pitchFamily="34" charset="-122"/>
                <a:cs typeface="Libre Baskerville" pitchFamily="34" charset="-120"/>
              </a:rPr>
              <a:t>1</a:t>
            </a:r>
            <a:endParaRPr lang="en-US" sz="1650" dirty="0"/>
          </a:p>
        </p:txBody>
      </p:sp>
      <p:sp>
        <p:nvSpPr>
          <p:cNvPr id="8" name="Text 4"/>
          <p:cNvSpPr/>
          <p:nvPr/>
        </p:nvSpPr>
        <p:spPr>
          <a:xfrm>
            <a:off x="831890" y="3488650"/>
            <a:ext cx="2247424" cy="280988"/>
          </a:xfrm>
          <a:prstGeom prst="rect">
            <a:avLst/>
          </a:prstGeom>
          <a:noFill/>
          <a:ln/>
        </p:spPr>
        <p:txBody>
          <a:bodyPr wrap="none" lIns="0" tIns="0" rIns="0" bIns="0" rtlCol="0" anchor="t"/>
          <a:lstStyle/>
          <a:p>
            <a:pPr marL="0" indent="0" algn="l">
              <a:lnSpc>
                <a:spcPts val="2200"/>
              </a:lnSpc>
              <a:buNone/>
            </a:pPr>
            <a:r>
              <a:rPr lang="en-US" sz="1750" dirty="0">
                <a:solidFill>
                  <a:srgbClr val="49495A"/>
                </a:solidFill>
                <a:latin typeface="Libre Baskerville" pitchFamily="34" charset="0"/>
                <a:ea typeface="Libre Baskerville" pitchFamily="34" charset="-122"/>
                <a:cs typeface="Libre Baskerville" pitchFamily="34" charset="-120"/>
              </a:rPr>
              <a:t>Observation</a:t>
            </a:r>
            <a:endParaRPr lang="en-US" sz="1750" dirty="0"/>
          </a:p>
        </p:txBody>
      </p:sp>
      <p:sp>
        <p:nvSpPr>
          <p:cNvPr id="9" name="Text 5"/>
          <p:cNvSpPr/>
          <p:nvPr/>
        </p:nvSpPr>
        <p:spPr>
          <a:xfrm>
            <a:off x="831890" y="3877508"/>
            <a:ext cx="6190774" cy="1725930"/>
          </a:xfrm>
          <a:prstGeom prst="rect">
            <a:avLst/>
          </a:prstGeom>
          <a:noFill/>
          <a:ln/>
        </p:spPr>
        <p:txBody>
          <a:bodyPr wrap="square" lIns="0" tIns="0" rIns="0" bIns="0" rtlCol="0" anchor="t"/>
          <a:lstStyle/>
          <a:p>
            <a:pPr marL="0" indent="0" algn="l">
              <a:lnSpc>
                <a:spcPts val="2250"/>
              </a:lnSpc>
              <a:buNone/>
            </a:pPr>
            <a:r>
              <a:rPr lang="en-US" sz="1400" dirty="0">
                <a:solidFill>
                  <a:srgbClr val="49495A"/>
                </a:solidFill>
                <a:latin typeface="Open Sans" pitchFamily="34" charset="0"/>
                <a:ea typeface="Open Sans" pitchFamily="34" charset="-122"/>
                <a:cs typeface="Open Sans" pitchFamily="34" charset="-120"/>
              </a:rPr>
              <a:t>Direct observation of 12 lessons across three classes using an observation checklist. The observations focused on how visual aids were integrated into teaching, student engagement levels, and the immediate impact on vocabulary comprehension and participation. The checklist provided a structured way to document specific instructional practices and student responses.</a:t>
            </a:r>
            <a:endParaRPr lang="en-US" sz="1400" dirty="0"/>
          </a:p>
        </p:txBody>
      </p:sp>
      <p:sp>
        <p:nvSpPr>
          <p:cNvPr id="10" name="Shape 6"/>
          <p:cNvSpPr/>
          <p:nvPr/>
        </p:nvSpPr>
        <p:spPr>
          <a:xfrm>
            <a:off x="7405092" y="3039189"/>
            <a:ext cx="6596062" cy="2766893"/>
          </a:xfrm>
          <a:prstGeom prst="roundRect">
            <a:avLst>
              <a:gd name="adj" fmla="val 3966"/>
            </a:avLst>
          </a:prstGeom>
          <a:solidFill>
            <a:srgbClr val="FBFAFF"/>
          </a:solidFill>
          <a:ln/>
        </p:spPr>
      </p:sp>
      <p:pic>
        <p:nvPicPr>
          <p:cNvPr id="11" name="Image 2" descr="preencoded.png"/>
          <p:cNvPicPr>
            <a:picLocks noChangeAspect="1"/>
          </p:cNvPicPr>
          <p:nvPr/>
        </p:nvPicPr>
        <p:blipFill>
          <a:blip r:embed="rId3"/>
          <a:stretch>
            <a:fillRect/>
          </a:stretch>
        </p:blipFill>
        <p:spPr>
          <a:xfrm>
            <a:off x="7405092" y="3016329"/>
            <a:ext cx="6596062" cy="91440"/>
          </a:xfrm>
          <a:prstGeom prst="rect">
            <a:avLst/>
          </a:prstGeom>
        </p:spPr>
      </p:pic>
      <p:pic>
        <p:nvPicPr>
          <p:cNvPr id="12" name="Image 3" descr="preencoded.png"/>
          <p:cNvPicPr>
            <a:picLocks noChangeAspect="1"/>
          </p:cNvPicPr>
          <p:nvPr/>
        </p:nvPicPr>
        <p:blipFill>
          <a:blip r:embed="rId4"/>
          <a:stretch>
            <a:fillRect/>
          </a:stretch>
        </p:blipFill>
        <p:spPr>
          <a:xfrm>
            <a:off x="10433447" y="2769513"/>
            <a:ext cx="539353" cy="539353"/>
          </a:xfrm>
          <a:prstGeom prst="rect">
            <a:avLst/>
          </a:prstGeom>
        </p:spPr>
      </p:pic>
      <p:sp>
        <p:nvSpPr>
          <p:cNvPr id="13" name="Text 7"/>
          <p:cNvSpPr/>
          <p:nvPr/>
        </p:nvSpPr>
        <p:spPr>
          <a:xfrm>
            <a:off x="10595253" y="2904292"/>
            <a:ext cx="215741" cy="269677"/>
          </a:xfrm>
          <a:prstGeom prst="rect">
            <a:avLst/>
          </a:prstGeom>
          <a:noFill/>
          <a:ln/>
        </p:spPr>
        <p:txBody>
          <a:bodyPr wrap="none" lIns="0" tIns="0" rIns="0" bIns="0" rtlCol="0" anchor="t"/>
          <a:lstStyle/>
          <a:p>
            <a:pPr marL="0" indent="0" algn="l">
              <a:lnSpc>
                <a:spcPts val="2700"/>
              </a:lnSpc>
              <a:buNone/>
            </a:pPr>
            <a:r>
              <a:rPr lang="en-US" sz="1650" dirty="0">
                <a:solidFill>
                  <a:srgbClr val="FFFFFF"/>
                </a:solidFill>
                <a:latin typeface="Libre Baskerville" pitchFamily="34" charset="0"/>
                <a:ea typeface="Libre Baskerville" pitchFamily="34" charset="-122"/>
                <a:cs typeface="Libre Baskerville" pitchFamily="34" charset="-120"/>
              </a:rPr>
              <a:t>2</a:t>
            </a:r>
            <a:endParaRPr lang="en-US" sz="1650" dirty="0"/>
          </a:p>
        </p:txBody>
      </p:sp>
      <p:sp>
        <p:nvSpPr>
          <p:cNvPr id="14" name="Text 8"/>
          <p:cNvSpPr/>
          <p:nvPr/>
        </p:nvSpPr>
        <p:spPr>
          <a:xfrm>
            <a:off x="7607737" y="3488650"/>
            <a:ext cx="2247424" cy="280988"/>
          </a:xfrm>
          <a:prstGeom prst="rect">
            <a:avLst/>
          </a:prstGeom>
          <a:noFill/>
          <a:ln/>
        </p:spPr>
        <p:txBody>
          <a:bodyPr wrap="none" lIns="0" tIns="0" rIns="0" bIns="0" rtlCol="0" anchor="t"/>
          <a:lstStyle/>
          <a:p>
            <a:pPr marL="0" indent="0" algn="l">
              <a:lnSpc>
                <a:spcPts val="2200"/>
              </a:lnSpc>
              <a:buNone/>
            </a:pPr>
            <a:r>
              <a:rPr lang="en-US" sz="1750" dirty="0">
                <a:solidFill>
                  <a:srgbClr val="49495A"/>
                </a:solidFill>
                <a:latin typeface="Libre Baskerville" pitchFamily="34" charset="0"/>
                <a:ea typeface="Libre Baskerville" pitchFamily="34" charset="-122"/>
                <a:cs typeface="Libre Baskerville" pitchFamily="34" charset="-120"/>
              </a:rPr>
              <a:t>Interviews</a:t>
            </a:r>
            <a:endParaRPr lang="en-US" sz="1750" dirty="0"/>
          </a:p>
        </p:txBody>
      </p:sp>
      <p:sp>
        <p:nvSpPr>
          <p:cNvPr id="15" name="Text 9"/>
          <p:cNvSpPr/>
          <p:nvPr/>
        </p:nvSpPr>
        <p:spPr>
          <a:xfrm>
            <a:off x="7607737" y="3877508"/>
            <a:ext cx="6190774" cy="1725930"/>
          </a:xfrm>
          <a:prstGeom prst="rect">
            <a:avLst/>
          </a:prstGeom>
          <a:noFill/>
          <a:ln/>
        </p:spPr>
        <p:txBody>
          <a:bodyPr wrap="square" lIns="0" tIns="0" rIns="0" bIns="0" rtlCol="0" anchor="t"/>
          <a:lstStyle/>
          <a:p>
            <a:pPr marL="0" indent="0" algn="l">
              <a:lnSpc>
                <a:spcPts val="2250"/>
              </a:lnSpc>
              <a:buNone/>
            </a:pPr>
            <a:r>
              <a:rPr lang="en-US" sz="1400" dirty="0">
                <a:solidFill>
                  <a:srgbClr val="49495A"/>
                </a:solidFill>
                <a:latin typeface="Open Sans" pitchFamily="34" charset="0"/>
                <a:ea typeface="Open Sans" pitchFamily="34" charset="-122"/>
                <a:cs typeface="Open Sans" pitchFamily="34" charset="-120"/>
              </a:rPr>
              <a:t>Semi-structured interviews with 12 students and 2 English teachers, using an interview guide sheet. These interviews aimed to elicit detailed insights into the challenges faced by students in vocabulary learning, the perceived effectiveness of visual aids, and suggestions for improving teaching methodologies. The semi-structured format allowed for both consistency across interviews and flexibility to explore emerging themes.</a:t>
            </a:r>
            <a:endParaRPr lang="en-US" sz="1400" dirty="0"/>
          </a:p>
        </p:txBody>
      </p:sp>
      <p:sp>
        <p:nvSpPr>
          <p:cNvPr id="16" name="Text 10"/>
          <p:cNvSpPr/>
          <p:nvPr/>
        </p:nvSpPr>
        <p:spPr>
          <a:xfrm>
            <a:off x="629245" y="6008251"/>
            <a:ext cx="13371909" cy="1438275"/>
          </a:xfrm>
          <a:prstGeom prst="rect">
            <a:avLst/>
          </a:prstGeom>
          <a:noFill/>
          <a:ln/>
        </p:spPr>
        <p:txBody>
          <a:bodyPr wrap="square" lIns="0" tIns="0" rIns="0" bIns="0" rtlCol="0" anchor="t"/>
          <a:lstStyle/>
          <a:p>
            <a:pPr marL="0" indent="0" algn="l">
              <a:lnSpc>
                <a:spcPts val="2250"/>
              </a:lnSpc>
              <a:buNone/>
            </a:pPr>
            <a:r>
              <a:rPr lang="en-US" sz="1400" dirty="0">
                <a:solidFill>
                  <a:srgbClr val="49495A"/>
                </a:solidFill>
                <a:latin typeface="Open Sans" pitchFamily="34" charset="0"/>
                <a:ea typeface="Open Sans" pitchFamily="34" charset="-122"/>
                <a:cs typeface="Open Sans" pitchFamily="34" charset="-120"/>
              </a:rPr>
              <a:t>The target population for this study included all 280 Grade 10 students and 5 English teachers at Sangariveira Secondary School. From this larger population, a sample of 14 participants was selected using a purposive sampling technique. This method ensured that participants were chosen based on specific criteria relevant to the research objectives, such as their involvement in the English language program and their potential to provide rich, informative data regarding vocabulary learning and the use of visual aids. The small sample size facilitated in-depth qualitative data collection, allowing for a thorough exploration of individual experiences and perspectives.</a:t>
            </a:r>
            <a:endParaRPr lang="en-US" sz="1400" dirty="0"/>
          </a:p>
        </p:txBody>
      </p:sp>
      <p:sp>
        <p:nvSpPr>
          <p:cNvPr id="17" name="Oval 16"/>
          <p:cNvSpPr/>
          <p:nvPr/>
        </p:nvSpPr>
        <p:spPr>
          <a:xfrm>
            <a:off x="12788153" y="7705165"/>
            <a:ext cx="1842247" cy="52443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pic>
        <p:nvPicPr>
          <p:cNvPr id="3" name="Image 1" descr="preencoded.png"/>
          <p:cNvPicPr>
            <a:picLocks noChangeAspect="1"/>
          </p:cNvPicPr>
          <p:nvPr/>
        </p:nvPicPr>
        <p:blipFill>
          <a:blip r:embed="rId4"/>
          <a:stretch>
            <a:fillRect/>
          </a:stretch>
        </p:blipFill>
        <p:spPr>
          <a:xfrm>
            <a:off x="6181011" y="283488"/>
            <a:ext cx="2268260" cy="2268260"/>
          </a:xfrm>
          <a:prstGeom prst="rect">
            <a:avLst/>
          </a:prstGeom>
        </p:spPr>
      </p:pic>
      <p:sp>
        <p:nvSpPr>
          <p:cNvPr id="4" name="Text 0"/>
          <p:cNvSpPr/>
          <p:nvPr/>
        </p:nvSpPr>
        <p:spPr>
          <a:xfrm>
            <a:off x="5897523" y="3730585"/>
            <a:ext cx="2835235" cy="354330"/>
          </a:xfrm>
          <a:prstGeom prst="rect">
            <a:avLst/>
          </a:prstGeom>
          <a:noFill/>
          <a:ln/>
        </p:spPr>
        <p:txBody>
          <a:bodyPr wrap="none" lIns="0" tIns="0" rIns="0" bIns="0" rtlCol="0" anchor="t"/>
          <a:lstStyle/>
          <a:p>
            <a:pPr marL="0" indent="0" algn="ctr">
              <a:lnSpc>
                <a:spcPts val="2750"/>
              </a:lnSpc>
              <a:buNone/>
            </a:pPr>
            <a:r>
              <a:rPr lang="en-US" sz="2200" dirty="0">
                <a:solidFill>
                  <a:srgbClr val="403CCF"/>
                </a:solidFill>
                <a:latin typeface="Libre Baskerville" pitchFamily="34" charset="0"/>
                <a:ea typeface="Libre Baskerville" pitchFamily="34" charset="-122"/>
                <a:cs typeface="Libre Baskerville" pitchFamily="34" charset="-120"/>
              </a:rPr>
              <a:t>CHAPTER III</a:t>
            </a:r>
            <a:endParaRPr lang="en-US" sz="2200" dirty="0"/>
          </a:p>
        </p:txBody>
      </p:sp>
      <p:sp>
        <p:nvSpPr>
          <p:cNvPr id="5" name="Text 1"/>
          <p:cNvSpPr/>
          <p:nvPr/>
        </p:nvSpPr>
        <p:spPr>
          <a:xfrm>
            <a:off x="793790" y="4311729"/>
            <a:ext cx="13042821" cy="1956435"/>
          </a:xfrm>
          <a:prstGeom prst="rect">
            <a:avLst/>
          </a:prstGeom>
          <a:noFill/>
          <a:ln/>
        </p:spPr>
        <p:txBody>
          <a:bodyPr wrap="square" lIns="0" tIns="0" rIns="0" bIns="0" rtlCol="0" anchor="t"/>
          <a:lstStyle/>
          <a:p>
            <a:pPr marL="0" indent="0" algn="ctr">
              <a:lnSpc>
                <a:spcPts val="7700"/>
              </a:lnSpc>
              <a:buNone/>
            </a:pPr>
            <a:r>
              <a:rPr lang="en-US" sz="6150" dirty="0">
                <a:solidFill>
                  <a:srgbClr val="403CCF"/>
                </a:solidFill>
                <a:latin typeface="Libre Baskerville" pitchFamily="34" charset="0"/>
                <a:ea typeface="Libre Baskerville" pitchFamily="34" charset="-122"/>
                <a:cs typeface="Libre Baskerville" pitchFamily="34" charset="-120"/>
              </a:rPr>
              <a:t>Literature Review: Vocabulary &amp; Visual Aids</a:t>
            </a:r>
            <a:endParaRPr lang="en-US" sz="6150" dirty="0"/>
          </a:p>
        </p:txBody>
      </p:sp>
      <p:sp>
        <p:nvSpPr>
          <p:cNvPr id="6" name="Text 2"/>
          <p:cNvSpPr/>
          <p:nvPr/>
        </p:nvSpPr>
        <p:spPr>
          <a:xfrm>
            <a:off x="793790" y="6608326"/>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49495A"/>
                </a:solidFill>
                <a:latin typeface="Open Sans" pitchFamily="34" charset="0"/>
                <a:ea typeface="Open Sans" pitchFamily="34" charset="-122"/>
                <a:cs typeface="Open Sans" pitchFamily="34" charset="-120"/>
              </a:rPr>
              <a:t>This chapter constructs the theoretical framework for using visual aids to enhance English language vocabulary in Grade 10 students.</a:t>
            </a:r>
            <a:endParaRPr lang="en-US" sz="1750" dirty="0"/>
          </a:p>
        </p:txBody>
      </p:sp>
      <p:sp>
        <p:nvSpPr>
          <p:cNvPr id="7" name="Oval 6"/>
          <p:cNvSpPr/>
          <p:nvPr/>
        </p:nvSpPr>
        <p:spPr>
          <a:xfrm>
            <a:off x="12788153" y="7705165"/>
            <a:ext cx="1842247" cy="52443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1502212"/>
            <a:ext cx="10637639" cy="708779"/>
          </a:xfrm>
          <a:prstGeom prst="rect">
            <a:avLst/>
          </a:prstGeom>
          <a:noFill/>
          <a:ln/>
        </p:spPr>
        <p:txBody>
          <a:bodyPr wrap="none" lIns="0" tIns="0" rIns="0" bIns="0" rtlCol="0" anchor="t"/>
          <a:lstStyle/>
          <a:p>
            <a:pPr marL="0" indent="0" algn="l">
              <a:lnSpc>
                <a:spcPts val="5550"/>
              </a:lnSpc>
              <a:buNone/>
            </a:pPr>
            <a:r>
              <a:rPr lang="en-US" sz="4450" dirty="0">
                <a:solidFill>
                  <a:srgbClr val="403CCF"/>
                </a:solidFill>
                <a:latin typeface="Libre Baskerville" pitchFamily="34" charset="0"/>
                <a:ea typeface="Libre Baskerville" pitchFamily="34" charset="-122"/>
                <a:cs typeface="Libre Baskerville" pitchFamily="34" charset="-120"/>
              </a:rPr>
              <a:t>Vocabulary: Receptive vs. Productive</a:t>
            </a:r>
            <a:endParaRPr lang="en-US" sz="4450" dirty="0"/>
          </a:p>
        </p:txBody>
      </p:sp>
      <p:sp>
        <p:nvSpPr>
          <p:cNvPr id="3" name="Text 1"/>
          <p:cNvSpPr/>
          <p:nvPr/>
        </p:nvSpPr>
        <p:spPr>
          <a:xfrm>
            <a:off x="793790" y="2664619"/>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49495A"/>
                </a:solidFill>
                <a:latin typeface="Open Sans" pitchFamily="34" charset="0"/>
                <a:ea typeface="Open Sans" pitchFamily="34" charset="-122"/>
                <a:cs typeface="Open Sans" pitchFamily="34" charset="-120"/>
              </a:rPr>
              <a:t>Vocabulary is the foundation of effective communication. It encompasses words understood (receptive) and words actively used (productive).</a:t>
            </a:r>
            <a:endParaRPr lang="en-US" sz="1750" dirty="0"/>
          </a:p>
        </p:txBody>
      </p:sp>
      <p:sp>
        <p:nvSpPr>
          <p:cNvPr id="4" name="Text 2"/>
          <p:cNvSpPr/>
          <p:nvPr/>
        </p:nvSpPr>
        <p:spPr>
          <a:xfrm>
            <a:off x="793790" y="3872389"/>
            <a:ext cx="3124200" cy="354330"/>
          </a:xfrm>
          <a:prstGeom prst="rect">
            <a:avLst/>
          </a:prstGeom>
          <a:noFill/>
          <a:ln/>
        </p:spPr>
        <p:txBody>
          <a:bodyPr wrap="none" lIns="0" tIns="0" rIns="0" bIns="0" rtlCol="0" anchor="t"/>
          <a:lstStyle/>
          <a:p>
            <a:pPr marL="0" indent="0" algn="l">
              <a:lnSpc>
                <a:spcPts val="2750"/>
              </a:lnSpc>
              <a:buNone/>
            </a:pPr>
            <a:r>
              <a:rPr lang="en-US" sz="2200" dirty="0">
                <a:solidFill>
                  <a:srgbClr val="403CCF"/>
                </a:solidFill>
                <a:latin typeface="Libre Baskerville" pitchFamily="34" charset="0"/>
                <a:ea typeface="Libre Baskerville" pitchFamily="34" charset="-122"/>
                <a:cs typeface="Libre Baskerville" pitchFamily="34" charset="-120"/>
              </a:rPr>
              <a:t>Receptive Vocabulary</a:t>
            </a:r>
            <a:endParaRPr lang="en-US" sz="2200" dirty="0"/>
          </a:p>
        </p:txBody>
      </p:sp>
      <p:sp>
        <p:nvSpPr>
          <p:cNvPr id="5" name="Text 3"/>
          <p:cNvSpPr/>
          <p:nvPr/>
        </p:nvSpPr>
        <p:spPr>
          <a:xfrm>
            <a:off x="793790" y="4453533"/>
            <a:ext cx="6244709" cy="1088708"/>
          </a:xfrm>
          <a:prstGeom prst="rect">
            <a:avLst/>
          </a:prstGeom>
          <a:noFill/>
          <a:ln/>
        </p:spPr>
        <p:txBody>
          <a:bodyPr wrap="square" lIns="0" tIns="0" rIns="0" bIns="0" rtlCol="0" anchor="t"/>
          <a:lstStyle/>
          <a:p>
            <a:pPr marL="0" indent="0" algn="l">
              <a:lnSpc>
                <a:spcPts val="2850"/>
              </a:lnSpc>
              <a:buNone/>
            </a:pPr>
            <a:r>
              <a:rPr lang="en-US" sz="1750" dirty="0">
                <a:solidFill>
                  <a:srgbClr val="49495A"/>
                </a:solidFill>
                <a:latin typeface="Open Sans" pitchFamily="34" charset="0"/>
                <a:ea typeface="Open Sans" pitchFamily="34" charset="-122"/>
                <a:cs typeface="Open Sans" pitchFamily="34" charset="-120"/>
              </a:rPr>
              <a:t>Words recognized and understood in context (reading/listening) but not actively produced. Essential for comprehension.</a:t>
            </a:r>
            <a:endParaRPr lang="en-US" sz="1750" dirty="0"/>
          </a:p>
        </p:txBody>
      </p:sp>
      <p:sp>
        <p:nvSpPr>
          <p:cNvPr id="6" name="Text 4"/>
          <p:cNvSpPr/>
          <p:nvPr/>
        </p:nvSpPr>
        <p:spPr>
          <a:xfrm>
            <a:off x="7599521" y="3872389"/>
            <a:ext cx="3278862" cy="354330"/>
          </a:xfrm>
          <a:prstGeom prst="rect">
            <a:avLst/>
          </a:prstGeom>
          <a:noFill/>
          <a:ln/>
        </p:spPr>
        <p:txBody>
          <a:bodyPr wrap="none" lIns="0" tIns="0" rIns="0" bIns="0" rtlCol="0" anchor="t"/>
          <a:lstStyle/>
          <a:p>
            <a:pPr marL="0" indent="0" algn="l">
              <a:lnSpc>
                <a:spcPts val="2750"/>
              </a:lnSpc>
              <a:buNone/>
            </a:pPr>
            <a:r>
              <a:rPr lang="en-US" sz="2200" dirty="0">
                <a:solidFill>
                  <a:srgbClr val="403CCF"/>
                </a:solidFill>
                <a:latin typeface="Libre Baskerville" pitchFamily="34" charset="0"/>
                <a:ea typeface="Libre Baskerville" pitchFamily="34" charset="-122"/>
                <a:cs typeface="Libre Baskerville" pitchFamily="34" charset="-120"/>
              </a:rPr>
              <a:t>Productive Vocabulary</a:t>
            </a:r>
            <a:endParaRPr lang="en-US" sz="2200" dirty="0"/>
          </a:p>
        </p:txBody>
      </p:sp>
      <p:sp>
        <p:nvSpPr>
          <p:cNvPr id="7" name="Text 5"/>
          <p:cNvSpPr/>
          <p:nvPr/>
        </p:nvSpPr>
        <p:spPr>
          <a:xfrm>
            <a:off x="7599521" y="4453533"/>
            <a:ext cx="6244709" cy="725805"/>
          </a:xfrm>
          <a:prstGeom prst="rect">
            <a:avLst/>
          </a:prstGeom>
          <a:noFill/>
          <a:ln/>
        </p:spPr>
        <p:txBody>
          <a:bodyPr wrap="square" lIns="0" tIns="0" rIns="0" bIns="0" rtlCol="0" anchor="t"/>
          <a:lstStyle/>
          <a:p>
            <a:pPr marL="0" indent="0" algn="l">
              <a:lnSpc>
                <a:spcPts val="2850"/>
              </a:lnSpc>
              <a:buNone/>
            </a:pPr>
            <a:r>
              <a:rPr lang="en-US" sz="1750" dirty="0">
                <a:solidFill>
                  <a:srgbClr val="49495A"/>
                </a:solidFill>
                <a:latin typeface="Open Sans" pitchFamily="34" charset="0"/>
                <a:ea typeface="Open Sans" pitchFamily="34" charset="-122"/>
                <a:cs typeface="Open Sans" pitchFamily="34" charset="-120"/>
              </a:rPr>
              <a:t>Words actively used in speaking and writing. Involves correct pronunciation and constructive use.</a:t>
            </a:r>
            <a:endParaRPr lang="en-US" sz="1750" dirty="0"/>
          </a:p>
        </p:txBody>
      </p:sp>
      <p:sp>
        <p:nvSpPr>
          <p:cNvPr id="8" name="Text 6"/>
          <p:cNvSpPr/>
          <p:nvPr/>
        </p:nvSpPr>
        <p:spPr>
          <a:xfrm>
            <a:off x="793790" y="6001464"/>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49495A"/>
                </a:solidFill>
                <a:latin typeface="Open Sans" pitchFamily="34" charset="0"/>
                <a:ea typeface="Open Sans" pitchFamily="34" charset="-122"/>
                <a:cs typeface="Open Sans" pitchFamily="34" charset="-120"/>
              </a:rPr>
              <a:t>Factors like lack of exposure, traditional methods, and student interest contribute to vocabulary deficiencies. Affective and cognitive factors also play a significant role.</a:t>
            </a:r>
            <a:endParaRPr lang="en-US" sz="1750" dirty="0"/>
          </a:p>
        </p:txBody>
      </p:sp>
      <p:sp>
        <p:nvSpPr>
          <p:cNvPr id="9" name="Oval 8"/>
          <p:cNvSpPr/>
          <p:nvPr/>
        </p:nvSpPr>
        <p:spPr>
          <a:xfrm>
            <a:off x="12788153" y="7705165"/>
            <a:ext cx="1842247" cy="524435"/>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2093</Words>
  <Application>Microsoft Office PowerPoint</Application>
  <PresentationFormat>Custom</PresentationFormat>
  <Paragraphs>227</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Open Sans</vt:lpstr>
      <vt:lpstr>Libre Baskerville</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lastModifiedBy>hp</cp:lastModifiedBy>
  <cp:revision>7</cp:revision>
  <dcterms:created xsi:type="dcterms:W3CDTF">2025-08-09T14:40:49Z</dcterms:created>
  <dcterms:modified xsi:type="dcterms:W3CDTF">2025-08-09T16:08:36Z</dcterms:modified>
</cp:coreProperties>
</file>