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Open Sans" panose="020B0604020202020204" charset="0"/>
      <p:regular r:id="rId13"/>
    </p:embeddedFont>
    <p:embeddedFont>
      <p:font typeface="Libre Baskerville" panose="020B0604020202020204" charset="0"/>
      <p:regular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1" d="100"/>
          <a:sy n="71" d="100"/>
        </p:scale>
        <p:origin x="-132" y="-66"/>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B3DD5E18-4629-4287-81AF-FEBF3A667661}" type="datetimeFigureOut">
              <a:rPr lang="en-US" smtClean="0"/>
              <a:t>8/9/2025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FEB777E2-CA34-4EEA-85E2-6DAEF5B0B0AF}" type="slidenum">
              <a:rPr lang="en-US" smtClean="0"/>
              <a:t>‹#›</a:t>
            </a:fld>
            <a:endParaRPr lang="en-US"/>
          </a:p>
        </p:txBody>
      </p:sp>
    </p:spTree>
    <p:extLst>
      <p:ext uri="{BB962C8B-B14F-4D97-AF65-F5344CB8AC3E}">
        <p14:creationId xmlns:p14="http://schemas.microsoft.com/office/powerpoint/2010/main" val="182606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BFAFF">
              <a:alpha val="85000"/>
            </a:srgbClr>
          </a:solidFill>
          <a:ln/>
        </p:spPr>
      </p:sp>
      <p:sp>
        <p:nvSpPr>
          <p:cNvPr id="4" name="Text 1"/>
          <p:cNvSpPr/>
          <p:nvPr/>
        </p:nvSpPr>
        <p:spPr>
          <a:xfrm>
            <a:off x="793790" y="3028355"/>
            <a:ext cx="13042821" cy="1240155"/>
          </a:xfrm>
          <a:prstGeom prst="rect">
            <a:avLst/>
          </a:prstGeom>
          <a:noFill/>
          <a:ln/>
        </p:spPr>
        <p:txBody>
          <a:bodyPr wrap="squar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Using Visual Aids to Enhance English Language Vocabulary in Grade 10 Students</a:t>
            </a:r>
            <a:endParaRPr lang="en-US" sz="3900" dirty="0"/>
          </a:p>
        </p:txBody>
      </p:sp>
      <p:sp>
        <p:nvSpPr>
          <p:cNvPr id="5" name="Text 2"/>
          <p:cNvSpPr/>
          <p:nvPr/>
        </p:nvSpPr>
        <p:spPr>
          <a:xfrm>
            <a:off x="793790" y="4566166"/>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A Case Study at Sangariveira Secondary School, Quelimane. This presentation explores how visual aids impact vocabulary acquisition among Grade 10 students, drawing insights from teacher and student perspectives.</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629483"/>
            <a:ext cx="8667512"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Suggestions for Grade 10 Students</a:t>
            </a:r>
            <a:endParaRPr lang="en-US" sz="3900" dirty="0"/>
          </a:p>
        </p:txBody>
      </p:sp>
      <p:pic>
        <p:nvPicPr>
          <p:cNvPr id="3" name="Image 0" descr="preencoded.png"/>
          <p:cNvPicPr>
            <a:picLocks noChangeAspect="1"/>
          </p:cNvPicPr>
          <p:nvPr/>
        </p:nvPicPr>
        <p:blipFill>
          <a:blip r:embed="rId3"/>
          <a:stretch>
            <a:fillRect/>
          </a:stretch>
        </p:blipFill>
        <p:spPr>
          <a:xfrm>
            <a:off x="793790" y="1646396"/>
            <a:ext cx="992267" cy="1190744"/>
          </a:xfrm>
          <a:prstGeom prst="rect">
            <a:avLst/>
          </a:prstGeom>
        </p:spPr>
      </p:pic>
      <p:sp>
        <p:nvSpPr>
          <p:cNvPr id="4" name="Text 1"/>
          <p:cNvSpPr/>
          <p:nvPr/>
        </p:nvSpPr>
        <p:spPr>
          <a:xfrm>
            <a:off x="1984415" y="1844754"/>
            <a:ext cx="358473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Actively Engage with Visuals</a:t>
            </a:r>
            <a:endParaRPr lang="en-US" sz="1950" dirty="0"/>
          </a:p>
        </p:txBody>
      </p:sp>
      <p:sp>
        <p:nvSpPr>
          <p:cNvPr id="5" name="Text 2"/>
          <p:cNvSpPr/>
          <p:nvPr/>
        </p:nvSpPr>
        <p:spPr>
          <a:xfrm>
            <a:off x="1984415" y="2273975"/>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Instead of passive observation, describe, analyze, and use new vocabulary in sentences to reinforce retention.</a:t>
            </a:r>
            <a:endParaRPr lang="en-US" sz="1550" dirty="0"/>
          </a:p>
        </p:txBody>
      </p:sp>
      <p:pic>
        <p:nvPicPr>
          <p:cNvPr id="6" name="Image 1" descr="preencoded.png"/>
          <p:cNvPicPr>
            <a:picLocks noChangeAspect="1"/>
          </p:cNvPicPr>
          <p:nvPr/>
        </p:nvPicPr>
        <p:blipFill>
          <a:blip r:embed="rId4"/>
          <a:stretch>
            <a:fillRect/>
          </a:stretch>
        </p:blipFill>
        <p:spPr>
          <a:xfrm>
            <a:off x="793790" y="2837140"/>
            <a:ext cx="992267" cy="1190744"/>
          </a:xfrm>
          <a:prstGeom prst="rect">
            <a:avLst/>
          </a:prstGeom>
        </p:spPr>
      </p:pic>
      <p:sp>
        <p:nvSpPr>
          <p:cNvPr id="7" name="Text 3"/>
          <p:cNvSpPr/>
          <p:nvPr/>
        </p:nvSpPr>
        <p:spPr>
          <a:xfrm>
            <a:off x="1984415" y="3035498"/>
            <a:ext cx="538722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Associate Vocabulary with Familiar Images</a:t>
            </a:r>
            <a:endParaRPr lang="en-US" sz="1950" dirty="0"/>
          </a:p>
        </p:txBody>
      </p:sp>
      <p:sp>
        <p:nvSpPr>
          <p:cNvPr id="8" name="Text 4"/>
          <p:cNvSpPr/>
          <p:nvPr/>
        </p:nvSpPr>
        <p:spPr>
          <a:xfrm>
            <a:off x="1984415" y="3464719"/>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Connect new words with familiar images or experiences to improve memory retention and word recall.</a:t>
            </a:r>
            <a:endParaRPr lang="en-US" sz="1550" dirty="0"/>
          </a:p>
        </p:txBody>
      </p:sp>
      <p:pic>
        <p:nvPicPr>
          <p:cNvPr id="9" name="Image 2" descr="preencoded.png"/>
          <p:cNvPicPr>
            <a:picLocks noChangeAspect="1"/>
          </p:cNvPicPr>
          <p:nvPr/>
        </p:nvPicPr>
        <p:blipFill>
          <a:blip r:embed="rId5"/>
          <a:stretch>
            <a:fillRect/>
          </a:stretch>
        </p:blipFill>
        <p:spPr>
          <a:xfrm>
            <a:off x="793790" y="4027884"/>
            <a:ext cx="992267" cy="1190744"/>
          </a:xfrm>
          <a:prstGeom prst="rect">
            <a:avLst/>
          </a:prstGeom>
        </p:spPr>
      </p:pic>
      <p:sp>
        <p:nvSpPr>
          <p:cNvPr id="10" name="Text 5"/>
          <p:cNvSpPr/>
          <p:nvPr/>
        </p:nvSpPr>
        <p:spPr>
          <a:xfrm>
            <a:off x="1984415" y="4226243"/>
            <a:ext cx="404574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Revisit Visual-Based Vocabulary</a:t>
            </a:r>
            <a:endParaRPr lang="en-US" sz="1950" dirty="0"/>
          </a:p>
        </p:txBody>
      </p:sp>
      <p:sp>
        <p:nvSpPr>
          <p:cNvPr id="11" name="Text 6"/>
          <p:cNvSpPr/>
          <p:nvPr/>
        </p:nvSpPr>
        <p:spPr>
          <a:xfrm>
            <a:off x="1984415" y="4655463"/>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Make a habit of using new vocabulary in daily conversations, journals, or presentations to solidify learning.</a:t>
            </a:r>
            <a:endParaRPr lang="en-US" sz="1550" dirty="0"/>
          </a:p>
        </p:txBody>
      </p:sp>
      <p:pic>
        <p:nvPicPr>
          <p:cNvPr id="12" name="Image 3" descr="preencoded.png"/>
          <p:cNvPicPr>
            <a:picLocks noChangeAspect="1"/>
          </p:cNvPicPr>
          <p:nvPr/>
        </p:nvPicPr>
        <p:blipFill>
          <a:blip r:embed="rId6"/>
          <a:stretch>
            <a:fillRect/>
          </a:stretch>
        </p:blipFill>
        <p:spPr>
          <a:xfrm>
            <a:off x="793790" y="5218628"/>
            <a:ext cx="992267" cy="1190744"/>
          </a:xfrm>
          <a:prstGeom prst="rect">
            <a:avLst/>
          </a:prstGeom>
        </p:spPr>
      </p:pic>
      <p:sp>
        <p:nvSpPr>
          <p:cNvPr id="13" name="Text 7"/>
          <p:cNvSpPr/>
          <p:nvPr/>
        </p:nvSpPr>
        <p:spPr>
          <a:xfrm>
            <a:off x="1984415" y="5416987"/>
            <a:ext cx="2922508"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Create Own Flashcards</a:t>
            </a:r>
            <a:endParaRPr lang="en-US" sz="1950" dirty="0"/>
          </a:p>
        </p:txBody>
      </p:sp>
      <p:sp>
        <p:nvSpPr>
          <p:cNvPr id="14" name="Text 8"/>
          <p:cNvSpPr/>
          <p:nvPr/>
        </p:nvSpPr>
        <p:spPr>
          <a:xfrm>
            <a:off x="1984415" y="5846207"/>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Make flashcards with the word on one side and a picture or example on the other for self-study and deeper understanding.</a:t>
            </a:r>
            <a:endParaRPr lang="en-US" sz="1550" dirty="0"/>
          </a:p>
        </p:txBody>
      </p:sp>
      <p:pic>
        <p:nvPicPr>
          <p:cNvPr id="15" name="Image 4" descr="preencoded.png"/>
          <p:cNvPicPr>
            <a:picLocks noChangeAspect="1"/>
          </p:cNvPicPr>
          <p:nvPr/>
        </p:nvPicPr>
        <p:blipFill>
          <a:blip r:embed="rId7"/>
          <a:stretch>
            <a:fillRect/>
          </a:stretch>
        </p:blipFill>
        <p:spPr>
          <a:xfrm>
            <a:off x="793790" y="6409373"/>
            <a:ext cx="992267" cy="1190744"/>
          </a:xfrm>
          <a:prstGeom prst="rect">
            <a:avLst/>
          </a:prstGeom>
        </p:spPr>
      </p:pic>
      <p:sp>
        <p:nvSpPr>
          <p:cNvPr id="16" name="Text 9"/>
          <p:cNvSpPr/>
          <p:nvPr/>
        </p:nvSpPr>
        <p:spPr>
          <a:xfrm>
            <a:off x="1984415" y="6607731"/>
            <a:ext cx="386572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Use Vocabulary Learning Apps</a:t>
            </a:r>
            <a:endParaRPr lang="en-US" sz="1950" dirty="0"/>
          </a:p>
        </p:txBody>
      </p:sp>
      <p:sp>
        <p:nvSpPr>
          <p:cNvPr id="17" name="Text 10"/>
          <p:cNvSpPr/>
          <p:nvPr/>
        </p:nvSpPr>
        <p:spPr>
          <a:xfrm>
            <a:off x="1984415" y="7036951"/>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Install and use image-based vocabulary learning apps for interactive, consistent exposure to words in a fun format.</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0154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CHAPTER IV</a:t>
            </a:r>
            <a:endParaRPr lang="en-US" sz="1950" dirty="0"/>
          </a:p>
        </p:txBody>
      </p:sp>
      <p:sp>
        <p:nvSpPr>
          <p:cNvPr id="3" name="Text 1"/>
          <p:cNvSpPr/>
          <p:nvPr/>
        </p:nvSpPr>
        <p:spPr>
          <a:xfrm>
            <a:off x="793790" y="2410063"/>
            <a:ext cx="8456176"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Data Presentation and Discussion</a:t>
            </a:r>
            <a:endParaRPr lang="en-US" sz="3900" dirty="0"/>
          </a:p>
        </p:txBody>
      </p:sp>
      <p:sp>
        <p:nvSpPr>
          <p:cNvPr id="4" name="Shape 2"/>
          <p:cNvSpPr/>
          <p:nvPr/>
        </p:nvSpPr>
        <p:spPr>
          <a:xfrm>
            <a:off x="793790" y="3327797"/>
            <a:ext cx="4215289" cy="2141815"/>
          </a:xfrm>
          <a:prstGeom prst="roundRect">
            <a:avLst>
              <a:gd name="adj" fmla="val 5123"/>
            </a:avLst>
          </a:prstGeom>
          <a:solidFill>
            <a:srgbClr val="FBFAFF"/>
          </a:solidFill>
          <a:ln w="22860">
            <a:solidFill>
              <a:srgbClr val="D0CED9"/>
            </a:solidFill>
            <a:prstDash val="solid"/>
          </a:ln>
        </p:spPr>
      </p:sp>
      <p:pic>
        <p:nvPicPr>
          <p:cNvPr id="5" name="Image 0" descr="preencoded.png"/>
          <p:cNvPicPr>
            <a:picLocks noChangeAspect="1"/>
          </p:cNvPicPr>
          <p:nvPr/>
        </p:nvPicPr>
        <p:blipFill>
          <a:blip r:embed="rId3"/>
          <a:stretch>
            <a:fillRect/>
          </a:stretch>
        </p:blipFill>
        <p:spPr>
          <a:xfrm>
            <a:off x="770930" y="3327797"/>
            <a:ext cx="91440" cy="2141815"/>
          </a:xfrm>
          <a:prstGeom prst="rect">
            <a:avLst/>
          </a:prstGeom>
        </p:spPr>
      </p:pic>
      <p:sp>
        <p:nvSpPr>
          <p:cNvPr id="6" name="Text 3"/>
          <p:cNvSpPr/>
          <p:nvPr/>
        </p:nvSpPr>
        <p:spPr>
          <a:xfrm>
            <a:off x="1083588" y="3549015"/>
            <a:ext cx="280749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Observation Checklist</a:t>
            </a:r>
            <a:endParaRPr lang="en-US" sz="1950" dirty="0"/>
          </a:p>
        </p:txBody>
      </p:sp>
      <p:sp>
        <p:nvSpPr>
          <p:cNvPr id="7" name="Text 4"/>
          <p:cNvSpPr/>
          <p:nvPr/>
        </p:nvSpPr>
        <p:spPr>
          <a:xfrm>
            <a:off x="1083588" y="3978235"/>
            <a:ext cx="3704273"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Data collected from classroom observations regarding teacher practices and student engagement with visual aids.</a:t>
            </a:r>
            <a:endParaRPr lang="en-US" sz="1550" dirty="0"/>
          </a:p>
        </p:txBody>
      </p:sp>
      <p:sp>
        <p:nvSpPr>
          <p:cNvPr id="8" name="Shape 5"/>
          <p:cNvSpPr/>
          <p:nvPr/>
        </p:nvSpPr>
        <p:spPr>
          <a:xfrm>
            <a:off x="5207437" y="3327797"/>
            <a:ext cx="4215408" cy="2141815"/>
          </a:xfrm>
          <a:prstGeom prst="roundRect">
            <a:avLst>
              <a:gd name="adj" fmla="val 5123"/>
            </a:avLst>
          </a:prstGeom>
          <a:solidFill>
            <a:srgbClr val="FBFAFF"/>
          </a:solidFill>
          <a:ln w="22860">
            <a:solidFill>
              <a:srgbClr val="D0CED9"/>
            </a:solidFill>
            <a:prstDash val="solid"/>
          </a:ln>
        </p:spPr>
      </p:sp>
      <p:pic>
        <p:nvPicPr>
          <p:cNvPr id="9" name="Image 1" descr="preencoded.png"/>
          <p:cNvPicPr>
            <a:picLocks noChangeAspect="1"/>
          </p:cNvPicPr>
          <p:nvPr/>
        </p:nvPicPr>
        <p:blipFill>
          <a:blip r:embed="rId3"/>
          <a:stretch>
            <a:fillRect/>
          </a:stretch>
        </p:blipFill>
        <p:spPr>
          <a:xfrm>
            <a:off x="5184577" y="3327797"/>
            <a:ext cx="91440" cy="2141815"/>
          </a:xfrm>
          <a:prstGeom prst="rect">
            <a:avLst/>
          </a:prstGeom>
        </p:spPr>
      </p:pic>
      <p:sp>
        <p:nvSpPr>
          <p:cNvPr id="10" name="Text 6"/>
          <p:cNvSpPr/>
          <p:nvPr/>
        </p:nvSpPr>
        <p:spPr>
          <a:xfrm>
            <a:off x="5497235" y="3549015"/>
            <a:ext cx="311824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Interview Guide</a:t>
            </a:r>
            <a:endParaRPr lang="en-US" sz="1950" dirty="0"/>
          </a:p>
        </p:txBody>
      </p:sp>
      <p:sp>
        <p:nvSpPr>
          <p:cNvPr id="11" name="Text 7"/>
          <p:cNvSpPr/>
          <p:nvPr/>
        </p:nvSpPr>
        <p:spPr>
          <a:xfrm>
            <a:off x="5497235" y="3978235"/>
            <a:ext cx="3704392"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Insights gathered directly from Grade 10 students about their experiences and challenges with vocabulary learning using visual aids.</a:t>
            </a:r>
            <a:endParaRPr lang="en-US" sz="1550" dirty="0"/>
          </a:p>
        </p:txBody>
      </p:sp>
      <p:sp>
        <p:nvSpPr>
          <p:cNvPr id="12" name="Shape 8"/>
          <p:cNvSpPr/>
          <p:nvPr/>
        </p:nvSpPr>
        <p:spPr>
          <a:xfrm>
            <a:off x="9621203" y="3327797"/>
            <a:ext cx="4215289" cy="2141815"/>
          </a:xfrm>
          <a:prstGeom prst="roundRect">
            <a:avLst>
              <a:gd name="adj" fmla="val 5123"/>
            </a:avLst>
          </a:prstGeom>
          <a:solidFill>
            <a:srgbClr val="FBFAFF"/>
          </a:solidFill>
          <a:ln w="22860">
            <a:solidFill>
              <a:srgbClr val="D0CED9"/>
            </a:solidFill>
            <a:prstDash val="solid"/>
          </a:ln>
        </p:spPr>
      </p:sp>
      <p:pic>
        <p:nvPicPr>
          <p:cNvPr id="13" name="Image 2" descr="preencoded.png"/>
          <p:cNvPicPr>
            <a:picLocks noChangeAspect="1"/>
          </p:cNvPicPr>
          <p:nvPr/>
        </p:nvPicPr>
        <p:blipFill>
          <a:blip r:embed="rId3"/>
          <a:stretch>
            <a:fillRect/>
          </a:stretch>
        </p:blipFill>
        <p:spPr>
          <a:xfrm>
            <a:off x="9598343" y="3327797"/>
            <a:ext cx="91440" cy="2141815"/>
          </a:xfrm>
          <a:prstGeom prst="rect">
            <a:avLst/>
          </a:prstGeom>
        </p:spPr>
      </p:pic>
      <p:sp>
        <p:nvSpPr>
          <p:cNvPr id="14" name="Text 9"/>
          <p:cNvSpPr/>
          <p:nvPr/>
        </p:nvSpPr>
        <p:spPr>
          <a:xfrm>
            <a:off x="9911001" y="3549015"/>
            <a:ext cx="313515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Teacher Interview Guide</a:t>
            </a:r>
            <a:endParaRPr lang="en-US" sz="1950" dirty="0"/>
          </a:p>
        </p:txBody>
      </p:sp>
      <p:sp>
        <p:nvSpPr>
          <p:cNvPr id="15" name="Text 10"/>
          <p:cNvSpPr/>
          <p:nvPr/>
        </p:nvSpPr>
        <p:spPr>
          <a:xfrm>
            <a:off x="9911001" y="3978235"/>
            <a:ext cx="3704273"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Perspectives from English teachers on their strategies, effectiveness, and challenges in using visual aids for vocabulary instruction.</a:t>
            </a:r>
            <a:endParaRPr lang="en-US" sz="1550" dirty="0"/>
          </a:p>
        </p:txBody>
      </p:sp>
      <p:sp>
        <p:nvSpPr>
          <p:cNvPr id="16" name="Text 11"/>
          <p:cNvSpPr/>
          <p:nvPr/>
        </p:nvSpPr>
        <p:spPr>
          <a:xfrm>
            <a:off x="793790" y="5692854"/>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This chapter synthesizes findings from multiple data sources to provide a comprehensive understanding of the role of visual aids in enhancing English language vocabulary.</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21863" y="427553"/>
            <a:ext cx="8508087" cy="485894"/>
          </a:xfrm>
          <a:prstGeom prst="rect">
            <a:avLst/>
          </a:prstGeom>
          <a:noFill/>
          <a:ln/>
        </p:spPr>
        <p:txBody>
          <a:bodyPr wrap="none" lIns="0" tIns="0" rIns="0" bIns="0" rtlCol="0" anchor="t"/>
          <a:lstStyle/>
          <a:p>
            <a:pPr marL="0" indent="0" algn="l">
              <a:lnSpc>
                <a:spcPts val="3800"/>
              </a:lnSpc>
              <a:buNone/>
            </a:pPr>
            <a:r>
              <a:rPr lang="en-US" sz="3050" dirty="0">
                <a:solidFill>
                  <a:srgbClr val="403CCF"/>
                </a:solidFill>
                <a:latin typeface="Libre Baskerville" pitchFamily="34" charset="0"/>
                <a:ea typeface="Libre Baskerville" pitchFamily="34" charset="-122"/>
                <a:cs typeface="Libre Baskerville" pitchFamily="34" charset="-120"/>
              </a:rPr>
              <a:t>Key Findings from Classroom Observation</a:t>
            </a:r>
            <a:endParaRPr lang="en-US" sz="3050" dirty="0"/>
          </a:p>
        </p:txBody>
      </p:sp>
      <p:sp>
        <p:nvSpPr>
          <p:cNvPr id="3" name="Shape 1"/>
          <p:cNvSpPr/>
          <p:nvPr/>
        </p:nvSpPr>
        <p:spPr>
          <a:xfrm>
            <a:off x="621863" y="1224320"/>
            <a:ext cx="349806" cy="349806"/>
          </a:xfrm>
          <a:prstGeom prst="roundRect">
            <a:avLst>
              <a:gd name="adj" fmla="val 6668"/>
            </a:avLst>
          </a:prstGeom>
          <a:solidFill>
            <a:srgbClr val="EAE8F3"/>
          </a:solidFill>
          <a:ln/>
        </p:spPr>
      </p:sp>
      <p:sp>
        <p:nvSpPr>
          <p:cNvPr id="4" name="Text 2"/>
          <p:cNvSpPr/>
          <p:nvPr/>
        </p:nvSpPr>
        <p:spPr>
          <a:xfrm>
            <a:off x="680204" y="1253490"/>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1</a:t>
            </a:r>
            <a:endParaRPr lang="en-US" sz="1800" dirty="0"/>
          </a:p>
        </p:txBody>
      </p:sp>
      <p:sp>
        <p:nvSpPr>
          <p:cNvPr id="5" name="Text 3"/>
          <p:cNvSpPr/>
          <p:nvPr/>
        </p:nvSpPr>
        <p:spPr>
          <a:xfrm>
            <a:off x="1127046" y="1277660"/>
            <a:ext cx="198048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Teacher Assessment</a:t>
            </a:r>
            <a:endParaRPr lang="en-US" sz="1500" dirty="0"/>
          </a:p>
        </p:txBody>
      </p:sp>
      <p:sp>
        <p:nvSpPr>
          <p:cNvPr id="6" name="Text 4"/>
          <p:cNvSpPr/>
          <p:nvPr/>
        </p:nvSpPr>
        <p:spPr>
          <a:xfrm>
            <a:off x="1127046" y="1613773"/>
            <a:ext cx="12881491" cy="497443"/>
          </a:xfrm>
          <a:prstGeom prst="rect">
            <a:avLst/>
          </a:prstGeom>
          <a:noFill/>
          <a:ln/>
        </p:spPr>
        <p:txBody>
          <a:bodyPr wrap="squar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Teachers assess understanding after using visual aids through questions, but more structured assessments are needed. Visual aids included body movements, printed photos, and real materials.</a:t>
            </a:r>
            <a:endParaRPr lang="en-US" sz="1200" dirty="0"/>
          </a:p>
        </p:txBody>
      </p:sp>
      <p:sp>
        <p:nvSpPr>
          <p:cNvPr id="7" name="Shape 5"/>
          <p:cNvSpPr/>
          <p:nvPr/>
        </p:nvSpPr>
        <p:spPr>
          <a:xfrm>
            <a:off x="621863" y="2422088"/>
            <a:ext cx="349806" cy="349806"/>
          </a:xfrm>
          <a:prstGeom prst="roundRect">
            <a:avLst>
              <a:gd name="adj" fmla="val 6668"/>
            </a:avLst>
          </a:prstGeom>
          <a:solidFill>
            <a:srgbClr val="EAE8F3"/>
          </a:solidFill>
          <a:ln/>
        </p:spPr>
      </p:sp>
      <p:sp>
        <p:nvSpPr>
          <p:cNvPr id="8" name="Text 6"/>
          <p:cNvSpPr/>
          <p:nvPr/>
        </p:nvSpPr>
        <p:spPr>
          <a:xfrm>
            <a:off x="680204" y="2451259"/>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2</a:t>
            </a:r>
            <a:endParaRPr lang="en-US" sz="1800" dirty="0"/>
          </a:p>
        </p:txBody>
      </p:sp>
      <p:sp>
        <p:nvSpPr>
          <p:cNvPr id="9" name="Text 7"/>
          <p:cNvSpPr/>
          <p:nvPr/>
        </p:nvSpPr>
        <p:spPr>
          <a:xfrm>
            <a:off x="1127046" y="2475428"/>
            <a:ext cx="2115503"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Student Participation</a:t>
            </a:r>
            <a:endParaRPr lang="en-US" sz="1500" dirty="0"/>
          </a:p>
        </p:txBody>
      </p:sp>
      <p:sp>
        <p:nvSpPr>
          <p:cNvPr id="10" name="Text 8"/>
          <p:cNvSpPr/>
          <p:nvPr/>
        </p:nvSpPr>
        <p:spPr>
          <a:xfrm>
            <a:off x="1127046" y="2811542"/>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No specific student-centered activities involving visual aids were observed, indicating a missed opportunity for active engagement and limiting long-term retention.</a:t>
            </a:r>
            <a:endParaRPr lang="en-US" sz="1200" dirty="0"/>
          </a:p>
        </p:txBody>
      </p:sp>
      <p:sp>
        <p:nvSpPr>
          <p:cNvPr id="11" name="Shape 9"/>
          <p:cNvSpPr/>
          <p:nvPr/>
        </p:nvSpPr>
        <p:spPr>
          <a:xfrm>
            <a:off x="621863" y="3371136"/>
            <a:ext cx="349806" cy="349806"/>
          </a:xfrm>
          <a:prstGeom prst="roundRect">
            <a:avLst>
              <a:gd name="adj" fmla="val 6668"/>
            </a:avLst>
          </a:prstGeom>
          <a:solidFill>
            <a:srgbClr val="EAE8F3"/>
          </a:solidFill>
          <a:ln/>
        </p:spPr>
      </p:sp>
      <p:sp>
        <p:nvSpPr>
          <p:cNvPr id="12" name="Text 10"/>
          <p:cNvSpPr/>
          <p:nvPr/>
        </p:nvSpPr>
        <p:spPr>
          <a:xfrm>
            <a:off x="680204" y="3400306"/>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3</a:t>
            </a:r>
            <a:endParaRPr lang="en-US" sz="1800" dirty="0"/>
          </a:p>
        </p:txBody>
      </p:sp>
      <p:sp>
        <p:nvSpPr>
          <p:cNvPr id="13" name="Text 11"/>
          <p:cNvSpPr/>
          <p:nvPr/>
        </p:nvSpPr>
        <p:spPr>
          <a:xfrm>
            <a:off x="1127046" y="3424476"/>
            <a:ext cx="194357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Vocabulary Recall</a:t>
            </a:r>
            <a:endParaRPr lang="en-US" sz="1500" dirty="0"/>
          </a:p>
        </p:txBody>
      </p:sp>
      <p:sp>
        <p:nvSpPr>
          <p:cNvPr id="14" name="Text 12"/>
          <p:cNvSpPr/>
          <p:nvPr/>
        </p:nvSpPr>
        <p:spPr>
          <a:xfrm>
            <a:off x="1127046" y="3760589"/>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Students showed better vocabulary recall when visual aids were used, especially with familiar classroom materials, supporting dual-channel processing.</a:t>
            </a:r>
            <a:endParaRPr lang="en-US" sz="1200" dirty="0"/>
          </a:p>
        </p:txBody>
      </p:sp>
      <p:sp>
        <p:nvSpPr>
          <p:cNvPr id="15" name="Shape 13"/>
          <p:cNvSpPr/>
          <p:nvPr/>
        </p:nvSpPr>
        <p:spPr>
          <a:xfrm>
            <a:off x="621863" y="4320183"/>
            <a:ext cx="349806" cy="349806"/>
          </a:xfrm>
          <a:prstGeom prst="roundRect">
            <a:avLst>
              <a:gd name="adj" fmla="val 6668"/>
            </a:avLst>
          </a:prstGeom>
          <a:solidFill>
            <a:srgbClr val="EAE8F3"/>
          </a:solidFill>
          <a:ln/>
        </p:spPr>
      </p:sp>
      <p:sp>
        <p:nvSpPr>
          <p:cNvPr id="16" name="Text 14"/>
          <p:cNvSpPr/>
          <p:nvPr/>
        </p:nvSpPr>
        <p:spPr>
          <a:xfrm>
            <a:off x="680204" y="4349353"/>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4</a:t>
            </a:r>
            <a:endParaRPr lang="en-US" sz="1800" dirty="0"/>
          </a:p>
        </p:txBody>
      </p:sp>
      <p:sp>
        <p:nvSpPr>
          <p:cNvPr id="17" name="Text 15"/>
          <p:cNvSpPr/>
          <p:nvPr/>
        </p:nvSpPr>
        <p:spPr>
          <a:xfrm>
            <a:off x="1127046" y="4373523"/>
            <a:ext cx="238303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Appropriateness of Aids</a:t>
            </a:r>
            <a:endParaRPr lang="en-US" sz="1500" dirty="0"/>
          </a:p>
        </p:txBody>
      </p:sp>
      <p:sp>
        <p:nvSpPr>
          <p:cNvPr id="18" name="Text 16"/>
          <p:cNvSpPr/>
          <p:nvPr/>
        </p:nvSpPr>
        <p:spPr>
          <a:xfrm>
            <a:off x="1127046" y="4709636"/>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generally appropriate for students' levels, boosting engagement and comprehension when well-aligned with their cognitive and linguistic needs.</a:t>
            </a:r>
            <a:endParaRPr lang="en-US" sz="1200" dirty="0"/>
          </a:p>
        </p:txBody>
      </p:sp>
      <p:sp>
        <p:nvSpPr>
          <p:cNvPr id="19" name="Shape 17"/>
          <p:cNvSpPr/>
          <p:nvPr/>
        </p:nvSpPr>
        <p:spPr>
          <a:xfrm>
            <a:off x="621863" y="5269230"/>
            <a:ext cx="349806" cy="349806"/>
          </a:xfrm>
          <a:prstGeom prst="roundRect">
            <a:avLst>
              <a:gd name="adj" fmla="val 6668"/>
            </a:avLst>
          </a:prstGeom>
          <a:solidFill>
            <a:srgbClr val="EAE8F3"/>
          </a:solidFill>
          <a:ln/>
        </p:spPr>
      </p:sp>
      <p:sp>
        <p:nvSpPr>
          <p:cNvPr id="20" name="Text 18"/>
          <p:cNvSpPr/>
          <p:nvPr/>
        </p:nvSpPr>
        <p:spPr>
          <a:xfrm>
            <a:off x="680204" y="5298400"/>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5</a:t>
            </a:r>
            <a:endParaRPr lang="en-US" sz="1800" dirty="0"/>
          </a:p>
        </p:txBody>
      </p:sp>
      <p:sp>
        <p:nvSpPr>
          <p:cNvPr id="21" name="Text 19"/>
          <p:cNvSpPr/>
          <p:nvPr/>
        </p:nvSpPr>
        <p:spPr>
          <a:xfrm>
            <a:off x="1127046" y="5322570"/>
            <a:ext cx="2516981"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Connection to Objectives</a:t>
            </a:r>
            <a:endParaRPr lang="en-US" sz="1500" dirty="0"/>
          </a:p>
        </p:txBody>
      </p:sp>
      <p:sp>
        <p:nvSpPr>
          <p:cNvPr id="22" name="Text 20"/>
          <p:cNvSpPr/>
          <p:nvPr/>
        </p:nvSpPr>
        <p:spPr>
          <a:xfrm>
            <a:off x="1127046" y="5658683"/>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clearly connected to lesson objectives, ensuring they were pedagogically functional rather than merely decorative.</a:t>
            </a:r>
            <a:endParaRPr lang="en-US" sz="1200" dirty="0"/>
          </a:p>
        </p:txBody>
      </p:sp>
      <p:sp>
        <p:nvSpPr>
          <p:cNvPr id="23" name="Shape 21"/>
          <p:cNvSpPr/>
          <p:nvPr/>
        </p:nvSpPr>
        <p:spPr>
          <a:xfrm>
            <a:off x="621863" y="6218277"/>
            <a:ext cx="349806" cy="349806"/>
          </a:xfrm>
          <a:prstGeom prst="roundRect">
            <a:avLst>
              <a:gd name="adj" fmla="val 6668"/>
            </a:avLst>
          </a:prstGeom>
          <a:solidFill>
            <a:srgbClr val="EAE8F3"/>
          </a:solidFill>
          <a:ln/>
        </p:spPr>
      </p:sp>
      <p:sp>
        <p:nvSpPr>
          <p:cNvPr id="24" name="Text 22"/>
          <p:cNvSpPr/>
          <p:nvPr/>
        </p:nvSpPr>
        <p:spPr>
          <a:xfrm>
            <a:off x="680204" y="6247448"/>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6</a:t>
            </a:r>
            <a:endParaRPr lang="en-US" sz="1800" dirty="0"/>
          </a:p>
        </p:txBody>
      </p:sp>
      <p:sp>
        <p:nvSpPr>
          <p:cNvPr id="25" name="Text 23"/>
          <p:cNvSpPr/>
          <p:nvPr/>
        </p:nvSpPr>
        <p:spPr>
          <a:xfrm>
            <a:off x="1127046" y="6271617"/>
            <a:ext cx="2397681"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Opportunities for Usage</a:t>
            </a:r>
            <a:endParaRPr lang="en-US" sz="1500" dirty="0"/>
          </a:p>
        </p:txBody>
      </p:sp>
      <p:sp>
        <p:nvSpPr>
          <p:cNvPr id="26" name="Text 24"/>
          <p:cNvSpPr/>
          <p:nvPr/>
        </p:nvSpPr>
        <p:spPr>
          <a:xfrm>
            <a:off x="1127046" y="6607731"/>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Students were given opportunities to describe vocabulary but lacked follow-up practice, limiting the effectiveness of visual aids.</a:t>
            </a:r>
            <a:endParaRPr lang="en-US" sz="1200" dirty="0"/>
          </a:p>
        </p:txBody>
      </p:sp>
      <p:sp>
        <p:nvSpPr>
          <p:cNvPr id="27" name="Shape 25"/>
          <p:cNvSpPr/>
          <p:nvPr/>
        </p:nvSpPr>
        <p:spPr>
          <a:xfrm>
            <a:off x="621863" y="7167324"/>
            <a:ext cx="349806" cy="349806"/>
          </a:xfrm>
          <a:prstGeom prst="roundRect">
            <a:avLst>
              <a:gd name="adj" fmla="val 6668"/>
            </a:avLst>
          </a:prstGeom>
          <a:solidFill>
            <a:srgbClr val="EAE8F3"/>
          </a:solidFill>
          <a:ln/>
        </p:spPr>
      </p:sp>
      <p:sp>
        <p:nvSpPr>
          <p:cNvPr id="28" name="Text 26"/>
          <p:cNvSpPr/>
          <p:nvPr/>
        </p:nvSpPr>
        <p:spPr>
          <a:xfrm>
            <a:off x="680204" y="7196495"/>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7</a:t>
            </a:r>
            <a:endParaRPr lang="en-US" sz="1800" dirty="0"/>
          </a:p>
        </p:txBody>
      </p:sp>
      <p:sp>
        <p:nvSpPr>
          <p:cNvPr id="29" name="Text 27"/>
          <p:cNvSpPr/>
          <p:nvPr/>
        </p:nvSpPr>
        <p:spPr>
          <a:xfrm>
            <a:off x="1127046" y="7220664"/>
            <a:ext cx="2025372"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Visibility Challenges</a:t>
            </a:r>
            <a:endParaRPr lang="en-US" sz="1500" dirty="0"/>
          </a:p>
        </p:txBody>
      </p:sp>
      <p:sp>
        <p:nvSpPr>
          <p:cNvPr id="30" name="Text 28"/>
          <p:cNvSpPr/>
          <p:nvPr/>
        </p:nvSpPr>
        <p:spPr>
          <a:xfrm>
            <a:off x="1127046" y="7556778"/>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Some printed photos were too small or poorly placed, reducing their instructional value and accessibility for all students.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56147"/>
            <a:ext cx="11613594"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Student Perspectives: Challenges and Benefits</a:t>
            </a:r>
            <a:endParaRPr lang="en-US" sz="3900" dirty="0"/>
          </a:p>
        </p:txBody>
      </p:sp>
      <p:sp>
        <p:nvSpPr>
          <p:cNvPr id="3" name="Text 1"/>
          <p:cNvSpPr/>
          <p:nvPr/>
        </p:nvSpPr>
        <p:spPr>
          <a:xfrm>
            <a:off x="793790" y="2672239"/>
            <a:ext cx="3747968"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Challenges Faced by Students</a:t>
            </a:r>
            <a:endParaRPr lang="en-US" sz="1950" dirty="0"/>
          </a:p>
        </p:txBody>
      </p:sp>
      <p:sp>
        <p:nvSpPr>
          <p:cNvPr id="4" name="Text 2"/>
          <p:cNvSpPr/>
          <p:nvPr/>
        </p:nvSpPr>
        <p:spPr>
          <a:xfrm>
            <a:off x="793790" y="3180755"/>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Difficulty in pronunciation (St2)</a:t>
            </a:r>
            <a:endParaRPr lang="en-US" sz="1550" dirty="0"/>
          </a:p>
        </p:txBody>
      </p:sp>
      <p:sp>
        <p:nvSpPr>
          <p:cNvPr id="5" name="Shape 3"/>
          <p:cNvSpPr/>
          <p:nvPr/>
        </p:nvSpPr>
        <p:spPr>
          <a:xfrm>
            <a:off x="793790" y="3240167"/>
            <a:ext cx="198358" cy="198358"/>
          </a:xfrm>
          <a:prstGeom prst="roundRect">
            <a:avLst>
              <a:gd name="adj" fmla="val 15009"/>
            </a:avLst>
          </a:prstGeom>
          <a:noFill/>
          <a:ln w="22860">
            <a:solidFill>
              <a:srgbClr val="403CCF"/>
            </a:solidFill>
            <a:prstDash val="solid"/>
          </a:ln>
        </p:spPr>
      </p:sp>
      <p:sp>
        <p:nvSpPr>
          <p:cNvPr id="6" name="Text 4"/>
          <p:cNvSpPr/>
          <p:nvPr/>
        </p:nvSpPr>
        <p:spPr>
          <a:xfrm>
            <a:off x="793790" y="3567708"/>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Memorization and correct usage (St6)</a:t>
            </a:r>
            <a:endParaRPr lang="en-US" sz="1550" dirty="0"/>
          </a:p>
        </p:txBody>
      </p:sp>
      <p:sp>
        <p:nvSpPr>
          <p:cNvPr id="7" name="Shape 5"/>
          <p:cNvSpPr/>
          <p:nvPr/>
        </p:nvSpPr>
        <p:spPr>
          <a:xfrm>
            <a:off x="793790" y="3627120"/>
            <a:ext cx="198358" cy="198358"/>
          </a:xfrm>
          <a:prstGeom prst="roundRect">
            <a:avLst>
              <a:gd name="adj" fmla="val 15009"/>
            </a:avLst>
          </a:prstGeom>
          <a:noFill/>
          <a:ln w="22860">
            <a:solidFill>
              <a:srgbClr val="403CCF"/>
            </a:solidFill>
            <a:prstDash val="solid"/>
          </a:ln>
        </p:spPr>
      </p:sp>
      <p:sp>
        <p:nvSpPr>
          <p:cNvPr id="8" name="Text 6"/>
          <p:cNvSpPr/>
          <p:nvPr/>
        </p:nvSpPr>
        <p:spPr>
          <a:xfrm>
            <a:off x="793790" y="3954661"/>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Integrating vocabulary into daily speech (St8)</a:t>
            </a:r>
            <a:endParaRPr lang="en-US" sz="1550" dirty="0"/>
          </a:p>
        </p:txBody>
      </p:sp>
      <p:sp>
        <p:nvSpPr>
          <p:cNvPr id="9" name="Shape 7"/>
          <p:cNvSpPr/>
          <p:nvPr/>
        </p:nvSpPr>
        <p:spPr>
          <a:xfrm>
            <a:off x="793790" y="4014073"/>
            <a:ext cx="198358" cy="198358"/>
          </a:xfrm>
          <a:prstGeom prst="roundRect">
            <a:avLst>
              <a:gd name="adj" fmla="val 15009"/>
            </a:avLst>
          </a:prstGeom>
          <a:noFill/>
          <a:ln w="22860">
            <a:solidFill>
              <a:srgbClr val="403CCF"/>
            </a:solidFill>
            <a:prstDash val="solid"/>
          </a:ln>
        </p:spPr>
      </p:sp>
      <p:sp>
        <p:nvSpPr>
          <p:cNvPr id="10" name="Text 8"/>
          <p:cNvSpPr/>
          <p:nvPr/>
        </p:nvSpPr>
        <p:spPr>
          <a:xfrm>
            <a:off x="793790" y="4341614"/>
            <a:ext cx="627935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Unfamiliar visual representations hindering understanding (St10)</a:t>
            </a:r>
            <a:endParaRPr lang="en-US" sz="1550" dirty="0"/>
          </a:p>
        </p:txBody>
      </p:sp>
      <p:sp>
        <p:nvSpPr>
          <p:cNvPr id="11" name="Shape 9"/>
          <p:cNvSpPr/>
          <p:nvPr/>
        </p:nvSpPr>
        <p:spPr>
          <a:xfrm>
            <a:off x="793790" y="4401026"/>
            <a:ext cx="198358" cy="198358"/>
          </a:xfrm>
          <a:prstGeom prst="roundRect">
            <a:avLst>
              <a:gd name="adj" fmla="val 15009"/>
            </a:avLst>
          </a:prstGeom>
          <a:noFill/>
          <a:ln w="22860">
            <a:solidFill>
              <a:srgbClr val="403CCF"/>
            </a:solidFill>
            <a:prstDash val="solid"/>
          </a:ln>
        </p:spPr>
      </p:sp>
      <p:sp>
        <p:nvSpPr>
          <p:cNvPr id="12" name="Text 10"/>
          <p:cNvSpPr/>
          <p:nvPr/>
        </p:nvSpPr>
        <p:spPr>
          <a:xfrm>
            <a:off x="793790" y="5046107"/>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Visibility issues with materials (St6)</a:t>
            </a:r>
            <a:endParaRPr lang="en-US" sz="1550" dirty="0"/>
          </a:p>
        </p:txBody>
      </p:sp>
      <p:sp>
        <p:nvSpPr>
          <p:cNvPr id="13" name="Shape 11"/>
          <p:cNvSpPr/>
          <p:nvPr/>
        </p:nvSpPr>
        <p:spPr>
          <a:xfrm>
            <a:off x="793790" y="5105519"/>
            <a:ext cx="198358" cy="198358"/>
          </a:xfrm>
          <a:prstGeom prst="roundRect">
            <a:avLst>
              <a:gd name="adj" fmla="val 15009"/>
            </a:avLst>
          </a:prstGeom>
          <a:noFill/>
          <a:ln w="22860">
            <a:solidFill>
              <a:srgbClr val="403CCF"/>
            </a:solidFill>
            <a:prstDash val="solid"/>
          </a:ln>
        </p:spPr>
      </p:sp>
      <p:sp>
        <p:nvSpPr>
          <p:cNvPr id="14" name="Text 12"/>
          <p:cNvSpPr/>
          <p:nvPr/>
        </p:nvSpPr>
        <p:spPr>
          <a:xfrm>
            <a:off x="793790" y="5542240"/>
            <a:ext cx="627935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Students highlighted that while visual aids help, issues like pronunciation and retention persist without complementary methods.</a:t>
            </a:r>
            <a:endParaRPr lang="en-US" sz="1550" dirty="0"/>
          </a:p>
        </p:txBody>
      </p:sp>
      <p:sp>
        <p:nvSpPr>
          <p:cNvPr id="15" name="Text 13"/>
          <p:cNvSpPr/>
          <p:nvPr/>
        </p:nvSpPr>
        <p:spPr>
          <a:xfrm>
            <a:off x="7564874" y="2672239"/>
            <a:ext cx="389822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How Visual Aids Help Students</a:t>
            </a:r>
            <a:endParaRPr lang="en-US" sz="1950" dirty="0"/>
          </a:p>
        </p:txBody>
      </p:sp>
      <p:sp>
        <p:nvSpPr>
          <p:cNvPr id="16" name="Text 14"/>
          <p:cNvSpPr/>
          <p:nvPr/>
        </p:nvSpPr>
        <p:spPr>
          <a:xfrm>
            <a:off x="7564874" y="3180755"/>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Better understanding and description of new words (St1)</a:t>
            </a:r>
            <a:endParaRPr lang="en-US" sz="1550" dirty="0"/>
          </a:p>
        </p:txBody>
      </p:sp>
      <p:sp>
        <p:nvSpPr>
          <p:cNvPr id="17" name="Shape 15"/>
          <p:cNvSpPr/>
          <p:nvPr/>
        </p:nvSpPr>
        <p:spPr>
          <a:xfrm>
            <a:off x="7564874" y="3240167"/>
            <a:ext cx="198358" cy="198358"/>
          </a:xfrm>
          <a:prstGeom prst="roundRect">
            <a:avLst>
              <a:gd name="adj" fmla="val 15009"/>
            </a:avLst>
          </a:prstGeom>
          <a:noFill/>
          <a:ln w="22860">
            <a:solidFill>
              <a:srgbClr val="403CCF"/>
            </a:solidFill>
            <a:prstDash val="solid"/>
          </a:ln>
        </p:spPr>
      </p:sp>
      <p:sp>
        <p:nvSpPr>
          <p:cNvPr id="18" name="Text 16"/>
          <p:cNvSpPr/>
          <p:nvPr/>
        </p:nvSpPr>
        <p:spPr>
          <a:xfrm>
            <a:off x="7564874" y="3567708"/>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Associating objects with words (St3, St7)</a:t>
            </a:r>
            <a:endParaRPr lang="en-US" sz="1550" dirty="0"/>
          </a:p>
        </p:txBody>
      </p:sp>
      <p:sp>
        <p:nvSpPr>
          <p:cNvPr id="19" name="Shape 17"/>
          <p:cNvSpPr/>
          <p:nvPr/>
        </p:nvSpPr>
        <p:spPr>
          <a:xfrm>
            <a:off x="7564874" y="3627120"/>
            <a:ext cx="198358" cy="198358"/>
          </a:xfrm>
          <a:prstGeom prst="roundRect">
            <a:avLst>
              <a:gd name="adj" fmla="val 15009"/>
            </a:avLst>
          </a:prstGeom>
          <a:noFill/>
          <a:ln w="22860">
            <a:solidFill>
              <a:srgbClr val="403CCF"/>
            </a:solidFill>
            <a:prstDash val="solid"/>
          </a:ln>
        </p:spPr>
      </p:sp>
      <p:sp>
        <p:nvSpPr>
          <p:cNvPr id="20" name="Text 18"/>
          <p:cNvSpPr/>
          <p:nvPr/>
        </p:nvSpPr>
        <p:spPr>
          <a:xfrm>
            <a:off x="7564874" y="3954661"/>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Improved comprehension and retention (St1, St6, St9)</a:t>
            </a:r>
            <a:endParaRPr lang="en-US" sz="1550" dirty="0"/>
          </a:p>
        </p:txBody>
      </p:sp>
      <p:sp>
        <p:nvSpPr>
          <p:cNvPr id="21" name="Shape 19"/>
          <p:cNvSpPr/>
          <p:nvPr/>
        </p:nvSpPr>
        <p:spPr>
          <a:xfrm>
            <a:off x="7564874" y="4014073"/>
            <a:ext cx="198358" cy="198358"/>
          </a:xfrm>
          <a:prstGeom prst="roundRect">
            <a:avLst>
              <a:gd name="adj" fmla="val 15009"/>
            </a:avLst>
          </a:prstGeom>
          <a:noFill/>
          <a:ln w="22860">
            <a:solidFill>
              <a:srgbClr val="403CCF"/>
            </a:solidFill>
            <a:prstDash val="solid"/>
          </a:ln>
        </p:spPr>
      </p:sp>
      <p:sp>
        <p:nvSpPr>
          <p:cNvPr id="22" name="Text 20"/>
          <p:cNvSpPr/>
          <p:nvPr/>
        </p:nvSpPr>
        <p:spPr>
          <a:xfrm>
            <a:off x="7564874" y="4341614"/>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Increased interest and enjoyment in lessons (St3, St5, St8, St10)</a:t>
            </a:r>
            <a:endParaRPr lang="en-US" sz="1550" dirty="0"/>
          </a:p>
        </p:txBody>
      </p:sp>
      <p:sp>
        <p:nvSpPr>
          <p:cNvPr id="23" name="Shape 21"/>
          <p:cNvSpPr/>
          <p:nvPr/>
        </p:nvSpPr>
        <p:spPr>
          <a:xfrm>
            <a:off x="7564874" y="4401026"/>
            <a:ext cx="198358" cy="198358"/>
          </a:xfrm>
          <a:prstGeom prst="roundRect">
            <a:avLst>
              <a:gd name="adj" fmla="val 15009"/>
            </a:avLst>
          </a:prstGeom>
          <a:noFill/>
          <a:ln w="22860">
            <a:solidFill>
              <a:srgbClr val="403CCF"/>
            </a:solidFill>
            <a:prstDash val="solid"/>
          </a:ln>
        </p:spPr>
      </p:sp>
      <p:sp>
        <p:nvSpPr>
          <p:cNvPr id="24" name="Text 22"/>
          <p:cNvSpPr/>
          <p:nvPr/>
        </p:nvSpPr>
        <p:spPr>
          <a:xfrm>
            <a:off x="7564874" y="4728567"/>
            <a:ext cx="627935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Easy to learn by seeing what words refer to (St3, St9)</a:t>
            </a:r>
            <a:endParaRPr lang="en-US" sz="1550" dirty="0"/>
          </a:p>
        </p:txBody>
      </p:sp>
      <p:sp>
        <p:nvSpPr>
          <p:cNvPr id="25" name="Shape 23"/>
          <p:cNvSpPr/>
          <p:nvPr/>
        </p:nvSpPr>
        <p:spPr>
          <a:xfrm>
            <a:off x="7564874" y="4787979"/>
            <a:ext cx="198358" cy="198358"/>
          </a:xfrm>
          <a:prstGeom prst="roundRect">
            <a:avLst>
              <a:gd name="adj" fmla="val 15009"/>
            </a:avLst>
          </a:prstGeom>
          <a:noFill/>
          <a:ln w="22860">
            <a:solidFill>
              <a:srgbClr val="403CCF"/>
            </a:solidFill>
            <a:prstDash val="solid"/>
          </a:ln>
        </p:spPr>
      </p:sp>
      <p:sp>
        <p:nvSpPr>
          <p:cNvPr id="26" name="Text 24"/>
          <p:cNvSpPr/>
          <p:nvPr/>
        </p:nvSpPr>
        <p:spPr>
          <a:xfrm>
            <a:off x="7564874" y="5224701"/>
            <a:ext cx="627935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The majority of students strongly favored visual aids, noting their ability to make learning more concrete, engaging, and memorable.</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29251"/>
            <a:ext cx="12028289"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Perspectives: Strategies and Challenges</a:t>
            </a:r>
            <a:endParaRPr lang="en-US" sz="3900" dirty="0"/>
          </a:p>
        </p:txBody>
      </p:sp>
      <p:sp>
        <p:nvSpPr>
          <p:cNvPr id="3" name="Text 1"/>
          <p:cNvSpPr/>
          <p:nvPr/>
        </p:nvSpPr>
        <p:spPr>
          <a:xfrm>
            <a:off x="793790" y="2745343"/>
            <a:ext cx="5521166"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Current Vocabulary Enhancement Methods</a:t>
            </a:r>
            <a:endParaRPr lang="en-US" sz="1950" dirty="0"/>
          </a:p>
        </p:txBody>
      </p:sp>
      <p:sp>
        <p:nvSpPr>
          <p:cNvPr id="4" name="Text 2"/>
          <p:cNvSpPr/>
          <p:nvPr/>
        </p:nvSpPr>
        <p:spPr>
          <a:xfrm>
            <a:off x="793790" y="3253859"/>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Reading texts</a:t>
            </a:r>
            <a:endParaRPr lang="en-US" sz="1550" dirty="0"/>
          </a:p>
        </p:txBody>
      </p:sp>
      <p:sp>
        <p:nvSpPr>
          <p:cNvPr id="5" name="Text 3"/>
          <p:cNvSpPr/>
          <p:nvPr/>
        </p:nvSpPr>
        <p:spPr>
          <a:xfrm>
            <a:off x="793790" y="3640812"/>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Context-based explanations</a:t>
            </a:r>
            <a:endParaRPr lang="en-US" sz="1550" dirty="0"/>
          </a:p>
        </p:txBody>
      </p:sp>
      <p:sp>
        <p:nvSpPr>
          <p:cNvPr id="6" name="Text 4"/>
          <p:cNvSpPr/>
          <p:nvPr/>
        </p:nvSpPr>
        <p:spPr>
          <a:xfrm>
            <a:off x="793790" y="4027765"/>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Using examples in sentences</a:t>
            </a:r>
            <a:endParaRPr lang="en-US" sz="1550" dirty="0"/>
          </a:p>
        </p:txBody>
      </p:sp>
      <p:sp>
        <p:nvSpPr>
          <p:cNvPr id="7" name="Text 5"/>
          <p:cNvSpPr/>
          <p:nvPr/>
        </p:nvSpPr>
        <p:spPr>
          <a:xfrm>
            <a:off x="793790" y="441471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Synonyms and antonyms</a:t>
            </a:r>
            <a:endParaRPr lang="en-US" sz="1550" dirty="0"/>
          </a:p>
        </p:txBody>
      </p:sp>
      <p:sp>
        <p:nvSpPr>
          <p:cNvPr id="8" name="Text 6"/>
          <p:cNvSpPr/>
          <p:nvPr/>
        </p:nvSpPr>
        <p:spPr>
          <a:xfrm>
            <a:off x="793790" y="4801672"/>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Encouraging speaking and writing</a:t>
            </a:r>
            <a:endParaRPr lang="en-US" sz="1550" dirty="0"/>
          </a:p>
        </p:txBody>
      </p:sp>
      <p:sp>
        <p:nvSpPr>
          <p:cNvPr id="9" name="Text 7"/>
          <p:cNvSpPr/>
          <p:nvPr/>
        </p:nvSpPr>
        <p:spPr>
          <a:xfrm>
            <a:off x="793790" y="5297805"/>
            <a:ext cx="627935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primarily use traditional methods, emphasizing context and repetition, but acknowledge the need for student-centered approaches.</a:t>
            </a:r>
            <a:endParaRPr lang="en-US" sz="1550" dirty="0"/>
          </a:p>
        </p:txBody>
      </p:sp>
      <p:sp>
        <p:nvSpPr>
          <p:cNvPr id="10" name="Text 8"/>
          <p:cNvSpPr/>
          <p:nvPr/>
        </p:nvSpPr>
        <p:spPr>
          <a:xfrm>
            <a:off x="7564874" y="2745343"/>
            <a:ext cx="6279356" cy="620316"/>
          </a:xfrm>
          <a:prstGeom prst="rect">
            <a:avLst/>
          </a:prstGeom>
          <a:noFill/>
          <a:ln/>
        </p:spPr>
        <p:txBody>
          <a:bodyPr wrap="squar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Effectiveness and Selection Criteria for Visual Aids</a:t>
            </a:r>
            <a:endParaRPr lang="en-US" sz="1950" dirty="0"/>
          </a:p>
        </p:txBody>
      </p:sp>
      <p:sp>
        <p:nvSpPr>
          <p:cNvPr id="11" name="Text 9"/>
          <p:cNvSpPr/>
          <p:nvPr/>
        </p:nvSpPr>
        <p:spPr>
          <a:xfrm>
            <a:off x="7564874" y="3564017"/>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Very effective for understanding and remembering words (T1, T2)</a:t>
            </a:r>
            <a:endParaRPr lang="en-US" sz="1550" dirty="0"/>
          </a:p>
        </p:txBody>
      </p:sp>
      <p:sp>
        <p:nvSpPr>
          <p:cNvPr id="12" name="Text 10"/>
          <p:cNvSpPr/>
          <p:nvPr/>
        </p:nvSpPr>
        <p:spPr>
          <a:xfrm>
            <a:off x="7564874" y="426851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Helps students visualize word meanings</a:t>
            </a:r>
            <a:endParaRPr lang="en-US" sz="1550" dirty="0"/>
          </a:p>
        </p:txBody>
      </p:sp>
      <p:sp>
        <p:nvSpPr>
          <p:cNvPr id="13" name="Text 11"/>
          <p:cNvSpPr/>
          <p:nvPr/>
        </p:nvSpPr>
        <p:spPr>
          <a:xfrm>
            <a:off x="7564874" y="4655463"/>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49495A"/>
                </a:solidFill>
                <a:latin typeface="Open Sans" pitchFamily="34" charset="0"/>
                <a:ea typeface="Open Sans" pitchFamily="34" charset="-122"/>
                <a:cs typeface="Open Sans" pitchFamily="34" charset="-120"/>
              </a:rPr>
              <a:t>Criteria: relevance, clarity, simplicity, student level, cultural context</a:t>
            </a:r>
            <a:endParaRPr lang="en-US" sz="1550" dirty="0"/>
          </a:p>
        </p:txBody>
      </p:sp>
      <p:sp>
        <p:nvSpPr>
          <p:cNvPr id="14" name="Text 12"/>
          <p:cNvSpPr/>
          <p:nvPr/>
        </p:nvSpPr>
        <p:spPr>
          <a:xfrm>
            <a:off x="7564874" y="5469136"/>
            <a:ext cx="627935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recognize the strong impact of visual aids on retention, aligning with Dual Coding Theory, and select materials based on student appropriateness.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23317"/>
            <a:ext cx="9178052"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Challenges and Adaptations</a:t>
            </a:r>
            <a:endParaRPr lang="en-US" sz="3900" dirty="0"/>
          </a:p>
        </p:txBody>
      </p:sp>
      <p:sp>
        <p:nvSpPr>
          <p:cNvPr id="3" name="Shape 1"/>
          <p:cNvSpPr/>
          <p:nvPr/>
        </p:nvSpPr>
        <p:spPr>
          <a:xfrm>
            <a:off x="793790" y="1840230"/>
            <a:ext cx="6422231" cy="2254687"/>
          </a:xfrm>
          <a:prstGeom prst="roundRect">
            <a:avLst>
              <a:gd name="adj" fmla="val 1320"/>
            </a:avLst>
          </a:prstGeom>
          <a:solidFill>
            <a:srgbClr val="EAE8F3"/>
          </a:solidFill>
          <a:ln/>
        </p:spPr>
      </p:sp>
      <p:pic>
        <p:nvPicPr>
          <p:cNvPr id="4" name="Image 0" descr="preencoded.png"/>
          <p:cNvPicPr>
            <a:picLocks noChangeAspect="1"/>
          </p:cNvPicPr>
          <p:nvPr/>
        </p:nvPicPr>
        <p:blipFill>
          <a:blip r:embed="rId3"/>
          <a:stretch>
            <a:fillRect/>
          </a:stretch>
        </p:blipFill>
        <p:spPr>
          <a:xfrm>
            <a:off x="992148" y="2038588"/>
            <a:ext cx="595313" cy="595313"/>
          </a:xfrm>
          <a:prstGeom prst="rect">
            <a:avLst/>
          </a:prstGeom>
        </p:spPr>
      </p:pic>
      <p:pic>
        <p:nvPicPr>
          <p:cNvPr id="5" name="Image 1" descr="preencoded.png"/>
          <p:cNvPicPr>
            <a:picLocks noChangeAspect="1"/>
          </p:cNvPicPr>
          <p:nvPr/>
        </p:nvPicPr>
        <p:blipFill>
          <a:blip r:embed="rId4"/>
          <a:stretch>
            <a:fillRect/>
          </a:stretch>
        </p:blipFill>
        <p:spPr>
          <a:xfrm>
            <a:off x="1155859" y="2168723"/>
            <a:ext cx="267891" cy="334923"/>
          </a:xfrm>
          <a:prstGeom prst="rect">
            <a:avLst/>
          </a:prstGeom>
        </p:spPr>
      </p:pic>
      <p:sp>
        <p:nvSpPr>
          <p:cNvPr id="6" name="Text 2"/>
          <p:cNvSpPr/>
          <p:nvPr/>
        </p:nvSpPr>
        <p:spPr>
          <a:xfrm>
            <a:off x="992148" y="2832259"/>
            <a:ext cx="270926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Resource Limitations</a:t>
            </a:r>
            <a:endParaRPr lang="en-US" sz="1950" dirty="0"/>
          </a:p>
        </p:txBody>
      </p:sp>
      <p:sp>
        <p:nvSpPr>
          <p:cNvPr id="7" name="Text 3"/>
          <p:cNvSpPr/>
          <p:nvPr/>
        </p:nvSpPr>
        <p:spPr>
          <a:xfrm>
            <a:off x="992148" y="3261479"/>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Lack of projectors, printed materials, and budget constraints hinder effective visual aid integration.</a:t>
            </a:r>
            <a:endParaRPr lang="en-US" sz="1550" dirty="0"/>
          </a:p>
        </p:txBody>
      </p:sp>
      <p:sp>
        <p:nvSpPr>
          <p:cNvPr id="8" name="Shape 4"/>
          <p:cNvSpPr/>
          <p:nvPr/>
        </p:nvSpPr>
        <p:spPr>
          <a:xfrm>
            <a:off x="7414379" y="1840230"/>
            <a:ext cx="6422231" cy="2254687"/>
          </a:xfrm>
          <a:prstGeom prst="roundRect">
            <a:avLst>
              <a:gd name="adj" fmla="val 1320"/>
            </a:avLst>
          </a:prstGeom>
          <a:solidFill>
            <a:srgbClr val="EAE8F3"/>
          </a:solidFill>
          <a:ln/>
        </p:spPr>
      </p:sp>
      <p:pic>
        <p:nvPicPr>
          <p:cNvPr id="9" name="Image 2" descr="preencoded.png"/>
          <p:cNvPicPr>
            <a:picLocks noChangeAspect="1"/>
          </p:cNvPicPr>
          <p:nvPr/>
        </p:nvPicPr>
        <p:blipFill>
          <a:blip r:embed="rId5"/>
          <a:stretch>
            <a:fillRect/>
          </a:stretch>
        </p:blipFill>
        <p:spPr>
          <a:xfrm>
            <a:off x="7612737" y="2038588"/>
            <a:ext cx="595313" cy="595313"/>
          </a:xfrm>
          <a:prstGeom prst="rect">
            <a:avLst/>
          </a:prstGeom>
        </p:spPr>
      </p:pic>
      <p:pic>
        <p:nvPicPr>
          <p:cNvPr id="10" name="Image 3" descr="preencoded.png"/>
          <p:cNvPicPr>
            <a:picLocks noChangeAspect="1"/>
          </p:cNvPicPr>
          <p:nvPr/>
        </p:nvPicPr>
        <p:blipFill>
          <a:blip r:embed="rId6"/>
          <a:stretch>
            <a:fillRect/>
          </a:stretch>
        </p:blipFill>
        <p:spPr>
          <a:xfrm>
            <a:off x="7776448" y="2168723"/>
            <a:ext cx="267891" cy="334923"/>
          </a:xfrm>
          <a:prstGeom prst="rect">
            <a:avLst/>
          </a:prstGeom>
        </p:spPr>
      </p:pic>
      <p:sp>
        <p:nvSpPr>
          <p:cNvPr id="11" name="Text 5"/>
          <p:cNvSpPr/>
          <p:nvPr/>
        </p:nvSpPr>
        <p:spPr>
          <a:xfrm>
            <a:off x="7612737" y="2832259"/>
            <a:ext cx="2663190"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Engagement</a:t>
            </a:r>
            <a:endParaRPr lang="en-US" sz="1950" dirty="0"/>
          </a:p>
        </p:txBody>
      </p:sp>
      <p:sp>
        <p:nvSpPr>
          <p:cNvPr id="12" name="Text 6"/>
          <p:cNvSpPr/>
          <p:nvPr/>
        </p:nvSpPr>
        <p:spPr>
          <a:xfrm>
            <a:off x="7612737" y="3261479"/>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Some students may not relate well to certain images, requiring careful selection and adaptation.</a:t>
            </a:r>
            <a:endParaRPr lang="en-US" sz="1550" dirty="0"/>
          </a:p>
        </p:txBody>
      </p:sp>
      <p:sp>
        <p:nvSpPr>
          <p:cNvPr id="13" name="Shape 7"/>
          <p:cNvSpPr/>
          <p:nvPr/>
        </p:nvSpPr>
        <p:spPr>
          <a:xfrm>
            <a:off x="793790" y="4293275"/>
            <a:ext cx="6422231" cy="2254687"/>
          </a:xfrm>
          <a:prstGeom prst="roundRect">
            <a:avLst>
              <a:gd name="adj" fmla="val 1320"/>
            </a:avLst>
          </a:prstGeom>
          <a:solidFill>
            <a:srgbClr val="EAE8F3"/>
          </a:solidFill>
          <a:ln/>
        </p:spPr>
      </p:sp>
      <p:pic>
        <p:nvPicPr>
          <p:cNvPr id="14" name="Image 4" descr="preencoded.png"/>
          <p:cNvPicPr>
            <a:picLocks noChangeAspect="1"/>
          </p:cNvPicPr>
          <p:nvPr/>
        </p:nvPicPr>
        <p:blipFill>
          <a:blip r:embed="rId7"/>
          <a:stretch>
            <a:fillRect/>
          </a:stretch>
        </p:blipFill>
        <p:spPr>
          <a:xfrm>
            <a:off x="992148" y="4491633"/>
            <a:ext cx="595313" cy="595313"/>
          </a:xfrm>
          <a:prstGeom prst="rect">
            <a:avLst/>
          </a:prstGeom>
        </p:spPr>
      </p:pic>
      <p:pic>
        <p:nvPicPr>
          <p:cNvPr id="15" name="Image 5" descr="preencoded.png"/>
          <p:cNvPicPr>
            <a:picLocks noChangeAspect="1"/>
          </p:cNvPicPr>
          <p:nvPr/>
        </p:nvPicPr>
        <p:blipFill>
          <a:blip r:embed="rId8"/>
          <a:stretch>
            <a:fillRect/>
          </a:stretch>
        </p:blipFill>
        <p:spPr>
          <a:xfrm>
            <a:off x="1155859" y="4621768"/>
            <a:ext cx="267891" cy="334923"/>
          </a:xfrm>
          <a:prstGeom prst="rect">
            <a:avLst/>
          </a:prstGeom>
        </p:spPr>
      </p:pic>
      <p:sp>
        <p:nvSpPr>
          <p:cNvPr id="16" name="Text 8"/>
          <p:cNvSpPr/>
          <p:nvPr/>
        </p:nvSpPr>
        <p:spPr>
          <a:xfrm>
            <a:off x="992148" y="5285303"/>
            <a:ext cx="2788920"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Retention Differences</a:t>
            </a:r>
            <a:endParaRPr lang="en-US" sz="1950" dirty="0"/>
          </a:p>
        </p:txBody>
      </p:sp>
      <p:sp>
        <p:nvSpPr>
          <p:cNvPr id="17" name="Text 9"/>
          <p:cNvSpPr/>
          <p:nvPr/>
        </p:nvSpPr>
        <p:spPr>
          <a:xfrm>
            <a:off x="992148" y="5714524"/>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observe better retention and confidence in students taught with visual aids, creating stronger memory connections.</a:t>
            </a:r>
            <a:endParaRPr lang="en-US" sz="1550" dirty="0"/>
          </a:p>
        </p:txBody>
      </p:sp>
      <p:sp>
        <p:nvSpPr>
          <p:cNvPr id="18" name="Shape 10"/>
          <p:cNvSpPr/>
          <p:nvPr/>
        </p:nvSpPr>
        <p:spPr>
          <a:xfrm>
            <a:off x="7414379" y="4293275"/>
            <a:ext cx="6422231" cy="2254687"/>
          </a:xfrm>
          <a:prstGeom prst="roundRect">
            <a:avLst>
              <a:gd name="adj" fmla="val 1320"/>
            </a:avLst>
          </a:prstGeom>
          <a:solidFill>
            <a:srgbClr val="EAE8F3"/>
          </a:solidFill>
          <a:ln/>
        </p:spPr>
      </p:sp>
      <p:pic>
        <p:nvPicPr>
          <p:cNvPr id="19" name="Image 6" descr="preencoded.png"/>
          <p:cNvPicPr>
            <a:picLocks noChangeAspect="1"/>
          </p:cNvPicPr>
          <p:nvPr/>
        </p:nvPicPr>
        <p:blipFill>
          <a:blip r:embed="rId9"/>
          <a:stretch>
            <a:fillRect/>
          </a:stretch>
        </p:blipFill>
        <p:spPr>
          <a:xfrm>
            <a:off x="7612737" y="4491633"/>
            <a:ext cx="595313" cy="595313"/>
          </a:xfrm>
          <a:prstGeom prst="rect">
            <a:avLst/>
          </a:prstGeom>
        </p:spPr>
      </p:pic>
      <p:pic>
        <p:nvPicPr>
          <p:cNvPr id="20" name="Image 7" descr="preencoded.png"/>
          <p:cNvPicPr>
            <a:picLocks noChangeAspect="1"/>
          </p:cNvPicPr>
          <p:nvPr/>
        </p:nvPicPr>
        <p:blipFill>
          <a:blip r:embed="rId10"/>
          <a:stretch>
            <a:fillRect/>
          </a:stretch>
        </p:blipFill>
        <p:spPr>
          <a:xfrm>
            <a:off x="7776448" y="4621768"/>
            <a:ext cx="267891" cy="334923"/>
          </a:xfrm>
          <a:prstGeom prst="rect">
            <a:avLst/>
          </a:prstGeom>
        </p:spPr>
      </p:pic>
      <p:sp>
        <p:nvSpPr>
          <p:cNvPr id="21" name="Text 11"/>
          <p:cNvSpPr/>
          <p:nvPr/>
        </p:nvSpPr>
        <p:spPr>
          <a:xfrm>
            <a:off x="7612737" y="5285303"/>
            <a:ext cx="270629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Adaptation Strategies</a:t>
            </a:r>
            <a:endParaRPr lang="en-US" sz="1950" dirty="0"/>
          </a:p>
        </p:txBody>
      </p:sp>
      <p:sp>
        <p:nvSpPr>
          <p:cNvPr id="22" name="Text 12"/>
          <p:cNvSpPr/>
          <p:nvPr/>
        </p:nvSpPr>
        <p:spPr>
          <a:xfrm>
            <a:off x="7612737" y="5714524"/>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adapt visuals based on age, background, interests, and use low-cost materials like drawings and flashcards.</a:t>
            </a:r>
            <a:endParaRPr lang="en-US" sz="1550" dirty="0"/>
          </a:p>
        </p:txBody>
      </p:sp>
      <p:sp>
        <p:nvSpPr>
          <p:cNvPr id="23" name="Text 13"/>
          <p:cNvSpPr/>
          <p:nvPr/>
        </p:nvSpPr>
        <p:spPr>
          <a:xfrm>
            <a:off x="793790" y="677120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Despite significant challenges, teachers demonstrate creativity and dedication in adapting their methods to ensure visual aids remain a valuable part of vocabulary instruction.</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92536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CHAPTER V</a:t>
            </a:r>
            <a:endParaRPr lang="en-US" sz="1950" dirty="0"/>
          </a:p>
        </p:txBody>
      </p:sp>
      <p:sp>
        <p:nvSpPr>
          <p:cNvPr id="3" name="Text 1"/>
          <p:cNvSpPr/>
          <p:nvPr/>
        </p:nvSpPr>
        <p:spPr>
          <a:xfrm>
            <a:off x="1780223" y="3433882"/>
            <a:ext cx="11069836" cy="620078"/>
          </a:xfrm>
          <a:prstGeom prst="rect">
            <a:avLst/>
          </a:prstGeom>
          <a:noFill/>
          <a:ln/>
        </p:spPr>
        <p:txBody>
          <a:bodyPr wrap="none" lIns="0" tIns="0" rIns="0" bIns="0" rtlCol="0" anchor="t"/>
          <a:lstStyle/>
          <a:p>
            <a:pPr marL="0" indent="0" algn="ctr">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Our Final Thoughts and Recommendations</a:t>
            </a:r>
            <a:endParaRPr lang="en-US" sz="3900" dirty="0"/>
          </a:p>
        </p:txBody>
      </p:sp>
      <p:sp>
        <p:nvSpPr>
          <p:cNvPr id="4" name="Text 2"/>
          <p:cNvSpPr/>
          <p:nvPr/>
        </p:nvSpPr>
        <p:spPr>
          <a:xfrm>
            <a:off x="793790" y="4351615"/>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This study confirms the relevance of visual aids in enhancing English vocabulary acquisition among Grade 10 students at Sangariveira Secondary School. While visual aids contribute to better retention and comprehension, their full potential is often limited by a lack of interactive activities and resource constraints.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81157"/>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Key Conclusions</a:t>
            </a:r>
            <a:endParaRPr lang="en-US" sz="3900" dirty="0"/>
          </a:p>
        </p:txBody>
      </p:sp>
      <p:sp>
        <p:nvSpPr>
          <p:cNvPr id="3" name="Shape 1"/>
          <p:cNvSpPr/>
          <p:nvPr/>
        </p:nvSpPr>
        <p:spPr>
          <a:xfrm>
            <a:off x="793790" y="1995726"/>
            <a:ext cx="6422231" cy="2099191"/>
          </a:xfrm>
          <a:prstGeom prst="roundRect">
            <a:avLst>
              <a:gd name="adj" fmla="val 5227"/>
            </a:avLst>
          </a:prstGeom>
          <a:solidFill>
            <a:srgbClr val="FBFAFF"/>
          </a:solidFill>
          <a:ln/>
        </p:spPr>
      </p:sp>
      <p:pic>
        <p:nvPicPr>
          <p:cNvPr id="4" name="Image 0" descr="preencoded.png"/>
          <p:cNvPicPr>
            <a:picLocks noChangeAspect="1"/>
          </p:cNvPicPr>
          <p:nvPr/>
        </p:nvPicPr>
        <p:blipFill>
          <a:blip r:embed="rId3"/>
          <a:stretch>
            <a:fillRect/>
          </a:stretch>
        </p:blipFill>
        <p:spPr>
          <a:xfrm>
            <a:off x="793790" y="1972866"/>
            <a:ext cx="6422231" cy="91440"/>
          </a:xfrm>
          <a:prstGeom prst="rect">
            <a:avLst/>
          </a:prstGeom>
        </p:spPr>
      </p:pic>
      <p:pic>
        <p:nvPicPr>
          <p:cNvPr id="5" name="Image 1" descr="preencoded.png"/>
          <p:cNvPicPr>
            <a:picLocks noChangeAspect="1"/>
          </p:cNvPicPr>
          <p:nvPr/>
        </p:nvPicPr>
        <p:blipFill>
          <a:blip r:embed="rId4"/>
          <a:stretch>
            <a:fillRect/>
          </a:stretch>
        </p:blipFill>
        <p:spPr>
          <a:xfrm>
            <a:off x="3707249" y="1698069"/>
            <a:ext cx="595313" cy="595313"/>
          </a:xfrm>
          <a:prstGeom prst="rect">
            <a:avLst/>
          </a:prstGeom>
        </p:spPr>
      </p:pic>
      <p:sp>
        <p:nvSpPr>
          <p:cNvPr id="6" name="Text 2"/>
          <p:cNvSpPr/>
          <p:nvPr/>
        </p:nvSpPr>
        <p:spPr>
          <a:xfrm>
            <a:off x="3885843" y="1846898"/>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1</a:t>
            </a:r>
            <a:endParaRPr lang="en-US" sz="1850" dirty="0"/>
          </a:p>
        </p:txBody>
      </p:sp>
      <p:sp>
        <p:nvSpPr>
          <p:cNvPr id="7" name="Text 3"/>
          <p:cNvSpPr/>
          <p:nvPr/>
        </p:nvSpPr>
        <p:spPr>
          <a:xfrm>
            <a:off x="1015008" y="2491859"/>
            <a:ext cx="3146822"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Effectiveness Confirmed</a:t>
            </a:r>
            <a:endParaRPr lang="en-US" sz="1950" dirty="0"/>
          </a:p>
        </p:txBody>
      </p:sp>
      <p:sp>
        <p:nvSpPr>
          <p:cNvPr id="8" name="Text 4"/>
          <p:cNvSpPr/>
          <p:nvPr/>
        </p:nvSpPr>
        <p:spPr>
          <a:xfrm>
            <a:off x="1015008" y="2921079"/>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Visual aids significantly improve vocabulary retention and comprehension by linking words to images and real-world objects.</a:t>
            </a:r>
            <a:endParaRPr lang="en-US" sz="1550" dirty="0"/>
          </a:p>
        </p:txBody>
      </p:sp>
      <p:sp>
        <p:nvSpPr>
          <p:cNvPr id="9" name="Shape 5"/>
          <p:cNvSpPr/>
          <p:nvPr/>
        </p:nvSpPr>
        <p:spPr>
          <a:xfrm>
            <a:off x="7414379" y="1995726"/>
            <a:ext cx="6422231" cy="2099191"/>
          </a:xfrm>
          <a:prstGeom prst="roundRect">
            <a:avLst>
              <a:gd name="adj" fmla="val 5227"/>
            </a:avLst>
          </a:prstGeom>
          <a:solidFill>
            <a:srgbClr val="FBFAFF"/>
          </a:solidFill>
          <a:ln/>
        </p:spPr>
      </p:sp>
      <p:pic>
        <p:nvPicPr>
          <p:cNvPr id="10" name="Image 2" descr="preencoded.png"/>
          <p:cNvPicPr>
            <a:picLocks noChangeAspect="1"/>
          </p:cNvPicPr>
          <p:nvPr/>
        </p:nvPicPr>
        <p:blipFill>
          <a:blip r:embed="rId3"/>
          <a:stretch>
            <a:fillRect/>
          </a:stretch>
        </p:blipFill>
        <p:spPr>
          <a:xfrm>
            <a:off x="7414379" y="1972866"/>
            <a:ext cx="6422231" cy="91440"/>
          </a:xfrm>
          <a:prstGeom prst="rect">
            <a:avLst/>
          </a:prstGeom>
        </p:spPr>
      </p:pic>
      <p:pic>
        <p:nvPicPr>
          <p:cNvPr id="11" name="Image 3" descr="preencoded.png"/>
          <p:cNvPicPr>
            <a:picLocks noChangeAspect="1"/>
          </p:cNvPicPr>
          <p:nvPr/>
        </p:nvPicPr>
        <p:blipFill>
          <a:blip r:embed="rId4"/>
          <a:stretch>
            <a:fillRect/>
          </a:stretch>
        </p:blipFill>
        <p:spPr>
          <a:xfrm>
            <a:off x="10327838" y="1698069"/>
            <a:ext cx="595313" cy="595313"/>
          </a:xfrm>
          <a:prstGeom prst="rect">
            <a:avLst/>
          </a:prstGeom>
        </p:spPr>
      </p:pic>
      <p:sp>
        <p:nvSpPr>
          <p:cNvPr id="12" name="Text 6"/>
          <p:cNvSpPr/>
          <p:nvPr/>
        </p:nvSpPr>
        <p:spPr>
          <a:xfrm>
            <a:off x="10506432" y="1846898"/>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2</a:t>
            </a:r>
            <a:endParaRPr lang="en-US" sz="1850" dirty="0"/>
          </a:p>
        </p:txBody>
      </p:sp>
      <p:sp>
        <p:nvSpPr>
          <p:cNvPr id="13" name="Text 7"/>
          <p:cNvSpPr/>
          <p:nvPr/>
        </p:nvSpPr>
        <p:spPr>
          <a:xfrm>
            <a:off x="7635597" y="2491859"/>
            <a:ext cx="296096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Underutilized Potential</a:t>
            </a:r>
            <a:endParaRPr lang="en-US" sz="1950" dirty="0"/>
          </a:p>
        </p:txBody>
      </p:sp>
      <p:sp>
        <p:nvSpPr>
          <p:cNvPr id="14" name="Text 8"/>
          <p:cNvSpPr/>
          <p:nvPr/>
        </p:nvSpPr>
        <p:spPr>
          <a:xfrm>
            <a:off x="7635597" y="2921079"/>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Despite their presence, visual aids are not always integrated into interactive or student-centered activities, limiting their impact.</a:t>
            </a:r>
            <a:endParaRPr lang="en-US" sz="1550" dirty="0"/>
          </a:p>
        </p:txBody>
      </p:sp>
      <p:sp>
        <p:nvSpPr>
          <p:cNvPr id="15" name="Shape 9"/>
          <p:cNvSpPr/>
          <p:nvPr/>
        </p:nvSpPr>
        <p:spPr>
          <a:xfrm>
            <a:off x="793790" y="4590931"/>
            <a:ext cx="6422231" cy="2099191"/>
          </a:xfrm>
          <a:prstGeom prst="roundRect">
            <a:avLst>
              <a:gd name="adj" fmla="val 5227"/>
            </a:avLst>
          </a:prstGeom>
          <a:solidFill>
            <a:srgbClr val="FBFAFF"/>
          </a:solidFill>
          <a:ln/>
        </p:spPr>
      </p:sp>
      <p:pic>
        <p:nvPicPr>
          <p:cNvPr id="16" name="Image 4" descr="preencoded.png"/>
          <p:cNvPicPr>
            <a:picLocks noChangeAspect="1"/>
          </p:cNvPicPr>
          <p:nvPr/>
        </p:nvPicPr>
        <p:blipFill>
          <a:blip r:embed="rId3"/>
          <a:stretch>
            <a:fillRect/>
          </a:stretch>
        </p:blipFill>
        <p:spPr>
          <a:xfrm>
            <a:off x="793790" y="4568071"/>
            <a:ext cx="6422231" cy="91440"/>
          </a:xfrm>
          <a:prstGeom prst="rect">
            <a:avLst/>
          </a:prstGeom>
        </p:spPr>
      </p:pic>
      <p:pic>
        <p:nvPicPr>
          <p:cNvPr id="17" name="Image 5" descr="preencoded.png"/>
          <p:cNvPicPr>
            <a:picLocks noChangeAspect="1"/>
          </p:cNvPicPr>
          <p:nvPr/>
        </p:nvPicPr>
        <p:blipFill>
          <a:blip r:embed="rId4"/>
          <a:stretch>
            <a:fillRect/>
          </a:stretch>
        </p:blipFill>
        <p:spPr>
          <a:xfrm>
            <a:off x="3707249" y="4293275"/>
            <a:ext cx="595313" cy="595313"/>
          </a:xfrm>
          <a:prstGeom prst="rect">
            <a:avLst/>
          </a:prstGeom>
        </p:spPr>
      </p:pic>
      <p:sp>
        <p:nvSpPr>
          <p:cNvPr id="18" name="Text 10"/>
          <p:cNvSpPr/>
          <p:nvPr/>
        </p:nvSpPr>
        <p:spPr>
          <a:xfrm>
            <a:off x="3885843" y="4442103"/>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3</a:t>
            </a:r>
            <a:endParaRPr lang="en-US" sz="1850" dirty="0"/>
          </a:p>
        </p:txBody>
      </p:sp>
      <p:sp>
        <p:nvSpPr>
          <p:cNvPr id="19" name="Text 11"/>
          <p:cNvSpPr/>
          <p:nvPr/>
        </p:nvSpPr>
        <p:spPr>
          <a:xfrm>
            <a:off x="1015008" y="5087064"/>
            <a:ext cx="268795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Persistent Challenges</a:t>
            </a:r>
            <a:endParaRPr lang="en-US" sz="1950" dirty="0"/>
          </a:p>
        </p:txBody>
      </p:sp>
      <p:sp>
        <p:nvSpPr>
          <p:cNvPr id="20" name="Text 12"/>
          <p:cNvSpPr/>
          <p:nvPr/>
        </p:nvSpPr>
        <p:spPr>
          <a:xfrm>
            <a:off x="1015008" y="5516285"/>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Students face pronunciation, memorization, and contextual usage issues. Teachers struggle with limited resources and culturally inappropriate materials.</a:t>
            </a:r>
            <a:endParaRPr lang="en-US" sz="1550" dirty="0"/>
          </a:p>
        </p:txBody>
      </p:sp>
      <p:sp>
        <p:nvSpPr>
          <p:cNvPr id="21" name="Shape 13"/>
          <p:cNvSpPr/>
          <p:nvPr/>
        </p:nvSpPr>
        <p:spPr>
          <a:xfrm>
            <a:off x="7414379" y="4590931"/>
            <a:ext cx="6422231" cy="2099191"/>
          </a:xfrm>
          <a:prstGeom prst="roundRect">
            <a:avLst>
              <a:gd name="adj" fmla="val 5227"/>
            </a:avLst>
          </a:prstGeom>
          <a:solidFill>
            <a:srgbClr val="FBFAFF"/>
          </a:solidFill>
          <a:ln/>
        </p:spPr>
      </p:sp>
      <p:pic>
        <p:nvPicPr>
          <p:cNvPr id="22" name="Image 6" descr="preencoded.png"/>
          <p:cNvPicPr>
            <a:picLocks noChangeAspect="1"/>
          </p:cNvPicPr>
          <p:nvPr/>
        </p:nvPicPr>
        <p:blipFill>
          <a:blip r:embed="rId3"/>
          <a:stretch>
            <a:fillRect/>
          </a:stretch>
        </p:blipFill>
        <p:spPr>
          <a:xfrm>
            <a:off x="7414379" y="4568071"/>
            <a:ext cx="6422231" cy="91440"/>
          </a:xfrm>
          <a:prstGeom prst="rect">
            <a:avLst/>
          </a:prstGeom>
        </p:spPr>
      </p:pic>
      <p:pic>
        <p:nvPicPr>
          <p:cNvPr id="23" name="Image 7" descr="preencoded.png"/>
          <p:cNvPicPr>
            <a:picLocks noChangeAspect="1"/>
          </p:cNvPicPr>
          <p:nvPr/>
        </p:nvPicPr>
        <p:blipFill>
          <a:blip r:embed="rId4"/>
          <a:stretch>
            <a:fillRect/>
          </a:stretch>
        </p:blipFill>
        <p:spPr>
          <a:xfrm>
            <a:off x="10327838" y="4293275"/>
            <a:ext cx="595313" cy="595313"/>
          </a:xfrm>
          <a:prstGeom prst="rect">
            <a:avLst/>
          </a:prstGeom>
        </p:spPr>
      </p:pic>
      <p:sp>
        <p:nvSpPr>
          <p:cNvPr id="24" name="Text 14"/>
          <p:cNvSpPr/>
          <p:nvPr/>
        </p:nvSpPr>
        <p:spPr>
          <a:xfrm>
            <a:off x="10506432" y="4442103"/>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4</a:t>
            </a:r>
            <a:endParaRPr lang="en-US" sz="1850" dirty="0"/>
          </a:p>
        </p:txBody>
      </p:sp>
      <p:sp>
        <p:nvSpPr>
          <p:cNvPr id="25" name="Text 15"/>
          <p:cNvSpPr/>
          <p:nvPr/>
        </p:nvSpPr>
        <p:spPr>
          <a:xfrm>
            <a:off x="7635597" y="5087064"/>
            <a:ext cx="469153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Recommendations for Improvement</a:t>
            </a:r>
            <a:endParaRPr lang="en-US" sz="1950" dirty="0"/>
          </a:p>
        </p:txBody>
      </p:sp>
      <p:sp>
        <p:nvSpPr>
          <p:cNvPr id="26" name="Text 16"/>
          <p:cNvSpPr/>
          <p:nvPr/>
        </p:nvSpPr>
        <p:spPr>
          <a:xfrm>
            <a:off x="7635597" y="5516285"/>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Structured activities, clearer images, institutional support, and audio integration are crucial for optimizing visual aid effectiveness.</a:t>
            </a:r>
            <a:endParaRPr lang="en-US" sz="1550" dirty="0"/>
          </a:p>
        </p:txBody>
      </p:sp>
      <p:sp>
        <p:nvSpPr>
          <p:cNvPr id="27" name="Text 17"/>
          <p:cNvSpPr/>
          <p:nvPr/>
        </p:nvSpPr>
        <p:spPr>
          <a:xfrm>
            <a:off x="793790" y="6913364"/>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The study emphasizes that visual aids are essential tools, but their success hinges on purposeful integration into interactive learning experiences and collaborative efforts from all stakeholders.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6640" y="508040"/>
            <a:ext cx="10129242" cy="575429"/>
          </a:xfrm>
          <a:prstGeom prst="rect">
            <a:avLst/>
          </a:prstGeom>
          <a:noFill/>
          <a:ln/>
        </p:spPr>
        <p:txBody>
          <a:bodyPr wrap="none" lIns="0" tIns="0" rIns="0" bIns="0" rtlCol="0" anchor="t"/>
          <a:lstStyle/>
          <a:p>
            <a:pPr marL="0" indent="0" algn="l">
              <a:lnSpc>
                <a:spcPts val="4500"/>
              </a:lnSpc>
              <a:buNone/>
            </a:pPr>
            <a:r>
              <a:rPr lang="en-US" sz="3600" dirty="0">
                <a:solidFill>
                  <a:srgbClr val="403CCF"/>
                </a:solidFill>
                <a:latin typeface="Libre Baskerville" pitchFamily="34" charset="0"/>
                <a:ea typeface="Libre Baskerville" pitchFamily="34" charset="-122"/>
                <a:cs typeface="Libre Baskerville" pitchFamily="34" charset="-120"/>
              </a:rPr>
              <a:t>Suggestions for English Language Teachers</a:t>
            </a:r>
            <a:endParaRPr lang="en-US" sz="3600" dirty="0"/>
          </a:p>
        </p:txBody>
      </p:sp>
      <p:sp>
        <p:nvSpPr>
          <p:cNvPr id="3" name="Shape 1"/>
          <p:cNvSpPr/>
          <p:nvPr/>
        </p:nvSpPr>
        <p:spPr>
          <a:xfrm>
            <a:off x="736640" y="1451729"/>
            <a:ext cx="13157121" cy="1106686"/>
          </a:xfrm>
          <a:prstGeom prst="roundRect">
            <a:avLst>
              <a:gd name="adj" fmla="val 2496"/>
            </a:avLst>
          </a:prstGeom>
          <a:solidFill>
            <a:srgbClr val="FBFAFF"/>
          </a:solidFill>
          <a:ln w="22860">
            <a:solidFill>
              <a:srgbClr val="D0CED9"/>
            </a:solidFill>
            <a:prstDash val="solid"/>
          </a:ln>
        </p:spPr>
      </p:sp>
      <p:sp>
        <p:nvSpPr>
          <p:cNvPr id="4" name="Shape 2"/>
          <p:cNvSpPr/>
          <p:nvPr/>
        </p:nvSpPr>
        <p:spPr>
          <a:xfrm>
            <a:off x="759500" y="1474589"/>
            <a:ext cx="736640" cy="1060966"/>
          </a:xfrm>
          <a:prstGeom prst="roundRect">
            <a:avLst>
              <a:gd name="adj" fmla="val 26"/>
            </a:avLst>
          </a:prstGeom>
          <a:solidFill>
            <a:srgbClr val="EAE8F3"/>
          </a:solidFill>
          <a:ln/>
        </p:spPr>
      </p:sp>
      <p:sp>
        <p:nvSpPr>
          <p:cNvPr id="5" name="Text 3"/>
          <p:cNvSpPr/>
          <p:nvPr/>
        </p:nvSpPr>
        <p:spPr>
          <a:xfrm>
            <a:off x="989648" y="1832372"/>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1</a:t>
            </a:r>
            <a:endParaRPr lang="en-US" sz="2150" dirty="0"/>
          </a:p>
        </p:txBody>
      </p:sp>
      <p:sp>
        <p:nvSpPr>
          <p:cNvPr id="6" name="Text 4"/>
          <p:cNvSpPr/>
          <p:nvPr/>
        </p:nvSpPr>
        <p:spPr>
          <a:xfrm>
            <a:off x="1680210" y="1658660"/>
            <a:ext cx="4722257"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Incorporate Student-Centered Activities</a:t>
            </a:r>
            <a:endParaRPr lang="en-US" sz="1800" dirty="0"/>
          </a:p>
        </p:txBody>
      </p:sp>
      <p:sp>
        <p:nvSpPr>
          <p:cNvPr id="7" name="Text 5"/>
          <p:cNvSpPr/>
          <p:nvPr/>
        </p:nvSpPr>
        <p:spPr>
          <a:xfrm>
            <a:off x="1680210" y="2056805"/>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Use group discussions, role-playing, and games with visual aids to increase participation and promote vocabulary usage in real contexts.</a:t>
            </a:r>
            <a:endParaRPr lang="en-US" sz="1450" dirty="0"/>
          </a:p>
        </p:txBody>
      </p:sp>
      <p:sp>
        <p:nvSpPr>
          <p:cNvPr id="8" name="Shape 6"/>
          <p:cNvSpPr/>
          <p:nvPr/>
        </p:nvSpPr>
        <p:spPr>
          <a:xfrm>
            <a:off x="736640" y="2742486"/>
            <a:ext cx="13157121" cy="1106686"/>
          </a:xfrm>
          <a:prstGeom prst="roundRect">
            <a:avLst>
              <a:gd name="adj" fmla="val 2496"/>
            </a:avLst>
          </a:prstGeom>
          <a:solidFill>
            <a:srgbClr val="FBFAFF"/>
          </a:solidFill>
          <a:ln w="22860">
            <a:solidFill>
              <a:srgbClr val="D0CED9"/>
            </a:solidFill>
            <a:prstDash val="solid"/>
          </a:ln>
        </p:spPr>
      </p:sp>
      <p:sp>
        <p:nvSpPr>
          <p:cNvPr id="9" name="Shape 7"/>
          <p:cNvSpPr/>
          <p:nvPr/>
        </p:nvSpPr>
        <p:spPr>
          <a:xfrm>
            <a:off x="759500" y="2765346"/>
            <a:ext cx="736640" cy="1060966"/>
          </a:xfrm>
          <a:prstGeom prst="roundRect">
            <a:avLst>
              <a:gd name="adj" fmla="val 26"/>
            </a:avLst>
          </a:prstGeom>
          <a:solidFill>
            <a:srgbClr val="EAE8F3"/>
          </a:solidFill>
          <a:ln/>
        </p:spPr>
      </p:sp>
      <p:sp>
        <p:nvSpPr>
          <p:cNvPr id="10" name="Text 8"/>
          <p:cNvSpPr/>
          <p:nvPr/>
        </p:nvSpPr>
        <p:spPr>
          <a:xfrm>
            <a:off x="989648" y="3123128"/>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2</a:t>
            </a:r>
            <a:endParaRPr lang="en-US" sz="2150" dirty="0"/>
          </a:p>
        </p:txBody>
      </p:sp>
      <p:sp>
        <p:nvSpPr>
          <p:cNvPr id="11" name="Text 9"/>
          <p:cNvSpPr/>
          <p:nvPr/>
        </p:nvSpPr>
        <p:spPr>
          <a:xfrm>
            <a:off x="1680210" y="2949416"/>
            <a:ext cx="4377690"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Choose Culturally Relevant Materials</a:t>
            </a:r>
            <a:endParaRPr lang="en-US" sz="1800" dirty="0"/>
          </a:p>
        </p:txBody>
      </p:sp>
      <p:sp>
        <p:nvSpPr>
          <p:cNvPr id="12" name="Text 10"/>
          <p:cNvSpPr/>
          <p:nvPr/>
        </p:nvSpPr>
        <p:spPr>
          <a:xfrm>
            <a:off x="1680210" y="3347561"/>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Select images and illustrations that align with students’ real-life experiences and cultural backgrounds for meaningful learning.</a:t>
            </a:r>
            <a:endParaRPr lang="en-US" sz="1450" dirty="0"/>
          </a:p>
        </p:txBody>
      </p:sp>
      <p:sp>
        <p:nvSpPr>
          <p:cNvPr id="13" name="Shape 11"/>
          <p:cNvSpPr/>
          <p:nvPr/>
        </p:nvSpPr>
        <p:spPr>
          <a:xfrm>
            <a:off x="736640" y="4033242"/>
            <a:ext cx="13157121" cy="1106686"/>
          </a:xfrm>
          <a:prstGeom prst="roundRect">
            <a:avLst>
              <a:gd name="adj" fmla="val 2496"/>
            </a:avLst>
          </a:prstGeom>
          <a:solidFill>
            <a:srgbClr val="FBFAFF"/>
          </a:solidFill>
          <a:ln w="22860">
            <a:solidFill>
              <a:srgbClr val="D0CED9"/>
            </a:solidFill>
            <a:prstDash val="solid"/>
          </a:ln>
        </p:spPr>
      </p:sp>
      <p:sp>
        <p:nvSpPr>
          <p:cNvPr id="14" name="Shape 12"/>
          <p:cNvSpPr/>
          <p:nvPr/>
        </p:nvSpPr>
        <p:spPr>
          <a:xfrm>
            <a:off x="759500" y="4056102"/>
            <a:ext cx="736640" cy="1060966"/>
          </a:xfrm>
          <a:prstGeom prst="roundRect">
            <a:avLst>
              <a:gd name="adj" fmla="val 26"/>
            </a:avLst>
          </a:prstGeom>
          <a:solidFill>
            <a:srgbClr val="EAE8F3"/>
          </a:solidFill>
          <a:ln/>
        </p:spPr>
      </p:sp>
      <p:sp>
        <p:nvSpPr>
          <p:cNvPr id="15" name="Text 13"/>
          <p:cNvSpPr/>
          <p:nvPr/>
        </p:nvSpPr>
        <p:spPr>
          <a:xfrm>
            <a:off x="989648" y="4413885"/>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3</a:t>
            </a:r>
            <a:endParaRPr lang="en-US" sz="2150" dirty="0"/>
          </a:p>
        </p:txBody>
      </p:sp>
      <p:sp>
        <p:nvSpPr>
          <p:cNvPr id="16" name="Text 14"/>
          <p:cNvSpPr/>
          <p:nvPr/>
        </p:nvSpPr>
        <p:spPr>
          <a:xfrm>
            <a:off x="1680210" y="4240173"/>
            <a:ext cx="3714869"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Integrate Pronunciation Guides</a:t>
            </a:r>
            <a:endParaRPr lang="en-US" sz="1800" dirty="0"/>
          </a:p>
        </p:txBody>
      </p:sp>
      <p:sp>
        <p:nvSpPr>
          <p:cNvPr id="17" name="Text 15"/>
          <p:cNvSpPr/>
          <p:nvPr/>
        </p:nvSpPr>
        <p:spPr>
          <a:xfrm>
            <a:off x="1680210" y="4638318"/>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Combine audio clips and verbal descriptions with visual aids to reinforce vocabulary comprehension and correct usage.</a:t>
            </a:r>
            <a:endParaRPr lang="en-US" sz="1450" dirty="0"/>
          </a:p>
        </p:txBody>
      </p:sp>
      <p:sp>
        <p:nvSpPr>
          <p:cNvPr id="18" name="Shape 16"/>
          <p:cNvSpPr/>
          <p:nvPr/>
        </p:nvSpPr>
        <p:spPr>
          <a:xfrm>
            <a:off x="736640" y="5323999"/>
            <a:ext cx="13157121" cy="1106686"/>
          </a:xfrm>
          <a:prstGeom prst="roundRect">
            <a:avLst>
              <a:gd name="adj" fmla="val 2496"/>
            </a:avLst>
          </a:prstGeom>
          <a:solidFill>
            <a:srgbClr val="FBFAFF"/>
          </a:solidFill>
          <a:ln w="22860">
            <a:solidFill>
              <a:srgbClr val="D0CED9"/>
            </a:solidFill>
            <a:prstDash val="solid"/>
          </a:ln>
        </p:spPr>
      </p:sp>
      <p:sp>
        <p:nvSpPr>
          <p:cNvPr id="19" name="Shape 17"/>
          <p:cNvSpPr/>
          <p:nvPr/>
        </p:nvSpPr>
        <p:spPr>
          <a:xfrm>
            <a:off x="759500" y="5346859"/>
            <a:ext cx="736640" cy="1060966"/>
          </a:xfrm>
          <a:prstGeom prst="roundRect">
            <a:avLst>
              <a:gd name="adj" fmla="val 26"/>
            </a:avLst>
          </a:prstGeom>
          <a:solidFill>
            <a:srgbClr val="EAE8F3"/>
          </a:solidFill>
          <a:ln/>
        </p:spPr>
      </p:sp>
      <p:sp>
        <p:nvSpPr>
          <p:cNvPr id="20" name="Text 18"/>
          <p:cNvSpPr/>
          <p:nvPr/>
        </p:nvSpPr>
        <p:spPr>
          <a:xfrm>
            <a:off x="989648" y="5704642"/>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4</a:t>
            </a:r>
            <a:endParaRPr lang="en-US" sz="2150" dirty="0"/>
          </a:p>
        </p:txBody>
      </p:sp>
      <p:sp>
        <p:nvSpPr>
          <p:cNvPr id="21" name="Text 19"/>
          <p:cNvSpPr/>
          <p:nvPr/>
        </p:nvSpPr>
        <p:spPr>
          <a:xfrm>
            <a:off x="1680210" y="5530929"/>
            <a:ext cx="3450193"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Utilize Vocabulary Flashcards</a:t>
            </a:r>
            <a:endParaRPr lang="en-US" sz="1800" dirty="0"/>
          </a:p>
        </p:txBody>
      </p:sp>
      <p:sp>
        <p:nvSpPr>
          <p:cNvPr id="22" name="Text 20"/>
          <p:cNvSpPr/>
          <p:nvPr/>
        </p:nvSpPr>
        <p:spPr>
          <a:xfrm>
            <a:off x="1680210" y="5929074"/>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Introduce new terms, especially nouns and adjectives, using flashcards with images and words to aid recall.</a:t>
            </a:r>
            <a:endParaRPr lang="en-US" sz="1450" dirty="0"/>
          </a:p>
        </p:txBody>
      </p:sp>
      <p:sp>
        <p:nvSpPr>
          <p:cNvPr id="23" name="Shape 21"/>
          <p:cNvSpPr/>
          <p:nvPr/>
        </p:nvSpPr>
        <p:spPr>
          <a:xfrm>
            <a:off x="736640" y="6614755"/>
            <a:ext cx="13157121" cy="1106686"/>
          </a:xfrm>
          <a:prstGeom prst="roundRect">
            <a:avLst>
              <a:gd name="adj" fmla="val 2496"/>
            </a:avLst>
          </a:prstGeom>
          <a:solidFill>
            <a:srgbClr val="FBFAFF"/>
          </a:solidFill>
          <a:ln w="22860">
            <a:solidFill>
              <a:srgbClr val="D0CED9"/>
            </a:solidFill>
            <a:prstDash val="solid"/>
          </a:ln>
        </p:spPr>
      </p:sp>
      <p:sp>
        <p:nvSpPr>
          <p:cNvPr id="24" name="Shape 22"/>
          <p:cNvSpPr/>
          <p:nvPr/>
        </p:nvSpPr>
        <p:spPr>
          <a:xfrm>
            <a:off x="759500" y="6637615"/>
            <a:ext cx="736640" cy="1060966"/>
          </a:xfrm>
          <a:prstGeom prst="roundRect">
            <a:avLst>
              <a:gd name="adj" fmla="val 26"/>
            </a:avLst>
          </a:prstGeom>
          <a:solidFill>
            <a:srgbClr val="EAE8F3"/>
          </a:solidFill>
          <a:ln/>
        </p:spPr>
      </p:sp>
      <p:sp>
        <p:nvSpPr>
          <p:cNvPr id="25" name="Text 23"/>
          <p:cNvSpPr/>
          <p:nvPr/>
        </p:nvSpPr>
        <p:spPr>
          <a:xfrm>
            <a:off x="989648" y="6995398"/>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5</a:t>
            </a:r>
            <a:endParaRPr lang="en-US" sz="2150" dirty="0"/>
          </a:p>
        </p:txBody>
      </p:sp>
      <p:sp>
        <p:nvSpPr>
          <p:cNvPr id="26" name="Text 24"/>
          <p:cNvSpPr/>
          <p:nvPr/>
        </p:nvSpPr>
        <p:spPr>
          <a:xfrm>
            <a:off x="1680210" y="6821686"/>
            <a:ext cx="2932152"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Bring Real Items to Class</a:t>
            </a:r>
            <a:endParaRPr lang="en-US" sz="1800" dirty="0"/>
          </a:p>
        </p:txBody>
      </p:sp>
      <p:sp>
        <p:nvSpPr>
          <p:cNvPr id="27" name="Text 25"/>
          <p:cNvSpPr/>
          <p:nvPr/>
        </p:nvSpPr>
        <p:spPr>
          <a:xfrm>
            <a:off x="1680210" y="7219831"/>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Teach vocabulary through observation and interaction with real objects (e.g., fruits, tools) to stimulate multiple senses.</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1114</Words>
  <Application>Microsoft Office PowerPoint</Application>
  <PresentationFormat>Custom</PresentationFormat>
  <Paragraphs>125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lastModifiedBy>hp</cp:lastModifiedBy>
  <cp:revision>2</cp:revision>
  <dcterms:created xsi:type="dcterms:W3CDTF">2025-08-09T15:23:05Z</dcterms:created>
  <dcterms:modified xsi:type="dcterms:W3CDTF">2025-08-09T15:35:40Z</dcterms:modified>
</cp:coreProperties>
</file>