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Source Code Pro"/>
      <p:regular r:id="rId16"/>
      <p:bold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SourceCodePro-bold.fntdata"/><Relationship Id="rId16" Type="http://schemas.openxmlformats.org/officeDocument/2006/relationships/font" Target="fonts/SourceCodePro-regular.fntdata"/><Relationship Id="rId5" Type="http://schemas.openxmlformats.org/officeDocument/2006/relationships/slide" Target="slides/slide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Relationship Id="rId2" Type="http://schemas.openxmlformats.org/officeDocument/2006/relationships/image" Target="../media/image00.png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Relationship Id="rId2" Type="http://schemas.openxmlformats.org/officeDocument/2006/relationships/image" Target="../media/image0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4226100" y="2933549"/>
            <a:ext cx="691799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25" y="0"/>
            <a:ext cx="9144000" cy="31241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411175" y="644300"/>
            <a:ext cx="8282399" cy="2109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411175" y="3398250"/>
            <a:ext cx="8282399" cy="1260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5" name="Shape 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1162" y="4818687"/>
            <a:ext cx="1362075" cy="2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 txBox="1"/>
          <p:nvPr>
            <p:ph type="title"/>
          </p:nvPr>
        </p:nvSpPr>
        <p:spPr>
          <a:xfrm>
            <a:off x="430800" y="1889700"/>
            <a:ext cx="8282399" cy="1516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29200" y="1275577"/>
            <a:ext cx="6140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buFont typeface="Trebuchet MS"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buFont typeface="Trebuchet MS"/>
              <a:defRPr>
                <a:latin typeface="Trebuchet MS"/>
                <a:ea typeface="Trebuchet MS"/>
                <a:cs typeface="Trebuchet MS"/>
                <a:sym typeface="Trebuchet MS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buFont typeface="Trebuchet MS"/>
              <a:defRPr>
                <a:latin typeface="Trebuchet MS"/>
                <a:ea typeface="Trebuchet MS"/>
                <a:cs typeface="Trebuchet MS"/>
                <a:sym typeface="Trebuchet MS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buFont typeface="Trebuchet MS"/>
              <a:defRPr>
                <a:latin typeface="Trebuchet MS"/>
                <a:ea typeface="Trebuchet MS"/>
                <a:cs typeface="Trebuchet MS"/>
                <a:sym typeface="Trebuchet MS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buFont typeface="Trebuchet MS"/>
              <a:defRPr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buFont typeface="Trebuchet MS"/>
              <a:defRPr>
                <a:latin typeface="Trebuchet MS"/>
                <a:ea typeface="Trebuchet MS"/>
                <a:cs typeface="Trebuchet MS"/>
                <a:sym typeface="Trebuchet MS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buFont typeface="Trebuchet MS"/>
              <a:defRPr>
                <a:latin typeface="Trebuchet MS"/>
                <a:ea typeface="Trebuchet MS"/>
                <a:cs typeface="Trebuchet MS"/>
                <a:sym typeface="Trebuchet MS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buFont typeface="Trebuchet MS"/>
              <a:defRPr>
                <a:latin typeface="Trebuchet MS"/>
                <a:ea typeface="Trebuchet MS"/>
                <a:cs typeface="Trebuchet MS"/>
                <a:sym typeface="Trebuchet MS"/>
              </a:defRPr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5" name="Shape 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9187" y="4818687"/>
            <a:ext cx="1362075" cy="2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hape 27"/>
          <p:cNvCxnSpPr/>
          <p:nvPr/>
        </p:nvCxnSpPr>
        <p:spPr>
          <a:xfrm>
            <a:off x="429200" y="1275577"/>
            <a:ext cx="6140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8" name="Shape 28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468825"/>
            <a:ext cx="3999899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832400" y="1468825"/>
            <a:ext cx="3999899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hape 36"/>
          <p:cNvCxnSpPr/>
          <p:nvPr/>
        </p:nvCxnSpPr>
        <p:spPr>
          <a:xfrm>
            <a:off x="418675" y="1457787"/>
            <a:ext cx="6140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7" name="Shape 37"/>
          <p:cNvSpPr txBox="1"/>
          <p:nvPr>
            <p:ph type="title"/>
          </p:nvPr>
        </p:nvSpPr>
        <p:spPr>
          <a:xfrm>
            <a:off x="311700" y="6318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311700" y="1618203"/>
            <a:ext cx="2807999" cy="295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90250" y="528900"/>
            <a:ext cx="5678099" cy="40856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bg>
      <p:bgPr>
        <a:solidFill>
          <a:schemeClr val="dk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4572000" y="175"/>
            <a:ext cx="4572000" cy="5143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5" name="Shape 45"/>
          <p:cNvCxnSpPr/>
          <p:nvPr/>
        </p:nvCxnSpPr>
        <p:spPr>
          <a:xfrm>
            <a:off x="5029675" y="4495500"/>
            <a:ext cx="577199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65500" y="1078750"/>
            <a:ext cx="4045199" cy="1789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265500" y="29214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hape 54"/>
          <p:cNvCxnSpPr/>
          <p:nvPr/>
        </p:nvCxnSpPr>
        <p:spPr>
          <a:xfrm>
            <a:off x="413275" y="2988275"/>
            <a:ext cx="91049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55" name="Shape 5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12000"/>
            </a:lvl1pPr>
            <a:lvl2pPr lvl="1">
              <a:spcBef>
                <a:spcPts val="0"/>
              </a:spcBef>
              <a:buSzPct val="100000"/>
              <a:defRPr sz="12000"/>
            </a:lvl2pPr>
            <a:lvl3pPr lvl="2">
              <a:spcBef>
                <a:spcPts val="0"/>
              </a:spcBef>
              <a:buSzPct val="100000"/>
              <a:defRPr sz="12000"/>
            </a:lvl3pPr>
            <a:lvl4pPr lvl="3">
              <a:spcBef>
                <a:spcPts val="0"/>
              </a:spcBef>
              <a:buSzPct val="100000"/>
              <a:defRPr sz="12000"/>
            </a:lvl4pPr>
            <a:lvl5pPr lvl="4">
              <a:spcBef>
                <a:spcPts val="0"/>
              </a:spcBef>
              <a:buSzPct val="100000"/>
              <a:defRPr sz="12000"/>
            </a:lvl5pPr>
            <a:lvl6pPr lvl="5">
              <a:spcBef>
                <a:spcPts val="0"/>
              </a:spcBef>
              <a:buSzPct val="100000"/>
              <a:defRPr sz="12000"/>
            </a:lvl6pPr>
            <a:lvl7pPr lvl="6">
              <a:spcBef>
                <a:spcPts val="0"/>
              </a:spcBef>
              <a:buSzPct val="100000"/>
              <a:defRPr sz="12000"/>
            </a:lvl7pPr>
            <a:lvl8pPr lvl="7">
              <a:spcBef>
                <a:spcPts val="0"/>
              </a:spcBef>
              <a:buSzPct val="100000"/>
              <a:defRPr sz="12000"/>
            </a:lvl8pPr>
            <a:lvl9pPr lvl="8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OSLL/qemu-xtensa/commits/xtensa-esp8266" TargetMode="External"/><Relationship Id="rId4" Type="http://schemas.openxmlformats.org/officeDocument/2006/relationships/hyperlink" Target="https://github.com/espressif/esp-gdbstub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slaff/Sming/tree/feature/gdb-dev/samples/Basic_Debu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youtube.com/v/oVkwiyqHnvY" TargetMode="External"/><Relationship Id="rId4" Type="http://schemas.openxmlformats.org/officeDocument/2006/relationships/image" Target="../media/image02.jpg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ctrTitle"/>
          </p:nvPr>
        </p:nvSpPr>
        <p:spPr>
          <a:xfrm>
            <a:off x="411175" y="644300"/>
            <a:ext cx="8282399" cy="2109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Live Debugging ESP8266</a:t>
            </a:r>
          </a:p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411175" y="3398250"/>
            <a:ext cx="8282399" cy="1260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Slavey Karadzhov</a:t>
            </a:r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Über mich</a:t>
            </a:r>
          </a:p>
        </p:txBody>
      </p:sp>
      <p:pic>
        <p:nvPicPr>
          <p:cNvPr id="71" name="Shape 71"/>
          <p:cNvPicPr preferRelativeResize="0"/>
          <p:nvPr/>
        </p:nvPicPr>
        <p:blipFill rotWithShape="1">
          <a:blip r:embed="rId3">
            <a:alphaModFix/>
          </a:blip>
          <a:srcRect b="0" l="0" r="29453" t="0"/>
          <a:stretch/>
        </p:blipFill>
        <p:spPr>
          <a:xfrm>
            <a:off x="76500" y="1471625"/>
            <a:ext cx="2760949" cy="220024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>
            <p:ph idx="1" type="body"/>
          </p:nvPr>
        </p:nvSpPr>
        <p:spPr>
          <a:xfrm>
            <a:off x="2760950" y="1468825"/>
            <a:ext cx="6071399" cy="228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en"/>
              <a:t>Name: </a:t>
            </a:r>
            <a:r>
              <a:rPr lang="en"/>
              <a:t>Slavey Karadzhov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Arbeite als: </a:t>
            </a:r>
            <a:r>
              <a:rPr lang="en"/>
              <a:t>IT Berater für Zend Technologies/ Rogue Wave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Entwicker: </a:t>
            </a:r>
            <a:r>
              <a:rPr lang="en"/>
              <a:t>Expert in PHP, Python, Perl …</a:t>
            </a:r>
            <a:r>
              <a:rPr b="1" lang="en"/>
              <a:t>, </a:t>
            </a:r>
            <a:r>
              <a:rPr lang="en"/>
              <a:t>Anfänger in C/C++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Linux / Open Source Fan 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Hobby: </a:t>
            </a:r>
            <a:r>
              <a:rPr lang="en"/>
              <a:t>Programmierung, Snowboard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 algn="l">
              <a:spcBef>
                <a:spcPts val="0"/>
              </a:spcBef>
              <a:buNone/>
            </a:pPr>
            <a:r>
              <a:rPr b="1" lang="en"/>
              <a:t>Deutsch ist nicht meine Muttersprache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Danke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Danke für Ihre Aufmerksamkeit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Fragen 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Kontakt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Email: slaff@attachix.com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ESP8266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300" y="1304925"/>
            <a:ext cx="3810000" cy="25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>
            <p:ph idx="1" type="body"/>
          </p:nvPr>
        </p:nvSpPr>
        <p:spPr>
          <a:xfrm>
            <a:off x="2574525" y="1468825"/>
            <a:ext cx="6257700" cy="3085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Klein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Hat WIFI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Saubillig (weniger als $2 pro Stück)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CPU 80/160 Mhz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4MB "Festplatte"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Wenig Arbeitsspeicher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Hat "Open" SDK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"Ich will ein IoT Produkt bauen"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ESP8266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65575" y="1468825"/>
            <a:ext cx="8466600" cy="3085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Wie jeder, auch "Ich will ein IoT Produkt bauen"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 b="0" l="0" r="0" t="6994"/>
          <a:stretch/>
        </p:blipFill>
        <p:spPr>
          <a:xfrm>
            <a:off x="1045675" y="1887375"/>
            <a:ext cx="6801351" cy="2712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Besser in C/C++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C/C++ B</a:t>
            </a:r>
            <a:r>
              <a:rPr lang="en">
                <a:highlight>
                  <a:srgbClr val="FFFFFF"/>
                </a:highlight>
              </a:rPr>
              <a:t>ü</a:t>
            </a:r>
            <a:r>
              <a:rPr lang="en"/>
              <a:t>cher lessen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Mehr Erfahrung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Tools </a:t>
            </a:r>
            <a:r>
              <a:rPr lang="en">
                <a:highlight>
                  <a:srgbClr val="FFFFFF"/>
                </a:highlight>
              </a:rPr>
              <a:t>für</a:t>
            </a:r>
            <a:r>
              <a:rPr lang="en"/>
              <a:t> besseres Quellcode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Static Code Analysis (Klocwork @ Rogue Wave)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/>
              <a:t>Debugging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Debugging ist Geil!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Weil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Hilft zu verstehen was genau passiert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… die C/C++ Sprache besser zu verstehen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… die ganze Logic zu verstehen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Aber …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Keinen funktionierenden </a:t>
            </a:r>
            <a:r>
              <a:rPr lang="en" u="sng">
                <a:solidFill>
                  <a:schemeClr val="hlink"/>
                </a:solidFill>
                <a:hlinkClick r:id="rId3"/>
              </a:rPr>
              <a:t>Emulator</a:t>
            </a:r>
            <a:r>
              <a:rPr lang="en"/>
              <a:t> für ESP8266 gefunden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Doch ...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4"/>
              </a:rPr>
              <a:t>ESP-GDBStub</a:t>
            </a:r>
            <a:r>
              <a:rPr lang="en"/>
              <a:t> ist Software Debugger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ESP-GDBStub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Compile .S (assembler Quellcode) zu O(bject) code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Compile Flags: Keine Optimization (-Og), Debug code (-ggdb)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(Optional) Bearbeiten: gdbstub-cfg.h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GDBSTUB_REDIRECT_CONSOLE_OUTPUT 1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Im Code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#include &lt;../gdbstub/gdbstub.h&gt;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gdbstub_init(); 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ESP-GDBStub in Sming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Sming ist eine C++ Framework f</a:t>
            </a:r>
            <a:r>
              <a:rPr lang="en">
                <a:highlight>
                  <a:srgbClr val="FFFFFF"/>
                </a:highlight>
              </a:rPr>
              <a:t>ü</a:t>
            </a:r>
            <a:r>
              <a:rPr lang="en"/>
              <a:t>r ESP8266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Im </a:t>
            </a:r>
            <a:r>
              <a:rPr lang="en" u="sng">
                <a:solidFill>
                  <a:schemeClr val="hlink"/>
                </a:solidFill>
                <a:hlinkClick r:id="rId3"/>
              </a:rPr>
              <a:t>GDB-dev</a:t>
            </a:r>
            <a:r>
              <a:rPr lang="en"/>
              <a:t> branch ist ESP-GDBStub integriert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Mehr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https://blog.attachix.com/live-debugging-with-open-source-tools-programming-for-esp8266-part-4/ 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Remote Debugger in Eclipse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Eclipse CDT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xtensa-lx106-elf-gdb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Live Demo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>
            <a:hlinkClick r:id="rId3"/>
          </p:cNvPr>
          <p:cNvSpPr/>
          <p:nvPr/>
        </p:nvSpPr>
        <p:spPr>
          <a:xfrm>
            <a:off x="1572325" y="1106000"/>
            <a:ext cx="4713075" cy="3534824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modern-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