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2"/>
  </p:sldMasterIdLst>
  <p:notesMasterIdLst>
    <p:notesMasterId r:id="rId103"/>
  </p:notesMasterIdLst>
  <p:handoutMasterIdLst>
    <p:handoutMasterId r:id="rId104"/>
  </p:handoutMasterIdLst>
  <p:sldIdLst>
    <p:sldId id="256" r:id="rId3"/>
    <p:sldId id="396" r:id="rId4"/>
    <p:sldId id="375" r:id="rId5"/>
    <p:sldId id="377" r:id="rId6"/>
    <p:sldId id="378" r:id="rId7"/>
    <p:sldId id="379" r:id="rId8"/>
    <p:sldId id="381" r:id="rId9"/>
    <p:sldId id="382" r:id="rId10"/>
    <p:sldId id="384" r:id="rId11"/>
    <p:sldId id="385" r:id="rId12"/>
    <p:sldId id="386" r:id="rId13"/>
    <p:sldId id="387" r:id="rId14"/>
    <p:sldId id="388" r:id="rId15"/>
    <p:sldId id="389" r:id="rId16"/>
    <p:sldId id="391" r:id="rId17"/>
    <p:sldId id="392" r:id="rId18"/>
    <p:sldId id="394" r:id="rId19"/>
    <p:sldId id="393" r:id="rId20"/>
    <p:sldId id="395" r:id="rId21"/>
    <p:sldId id="398" r:id="rId22"/>
    <p:sldId id="399" r:id="rId23"/>
    <p:sldId id="402" r:id="rId24"/>
    <p:sldId id="400" r:id="rId25"/>
    <p:sldId id="401" r:id="rId26"/>
    <p:sldId id="403" r:id="rId27"/>
    <p:sldId id="407" r:id="rId28"/>
    <p:sldId id="404" r:id="rId29"/>
    <p:sldId id="405" r:id="rId30"/>
    <p:sldId id="406" r:id="rId31"/>
    <p:sldId id="408" r:id="rId32"/>
    <p:sldId id="409" r:id="rId33"/>
    <p:sldId id="411" r:id="rId34"/>
    <p:sldId id="410" r:id="rId35"/>
    <p:sldId id="413" r:id="rId36"/>
    <p:sldId id="414" r:id="rId37"/>
    <p:sldId id="415" r:id="rId38"/>
    <p:sldId id="416" r:id="rId39"/>
    <p:sldId id="417" r:id="rId40"/>
    <p:sldId id="418" r:id="rId41"/>
    <p:sldId id="419" r:id="rId42"/>
    <p:sldId id="420" r:id="rId43"/>
    <p:sldId id="422" r:id="rId44"/>
    <p:sldId id="423" r:id="rId45"/>
    <p:sldId id="424" r:id="rId46"/>
    <p:sldId id="425" r:id="rId47"/>
    <p:sldId id="426" r:id="rId48"/>
    <p:sldId id="427" r:id="rId49"/>
    <p:sldId id="428" r:id="rId50"/>
    <p:sldId id="430" r:id="rId51"/>
    <p:sldId id="429" r:id="rId52"/>
    <p:sldId id="431" r:id="rId53"/>
    <p:sldId id="432" r:id="rId54"/>
    <p:sldId id="433" r:id="rId55"/>
    <p:sldId id="434" r:id="rId56"/>
    <p:sldId id="436" r:id="rId57"/>
    <p:sldId id="437" r:id="rId58"/>
    <p:sldId id="438" r:id="rId59"/>
    <p:sldId id="439" r:id="rId60"/>
    <p:sldId id="440" r:id="rId61"/>
    <p:sldId id="397" r:id="rId62"/>
    <p:sldId id="257" r:id="rId63"/>
    <p:sldId id="258" r:id="rId64"/>
    <p:sldId id="295" r:id="rId65"/>
    <p:sldId id="259" r:id="rId66"/>
    <p:sldId id="297" r:id="rId67"/>
    <p:sldId id="260" r:id="rId68"/>
    <p:sldId id="332" r:id="rId69"/>
    <p:sldId id="333" r:id="rId70"/>
    <p:sldId id="334" r:id="rId71"/>
    <p:sldId id="335" r:id="rId72"/>
    <p:sldId id="336" r:id="rId73"/>
    <p:sldId id="337" r:id="rId74"/>
    <p:sldId id="338" r:id="rId75"/>
    <p:sldId id="339" r:id="rId76"/>
    <p:sldId id="261" r:id="rId77"/>
    <p:sldId id="320" r:id="rId78"/>
    <p:sldId id="262" r:id="rId79"/>
    <p:sldId id="263" r:id="rId80"/>
    <p:sldId id="298" r:id="rId81"/>
    <p:sldId id="264" r:id="rId82"/>
    <p:sldId id="299" r:id="rId83"/>
    <p:sldId id="265" r:id="rId84"/>
    <p:sldId id="323" r:id="rId85"/>
    <p:sldId id="326" r:id="rId86"/>
    <p:sldId id="300" r:id="rId87"/>
    <p:sldId id="267" r:id="rId88"/>
    <p:sldId id="301" r:id="rId89"/>
    <p:sldId id="302" r:id="rId90"/>
    <p:sldId id="303" r:id="rId91"/>
    <p:sldId id="310" r:id="rId92"/>
    <p:sldId id="304" r:id="rId93"/>
    <p:sldId id="305" r:id="rId94"/>
    <p:sldId id="306" r:id="rId95"/>
    <p:sldId id="313" r:id="rId96"/>
    <p:sldId id="307" r:id="rId97"/>
    <p:sldId id="308" r:id="rId98"/>
    <p:sldId id="309" r:id="rId99"/>
    <p:sldId id="370" r:id="rId100"/>
    <p:sldId id="373" r:id="rId101"/>
    <p:sldId id="278" r:id="rId102"/>
  </p:sldIdLst>
  <p:sldSz cx="9144000" cy="5143500" type="screen16x9"/>
  <p:notesSz cx="6858000" cy="9144000"/>
  <p:embeddedFontLst>
    <p:embeddedFont>
      <p:font typeface="Karla" panose="020B0604020202020204" charset="0"/>
      <p:regular r:id="rId105"/>
    </p:embeddedFont>
    <p:embeddedFont>
      <p:font typeface="Raleway" panose="020B0604020202020204" charset="0"/>
      <p:regular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0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font" Target="fonts/font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3E29C1-4EAD-4389-B884-3CAC7191F5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7A75AB-82ED-4C8D-BE62-44BA260322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E2E055-DDAF-4A6C-BE73-81B5CC006706}" type="datetimeFigureOut">
              <a:rPr lang="en-US" smtClean="0"/>
              <a:t>7/25/2024</a:t>
            </a:fld>
            <a:endParaRPr lang="en-US"/>
          </a:p>
        </p:txBody>
      </p:sp>
      <p:sp>
        <p:nvSpPr>
          <p:cNvPr id="4" name="Footer Placeholder 3">
            <a:extLst>
              <a:ext uri="{FF2B5EF4-FFF2-40B4-BE49-F238E27FC236}">
                <a16:creationId xmlns:a16="http://schemas.microsoft.com/office/drawing/2014/main" id="{1F09699D-5475-49F7-8DF8-7D21A900059C}"/>
              </a:ext>
            </a:extLst>
          </p:cNvPr>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5" name="Slide Number Placeholder 4">
            <a:extLst>
              <a:ext uri="{FF2B5EF4-FFF2-40B4-BE49-F238E27FC236}">
                <a16:creationId xmlns:a16="http://schemas.microsoft.com/office/drawing/2014/main" id="{E33E105D-D139-4596-9D25-96C74A4085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0FA5AF-B23C-4A0E-A62B-C36D004E2CC5}" type="slidenum">
              <a:rPr lang="en-US" smtClean="0"/>
              <a:t>‹#›</a:t>
            </a:fld>
            <a:endParaRPr lang="en-US"/>
          </a:p>
        </p:txBody>
      </p:sp>
    </p:spTree>
    <p:extLst>
      <p:ext uri="{BB962C8B-B14F-4D97-AF65-F5344CB8AC3E}">
        <p14:creationId xmlns:p14="http://schemas.microsoft.com/office/powerpoint/2010/main" val="85695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23668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2012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019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2770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3702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6056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13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4765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6234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6836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84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657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09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98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7564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419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10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817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8413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0725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455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268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129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6506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411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2441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30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6257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832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514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381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225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639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959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3431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956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5558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065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666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840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5478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4808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00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185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82182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3458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1114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23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0762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6286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6348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47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91578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17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4723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54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07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00216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247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8662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54216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26101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53889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2142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04582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6313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85798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33090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30722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14105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3844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367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0477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85528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2376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24302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176244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355215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659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ABE33F"/>
        </a:solidFill>
        <a:effectLst/>
      </p:bgPr>
    </p:bg>
    <p:spTree>
      <p:nvGrpSpPr>
        <p:cNvPr id="1" name="Shape 14"/>
        <p:cNvGrpSpPr/>
        <p:nvPr/>
      </p:nvGrpSpPr>
      <p:grpSpPr>
        <a:xfrm>
          <a:off x="0" y="0"/>
          <a:ext cx="0" cy="0"/>
          <a:chOff x="0" y="0"/>
          <a:chExt cx="0" cy="0"/>
        </a:xfrm>
      </p:grpSpPr>
      <p:sp>
        <p:nvSpPr>
          <p:cNvPr id="15" name="Google Shape;15;p3"/>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6" name="Google Shape;16;p3"/>
          <p:cNvSpPr/>
          <p:nvPr/>
        </p:nvSpPr>
        <p:spPr>
          <a:xfrm>
            <a:off x="-5900" y="753950"/>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7" name="Google Shape;17;p3"/>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8" name="Google Shape;18;p3"/>
          <p:cNvSpPr txBox="1">
            <a:spLocks noGrp="1"/>
          </p:cNvSpPr>
          <p:nvPr>
            <p:ph type="ctrTitle"/>
          </p:nvPr>
        </p:nvSpPr>
        <p:spPr>
          <a:xfrm>
            <a:off x="1815525" y="2040550"/>
            <a:ext cx="551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1815375" y="3068650"/>
            <a:ext cx="551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4C52"/>
              </a:buClr>
              <a:buSzPts val="1800"/>
              <a:buNone/>
              <a:defRPr sz="1800" b="1"/>
            </a:lvl1pPr>
            <a:lvl2pPr lvl="1" algn="ctr" rtl="0">
              <a:spcBef>
                <a:spcPts val="0"/>
              </a:spcBef>
              <a:spcAft>
                <a:spcPts val="0"/>
              </a:spcAft>
              <a:buClr>
                <a:srgbClr val="004C52"/>
              </a:buClr>
              <a:buSzPts val="1800"/>
              <a:buNone/>
              <a:defRPr sz="1800" b="1"/>
            </a:lvl2pPr>
            <a:lvl3pPr lvl="2" algn="ctr" rtl="0">
              <a:spcBef>
                <a:spcPts val="0"/>
              </a:spcBef>
              <a:spcAft>
                <a:spcPts val="0"/>
              </a:spcAft>
              <a:buClr>
                <a:srgbClr val="004C52"/>
              </a:buClr>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20" name="Google Shape;20;p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3" name="Google Shape;23;p4"/>
          <p:cNvSpPr/>
          <p:nvPr/>
        </p:nvSpPr>
        <p:spPr>
          <a:xfrm>
            <a:off x="0" y="1580113"/>
            <a:ext cx="9144000" cy="3341668"/>
          </a:xfrm>
          <a:custGeom>
            <a:avLst/>
            <a:gdLst/>
            <a:ahLst/>
            <a:cxnLst/>
            <a:rect l="l" t="t" r="r" b="b"/>
            <a:pathLst>
              <a:path w="365760" h="110982" extrusionOk="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4" name="Google Shape;24;p4"/>
          <p:cNvSpPr/>
          <p:nvPr/>
        </p:nvSpPr>
        <p:spPr>
          <a:xfrm>
            <a:off x="-5900" y="410541"/>
            <a:ext cx="9144152" cy="4453148"/>
          </a:xfrm>
          <a:custGeom>
            <a:avLst/>
            <a:gdLst/>
            <a:ahLst/>
            <a:cxnLst/>
            <a:rect l="l" t="t" r="r" b="b"/>
            <a:pathLst>
              <a:path w="365036" h="147896" extrusionOk="0">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5" name="Google Shape;25;p4"/>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b="1" i="1">
                <a:solidFill>
                  <a:srgbClr val="FFFFFF"/>
                </a:solidFill>
              </a:defRPr>
            </a:lvl1pPr>
            <a:lvl2pPr marL="914400" lvl="1" indent="-381000" algn="ctr" rtl="0">
              <a:spcBef>
                <a:spcPts val="0"/>
              </a:spcBef>
              <a:spcAft>
                <a:spcPts val="0"/>
              </a:spcAft>
              <a:buClr>
                <a:srgbClr val="FFFFFF"/>
              </a:buClr>
              <a:buSzPts val="2400"/>
              <a:buChar char="◆"/>
              <a:defRPr b="1" i="1">
                <a:solidFill>
                  <a:srgbClr val="FFFFFF"/>
                </a:solidFill>
              </a:defRPr>
            </a:lvl2pPr>
            <a:lvl3pPr marL="1371600" lvl="2" indent="-381000" algn="ctr" rtl="0">
              <a:spcBef>
                <a:spcPts val="0"/>
              </a:spcBef>
              <a:spcAft>
                <a:spcPts val="0"/>
              </a:spcAft>
              <a:buClr>
                <a:srgbClr val="FFFFFF"/>
              </a:buClr>
              <a:buSzPts val="2400"/>
              <a:buChar char="◇"/>
              <a:defRPr b="1" i="1">
                <a:solidFill>
                  <a:srgbClr val="FFFFFF"/>
                </a:solidFill>
              </a:defRPr>
            </a:lvl3pPr>
            <a:lvl4pPr marL="1828800" lvl="3" indent="-381000" algn="ctr" rtl="0">
              <a:spcBef>
                <a:spcPts val="0"/>
              </a:spcBef>
              <a:spcAft>
                <a:spcPts val="0"/>
              </a:spcAft>
              <a:buClr>
                <a:srgbClr val="FFFFFF"/>
              </a:buClr>
              <a:buSzPts val="2400"/>
              <a:buChar char="●"/>
              <a:defRPr b="1" i="1">
                <a:solidFill>
                  <a:srgbClr val="FFFFFF"/>
                </a:solidFill>
              </a:defRPr>
            </a:lvl4pPr>
            <a:lvl5pPr marL="2286000" lvl="4" indent="-381000" algn="ctr" rtl="0">
              <a:spcBef>
                <a:spcPts val="0"/>
              </a:spcBef>
              <a:spcAft>
                <a:spcPts val="0"/>
              </a:spcAft>
              <a:buClr>
                <a:srgbClr val="FFFFFF"/>
              </a:buClr>
              <a:buSzPts val="2400"/>
              <a:buChar char="○"/>
              <a:defRPr b="1" i="1">
                <a:solidFill>
                  <a:srgbClr val="FFFFFF"/>
                </a:solidFill>
              </a:defRPr>
            </a:lvl5pPr>
            <a:lvl6pPr marL="2743200" lvl="5" indent="-381000" algn="ctr" rtl="0">
              <a:spcBef>
                <a:spcPts val="0"/>
              </a:spcBef>
              <a:spcAft>
                <a:spcPts val="0"/>
              </a:spcAft>
              <a:buClr>
                <a:srgbClr val="FFFFFF"/>
              </a:buClr>
              <a:buSzPts val="2400"/>
              <a:buChar char="■"/>
              <a:defRPr b="1" i="1">
                <a:solidFill>
                  <a:srgbClr val="FFFFFF"/>
                </a:solidFill>
              </a:defRPr>
            </a:lvl6pPr>
            <a:lvl7pPr marL="3200400" lvl="6" indent="-381000" algn="ctr" rtl="0">
              <a:spcBef>
                <a:spcPts val="0"/>
              </a:spcBef>
              <a:spcAft>
                <a:spcPts val="0"/>
              </a:spcAft>
              <a:buClr>
                <a:srgbClr val="FFFFFF"/>
              </a:buClr>
              <a:buSzPts val="2400"/>
              <a:buChar char="●"/>
              <a:defRPr b="1" i="1">
                <a:solidFill>
                  <a:srgbClr val="FFFFFF"/>
                </a:solidFill>
              </a:defRPr>
            </a:lvl7pPr>
            <a:lvl8pPr marL="3657600" lvl="7" indent="-381000" algn="ctr" rtl="0">
              <a:spcBef>
                <a:spcPts val="0"/>
              </a:spcBef>
              <a:spcAft>
                <a:spcPts val="0"/>
              </a:spcAft>
              <a:buClr>
                <a:srgbClr val="FFFFFF"/>
              </a:buClr>
              <a:buSzPts val="2400"/>
              <a:buChar char="○"/>
              <a:defRPr b="1" i="1">
                <a:solidFill>
                  <a:srgbClr val="FFFFFF"/>
                </a:solidFill>
              </a:defRPr>
            </a:lvl8pPr>
            <a:lvl9pPr marL="4114800" lvl="8" indent="-381000" algn="ctr">
              <a:spcBef>
                <a:spcPts val="0"/>
              </a:spcBef>
              <a:spcAft>
                <a:spcPts val="0"/>
              </a:spcAft>
              <a:buClr>
                <a:srgbClr val="FFFFFF"/>
              </a:buClr>
              <a:buSzPts val="2400"/>
              <a:buChar char="■"/>
              <a:defRPr b="1" i="1">
                <a:solidFill>
                  <a:srgbClr val="FFFFFF"/>
                </a:solidFill>
              </a:defRPr>
            </a:lvl9pPr>
          </a:lstStyle>
          <a:p>
            <a:endParaRPr/>
          </a:p>
        </p:txBody>
      </p:sp>
      <p:sp>
        <p:nvSpPr>
          <p:cNvPr id="26" name="Google Shape;26;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rgbClr val="FFFFFF"/>
                </a:solidFill>
                <a:latin typeface="Raleway"/>
                <a:ea typeface="Raleway"/>
                <a:cs typeface="Raleway"/>
                <a:sym typeface="Raleway"/>
              </a:rPr>
              <a:t>“</a:t>
            </a:r>
            <a:endParaRPr sz="6000" b="1">
              <a:solidFill>
                <a:srgbClr val="FFFFFF"/>
              </a:solidFill>
              <a:latin typeface="Raleway"/>
              <a:ea typeface="Raleway"/>
              <a:cs typeface="Raleway"/>
              <a:sym typeface="Raleway"/>
            </a:endParaRPr>
          </a:p>
        </p:txBody>
      </p:sp>
      <p:sp>
        <p:nvSpPr>
          <p:cNvPr id="27" name="Google Shape;27;p4"/>
          <p:cNvSpPr/>
          <p:nvPr/>
        </p:nvSpPr>
        <p:spPr>
          <a:xfrm>
            <a:off x="4179900" y="1041875"/>
            <a:ext cx="784200" cy="784200"/>
          </a:xfrm>
          <a:prstGeom prst="diamond">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6025" y="0"/>
            <a:ext cx="9168125" cy="5163100"/>
            <a:chOff x="-6025" y="0"/>
            <a:chExt cx="9168125" cy="5163100"/>
          </a:xfrm>
        </p:grpSpPr>
        <p:sp>
          <p:nvSpPr>
            <p:cNvPr id="42" name="Google Shape;42;p6"/>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43" name="Google Shape;43;p6"/>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4" name="Google Shape;44;p6"/>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5" name="Google Shape;45;p6"/>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46" name="Google Shape;46;p6"/>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47" name="Google Shape;47;p6"/>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8" name="Google Shape;48;p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904925"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0" name="Google Shape;50;p6"/>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2"/>
        <p:cNvGrpSpPr/>
        <p:nvPr/>
      </p:nvGrpSpPr>
      <p:grpSpPr>
        <a:xfrm>
          <a:off x="0" y="0"/>
          <a:ext cx="0" cy="0"/>
          <a:chOff x="0" y="0"/>
          <a:chExt cx="0" cy="0"/>
        </a:xfrm>
      </p:grpSpPr>
      <p:grpSp>
        <p:nvGrpSpPr>
          <p:cNvPr id="53" name="Google Shape;53;p7"/>
          <p:cNvGrpSpPr/>
          <p:nvPr/>
        </p:nvGrpSpPr>
        <p:grpSpPr>
          <a:xfrm>
            <a:off x="-6025" y="0"/>
            <a:ext cx="9168125" cy="5163100"/>
            <a:chOff x="-6025" y="0"/>
            <a:chExt cx="9168125" cy="5163100"/>
          </a:xfrm>
        </p:grpSpPr>
        <p:sp>
          <p:nvSpPr>
            <p:cNvPr id="54" name="Google Shape;54;p7"/>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55" name="Google Shape;55;p7"/>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56" name="Google Shape;56;p7"/>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57" name="Google Shape;57;p7"/>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58" name="Google Shape;58;p7"/>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59" name="Google Shape;59;p7"/>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60" name="Google Shape;60;p7"/>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1" name="Google Shape;61;p7"/>
          <p:cNvSpPr txBox="1">
            <a:spLocks noGrp="1"/>
          </p:cNvSpPr>
          <p:nvPr>
            <p:ph type="body" idx="1"/>
          </p:nvPr>
        </p:nvSpPr>
        <p:spPr>
          <a:xfrm>
            <a:off x="870750" y="1495850"/>
            <a:ext cx="2365200" cy="3429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2" name="Google Shape;62;p7"/>
          <p:cNvSpPr txBox="1">
            <a:spLocks noGrp="1"/>
          </p:cNvSpPr>
          <p:nvPr>
            <p:ph type="body" idx="2"/>
          </p:nvPr>
        </p:nvSpPr>
        <p:spPr>
          <a:xfrm>
            <a:off x="3357262" y="1495850"/>
            <a:ext cx="2365200" cy="3429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3" name="Google Shape;63;p7"/>
          <p:cNvSpPr txBox="1">
            <a:spLocks noGrp="1"/>
          </p:cNvSpPr>
          <p:nvPr>
            <p:ph type="body" idx="3"/>
          </p:nvPr>
        </p:nvSpPr>
        <p:spPr>
          <a:xfrm>
            <a:off x="5843773" y="1495850"/>
            <a:ext cx="2365200" cy="3429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4" name="Google Shape;64;p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grpSp>
        <p:nvGrpSpPr>
          <p:cNvPr id="66" name="Google Shape;66;p8"/>
          <p:cNvGrpSpPr/>
          <p:nvPr/>
        </p:nvGrpSpPr>
        <p:grpSpPr>
          <a:xfrm>
            <a:off x="-6025" y="0"/>
            <a:ext cx="9168125" cy="5163100"/>
            <a:chOff x="-6025" y="0"/>
            <a:chExt cx="9168125" cy="5163100"/>
          </a:xfrm>
        </p:grpSpPr>
        <p:sp>
          <p:nvSpPr>
            <p:cNvPr id="67" name="Google Shape;67;p8"/>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68" name="Google Shape;68;p8"/>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69" name="Google Shape;69;p8"/>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0" name="Google Shape;70;p8"/>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71" name="Google Shape;71;p8"/>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72" name="Google Shape;72;p8"/>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73" name="Google Shape;73;p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4" name="Google Shape;74;p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sp>
        <p:nvSpPr>
          <p:cNvPr id="76" name="Google Shape;76;p9"/>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77" name="Google Shape;77;p9"/>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8" name="Google Shape;78;p9"/>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79" name="Google Shape;79;p9"/>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0" name="Google Shape;80;p9"/>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81" name="Google Shape;81;p9"/>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82" name="Google Shape;82;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83" name="Google Shape;83;p9"/>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1pPr>
            <a:lvl2pPr marL="914400" lvl="1" indent="-381000">
              <a:spcBef>
                <a:spcPts val="0"/>
              </a:spcBef>
              <a:spcAft>
                <a:spcPts val="0"/>
              </a:spcAft>
              <a:buClr>
                <a:srgbClr val="ABE33F"/>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2pPr>
            <a:lvl3pPr marL="1371600" lvl="2" indent="-381000">
              <a:spcBef>
                <a:spcPts val="0"/>
              </a:spcBef>
              <a:spcAft>
                <a:spcPts val="0"/>
              </a:spcAft>
              <a:buClr>
                <a:srgbClr val="ABE33F"/>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3pPr>
            <a:lvl4pPr marL="1828800" lvl="3" indent="-381000">
              <a:spcBef>
                <a:spcPts val="0"/>
              </a:spcBef>
              <a:spcAft>
                <a:spcPts val="0"/>
              </a:spcAft>
              <a:buClr>
                <a:srgbClr val="004C52"/>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4pPr>
            <a:lvl5pPr marL="2286000" lvl="4" indent="-381000">
              <a:spcBef>
                <a:spcPts val="0"/>
              </a:spcBef>
              <a:spcAft>
                <a:spcPts val="0"/>
              </a:spcAft>
              <a:buClr>
                <a:srgbClr val="004C52"/>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5pPr>
            <a:lvl6pPr marL="2743200" lvl="5" indent="-381000">
              <a:spcBef>
                <a:spcPts val="0"/>
              </a:spcBef>
              <a:spcAft>
                <a:spcPts val="0"/>
              </a:spcAft>
              <a:buClr>
                <a:srgbClr val="004C52"/>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6pPr>
            <a:lvl7pPr marL="3200400" lvl="6" indent="-381000">
              <a:spcBef>
                <a:spcPts val="0"/>
              </a:spcBef>
              <a:spcAft>
                <a:spcPts val="0"/>
              </a:spcAft>
              <a:buClr>
                <a:srgbClr val="004C52"/>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7pPr>
            <a:lvl8pPr marL="3657600" lvl="7" indent="-381000">
              <a:spcBef>
                <a:spcPts val="0"/>
              </a:spcBef>
              <a:spcAft>
                <a:spcPts val="0"/>
              </a:spcAft>
              <a:buClr>
                <a:srgbClr val="004C52"/>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8pPr>
            <a:lvl9pPr marL="4114800" lvl="8" indent="-381000">
              <a:spcBef>
                <a:spcPts val="0"/>
              </a:spcBef>
              <a:spcAft>
                <a:spcPts val="0"/>
              </a:spcAft>
              <a:buClr>
                <a:srgbClr val="004C52"/>
              </a:buClr>
              <a:buSzPts val="2400"/>
              <a:buFont typeface="Karla" panose="020B0004030503030003"/>
              <a:buChar char="■"/>
              <a:defRPr sz="2400">
                <a:solidFill>
                  <a:srgbClr val="004C52"/>
                </a:solidFill>
                <a:latin typeface="Karla" panose="020B0004030503030003"/>
                <a:ea typeface="Karla" panose="020B0004030503030003"/>
                <a:cs typeface="Karla" panose="020B0004030503030003"/>
                <a:sym typeface="Karla" panose="020B0004030503030003"/>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panose="020B0004030503030003"/>
                <a:ea typeface="Karla" panose="020B0004030503030003"/>
                <a:cs typeface="Karla" panose="020B0004030503030003"/>
                <a:sym typeface="Karla" panose="020B0004030503030003"/>
              </a:defRPr>
            </a:lvl1pPr>
            <a:lvl2pPr lvl="1">
              <a:buNone/>
              <a:defRPr sz="1200">
                <a:solidFill>
                  <a:srgbClr val="00AE9D"/>
                </a:solidFill>
                <a:latin typeface="Karla" panose="020B0004030503030003"/>
                <a:ea typeface="Karla" panose="020B0004030503030003"/>
                <a:cs typeface="Karla" panose="020B0004030503030003"/>
                <a:sym typeface="Karla" panose="020B0004030503030003"/>
              </a:defRPr>
            </a:lvl2pPr>
            <a:lvl3pPr lvl="2">
              <a:buNone/>
              <a:defRPr sz="1200">
                <a:solidFill>
                  <a:srgbClr val="00AE9D"/>
                </a:solidFill>
                <a:latin typeface="Karla" panose="020B0004030503030003"/>
                <a:ea typeface="Karla" panose="020B0004030503030003"/>
                <a:cs typeface="Karla" panose="020B0004030503030003"/>
                <a:sym typeface="Karla" panose="020B0004030503030003"/>
              </a:defRPr>
            </a:lvl3pPr>
            <a:lvl4pPr lvl="3">
              <a:buNone/>
              <a:defRPr sz="1200">
                <a:solidFill>
                  <a:srgbClr val="00AE9D"/>
                </a:solidFill>
                <a:latin typeface="Karla" panose="020B0004030503030003"/>
                <a:ea typeface="Karla" panose="020B0004030503030003"/>
                <a:cs typeface="Karla" panose="020B0004030503030003"/>
                <a:sym typeface="Karla" panose="020B0004030503030003"/>
              </a:defRPr>
            </a:lvl4pPr>
            <a:lvl5pPr lvl="4">
              <a:buNone/>
              <a:defRPr sz="1200">
                <a:solidFill>
                  <a:srgbClr val="00AE9D"/>
                </a:solidFill>
                <a:latin typeface="Karla" panose="020B0004030503030003"/>
                <a:ea typeface="Karla" panose="020B0004030503030003"/>
                <a:cs typeface="Karla" panose="020B0004030503030003"/>
                <a:sym typeface="Karla" panose="020B0004030503030003"/>
              </a:defRPr>
            </a:lvl5pPr>
            <a:lvl6pPr lvl="5">
              <a:buNone/>
              <a:defRPr sz="1200">
                <a:solidFill>
                  <a:srgbClr val="00AE9D"/>
                </a:solidFill>
                <a:latin typeface="Karla" panose="020B0004030503030003"/>
                <a:ea typeface="Karla" panose="020B0004030503030003"/>
                <a:cs typeface="Karla" panose="020B0004030503030003"/>
                <a:sym typeface="Karla" panose="020B0004030503030003"/>
              </a:defRPr>
            </a:lvl6pPr>
            <a:lvl7pPr lvl="6">
              <a:buNone/>
              <a:defRPr sz="1200">
                <a:solidFill>
                  <a:srgbClr val="00AE9D"/>
                </a:solidFill>
                <a:latin typeface="Karla" panose="020B0004030503030003"/>
                <a:ea typeface="Karla" panose="020B0004030503030003"/>
                <a:cs typeface="Karla" panose="020B0004030503030003"/>
                <a:sym typeface="Karla" panose="020B0004030503030003"/>
              </a:defRPr>
            </a:lvl7pPr>
            <a:lvl8pPr lvl="7">
              <a:buNone/>
              <a:defRPr sz="1200">
                <a:solidFill>
                  <a:srgbClr val="00AE9D"/>
                </a:solidFill>
                <a:latin typeface="Karla" panose="020B0004030503030003"/>
                <a:ea typeface="Karla" panose="020B0004030503030003"/>
                <a:cs typeface="Karla" panose="020B0004030503030003"/>
                <a:sym typeface="Karla" panose="020B0004030503030003"/>
              </a:defRPr>
            </a:lvl8pPr>
            <a:lvl9pPr lvl="8">
              <a:buNone/>
              <a:defRPr sz="1200">
                <a:solidFill>
                  <a:srgbClr val="00AE9D"/>
                </a:solidFill>
                <a:latin typeface="Karla" panose="020B0004030503030003"/>
                <a:ea typeface="Karla" panose="020B0004030503030003"/>
                <a:cs typeface="Karla" panose="020B0004030503030003"/>
                <a:sym typeface="Karla" panose="020B0004030503030003"/>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9.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28.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29.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5" Type="http://schemas.openxmlformats.org/officeDocument/2006/relationships/image" Target="../media/image2.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 Id="rId5" Type="http://schemas.openxmlformats.org/officeDocument/2006/relationships/image" Target="../media/image1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tags" Target="../tags/tag36.xml"/><Relationship Id="rId5" Type="http://schemas.openxmlformats.org/officeDocument/2006/relationships/image" Target="../media/image1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9.xml"/><Relationship Id="rId1" Type="http://schemas.openxmlformats.org/officeDocument/2006/relationships/tags" Target="../tags/tag38.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9.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tags" Target="../tags/tag40.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4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9.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9.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tags" Target="../tags/tag48.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tags" Target="../tags/tag49.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9.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9.xml"/><Relationship Id="rId1" Type="http://schemas.openxmlformats.org/officeDocument/2006/relationships/tags" Target="../tags/tag51.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9.xml"/><Relationship Id="rId1" Type="http://schemas.openxmlformats.org/officeDocument/2006/relationships/tags" Target="../tags/tag5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9.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9.xml"/><Relationship Id="rId1" Type="http://schemas.openxmlformats.org/officeDocument/2006/relationships/tags" Target="../tags/tag56.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ags" Target="../tags/tag58.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ags" Target="../tags/tag59.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ags" Target="../tags/tag6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9.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9.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9.xml"/><Relationship Id="rId1" Type="http://schemas.openxmlformats.org/officeDocument/2006/relationships/tags" Target="../tags/tag64.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9.xml"/><Relationship Id="rId1" Type="http://schemas.openxmlformats.org/officeDocument/2006/relationships/tags" Target="../tags/tag66.xml"/><Relationship Id="rId4" Type="http://schemas.openxmlformats.org/officeDocument/2006/relationships/image" Target="../media/image20.webp"/></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tags" Target="../tags/tag69.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xml"/><Relationship Id="rId1" Type="http://schemas.openxmlformats.org/officeDocument/2006/relationships/tags" Target="../tags/tag70.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tags" Target="../tags/tag71.xml"/><Relationship Id="rId5" Type="http://schemas.openxmlformats.org/officeDocument/2006/relationships/image" Target="../media/image24.png"/><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tags" Target="../tags/tag72.xml"/><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xml"/><Relationship Id="rId1" Type="http://schemas.openxmlformats.org/officeDocument/2006/relationships/tags" Target="../tags/tag73.xml"/><Relationship Id="rId5" Type="http://schemas.openxmlformats.org/officeDocument/2006/relationships/image" Target="../media/image27.png"/><Relationship Id="rId4" Type="http://schemas.openxmlformats.org/officeDocument/2006/relationships/image" Target="../media/image2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3.xml"/><Relationship Id="rId1" Type="http://schemas.openxmlformats.org/officeDocument/2006/relationships/tags" Target="../tags/tag74.xml"/><Relationship Id="rId5" Type="http://schemas.openxmlformats.org/officeDocument/2006/relationships/image" Target="../media/image29.png"/><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tags" Target="../tags/tag75.xml"/><Relationship Id="rId5" Type="http://schemas.openxmlformats.org/officeDocument/2006/relationships/image" Target="../media/image31.png"/><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76.xml"/><Relationship Id="rId5" Type="http://schemas.openxmlformats.org/officeDocument/2006/relationships/image" Target="../media/image33.webp"/><Relationship Id="rId4" Type="http://schemas.openxmlformats.org/officeDocument/2006/relationships/image" Target="../media/image3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9.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5.xml"/><Relationship Id="rId1" Type="http://schemas.openxmlformats.org/officeDocument/2006/relationships/tags" Target="../tags/tag79.xml"/><Relationship Id="rId4" Type="http://schemas.openxmlformats.org/officeDocument/2006/relationships/image" Target="../media/image34.webp"/></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9.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81.xml"/><Relationship Id="rId5" Type="http://schemas.openxmlformats.org/officeDocument/2006/relationships/image" Target="../media/image36.png"/><Relationship Id="rId4" Type="http://schemas.openxmlformats.org/officeDocument/2006/relationships/image" Target="../media/image35.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9.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83.xml"/><Relationship Id="rId4" Type="http://schemas.openxmlformats.org/officeDocument/2006/relationships/image" Target="../media/image37.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9.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9.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9.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88.xml"/><Relationship Id="rId4" Type="http://schemas.openxmlformats.org/officeDocument/2006/relationships/image" Target="../media/image38.webp"/></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89.xml"/><Relationship Id="rId4" Type="http://schemas.openxmlformats.org/officeDocument/2006/relationships/image" Target="../media/image39.webp"/></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90.xml"/><Relationship Id="rId4" Type="http://schemas.openxmlformats.org/officeDocument/2006/relationships/image" Target="../media/image40.web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tags" Target="../tags/tag91.xml"/><Relationship Id="rId4" Type="http://schemas.openxmlformats.org/officeDocument/2006/relationships/image" Target="../media/image41.jpe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9.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tags" Target="../tags/tag93.xml"/><Relationship Id="rId5" Type="http://schemas.openxmlformats.org/officeDocument/2006/relationships/image" Target="../media/image43.png"/><Relationship Id="rId4" Type="http://schemas.openxmlformats.org/officeDocument/2006/relationships/image" Target="../media/image42.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9.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95.xml"/><Relationship Id="rId4" Type="http://schemas.openxmlformats.org/officeDocument/2006/relationships/image" Target="../media/image44.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9.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tags" Target="../tags/tag98.xml"/><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9.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187450" y="2355850"/>
            <a:ext cx="7057390" cy="11595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err="1"/>
              <a:t>Các</a:t>
            </a:r>
            <a:r>
              <a:rPr lang="en-US" altLang="en-GB" dirty="0"/>
              <a:t> </a:t>
            </a:r>
            <a:r>
              <a:rPr lang="en-US" altLang="en-GB" dirty="0" err="1"/>
              <a:t>lỗ</a:t>
            </a:r>
            <a:r>
              <a:rPr lang="en-US" altLang="en-GB" dirty="0"/>
              <a:t> </a:t>
            </a:r>
            <a:r>
              <a:rPr lang="en-US" altLang="en-GB" dirty="0" err="1"/>
              <a:t>hổng</a:t>
            </a:r>
            <a:r>
              <a:rPr lang="en-US" altLang="en-GB" dirty="0"/>
              <a:t> </a:t>
            </a:r>
            <a:r>
              <a:rPr lang="en-US" altLang="en-GB" dirty="0" err="1"/>
              <a:t>bảo</a:t>
            </a:r>
            <a:r>
              <a:rPr lang="en-US" altLang="en-GB" dirty="0"/>
              <a:t> </a:t>
            </a:r>
            <a:r>
              <a:rPr lang="en-US" altLang="en-GB" dirty="0" err="1"/>
              <a:t>mật</a:t>
            </a:r>
            <a:r>
              <a:rPr lang="en-US" altLang="en-GB" dirty="0"/>
              <a:t> </a:t>
            </a:r>
            <a:r>
              <a:rPr lang="en-US" altLang="en-GB" dirty="0" err="1"/>
              <a:t>th</a:t>
            </a:r>
            <a:r>
              <a:rPr lang="vi-VN" altLang="en-GB" dirty="0"/>
              <a:t>ư</a:t>
            </a:r>
            <a:r>
              <a:rPr lang="en-US" altLang="en-GB" dirty="0" err="1"/>
              <a:t>ờng</a:t>
            </a:r>
            <a:r>
              <a:rPr lang="en-US" altLang="en-GB" dirty="0"/>
              <a:t> </a:t>
            </a:r>
            <a:r>
              <a:rPr lang="en-US" altLang="en-GB" dirty="0" err="1"/>
              <a:t>gặp</a:t>
            </a:r>
            <a:br>
              <a:rPr lang="en-US" altLang="en-GB" dirty="0"/>
            </a:br>
            <a:br>
              <a:rPr lang="en-US" altLang="en-GB" dirty="0"/>
            </a:br>
            <a:r>
              <a:rPr lang="en-US" altLang="en-GB" dirty="0"/>
              <a:t>ToanVV6 - </a:t>
            </a:r>
            <a:r>
              <a:rPr lang="en-US" altLang="en-GB" dirty="0" err="1"/>
              <a:t>RedTeam</a:t>
            </a:r>
            <a:endParaRPr lang="en-US" altLang="en-GB" dirty="0"/>
          </a:p>
        </p:txBody>
      </p:sp>
      <p:sp>
        <p:nvSpPr>
          <p:cNvPr id="2" name="BJPseudoFooter">
            <a:extLst>
              <a:ext uri="{FF2B5EF4-FFF2-40B4-BE49-F238E27FC236}">
                <a16:creationId xmlns:a16="http://schemas.microsoft.com/office/drawing/2014/main" id="{70148173-81AC-4BD1-87D9-B9985B063C38}"/>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BF88E7-56A4-4B2C-B060-6C582F88B08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10</a:t>
            </a:fld>
            <a:endParaRPr lang="en-GB"/>
          </a:p>
        </p:txBody>
      </p:sp>
      <p:sp>
        <p:nvSpPr>
          <p:cNvPr id="3" name="BJPseudoFooter">
            <a:extLst>
              <a:ext uri="{FF2B5EF4-FFF2-40B4-BE49-F238E27FC236}">
                <a16:creationId xmlns:a16="http://schemas.microsoft.com/office/drawing/2014/main" id="{3D7ED7AE-ED30-4C6A-9922-7C1E62EB7967}"/>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4" name="Rectangle 3">
            <a:extLst>
              <a:ext uri="{FF2B5EF4-FFF2-40B4-BE49-F238E27FC236}">
                <a16:creationId xmlns:a16="http://schemas.microsoft.com/office/drawing/2014/main" id="{D90D974C-1BA3-475C-A4AC-92274FC031BD}"/>
              </a:ext>
            </a:extLst>
          </p:cNvPr>
          <p:cNvSpPr/>
          <p:nvPr/>
        </p:nvSpPr>
        <p:spPr>
          <a:xfrm>
            <a:off x="1270000" y="1200488"/>
            <a:ext cx="7482114"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public static string </a:t>
            </a:r>
            <a:r>
              <a:rPr lang="en-US" sz="1200" dirty="0" err="1">
                <a:latin typeface="Times New Roman" panose="02020603050405020304" pitchFamily="18" charset="0"/>
                <a:cs typeface="Times New Roman" panose="02020603050405020304" pitchFamily="18" charset="0"/>
              </a:rPr>
              <a:t>SanitizeInput</a:t>
            </a:r>
            <a:r>
              <a:rPr lang="en-US" sz="1200" dirty="0">
                <a:latin typeface="Times New Roman" panose="02020603050405020304" pitchFamily="18" charset="0"/>
                <a:cs typeface="Times New Roman" panose="02020603050405020304" pitchFamily="18" charset="0"/>
              </a:rPr>
              <a:t>(string input) { </a:t>
            </a: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return </a:t>
            </a:r>
            <a:r>
              <a:rPr lang="en-US" sz="1200" dirty="0" err="1">
                <a:solidFill>
                  <a:srgbClr val="FF0000"/>
                </a:solidFill>
                <a:latin typeface="Times New Roman" panose="02020603050405020304" pitchFamily="18" charset="0"/>
                <a:cs typeface="Times New Roman" panose="02020603050405020304" pitchFamily="18" charset="0"/>
              </a:rPr>
              <a:t>input.Replace</a:t>
            </a:r>
            <a:r>
              <a:rPr lang="en-US" sz="1200" dirty="0">
                <a:solidFill>
                  <a:srgbClr val="FF0000"/>
                </a:solidFill>
                <a:latin typeface="Times New Roman" panose="02020603050405020304" pitchFamily="18" charset="0"/>
                <a:cs typeface="Times New Roman" panose="02020603050405020304" pitchFamily="18" charset="0"/>
              </a:rPr>
              <a:t>("'", "''").Replace(";", "").Replace("--", "").Replace("/*", "").Replace("*/",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22285E24-C73A-40F4-9385-43B6688A043D}"/>
              </a:ext>
            </a:extLst>
          </p:cNvPr>
          <p:cNvSpPr/>
          <p:nvPr/>
        </p:nvSpPr>
        <p:spPr>
          <a:xfrm>
            <a:off x="1270000" y="2665507"/>
            <a:ext cx="7482114" cy="1569660"/>
          </a:xfrm>
          <a:prstGeom prst="rect">
            <a:avLst/>
          </a:prstGeom>
        </p:spPr>
        <p:txBody>
          <a:bodyPr wrap="square">
            <a:spAutoFit/>
          </a:bodyPr>
          <a:lstStyle/>
          <a:p>
            <a:r>
              <a:rPr lang="vi-VN" sz="1200" dirty="0">
                <a:latin typeface="Times New Roman" panose="02020603050405020304" pitchFamily="18" charset="0"/>
                <a:cs typeface="Times New Roman" panose="02020603050405020304" pitchFamily="18" charset="0"/>
              </a:rPr>
              <a:t>string username = "userInput"; // Đây là đầu vào từ người dùng</a:t>
            </a:r>
            <a:endParaRPr lang="en-US"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string password = "userInput"; // Đây là đầu vào từ người dùng</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vào</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username = </a:t>
            </a:r>
            <a:r>
              <a:rPr lang="en-US" sz="1200" dirty="0" err="1">
                <a:latin typeface="Times New Roman" panose="02020603050405020304" pitchFamily="18" charset="0"/>
                <a:cs typeface="Times New Roman" panose="02020603050405020304" pitchFamily="18" charset="0"/>
              </a:rPr>
              <a:t>SanitizeInput</a:t>
            </a:r>
            <a:r>
              <a:rPr lang="en-US" sz="1200" dirty="0">
                <a:latin typeface="Times New Roman" panose="02020603050405020304" pitchFamily="18" charset="0"/>
                <a:cs typeface="Times New Roman" panose="02020603050405020304" pitchFamily="18" charset="0"/>
              </a:rPr>
              <a:t>(username);</a:t>
            </a:r>
          </a:p>
          <a:p>
            <a:r>
              <a:rPr lang="en-US" sz="1200" dirty="0">
                <a:latin typeface="Times New Roman" panose="02020603050405020304" pitchFamily="18" charset="0"/>
                <a:cs typeface="Times New Roman" panose="02020603050405020304" pitchFamily="18" charset="0"/>
              </a:rPr>
              <a:t>password = </a:t>
            </a:r>
            <a:r>
              <a:rPr lang="en-US" sz="1200" dirty="0" err="1">
                <a:latin typeface="Times New Roman" panose="02020603050405020304" pitchFamily="18" charset="0"/>
                <a:cs typeface="Times New Roman" panose="02020603050405020304" pitchFamily="18" charset="0"/>
              </a:rPr>
              <a:t>SanitizeInput</a:t>
            </a:r>
            <a:r>
              <a:rPr lang="en-US" sz="1200" dirty="0">
                <a:latin typeface="Times New Roman" panose="02020603050405020304" pitchFamily="18" charset="0"/>
                <a:cs typeface="Times New Roman" panose="02020603050405020304" pitchFamily="18" charset="0"/>
              </a:rPr>
              <a:t>(password);</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string query = $"SELECT * FROM users WHERE username = '{username}' AND password = '{password}'"; </a:t>
            </a:r>
          </a:p>
        </p:txBody>
      </p:sp>
      <p:pic>
        <p:nvPicPr>
          <p:cNvPr id="7" name="Picture 6">
            <a:extLst>
              <a:ext uri="{FF2B5EF4-FFF2-40B4-BE49-F238E27FC236}">
                <a16:creationId xmlns:a16="http://schemas.microsoft.com/office/drawing/2014/main" id="{CD6A1BB4-A442-42EB-B9A5-C713307CC2B1}"/>
              </a:ext>
            </a:extLst>
          </p:cNvPr>
          <p:cNvPicPr>
            <a:picLocks noChangeAspect="1"/>
          </p:cNvPicPr>
          <p:nvPr/>
        </p:nvPicPr>
        <p:blipFill>
          <a:blip r:embed="rId4"/>
          <a:stretch>
            <a:fillRect/>
          </a:stretch>
        </p:blipFill>
        <p:spPr>
          <a:xfrm>
            <a:off x="127000" y="1045029"/>
            <a:ext cx="1143000" cy="986456"/>
          </a:xfrm>
          <a:prstGeom prst="rect">
            <a:avLst/>
          </a:prstGeom>
        </p:spPr>
      </p:pic>
    </p:spTree>
    <p:extLst>
      <p:ext uri="{BB962C8B-B14F-4D97-AF65-F5344CB8AC3E}">
        <p14:creationId xmlns:p14="http://schemas.microsoft.com/office/powerpoint/2010/main" val="402746237"/>
      </p:ext>
    </p:extLst>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a:solidFill>
                  <a:srgbClr val="ABE33F"/>
                </a:solidFill>
              </a:rPr>
              <a:t>Thanks!</a:t>
            </a:r>
            <a:endParaRPr sz="6000">
              <a:solidFill>
                <a:srgbClr val="ABE33F"/>
              </a:solidFill>
            </a:endParaRPr>
          </a:p>
        </p:txBody>
      </p:sp>
      <p:sp>
        <p:nvSpPr>
          <p:cNvPr id="326" name="Google Shape;326;p33"/>
          <p:cNvSpPr txBox="1">
            <a:spLocks noGrp="1"/>
          </p:cNvSpPr>
          <p:nvPr>
            <p:ph type="subTitle" idx="4294967295"/>
          </p:nvPr>
        </p:nvSpPr>
        <p:spPr>
          <a:xfrm>
            <a:off x="3064700" y="2636358"/>
            <a:ext cx="5533800" cy="21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3600" b="1"/>
              <a:t>Any questions?</a:t>
            </a:r>
            <a:endParaRPr sz="3600" b="1"/>
          </a:p>
          <a:p>
            <a:pPr marL="0" lvl="0" indent="0" algn="l" rtl="0">
              <a:spcBef>
                <a:spcPts val="600"/>
              </a:spcBef>
              <a:spcAft>
                <a:spcPts val="0"/>
              </a:spcAft>
              <a:buClr>
                <a:schemeClr val="dk1"/>
              </a:buClr>
              <a:buSzPts val="1100"/>
              <a:buFont typeface="Arial" panose="020B0604020202020204"/>
              <a:buNone/>
            </a:pPr>
            <a:endParaRPr sz="1800" b="1"/>
          </a:p>
        </p:txBody>
      </p:sp>
      <p:grpSp>
        <p:nvGrpSpPr>
          <p:cNvPr id="327" name="Google Shape;327;p33"/>
          <p:cNvGrpSpPr/>
          <p:nvPr/>
        </p:nvGrpSpPr>
        <p:grpSpPr>
          <a:xfrm>
            <a:off x="685795" y="1814227"/>
            <a:ext cx="1681779" cy="1179949"/>
            <a:chOff x="559275" y="1683950"/>
            <a:chExt cx="466500" cy="327300"/>
          </a:xfrm>
        </p:grpSpPr>
        <p:sp>
          <p:nvSpPr>
            <p:cNvPr id="328" name="Google Shape;328;p33"/>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p:nvPr/>
        </p:nvSpPr>
        <p:spPr>
          <a:xfrm>
            <a:off x="1681875" y="2683100"/>
            <a:ext cx="1274938" cy="115980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100</a:t>
            </a:fld>
            <a:endParaRPr lang="en-GB"/>
          </a:p>
        </p:txBody>
      </p:sp>
      <p:sp>
        <p:nvSpPr>
          <p:cNvPr id="2" name="BJPseudoFooter">
            <a:extLst>
              <a:ext uri="{FF2B5EF4-FFF2-40B4-BE49-F238E27FC236}">
                <a16:creationId xmlns:a16="http://schemas.microsoft.com/office/drawing/2014/main" id="{2356354A-1790-4419-9A91-6410221B28AD}"/>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BF88E7-56A4-4B2C-B060-6C582F88B08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11</a:t>
            </a:fld>
            <a:endParaRPr lang="en-GB"/>
          </a:p>
        </p:txBody>
      </p:sp>
      <p:sp>
        <p:nvSpPr>
          <p:cNvPr id="3" name="BJPseudoFooter">
            <a:extLst>
              <a:ext uri="{FF2B5EF4-FFF2-40B4-BE49-F238E27FC236}">
                <a16:creationId xmlns:a16="http://schemas.microsoft.com/office/drawing/2014/main" id="{3D7ED7AE-ED30-4C6A-9922-7C1E62EB7967}"/>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5" name="Rectangle 4">
            <a:extLst>
              <a:ext uri="{FF2B5EF4-FFF2-40B4-BE49-F238E27FC236}">
                <a16:creationId xmlns:a16="http://schemas.microsoft.com/office/drawing/2014/main" id="{22285E24-C73A-40F4-9385-43B6688A043D}"/>
              </a:ext>
            </a:extLst>
          </p:cNvPr>
          <p:cNvSpPr/>
          <p:nvPr/>
        </p:nvSpPr>
        <p:spPr>
          <a:xfrm>
            <a:off x="1390320" y="1070643"/>
            <a:ext cx="6778171" cy="1569660"/>
          </a:xfrm>
          <a:prstGeom prst="rect">
            <a:avLst/>
          </a:prstGeom>
        </p:spPr>
        <p:txBody>
          <a:bodyPr wrap="square">
            <a:spAutoFit/>
          </a:bodyPr>
          <a:lstStyle/>
          <a:p>
            <a:r>
              <a:rPr lang="en-US" sz="1200" dirty="0"/>
              <a:t>public static String </a:t>
            </a:r>
            <a:r>
              <a:rPr lang="en-US" sz="1200" dirty="0" err="1"/>
              <a:t>sanitizeInput</a:t>
            </a:r>
            <a:r>
              <a:rPr lang="en-US" sz="1200" dirty="0"/>
              <a:t>(String input) {</a:t>
            </a:r>
          </a:p>
          <a:p>
            <a:r>
              <a:rPr lang="en-US" sz="1200" dirty="0"/>
              <a:t>	</a:t>
            </a:r>
            <a:r>
              <a:rPr lang="en-US" sz="1200" dirty="0">
                <a:solidFill>
                  <a:srgbClr val="FF0000"/>
                </a:solidFill>
              </a:rPr>
              <a:t>input = </a:t>
            </a:r>
            <a:r>
              <a:rPr lang="en-US" sz="1200" dirty="0" err="1">
                <a:solidFill>
                  <a:srgbClr val="FF0000"/>
                </a:solidFill>
              </a:rPr>
              <a:t>input.replaceAll</a:t>
            </a:r>
            <a:r>
              <a:rPr lang="en-US" sz="1200" dirty="0">
                <a:solidFill>
                  <a:srgbClr val="FF0000"/>
                </a:solidFill>
              </a:rPr>
              <a:t>("'", "‘’”);</a:t>
            </a:r>
          </a:p>
          <a:p>
            <a:r>
              <a:rPr lang="en-US" sz="1200" dirty="0">
                <a:solidFill>
                  <a:srgbClr val="FF0000"/>
                </a:solidFill>
              </a:rPr>
              <a:t>	input = </a:t>
            </a:r>
            <a:r>
              <a:rPr lang="en-US" sz="1200" dirty="0" err="1">
                <a:solidFill>
                  <a:srgbClr val="FF0000"/>
                </a:solidFill>
              </a:rPr>
              <a:t>input.replaceAll</a:t>
            </a:r>
            <a:r>
              <a:rPr lang="en-US" sz="1200" dirty="0">
                <a:solidFill>
                  <a:srgbClr val="FF0000"/>
                </a:solidFill>
              </a:rPr>
              <a:t>(";", "");</a:t>
            </a:r>
          </a:p>
          <a:p>
            <a:r>
              <a:rPr lang="en-US" sz="1200" dirty="0">
                <a:solidFill>
                  <a:srgbClr val="FF0000"/>
                </a:solidFill>
              </a:rPr>
              <a:t>	input = </a:t>
            </a:r>
            <a:r>
              <a:rPr lang="en-US" sz="1200" dirty="0" err="1">
                <a:solidFill>
                  <a:srgbClr val="FF0000"/>
                </a:solidFill>
              </a:rPr>
              <a:t>input.replaceAll</a:t>
            </a:r>
            <a:r>
              <a:rPr lang="en-US" sz="1200" dirty="0">
                <a:solidFill>
                  <a:srgbClr val="FF0000"/>
                </a:solidFill>
              </a:rPr>
              <a:t>("--", "");</a:t>
            </a:r>
          </a:p>
          <a:p>
            <a:r>
              <a:rPr lang="en-US" sz="1200" dirty="0">
                <a:solidFill>
                  <a:srgbClr val="FF0000"/>
                </a:solidFill>
              </a:rPr>
              <a:t>	input = </a:t>
            </a:r>
            <a:r>
              <a:rPr lang="en-US" sz="1200" dirty="0" err="1">
                <a:solidFill>
                  <a:srgbClr val="FF0000"/>
                </a:solidFill>
              </a:rPr>
              <a:t>input.replaceAll</a:t>
            </a:r>
            <a:r>
              <a:rPr lang="en-US" sz="1200" dirty="0">
                <a:solidFill>
                  <a:srgbClr val="FF0000"/>
                </a:solidFill>
              </a:rPr>
              <a:t>("/\\*", "");</a:t>
            </a:r>
          </a:p>
          <a:p>
            <a:r>
              <a:rPr lang="en-US" sz="1200" dirty="0">
                <a:solidFill>
                  <a:srgbClr val="FF0000"/>
                </a:solidFill>
              </a:rPr>
              <a:t>	input = </a:t>
            </a:r>
            <a:r>
              <a:rPr lang="en-US" sz="1200" dirty="0" err="1">
                <a:solidFill>
                  <a:srgbClr val="FF0000"/>
                </a:solidFill>
              </a:rPr>
              <a:t>input.replaceAll</a:t>
            </a:r>
            <a:r>
              <a:rPr lang="en-US" sz="1200" dirty="0">
                <a:solidFill>
                  <a:srgbClr val="FF0000"/>
                </a:solidFill>
              </a:rPr>
              <a:t>("\\*/", "");</a:t>
            </a:r>
            <a:endParaRPr lang="en-US" sz="1200" dirty="0"/>
          </a:p>
          <a:p>
            <a:r>
              <a:rPr lang="en-US" sz="1200" dirty="0"/>
              <a:t>	return input;</a:t>
            </a:r>
          </a:p>
          <a:p>
            <a:r>
              <a:rPr lang="en-US" sz="1200" dirty="0"/>
              <a:t> }</a:t>
            </a:r>
            <a:endParaRPr lang="en-US"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67B09AD-AB25-4957-91C5-5CF9D405BC68}"/>
              </a:ext>
            </a:extLst>
          </p:cNvPr>
          <p:cNvPicPr>
            <a:picLocks noChangeAspect="1"/>
          </p:cNvPicPr>
          <p:nvPr/>
        </p:nvPicPr>
        <p:blipFill>
          <a:blip r:embed="rId4"/>
          <a:stretch>
            <a:fillRect/>
          </a:stretch>
        </p:blipFill>
        <p:spPr>
          <a:xfrm>
            <a:off x="127000" y="1266632"/>
            <a:ext cx="1263320" cy="967843"/>
          </a:xfrm>
          <a:prstGeom prst="rect">
            <a:avLst/>
          </a:prstGeom>
        </p:spPr>
      </p:pic>
      <p:sp>
        <p:nvSpPr>
          <p:cNvPr id="6" name="Rectangle 5">
            <a:extLst>
              <a:ext uri="{FF2B5EF4-FFF2-40B4-BE49-F238E27FC236}">
                <a16:creationId xmlns:a16="http://schemas.microsoft.com/office/drawing/2014/main" id="{C4CDF70D-9A61-4EA7-86B7-E5AD17BB7C4C}"/>
              </a:ext>
            </a:extLst>
          </p:cNvPr>
          <p:cNvSpPr/>
          <p:nvPr/>
        </p:nvSpPr>
        <p:spPr>
          <a:xfrm>
            <a:off x="1262742" y="3092038"/>
            <a:ext cx="7634514" cy="1569660"/>
          </a:xfrm>
          <a:prstGeom prst="rect">
            <a:avLst/>
          </a:prstGeom>
        </p:spPr>
        <p:txBody>
          <a:bodyPr wrap="square">
            <a:spAutoFit/>
          </a:bodyPr>
          <a:lstStyle/>
          <a:p>
            <a:r>
              <a:rPr lang="vi-VN" sz="1200" dirty="0">
                <a:latin typeface="Times New Roman" panose="02020603050405020304" pitchFamily="18" charset="0"/>
                <a:cs typeface="Times New Roman" panose="02020603050405020304" pitchFamily="18" charset="0"/>
              </a:rPr>
              <a:t>string username = "userInput"; // Đây là đầu vào từ người dùng</a:t>
            </a:r>
            <a:endParaRPr lang="en-US"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string password = "userInput"; // Đây là đầu vào từ người dùng</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vào</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username = </a:t>
            </a:r>
            <a:r>
              <a:rPr lang="en-US" sz="1200" dirty="0" err="1">
                <a:latin typeface="Times New Roman" panose="02020603050405020304" pitchFamily="18" charset="0"/>
                <a:cs typeface="Times New Roman" panose="02020603050405020304" pitchFamily="18" charset="0"/>
              </a:rPr>
              <a:t>InputSanitizer.sanitizeInput</a:t>
            </a:r>
            <a:r>
              <a:rPr lang="en-US" sz="1200" dirty="0">
                <a:latin typeface="Times New Roman" panose="02020603050405020304" pitchFamily="18" charset="0"/>
                <a:cs typeface="Times New Roman" panose="02020603050405020304" pitchFamily="18" charset="0"/>
              </a:rPr>
              <a:t>(username);</a:t>
            </a:r>
          </a:p>
          <a:p>
            <a:r>
              <a:rPr lang="en-US" sz="1200" dirty="0">
                <a:latin typeface="Times New Roman" panose="02020603050405020304" pitchFamily="18" charset="0"/>
                <a:cs typeface="Times New Roman" panose="02020603050405020304" pitchFamily="18" charset="0"/>
              </a:rPr>
              <a:t>password = </a:t>
            </a:r>
            <a:r>
              <a:rPr lang="en-US" sz="1200" dirty="0" err="1">
                <a:latin typeface="Times New Roman" panose="02020603050405020304" pitchFamily="18" charset="0"/>
                <a:cs typeface="Times New Roman" panose="02020603050405020304" pitchFamily="18" charset="0"/>
              </a:rPr>
              <a:t>InputSanitizer.sanitizeInput</a:t>
            </a:r>
            <a:r>
              <a:rPr lang="en-US" sz="1200" dirty="0">
                <a:latin typeface="Times New Roman" panose="02020603050405020304" pitchFamily="18" charset="0"/>
                <a:cs typeface="Times New Roman" panose="02020603050405020304" pitchFamily="18" charset="0"/>
              </a:rPr>
              <a:t>(password);</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String query = "SELECT * FROM users WHERE username = '" + username + "' AND password = '" + password + "'"; </a:t>
            </a:r>
          </a:p>
        </p:txBody>
      </p:sp>
    </p:spTree>
    <p:extLst>
      <p:ext uri="{BB962C8B-B14F-4D97-AF65-F5344CB8AC3E}">
        <p14:creationId xmlns:p14="http://schemas.microsoft.com/office/powerpoint/2010/main" val="27337379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3</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HQL</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12</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824764051"/>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2FA4C-A2DD-4565-BC8E-E97BB57AB64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13</a:t>
            </a:fld>
            <a:endParaRPr lang="en-GB"/>
          </a:p>
        </p:txBody>
      </p:sp>
      <p:sp>
        <p:nvSpPr>
          <p:cNvPr id="3" name="BJPseudoFooter">
            <a:extLst>
              <a:ext uri="{FF2B5EF4-FFF2-40B4-BE49-F238E27FC236}">
                <a16:creationId xmlns:a16="http://schemas.microsoft.com/office/drawing/2014/main" id="{98E31F72-67DC-4B55-B6C1-02EAE37A3B3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42165FAE-397D-4718-A522-DC019E5FAD93}"/>
              </a:ext>
            </a:extLst>
          </p:cNvPr>
          <p:cNvPicPr>
            <a:picLocks noChangeAspect="1"/>
          </p:cNvPicPr>
          <p:nvPr/>
        </p:nvPicPr>
        <p:blipFill>
          <a:blip r:embed="rId4"/>
          <a:stretch>
            <a:fillRect/>
          </a:stretch>
        </p:blipFill>
        <p:spPr>
          <a:xfrm>
            <a:off x="5543047" y="12700"/>
            <a:ext cx="3600953" cy="4417634"/>
          </a:xfrm>
          <a:prstGeom prst="rect">
            <a:avLst/>
          </a:prstGeom>
        </p:spPr>
      </p:pic>
      <p:sp>
        <p:nvSpPr>
          <p:cNvPr id="5" name="Google Shape;144;p17">
            <a:extLst>
              <a:ext uri="{FF2B5EF4-FFF2-40B4-BE49-F238E27FC236}">
                <a16:creationId xmlns:a16="http://schemas.microsoft.com/office/drawing/2014/main" id="{78B300F7-6118-4F39-BC08-33F31EC1C4B5}"/>
              </a:ext>
            </a:extLst>
          </p:cNvPr>
          <p:cNvSpPr txBox="1">
            <a:spLocks/>
          </p:cNvSpPr>
          <p:nvPr/>
        </p:nvSpPr>
        <p:spPr>
          <a:xfrm>
            <a:off x="575822" y="2494113"/>
            <a:ext cx="3741057"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9pPr>
          </a:lstStyle>
          <a:p>
            <a:r>
              <a:rPr lang="en-US" altLang="en-GB" sz="3600" dirty="0">
                <a:solidFill>
                  <a:srgbClr val="ABE33F"/>
                </a:solidFill>
                <a:latin typeface="Times New Roman" panose="02020603050405020304" pitchFamily="18" charset="0"/>
                <a:cs typeface="Times New Roman" panose="02020603050405020304" pitchFamily="18" charset="0"/>
              </a:rPr>
              <a:t>HQL injection</a:t>
            </a:r>
          </a:p>
        </p:txBody>
      </p:sp>
    </p:spTree>
    <p:extLst>
      <p:ext uri="{BB962C8B-B14F-4D97-AF65-F5344CB8AC3E}">
        <p14:creationId xmlns:p14="http://schemas.microsoft.com/office/powerpoint/2010/main" val="1272362990"/>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B69896-C720-4E32-9753-E5D96A5C7CB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14</a:t>
            </a:fld>
            <a:endParaRPr lang="en-GB"/>
          </a:p>
        </p:txBody>
      </p:sp>
      <p:sp>
        <p:nvSpPr>
          <p:cNvPr id="3" name="BJPseudoFooter">
            <a:extLst>
              <a:ext uri="{FF2B5EF4-FFF2-40B4-BE49-F238E27FC236}">
                <a16:creationId xmlns:a16="http://schemas.microsoft.com/office/drawing/2014/main" id="{0675B438-5795-4461-B451-86F94A3510F9}"/>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4" name="Rectangle 3">
            <a:extLst>
              <a:ext uri="{FF2B5EF4-FFF2-40B4-BE49-F238E27FC236}">
                <a16:creationId xmlns:a16="http://schemas.microsoft.com/office/drawing/2014/main" id="{DEA94570-5915-4ADC-86AC-E95007BF2D12}"/>
              </a:ext>
            </a:extLst>
          </p:cNvPr>
          <p:cNvSpPr/>
          <p:nvPr/>
        </p:nvSpPr>
        <p:spPr>
          <a:xfrm>
            <a:off x="950686" y="1049225"/>
            <a:ext cx="7765142" cy="138499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public User </a:t>
            </a:r>
            <a:r>
              <a:rPr lang="en-US" sz="1200" dirty="0" err="1">
                <a:latin typeface="Times New Roman" panose="02020603050405020304" pitchFamily="18" charset="0"/>
                <a:cs typeface="Times New Roman" panose="02020603050405020304" pitchFamily="18" charset="0"/>
              </a:rPr>
              <a:t>authenticateUser</a:t>
            </a:r>
            <a:r>
              <a:rPr lang="en-US" sz="1200" dirty="0">
                <a:latin typeface="Times New Roman" panose="02020603050405020304" pitchFamily="18" charset="0"/>
                <a:cs typeface="Times New Roman" panose="02020603050405020304" pitchFamily="18" charset="0"/>
              </a:rPr>
              <a:t>(String username, String password)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String </a:t>
            </a:r>
            <a:r>
              <a:rPr lang="en-US" sz="1200" dirty="0" err="1">
                <a:solidFill>
                  <a:srgbClr val="FF0000"/>
                </a:solidFill>
                <a:latin typeface="Times New Roman" panose="02020603050405020304" pitchFamily="18" charset="0"/>
                <a:cs typeface="Times New Roman" panose="02020603050405020304" pitchFamily="18" charset="0"/>
              </a:rPr>
              <a:t>hql</a:t>
            </a:r>
            <a:r>
              <a:rPr lang="en-US" sz="1200" dirty="0">
                <a:solidFill>
                  <a:srgbClr val="FF0000"/>
                </a:solidFill>
                <a:latin typeface="Times New Roman" panose="02020603050405020304" pitchFamily="18" charset="0"/>
                <a:cs typeface="Times New Roman" panose="02020603050405020304" pitchFamily="18" charset="0"/>
              </a:rPr>
              <a:t> = "FROM User WHERE username = '" + username + "' AND password = '" + password + "'";</a:t>
            </a:r>
          </a:p>
          <a:p>
            <a:r>
              <a:rPr lang="en-US" sz="1200" dirty="0">
                <a:latin typeface="Times New Roman" panose="02020603050405020304" pitchFamily="18" charset="0"/>
                <a:cs typeface="Times New Roman" panose="02020603050405020304" pitchFamily="18" charset="0"/>
              </a:rPr>
              <a:t>    Query </a:t>
            </a:r>
            <a:r>
              <a:rPr lang="en-US" sz="1200" dirty="0" err="1">
                <a:latin typeface="Times New Roman" panose="02020603050405020304" pitchFamily="18" charset="0"/>
                <a:cs typeface="Times New Roman" panose="02020603050405020304" pitchFamily="18" charset="0"/>
              </a:rPr>
              <a:t>query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session.createQuery</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hql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(User) </a:t>
            </a:r>
            <a:r>
              <a:rPr lang="en-US" sz="1200" dirty="0" err="1">
                <a:latin typeface="Times New Roman" panose="02020603050405020304" pitchFamily="18" charset="0"/>
                <a:cs typeface="Times New Roman" panose="02020603050405020304" pitchFamily="18" charset="0"/>
              </a:rPr>
              <a:t>query.uniqueResult</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p:txBody>
      </p:sp>
      <p:sp>
        <p:nvSpPr>
          <p:cNvPr id="5" name="Rectangle 1">
            <a:extLst>
              <a:ext uri="{FF2B5EF4-FFF2-40B4-BE49-F238E27FC236}">
                <a16:creationId xmlns:a16="http://schemas.microsoft.com/office/drawing/2014/main" id="{F6C78892-B90E-48AA-91F5-1643BC5EA81E}"/>
              </a:ext>
            </a:extLst>
          </p:cNvPr>
          <p:cNvSpPr>
            <a:spLocks noChangeArrowheads="1"/>
          </p:cNvSpPr>
          <p:nvPr/>
        </p:nvSpPr>
        <p:spPr bwMode="auto">
          <a:xfrm>
            <a:off x="950686" y="2636450"/>
            <a:ext cx="64203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nhập</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username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admin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password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OR '1'='1,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câu</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HQL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trở</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thành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A1189A49-EEFB-434C-A9F1-0C47A30B9CDB}"/>
              </a:ext>
            </a:extLst>
          </p:cNvPr>
          <p:cNvSpPr/>
          <p:nvPr/>
        </p:nvSpPr>
        <p:spPr>
          <a:xfrm>
            <a:off x="950685" y="3210025"/>
            <a:ext cx="6792685" cy="276999"/>
          </a:xfrm>
          <a:prstGeom prst="rect">
            <a:avLst/>
          </a:prstGeom>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FROM User WHERE username = 'admin' AND password = '' OR '1'='1'</a:t>
            </a:r>
          </a:p>
        </p:txBody>
      </p:sp>
      <p:sp>
        <p:nvSpPr>
          <p:cNvPr id="7" name="Rectangle 2">
            <a:extLst>
              <a:ext uri="{FF2B5EF4-FFF2-40B4-BE49-F238E27FC236}">
                <a16:creationId xmlns:a16="http://schemas.microsoft.com/office/drawing/2014/main" id="{2B2B0000-1476-40E2-9B18-11D47C303DD1}"/>
              </a:ext>
            </a:extLst>
          </p:cNvPr>
          <p:cNvSpPr>
            <a:spLocks noChangeArrowheads="1"/>
          </p:cNvSpPr>
          <p:nvPr/>
        </p:nvSpPr>
        <p:spPr bwMode="auto">
          <a:xfrm>
            <a:off x="950685" y="3816646"/>
            <a:ext cx="35333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Câu</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luôn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luôn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đúng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vì</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luôn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trả</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về</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true </a:t>
            </a:r>
          </a:p>
        </p:txBody>
      </p:sp>
    </p:spTree>
    <p:extLst>
      <p:ext uri="{BB962C8B-B14F-4D97-AF65-F5344CB8AC3E}">
        <p14:creationId xmlns:p14="http://schemas.microsoft.com/office/powerpoint/2010/main" val="409186287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2FA4C-A2DD-4565-BC8E-E97BB57AB64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15</a:t>
            </a:fld>
            <a:endParaRPr lang="en-GB"/>
          </a:p>
        </p:txBody>
      </p:sp>
      <p:sp>
        <p:nvSpPr>
          <p:cNvPr id="3" name="BJPseudoFooter">
            <a:extLst>
              <a:ext uri="{FF2B5EF4-FFF2-40B4-BE49-F238E27FC236}">
                <a16:creationId xmlns:a16="http://schemas.microsoft.com/office/drawing/2014/main" id="{98E31F72-67DC-4B55-B6C1-02EAE37A3B3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5" name="Google Shape;144;p17">
            <a:extLst>
              <a:ext uri="{FF2B5EF4-FFF2-40B4-BE49-F238E27FC236}">
                <a16:creationId xmlns:a16="http://schemas.microsoft.com/office/drawing/2014/main" id="{78B300F7-6118-4F39-BC08-33F31EC1C4B5}"/>
              </a:ext>
            </a:extLst>
          </p:cNvPr>
          <p:cNvSpPr txBox="1">
            <a:spLocks/>
          </p:cNvSpPr>
          <p:nvPr/>
        </p:nvSpPr>
        <p:spPr>
          <a:xfrm>
            <a:off x="2330796" y="912056"/>
            <a:ext cx="7147032" cy="595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9pPr>
          </a:lstStyle>
          <a:p>
            <a:r>
              <a:rPr lang="en-US" altLang="en-GB" sz="2800" dirty="0" err="1">
                <a:solidFill>
                  <a:srgbClr val="ABE33F"/>
                </a:solidFill>
                <a:latin typeface="Times New Roman" panose="02020603050405020304" pitchFamily="18" charset="0"/>
                <a:cs typeface="Times New Roman" panose="02020603050405020304" pitchFamily="18" charset="0"/>
              </a:rPr>
              <a:t>Dùng</a:t>
            </a:r>
            <a:r>
              <a:rPr lang="en-US" altLang="en-GB" sz="2800" dirty="0">
                <a:solidFill>
                  <a:srgbClr val="ABE33F"/>
                </a:solidFill>
                <a:latin typeface="Times New Roman" panose="02020603050405020304" pitchFamily="18" charset="0"/>
                <a:cs typeface="Times New Roman" panose="02020603050405020304" pitchFamily="18" charset="0"/>
              </a:rPr>
              <a:t> HQL </a:t>
            </a:r>
            <a:r>
              <a:rPr lang="en-US" altLang="en-GB" sz="2800" dirty="0" err="1">
                <a:solidFill>
                  <a:srgbClr val="ABE33F"/>
                </a:solidFill>
                <a:latin typeface="Times New Roman" panose="02020603050405020304" pitchFamily="18" charset="0"/>
                <a:cs typeface="Times New Roman" panose="02020603050405020304" pitchFamily="18" charset="0"/>
              </a:rPr>
              <a:t>chặn</a:t>
            </a:r>
            <a:r>
              <a:rPr lang="en-US" altLang="en-GB" sz="2800" dirty="0">
                <a:solidFill>
                  <a:srgbClr val="ABE33F"/>
                </a:solidFill>
                <a:latin typeface="Times New Roman" panose="02020603050405020304" pitchFamily="18" charset="0"/>
                <a:cs typeface="Times New Roman" panose="02020603050405020304" pitchFamily="18" charset="0"/>
              </a:rPr>
              <a:t> injection</a:t>
            </a:r>
          </a:p>
        </p:txBody>
      </p:sp>
      <p:sp>
        <p:nvSpPr>
          <p:cNvPr id="6" name="Rectangle 5">
            <a:extLst>
              <a:ext uri="{FF2B5EF4-FFF2-40B4-BE49-F238E27FC236}">
                <a16:creationId xmlns:a16="http://schemas.microsoft.com/office/drawing/2014/main" id="{EADC2251-BF05-4C11-A3D8-96F6BBE5F8E3}"/>
              </a:ext>
            </a:extLst>
          </p:cNvPr>
          <p:cNvSpPr/>
          <p:nvPr/>
        </p:nvSpPr>
        <p:spPr>
          <a:xfrm>
            <a:off x="1124857" y="1683657"/>
            <a:ext cx="7366000" cy="138499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public User </a:t>
            </a:r>
            <a:r>
              <a:rPr lang="en-US" sz="1200" dirty="0" err="1">
                <a:latin typeface="Times New Roman" panose="02020603050405020304" pitchFamily="18" charset="0"/>
                <a:cs typeface="Times New Roman" panose="02020603050405020304" pitchFamily="18" charset="0"/>
              </a:rPr>
              <a:t>authenticateUser</a:t>
            </a:r>
            <a:r>
              <a:rPr lang="en-US" sz="1200" dirty="0">
                <a:latin typeface="Times New Roman" panose="02020603050405020304" pitchFamily="18" charset="0"/>
                <a:cs typeface="Times New Roman" panose="02020603050405020304" pitchFamily="18" charset="0"/>
              </a:rPr>
              <a:t>(String username, String password) {</a:t>
            </a:r>
          </a:p>
          <a:p>
            <a:r>
              <a:rPr lang="en-US" sz="1200" dirty="0">
                <a:latin typeface="Times New Roman" panose="02020603050405020304" pitchFamily="18" charset="0"/>
                <a:cs typeface="Times New Roman" panose="02020603050405020304" pitchFamily="18" charset="0"/>
              </a:rPr>
              <a:t>    String </a:t>
            </a:r>
            <a:r>
              <a:rPr lang="en-US" sz="1200" dirty="0" err="1">
                <a:latin typeface="Times New Roman" panose="02020603050405020304" pitchFamily="18" charset="0"/>
                <a:cs typeface="Times New Roman" panose="02020603050405020304" pitchFamily="18" charset="0"/>
              </a:rPr>
              <a:t>hql</a:t>
            </a:r>
            <a:r>
              <a:rPr lang="en-US" sz="1200" dirty="0">
                <a:latin typeface="Times New Roman" panose="02020603050405020304" pitchFamily="18" charset="0"/>
                <a:cs typeface="Times New Roman" panose="02020603050405020304" pitchFamily="18" charset="0"/>
              </a:rPr>
              <a:t> = "FROM User WHERE username = :username AND password = :password";</a:t>
            </a:r>
          </a:p>
          <a:p>
            <a:r>
              <a:rPr lang="en-US" sz="1200" dirty="0">
                <a:latin typeface="Times New Roman" panose="02020603050405020304" pitchFamily="18" charset="0"/>
                <a:cs typeface="Times New Roman" panose="02020603050405020304" pitchFamily="18" charset="0"/>
              </a:rPr>
              <a:t>    Query </a:t>
            </a:r>
            <a:r>
              <a:rPr lang="en-US" sz="1200" dirty="0" err="1">
                <a:latin typeface="Times New Roman" panose="02020603050405020304" pitchFamily="18" charset="0"/>
                <a:cs typeface="Times New Roman" panose="02020603050405020304" pitchFamily="18" charset="0"/>
              </a:rPr>
              <a:t>query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session.createQuery</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hql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query.setParameter</a:t>
            </a:r>
            <a:r>
              <a:rPr lang="en-US" sz="1200" dirty="0">
                <a:latin typeface="Times New Roman" panose="02020603050405020304" pitchFamily="18" charset="0"/>
                <a:cs typeface="Times New Roman" panose="02020603050405020304" pitchFamily="18" charset="0"/>
              </a:rPr>
              <a:t>("username", username);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query.setParameter</a:t>
            </a:r>
            <a:r>
              <a:rPr lang="en-US" sz="1200" dirty="0">
                <a:latin typeface="Times New Roman" panose="02020603050405020304" pitchFamily="18" charset="0"/>
                <a:cs typeface="Times New Roman" panose="02020603050405020304" pitchFamily="18" charset="0"/>
              </a:rPr>
              <a:t>("password", password);</a:t>
            </a:r>
          </a:p>
          <a:p>
            <a:r>
              <a:rPr lang="en-US" sz="1200" dirty="0">
                <a:latin typeface="Times New Roman" panose="02020603050405020304" pitchFamily="18" charset="0"/>
                <a:cs typeface="Times New Roman" panose="02020603050405020304" pitchFamily="18" charset="0"/>
              </a:rPr>
              <a:t>    return (User) </a:t>
            </a:r>
            <a:r>
              <a:rPr lang="en-US" sz="1200" dirty="0" err="1">
                <a:latin typeface="Times New Roman" panose="02020603050405020304" pitchFamily="18" charset="0"/>
                <a:cs typeface="Times New Roman" panose="02020603050405020304" pitchFamily="18" charset="0"/>
              </a:rPr>
              <a:t>query.uniqueResult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DF592268-B7CF-489B-97D8-9170B6FC8901}"/>
              </a:ext>
            </a:extLst>
          </p:cNvPr>
          <p:cNvSpPr/>
          <p:nvPr/>
        </p:nvSpPr>
        <p:spPr>
          <a:xfrm>
            <a:off x="1124857" y="3484195"/>
            <a:ext cx="6451600" cy="138499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public User </a:t>
            </a:r>
            <a:r>
              <a:rPr lang="en-US" sz="1200" dirty="0" err="1">
                <a:latin typeface="Times New Roman" panose="02020603050405020304" pitchFamily="18" charset="0"/>
                <a:cs typeface="Times New Roman" panose="02020603050405020304" pitchFamily="18" charset="0"/>
              </a:rPr>
              <a:t>authenticateUser</a:t>
            </a:r>
            <a:r>
              <a:rPr lang="en-US" sz="1200" dirty="0">
                <a:latin typeface="Times New Roman" panose="02020603050405020304" pitchFamily="18" charset="0"/>
                <a:cs typeface="Times New Roman" panose="02020603050405020304" pitchFamily="18" charset="0"/>
              </a:rPr>
              <a:t>(String username, String password) {</a:t>
            </a:r>
          </a:p>
          <a:p>
            <a:r>
              <a:rPr lang="en-US" sz="1200" dirty="0">
                <a:latin typeface="Times New Roman" panose="02020603050405020304" pitchFamily="18" charset="0"/>
                <a:cs typeface="Times New Roman" panose="02020603050405020304" pitchFamily="18" charset="0"/>
              </a:rPr>
              <a:t>    String </a:t>
            </a:r>
            <a:r>
              <a:rPr lang="en-US" sz="1200" dirty="0" err="1">
                <a:latin typeface="Times New Roman" panose="02020603050405020304" pitchFamily="18" charset="0"/>
                <a:cs typeface="Times New Roman" panose="02020603050405020304" pitchFamily="18" charset="0"/>
              </a:rPr>
              <a:t>hql</a:t>
            </a:r>
            <a:r>
              <a:rPr lang="en-US" sz="1200" dirty="0">
                <a:latin typeface="Times New Roman" panose="02020603050405020304" pitchFamily="18" charset="0"/>
                <a:cs typeface="Times New Roman" panose="02020603050405020304" pitchFamily="18" charset="0"/>
              </a:rPr>
              <a:t> = "FROM User WHERE username = ?1 AND password = ?2";</a:t>
            </a:r>
          </a:p>
          <a:p>
            <a:r>
              <a:rPr lang="en-US" sz="1200" dirty="0">
                <a:latin typeface="Times New Roman" panose="02020603050405020304" pitchFamily="18" charset="0"/>
                <a:cs typeface="Times New Roman" panose="02020603050405020304" pitchFamily="18" charset="0"/>
              </a:rPr>
              <a:t>    Query </a:t>
            </a:r>
            <a:r>
              <a:rPr lang="en-US" sz="1200" dirty="0" err="1">
                <a:latin typeface="Times New Roman" panose="02020603050405020304" pitchFamily="18" charset="0"/>
                <a:cs typeface="Times New Roman" panose="02020603050405020304" pitchFamily="18" charset="0"/>
              </a:rPr>
              <a:t>query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session.createQuery</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hql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query.setParameter</a:t>
            </a:r>
            <a:r>
              <a:rPr lang="en-US" sz="1200" dirty="0">
                <a:latin typeface="Times New Roman" panose="02020603050405020304" pitchFamily="18" charset="0"/>
                <a:cs typeface="Times New Roman" panose="02020603050405020304" pitchFamily="18" charset="0"/>
              </a:rPr>
              <a:t>(1, username);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query.setParameter</a:t>
            </a:r>
            <a:r>
              <a:rPr lang="en-US" sz="1200" dirty="0">
                <a:latin typeface="Times New Roman" panose="02020603050405020304" pitchFamily="18" charset="0"/>
                <a:cs typeface="Times New Roman" panose="02020603050405020304" pitchFamily="18" charset="0"/>
              </a:rPr>
              <a:t>(2, password);</a:t>
            </a:r>
          </a:p>
          <a:p>
            <a:r>
              <a:rPr lang="en-US" sz="1200" dirty="0">
                <a:latin typeface="Times New Roman" panose="02020603050405020304" pitchFamily="18" charset="0"/>
                <a:cs typeface="Times New Roman" panose="02020603050405020304" pitchFamily="18" charset="0"/>
              </a:rPr>
              <a:t>    return (User) </a:t>
            </a:r>
            <a:r>
              <a:rPr lang="en-US" sz="1200" dirty="0" err="1">
                <a:latin typeface="Times New Roman" panose="02020603050405020304" pitchFamily="18" charset="0"/>
                <a:cs typeface="Times New Roman" panose="02020603050405020304" pitchFamily="18" charset="0"/>
              </a:rPr>
              <a:t>query.uniqueResult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F21A547F-168C-4411-993C-5CCBB8398A08}"/>
              </a:ext>
            </a:extLst>
          </p:cNvPr>
          <p:cNvPicPr>
            <a:picLocks noChangeAspect="1"/>
          </p:cNvPicPr>
          <p:nvPr/>
        </p:nvPicPr>
        <p:blipFill>
          <a:blip r:embed="rId4"/>
          <a:stretch>
            <a:fillRect/>
          </a:stretch>
        </p:blipFill>
        <p:spPr>
          <a:xfrm>
            <a:off x="27122" y="1507405"/>
            <a:ext cx="1409897" cy="209579"/>
          </a:xfrm>
          <a:prstGeom prst="rect">
            <a:avLst/>
          </a:prstGeom>
        </p:spPr>
      </p:pic>
      <p:pic>
        <p:nvPicPr>
          <p:cNvPr id="9" name="Picture 8">
            <a:extLst>
              <a:ext uri="{FF2B5EF4-FFF2-40B4-BE49-F238E27FC236}">
                <a16:creationId xmlns:a16="http://schemas.microsoft.com/office/drawing/2014/main" id="{0FBDBF69-9E69-4DD9-A5F5-24484A161832}"/>
              </a:ext>
            </a:extLst>
          </p:cNvPr>
          <p:cNvPicPr>
            <a:picLocks noChangeAspect="1"/>
          </p:cNvPicPr>
          <p:nvPr/>
        </p:nvPicPr>
        <p:blipFill>
          <a:blip r:embed="rId5"/>
          <a:stretch>
            <a:fillRect/>
          </a:stretch>
        </p:blipFill>
        <p:spPr>
          <a:xfrm>
            <a:off x="27122" y="3199063"/>
            <a:ext cx="1581371" cy="238158"/>
          </a:xfrm>
          <a:prstGeom prst="rect">
            <a:avLst/>
          </a:prstGeom>
        </p:spPr>
      </p:pic>
    </p:spTree>
    <p:extLst>
      <p:ext uri="{BB962C8B-B14F-4D97-AF65-F5344CB8AC3E}">
        <p14:creationId xmlns:p14="http://schemas.microsoft.com/office/powerpoint/2010/main" val="188504190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4</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JPA</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16</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78538344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2FA4C-A2DD-4565-BC8E-E97BB57AB64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17</a:t>
            </a:fld>
            <a:endParaRPr lang="en-GB"/>
          </a:p>
        </p:txBody>
      </p:sp>
      <p:sp>
        <p:nvSpPr>
          <p:cNvPr id="3" name="BJPseudoFooter">
            <a:extLst>
              <a:ext uri="{FF2B5EF4-FFF2-40B4-BE49-F238E27FC236}">
                <a16:creationId xmlns:a16="http://schemas.microsoft.com/office/drawing/2014/main" id="{98E31F72-67DC-4B55-B6C1-02EAE37A3B3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5" name="Google Shape;144;p17">
            <a:extLst>
              <a:ext uri="{FF2B5EF4-FFF2-40B4-BE49-F238E27FC236}">
                <a16:creationId xmlns:a16="http://schemas.microsoft.com/office/drawing/2014/main" id="{78B300F7-6118-4F39-BC08-33F31EC1C4B5}"/>
              </a:ext>
            </a:extLst>
          </p:cNvPr>
          <p:cNvSpPr txBox="1">
            <a:spLocks/>
          </p:cNvSpPr>
          <p:nvPr/>
        </p:nvSpPr>
        <p:spPr>
          <a:xfrm>
            <a:off x="575822" y="2494113"/>
            <a:ext cx="3741057"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9pPr>
          </a:lstStyle>
          <a:p>
            <a:r>
              <a:rPr lang="en-US" altLang="en-GB" sz="3600" dirty="0">
                <a:solidFill>
                  <a:srgbClr val="ABE33F"/>
                </a:solidFill>
                <a:latin typeface="Times New Roman" panose="02020603050405020304" pitchFamily="18" charset="0"/>
                <a:cs typeface="Times New Roman" panose="02020603050405020304" pitchFamily="18" charset="0"/>
              </a:rPr>
              <a:t>SQL injection</a:t>
            </a:r>
          </a:p>
          <a:p>
            <a:r>
              <a:rPr lang="en-US" altLang="en-GB" sz="3600" dirty="0">
                <a:solidFill>
                  <a:srgbClr val="ABE33F"/>
                </a:solidFill>
                <a:latin typeface="Times New Roman" panose="02020603050405020304" pitchFamily="18" charset="0"/>
                <a:cs typeface="Times New Roman" panose="02020603050405020304" pitchFamily="18" charset="0"/>
              </a:rPr>
              <a:t>Trong JPA</a:t>
            </a:r>
          </a:p>
        </p:txBody>
      </p:sp>
      <p:pic>
        <p:nvPicPr>
          <p:cNvPr id="6" name="Picture 5">
            <a:extLst>
              <a:ext uri="{FF2B5EF4-FFF2-40B4-BE49-F238E27FC236}">
                <a16:creationId xmlns:a16="http://schemas.microsoft.com/office/drawing/2014/main" id="{9EF563EB-DC6A-4E2A-A70B-C014737AF5BA}"/>
              </a:ext>
            </a:extLst>
          </p:cNvPr>
          <p:cNvPicPr>
            <a:picLocks noChangeAspect="1"/>
          </p:cNvPicPr>
          <p:nvPr/>
        </p:nvPicPr>
        <p:blipFill>
          <a:blip r:embed="rId4"/>
          <a:stretch>
            <a:fillRect/>
          </a:stretch>
        </p:blipFill>
        <p:spPr>
          <a:xfrm>
            <a:off x="5571626" y="0"/>
            <a:ext cx="3572374" cy="4439270"/>
          </a:xfrm>
          <a:prstGeom prst="rect">
            <a:avLst/>
          </a:prstGeom>
        </p:spPr>
      </p:pic>
    </p:spTree>
    <p:extLst>
      <p:ext uri="{BB962C8B-B14F-4D97-AF65-F5344CB8AC3E}">
        <p14:creationId xmlns:p14="http://schemas.microsoft.com/office/powerpoint/2010/main" val="3780025322"/>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A76B0C-F88D-4436-9643-572A17310A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18</a:t>
            </a:fld>
            <a:endParaRPr lang="en-GB"/>
          </a:p>
        </p:txBody>
      </p:sp>
      <p:sp>
        <p:nvSpPr>
          <p:cNvPr id="3" name="BJPseudoFooter">
            <a:extLst>
              <a:ext uri="{FF2B5EF4-FFF2-40B4-BE49-F238E27FC236}">
                <a16:creationId xmlns:a16="http://schemas.microsoft.com/office/drawing/2014/main" id="{6B3E17CE-D269-449B-9CE5-302D7BF188A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4" name="Rectangle 3">
            <a:extLst>
              <a:ext uri="{FF2B5EF4-FFF2-40B4-BE49-F238E27FC236}">
                <a16:creationId xmlns:a16="http://schemas.microsoft.com/office/drawing/2014/main" id="{3EB79766-2621-4A0B-8669-79703B0312A6}"/>
              </a:ext>
            </a:extLst>
          </p:cNvPr>
          <p:cNvSpPr/>
          <p:nvPr/>
        </p:nvSpPr>
        <p:spPr>
          <a:xfrm>
            <a:off x="986971" y="1566061"/>
            <a:ext cx="7532915" cy="461665"/>
          </a:xfrm>
          <a:prstGeom prst="rect">
            <a:avLst/>
          </a:prstGeom>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@Query("SELECT u FROM User u WHERE </a:t>
            </a:r>
            <a:r>
              <a:rPr lang="en-US" sz="1200" dirty="0" err="1">
                <a:solidFill>
                  <a:srgbClr val="FF0000"/>
                </a:solidFill>
                <a:latin typeface="Times New Roman" panose="02020603050405020304" pitchFamily="18" charset="0"/>
                <a:cs typeface="Times New Roman" panose="02020603050405020304" pitchFamily="18" charset="0"/>
              </a:rPr>
              <a:t>u.username</a:t>
            </a:r>
            <a:r>
              <a:rPr lang="en-US" sz="1200" dirty="0">
                <a:solidFill>
                  <a:srgbClr val="FF0000"/>
                </a:solidFill>
                <a:latin typeface="Times New Roman" panose="02020603050405020304" pitchFamily="18" charset="0"/>
                <a:cs typeface="Times New Roman" panose="02020603050405020304" pitchFamily="18" charset="0"/>
              </a:rPr>
              <a:t> = '" + username + "' AND </a:t>
            </a:r>
            <a:r>
              <a:rPr lang="en-US" sz="1200" dirty="0" err="1">
                <a:solidFill>
                  <a:srgbClr val="FF0000"/>
                </a:solidFill>
                <a:latin typeface="Times New Roman" panose="02020603050405020304" pitchFamily="18" charset="0"/>
                <a:cs typeface="Times New Roman" panose="02020603050405020304" pitchFamily="18" charset="0"/>
              </a:rPr>
              <a:t>u.password</a:t>
            </a:r>
            <a:r>
              <a:rPr lang="en-US" sz="1200" dirty="0">
                <a:solidFill>
                  <a:srgbClr val="FF0000"/>
                </a:solidFill>
                <a:latin typeface="Times New Roman" panose="02020603050405020304" pitchFamily="18" charset="0"/>
                <a:cs typeface="Times New Roman" panose="02020603050405020304" pitchFamily="18" charset="0"/>
              </a:rPr>
              <a:t> = '" + password + "'")</a:t>
            </a:r>
          </a:p>
          <a:p>
            <a:r>
              <a:rPr lang="en-US" sz="1200" dirty="0">
                <a:solidFill>
                  <a:srgbClr val="FF0000"/>
                </a:solidFill>
                <a:latin typeface="Times New Roman" panose="02020603050405020304" pitchFamily="18" charset="0"/>
                <a:cs typeface="Times New Roman" panose="02020603050405020304" pitchFamily="18" charset="0"/>
              </a:rPr>
              <a:t>User </a:t>
            </a:r>
            <a:r>
              <a:rPr lang="en-US" sz="1200" dirty="0" err="1">
                <a:solidFill>
                  <a:srgbClr val="FF0000"/>
                </a:solidFill>
                <a:latin typeface="Times New Roman" panose="02020603050405020304" pitchFamily="18" charset="0"/>
                <a:cs typeface="Times New Roman" panose="02020603050405020304" pitchFamily="18" charset="0"/>
              </a:rPr>
              <a:t>findByUsernameAndPassword</a:t>
            </a:r>
            <a:r>
              <a:rPr lang="en-US" sz="1200" dirty="0">
                <a:solidFill>
                  <a:srgbClr val="FF0000"/>
                </a:solidFill>
                <a:latin typeface="Times New Roman" panose="02020603050405020304" pitchFamily="18" charset="0"/>
                <a:cs typeface="Times New Roman" panose="02020603050405020304" pitchFamily="18" charset="0"/>
              </a:rPr>
              <a:t>(String username, String password);</a:t>
            </a:r>
          </a:p>
        </p:txBody>
      </p:sp>
      <p:sp>
        <p:nvSpPr>
          <p:cNvPr id="5" name="Rectangle 4">
            <a:extLst>
              <a:ext uri="{FF2B5EF4-FFF2-40B4-BE49-F238E27FC236}">
                <a16:creationId xmlns:a16="http://schemas.microsoft.com/office/drawing/2014/main" id="{CA1D06E5-8808-40C5-8DDC-79137BDD0A78}"/>
              </a:ext>
            </a:extLst>
          </p:cNvPr>
          <p:cNvSpPr/>
          <p:nvPr/>
        </p:nvSpPr>
        <p:spPr>
          <a:xfrm>
            <a:off x="986971" y="2522254"/>
            <a:ext cx="7264399" cy="461665"/>
          </a:xfrm>
          <a:prstGeom prst="rect">
            <a:avLst/>
          </a:prstGeom>
        </p:spPr>
        <p:txBody>
          <a:bodyPr wrap="square">
            <a:spAutoFit/>
          </a:bodyPr>
          <a:lstStyle/>
          <a:p>
            <a:r>
              <a:rPr lang="vi-VN" sz="1200" dirty="0">
                <a:latin typeface="Times New Roman" panose="02020603050405020304" pitchFamily="18" charset="0"/>
                <a:cs typeface="Times New Roman" panose="02020603050405020304" pitchFamily="18" charset="0"/>
              </a:rPr>
              <a:t>Nếu bạn không sử dụng các tham số trong truy vấn, mà thay vào đó xây dựng truy vấn từ các chuỗi đầu vào người dùng, nguy cơ SQL Injection sẽ tăng lên</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35490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2FA4C-A2DD-4565-BC8E-E97BB57AB64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19</a:t>
            </a:fld>
            <a:endParaRPr lang="en-GB"/>
          </a:p>
        </p:txBody>
      </p:sp>
      <p:sp>
        <p:nvSpPr>
          <p:cNvPr id="3" name="BJPseudoFooter">
            <a:extLst>
              <a:ext uri="{FF2B5EF4-FFF2-40B4-BE49-F238E27FC236}">
                <a16:creationId xmlns:a16="http://schemas.microsoft.com/office/drawing/2014/main" id="{98E31F72-67DC-4B55-B6C1-02EAE37A3B3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5" name="Google Shape;144;p17">
            <a:extLst>
              <a:ext uri="{FF2B5EF4-FFF2-40B4-BE49-F238E27FC236}">
                <a16:creationId xmlns:a16="http://schemas.microsoft.com/office/drawing/2014/main" id="{78B300F7-6118-4F39-BC08-33F31EC1C4B5}"/>
              </a:ext>
            </a:extLst>
          </p:cNvPr>
          <p:cNvSpPr txBox="1">
            <a:spLocks/>
          </p:cNvSpPr>
          <p:nvPr/>
        </p:nvSpPr>
        <p:spPr>
          <a:xfrm>
            <a:off x="2330796" y="912056"/>
            <a:ext cx="7147032" cy="595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9pPr>
          </a:lstStyle>
          <a:p>
            <a:r>
              <a:rPr lang="en-US" altLang="en-GB" sz="2800" dirty="0" err="1">
                <a:solidFill>
                  <a:srgbClr val="ABE33F"/>
                </a:solidFill>
                <a:latin typeface="Times New Roman" panose="02020603050405020304" pitchFamily="18" charset="0"/>
                <a:cs typeface="Times New Roman" panose="02020603050405020304" pitchFamily="18" charset="0"/>
              </a:rPr>
              <a:t>Dùng</a:t>
            </a:r>
            <a:r>
              <a:rPr lang="en-US" altLang="en-GB" sz="2800" dirty="0">
                <a:solidFill>
                  <a:srgbClr val="ABE33F"/>
                </a:solidFill>
                <a:latin typeface="Times New Roman" panose="02020603050405020304" pitchFamily="18" charset="0"/>
                <a:cs typeface="Times New Roman" panose="02020603050405020304" pitchFamily="18" charset="0"/>
              </a:rPr>
              <a:t> JPA </a:t>
            </a:r>
            <a:r>
              <a:rPr lang="en-US" altLang="en-GB" sz="2800" dirty="0" err="1">
                <a:solidFill>
                  <a:srgbClr val="ABE33F"/>
                </a:solidFill>
                <a:latin typeface="Times New Roman" panose="02020603050405020304" pitchFamily="18" charset="0"/>
                <a:cs typeface="Times New Roman" panose="02020603050405020304" pitchFamily="18" charset="0"/>
              </a:rPr>
              <a:t>chặn</a:t>
            </a:r>
            <a:r>
              <a:rPr lang="en-US" altLang="en-GB" sz="2800" dirty="0">
                <a:solidFill>
                  <a:srgbClr val="ABE33F"/>
                </a:solidFill>
                <a:latin typeface="Times New Roman" panose="02020603050405020304" pitchFamily="18" charset="0"/>
                <a:cs typeface="Times New Roman" panose="02020603050405020304" pitchFamily="18" charset="0"/>
              </a:rPr>
              <a:t> SQL injection</a:t>
            </a:r>
          </a:p>
        </p:txBody>
      </p:sp>
      <p:pic>
        <p:nvPicPr>
          <p:cNvPr id="8" name="Picture 7">
            <a:extLst>
              <a:ext uri="{FF2B5EF4-FFF2-40B4-BE49-F238E27FC236}">
                <a16:creationId xmlns:a16="http://schemas.microsoft.com/office/drawing/2014/main" id="{F21A547F-168C-4411-993C-5CCBB8398A08}"/>
              </a:ext>
            </a:extLst>
          </p:cNvPr>
          <p:cNvPicPr>
            <a:picLocks noChangeAspect="1"/>
          </p:cNvPicPr>
          <p:nvPr/>
        </p:nvPicPr>
        <p:blipFill>
          <a:blip r:embed="rId4"/>
          <a:stretch>
            <a:fillRect/>
          </a:stretch>
        </p:blipFill>
        <p:spPr>
          <a:xfrm>
            <a:off x="0" y="2901729"/>
            <a:ext cx="1409897" cy="209579"/>
          </a:xfrm>
          <a:prstGeom prst="rect">
            <a:avLst/>
          </a:prstGeom>
        </p:spPr>
      </p:pic>
      <p:pic>
        <p:nvPicPr>
          <p:cNvPr id="9" name="Picture 8">
            <a:extLst>
              <a:ext uri="{FF2B5EF4-FFF2-40B4-BE49-F238E27FC236}">
                <a16:creationId xmlns:a16="http://schemas.microsoft.com/office/drawing/2014/main" id="{0FBDBF69-9E69-4DD9-A5F5-24484A161832}"/>
              </a:ext>
            </a:extLst>
          </p:cNvPr>
          <p:cNvPicPr>
            <a:picLocks noChangeAspect="1"/>
          </p:cNvPicPr>
          <p:nvPr/>
        </p:nvPicPr>
        <p:blipFill>
          <a:blip r:embed="rId5"/>
          <a:stretch>
            <a:fillRect/>
          </a:stretch>
        </p:blipFill>
        <p:spPr>
          <a:xfrm>
            <a:off x="27121" y="3933617"/>
            <a:ext cx="1581371" cy="238158"/>
          </a:xfrm>
          <a:prstGeom prst="rect">
            <a:avLst/>
          </a:prstGeom>
        </p:spPr>
      </p:pic>
      <p:sp>
        <p:nvSpPr>
          <p:cNvPr id="10" name="Rectangle 9">
            <a:extLst>
              <a:ext uri="{FF2B5EF4-FFF2-40B4-BE49-F238E27FC236}">
                <a16:creationId xmlns:a16="http://schemas.microsoft.com/office/drawing/2014/main" id="{43529389-CCE7-4949-A765-8A47DC0732BA}"/>
              </a:ext>
            </a:extLst>
          </p:cNvPr>
          <p:cNvSpPr/>
          <p:nvPr/>
        </p:nvSpPr>
        <p:spPr>
          <a:xfrm>
            <a:off x="658150" y="3216601"/>
            <a:ext cx="7699829"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@Query("SELECT u FROM User u WHERE </a:t>
            </a:r>
            <a:r>
              <a:rPr lang="en-US" sz="1200" dirty="0" err="1">
                <a:latin typeface="Times New Roman" panose="02020603050405020304" pitchFamily="18" charset="0"/>
                <a:cs typeface="Times New Roman" panose="02020603050405020304" pitchFamily="18" charset="0"/>
              </a:rPr>
              <a:t>u.username</a:t>
            </a:r>
            <a:r>
              <a:rPr lang="en-US" sz="1200" dirty="0">
                <a:latin typeface="Times New Roman" panose="02020603050405020304" pitchFamily="18" charset="0"/>
                <a:cs typeface="Times New Roman" panose="02020603050405020304" pitchFamily="18" charset="0"/>
              </a:rPr>
              <a:t> = :username AND </a:t>
            </a:r>
            <a:r>
              <a:rPr lang="en-US" sz="1200" dirty="0" err="1">
                <a:latin typeface="Times New Roman" panose="02020603050405020304" pitchFamily="18" charset="0"/>
                <a:cs typeface="Times New Roman" panose="02020603050405020304" pitchFamily="18" charset="0"/>
              </a:rPr>
              <a:t>u.password</a:t>
            </a:r>
            <a:r>
              <a:rPr lang="en-US" sz="1200" dirty="0">
                <a:latin typeface="Times New Roman" panose="02020603050405020304" pitchFamily="18" charset="0"/>
                <a:cs typeface="Times New Roman" panose="02020603050405020304" pitchFamily="18" charset="0"/>
              </a:rPr>
              <a:t> = :password")</a:t>
            </a:r>
          </a:p>
          <a:p>
            <a:r>
              <a:rPr lang="en-US" sz="1200" dirty="0">
                <a:latin typeface="Times New Roman" panose="02020603050405020304" pitchFamily="18" charset="0"/>
                <a:cs typeface="Times New Roman" panose="02020603050405020304" pitchFamily="18" charset="0"/>
              </a:rPr>
              <a:t>User </a:t>
            </a:r>
            <a:r>
              <a:rPr lang="en-US" sz="1200" dirty="0" err="1">
                <a:latin typeface="Times New Roman" panose="02020603050405020304" pitchFamily="18" charset="0"/>
                <a:cs typeface="Times New Roman" panose="02020603050405020304" pitchFamily="18" charset="0"/>
              </a:rPr>
              <a:t>findByUsernameAndPassword</a:t>
            </a:r>
            <a:r>
              <a:rPr lang="en-US" sz="1200" dirty="0">
                <a:latin typeface="Times New Roman" panose="02020603050405020304" pitchFamily="18" charset="0"/>
                <a:cs typeface="Times New Roman" panose="02020603050405020304" pitchFamily="18" charset="0"/>
              </a:rPr>
              <a:t>(@Param("username") String username, @Param("password") String password);</a:t>
            </a:r>
          </a:p>
        </p:txBody>
      </p:sp>
      <p:sp>
        <p:nvSpPr>
          <p:cNvPr id="11" name="Rectangle 10">
            <a:extLst>
              <a:ext uri="{FF2B5EF4-FFF2-40B4-BE49-F238E27FC236}">
                <a16:creationId xmlns:a16="http://schemas.microsoft.com/office/drawing/2014/main" id="{C7CB4EBA-EB27-4D69-A245-FEEC35451F34}"/>
              </a:ext>
            </a:extLst>
          </p:cNvPr>
          <p:cNvSpPr/>
          <p:nvPr/>
        </p:nvSpPr>
        <p:spPr>
          <a:xfrm>
            <a:off x="732070" y="4231444"/>
            <a:ext cx="6894286"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@Query("SELECT u FROM User u WHERE </a:t>
            </a:r>
            <a:r>
              <a:rPr lang="en-US" sz="1200" dirty="0" err="1">
                <a:latin typeface="Times New Roman" panose="02020603050405020304" pitchFamily="18" charset="0"/>
                <a:cs typeface="Times New Roman" panose="02020603050405020304" pitchFamily="18" charset="0"/>
              </a:rPr>
              <a:t>u.username</a:t>
            </a:r>
            <a:r>
              <a:rPr lang="en-US" sz="1200" dirty="0">
                <a:latin typeface="Times New Roman" panose="02020603050405020304" pitchFamily="18" charset="0"/>
                <a:cs typeface="Times New Roman" panose="02020603050405020304" pitchFamily="18" charset="0"/>
              </a:rPr>
              <a:t> = ?1 AND </a:t>
            </a:r>
            <a:r>
              <a:rPr lang="en-US" sz="1200" dirty="0" err="1">
                <a:latin typeface="Times New Roman" panose="02020603050405020304" pitchFamily="18" charset="0"/>
                <a:cs typeface="Times New Roman" panose="02020603050405020304" pitchFamily="18" charset="0"/>
              </a:rPr>
              <a:t>u.password</a:t>
            </a:r>
            <a:r>
              <a:rPr lang="en-US" sz="1200" dirty="0">
                <a:latin typeface="Times New Roman" panose="02020603050405020304" pitchFamily="18" charset="0"/>
                <a:cs typeface="Times New Roman" panose="02020603050405020304" pitchFamily="18" charset="0"/>
              </a:rPr>
              <a:t> = ?2")</a:t>
            </a:r>
          </a:p>
          <a:p>
            <a:r>
              <a:rPr lang="en-US" sz="1200" dirty="0">
                <a:latin typeface="Times New Roman" panose="02020603050405020304" pitchFamily="18" charset="0"/>
                <a:cs typeface="Times New Roman" panose="02020603050405020304" pitchFamily="18" charset="0"/>
              </a:rPr>
              <a:t>User </a:t>
            </a:r>
            <a:r>
              <a:rPr lang="en-US" sz="1200" dirty="0" err="1">
                <a:latin typeface="Times New Roman" panose="02020603050405020304" pitchFamily="18" charset="0"/>
                <a:cs typeface="Times New Roman" panose="02020603050405020304" pitchFamily="18" charset="0"/>
              </a:rPr>
              <a:t>findByUsernameAndPassword</a:t>
            </a:r>
            <a:r>
              <a:rPr lang="en-US" sz="1200" dirty="0">
                <a:latin typeface="Times New Roman" panose="02020603050405020304" pitchFamily="18" charset="0"/>
                <a:cs typeface="Times New Roman" panose="02020603050405020304" pitchFamily="18" charset="0"/>
              </a:rPr>
              <a:t>(String username, String password);</a:t>
            </a:r>
          </a:p>
        </p:txBody>
      </p:sp>
      <p:sp>
        <p:nvSpPr>
          <p:cNvPr id="12" name="Rectangle 11">
            <a:extLst>
              <a:ext uri="{FF2B5EF4-FFF2-40B4-BE49-F238E27FC236}">
                <a16:creationId xmlns:a16="http://schemas.microsoft.com/office/drawing/2014/main" id="{0DF05C13-1544-4740-83E4-2EA689E676FC}"/>
              </a:ext>
            </a:extLst>
          </p:cNvPr>
          <p:cNvSpPr/>
          <p:nvPr/>
        </p:nvSpPr>
        <p:spPr>
          <a:xfrm>
            <a:off x="817806" y="1946504"/>
            <a:ext cx="581556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User </a:t>
            </a:r>
            <a:r>
              <a:rPr lang="en-US" sz="1200" dirty="0" err="1">
                <a:latin typeface="Times New Roman" panose="02020603050405020304" pitchFamily="18" charset="0"/>
                <a:cs typeface="Times New Roman" panose="02020603050405020304" pitchFamily="18" charset="0"/>
              </a:rPr>
              <a:t>findByUsernameAndPassword</a:t>
            </a:r>
            <a:r>
              <a:rPr lang="en-US" sz="1200" dirty="0">
                <a:latin typeface="Times New Roman" panose="02020603050405020304" pitchFamily="18" charset="0"/>
                <a:cs typeface="Times New Roman" panose="02020603050405020304" pitchFamily="18" charset="0"/>
              </a:rPr>
              <a:t>(String username, String password);</a:t>
            </a:r>
          </a:p>
        </p:txBody>
      </p:sp>
    </p:spTree>
    <p:extLst>
      <p:ext uri="{BB962C8B-B14F-4D97-AF65-F5344CB8AC3E}">
        <p14:creationId xmlns:p14="http://schemas.microsoft.com/office/powerpoint/2010/main" val="273877989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a:solidFill>
                  <a:srgbClr val="ABE33F"/>
                </a:solidFill>
              </a:rPr>
              <a:t>SQL injection</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122560244"/>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a:solidFill>
                  <a:srgbClr val="ABE33F"/>
                </a:solidFill>
              </a:rPr>
              <a:t>XSS</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20</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12650679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a:t>
            </a:r>
          </a:p>
        </p:txBody>
      </p:sp>
      <p:sp>
        <p:nvSpPr>
          <p:cNvPr id="102" name="Google Shape;102;p12"/>
          <p:cNvSpPr txBox="1">
            <a:spLocks noGrp="1"/>
          </p:cNvSpPr>
          <p:nvPr>
            <p:ph type="body" idx="2"/>
          </p:nvPr>
        </p:nvSpPr>
        <p:spPr>
          <a:xfrm>
            <a:off x="1043940" y="1491615"/>
            <a:ext cx="6270625" cy="28384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00AE9D"/>
                </a:solidFill>
              </a:rPr>
              <a:t>XSS </a:t>
            </a:r>
            <a:r>
              <a:rPr lang="en-US" sz="1200" dirty="0" err="1">
                <a:solidFill>
                  <a:srgbClr val="00AE9D"/>
                </a:solidFill>
              </a:rPr>
              <a:t>là</a:t>
            </a:r>
            <a:r>
              <a:rPr lang="en-US" sz="1200" dirty="0">
                <a:solidFill>
                  <a:srgbClr val="00AE9D"/>
                </a:solidFill>
              </a:rPr>
              <a:t> </a:t>
            </a:r>
            <a:r>
              <a:rPr lang="en-US" sz="1200" dirty="0" err="1">
                <a:solidFill>
                  <a:srgbClr val="00AE9D"/>
                </a:solidFill>
              </a:rPr>
              <a:t>gì</a:t>
            </a:r>
            <a:r>
              <a:rPr lang="en-US" sz="1200" dirty="0">
                <a:solidFill>
                  <a:srgbClr val="00AE9D"/>
                </a:solidFill>
              </a:rPr>
              <a:t>?</a:t>
            </a:r>
            <a:endParaRPr sz="1200" dirty="0">
              <a:solidFill>
                <a:srgbClr val="00AE9D"/>
              </a:solidFill>
            </a:endParaRPr>
          </a:p>
          <a:p>
            <a:pPr marL="0" lvl="0" indent="0">
              <a:buClr>
                <a:schemeClr val="dk1"/>
              </a:buClr>
              <a:buSzPts val="1100"/>
              <a:buNone/>
            </a:pPr>
            <a:r>
              <a:rPr lang="vi-VN" sz="1200" dirty="0"/>
              <a:t>XSS, viết tắt của Cross-Site Scripting, là một loại lỗ hổng bảo mật phổ biến trên web. Nó cho phép kẻ tấn công chèn mã độc vào trang web mà người dùng khác sẽ truy cập. Thông qua đó, kẻ tấn công có thể lấy cắp thông tin nhạy cảm của người dùng, như cookie, hoặc thực hiện các hành động thay mặt người dùng đó.</a:t>
            </a:r>
            <a:endParaRPr sz="12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21</a:t>
            </a:fld>
            <a:endParaRPr lang="en-GB"/>
          </a:p>
        </p:txBody>
      </p:sp>
      <p:sp>
        <p:nvSpPr>
          <p:cNvPr id="2" name="BJPseudoFooter">
            <a:extLst>
              <a:ext uri="{FF2B5EF4-FFF2-40B4-BE49-F238E27FC236}">
                <a16:creationId xmlns:a16="http://schemas.microsoft.com/office/drawing/2014/main" id="{4ABFA6BD-11D8-41C6-8977-BBDB59927550}"/>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4146608549"/>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rPr>
              <a:t>Cách</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tấn</a:t>
            </a:r>
            <a:r>
              <a:rPr lang="en-US" altLang="en-GB" sz="6000" dirty="0">
                <a:solidFill>
                  <a:srgbClr val="ABE33F"/>
                </a:solidFill>
              </a:rPr>
              <a:t> </a:t>
            </a:r>
            <a:r>
              <a:rPr lang="en-US" altLang="en-GB" sz="6000" dirty="0" err="1">
                <a:solidFill>
                  <a:srgbClr val="ABE33F"/>
                </a:solidFill>
              </a:rPr>
              <a:t>công</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22</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67358427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EAB57E-4AD8-4305-916A-B034D02E59C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23</a:t>
            </a:fld>
            <a:endParaRPr lang="en-GB"/>
          </a:p>
        </p:txBody>
      </p:sp>
      <p:sp>
        <p:nvSpPr>
          <p:cNvPr id="6" name="BJPseudoFooter">
            <a:extLst>
              <a:ext uri="{FF2B5EF4-FFF2-40B4-BE49-F238E27FC236}">
                <a16:creationId xmlns:a16="http://schemas.microsoft.com/office/drawing/2014/main" id="{3F59F183-1052-40F3-974D-FB1E3CB9460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7" name="Picture 6">
            <a:extLst>
              <a:ext uri="{FF2B5EF4-FFF2-40B4-BE49-F238E27FC236}">
                <a16:creationId xmlns:a16="http://schemas.microsoft.com/office/drawing/2014/main" id="{76A12CE5-11E6-4D74-A3DF-50EC9E7E0A37}"/>
              </a:ext>
            </a:extLst>
          </p:cNvPr>
          <p:cNvPicPr>
            <a:picLocks noChangeAspect="1"/>
          </p:cNvPicPr>
          <p:nvPr/>
        </p:nvPicPr>
        <p:blipFill>
          <a:blip r:embed="rId4"/>
          <a:stretch>
            <a:fillRect/>
          </a:stretch>
        </p:blipFill>
        <p:spPr>
          <a:xfrm>
            <a:off x="2016882" y="12700"/>
            <a:ext cx="5559058" cy="5143500"/>
          </a:xfrm>
          <a:prstGeom prst="rect">
            <a:avLst/>
          </a:prstGeom>
        </p:spPr>
      </p:pic>
    </p:spTree>
    <p:extLst>
      <p:ext uri="{BB962C8B-B14F-4D97-AF65-F5344CB8AC3E}">
        <p14:creationId xmlns:p14="http://schemas.microsoft.com/office/powerpoint/2010/main" val="527612776"/>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07AE06A-3161-4779-B668-46419088731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24</a:t>
            </a:fld>
            <a:endParaRPr lang="en-GB"/>
          </a:p>
        </p:txBody>
      </p:sp>
      <p:sp>
        <p:nvSpPr>
          <p:cNvPr id="6" name="BJPseudoFooter">
            <a:extLst>
              <a:ext uri="{FF2B5EF4-FFF2-40B4-BE49-F238E27FC236}">
                <a16:creationId xmlns:a16="http://schemas.microsoft.com/office/drawing/2014/main" id="{C3D9A136-8485-44A0-9A04-0ABFC282ADE4}"/>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7" name="Rectangle 6">
            <a:extLst>
              <a:ext uri="{FF2B5EF4-FFF2-40B4-BE49-F238E27FC236}">
                <a16:creationId xmlns:a16="http://schemas.microsoft.com/office/drawing/2014/main" id="{7A064197-31B1-435C-BD94-9E5ED51A3EE4}"/>
              </a:ext>
            </a:extLst>
          </p:cNvPr>
          <p:cNvSpPr/>
          <p:nvPr/>
        </p:nvSpPr>
        <p:spPr>
          <a:xfrm>
            <a:off x="301472" y="1699404"/>
            <a:ext cx="283122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&lt;image/</a:t>
            </a:r>
            <a:r>
              <a:rPr lang="en-US" sz="1200" dirty="0" err="1">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onerror</a:t>
            </a:r>
            <a:r>
              <a:rPr lang="en-US" sz="1200" dirty="0">
                <a:latin typeface="Times New Roman" panose="02020603050405020304" pitchFamily="18" charset="0"/>
                <a:cs typeface="Times New Roman" panose="02020603050405020304" pitchFamily="18" charset="0"/>
              </a:rPr>
              <a:t>=prompt("ToanVV6")&gt;</a:t>
            </a:r>
          </a:p>
        </p:txBody>
      </p:sp>
      <p:sp>
        <p:nvSpPr>
          <p:cNvPr id="8" name="Rectangle 7">
            <a:extLst>
              <a:ext uri="{FF2B5EF4-FFF2-40B4-BE49-F238E27FC236}">
                <a16:creationId xmlns:a16="http://schemas.microsoft.com/office/drawing/2014/main" id="{146D949B-CCC1-48B4-BF97-E5DBF2FD8EFB}"/>
              </a:ext>
            </a:extLst>
          </p:cNvPr>
          <p:cNvSpPr/>
          <p:nvPr/>
        </p:nvSpPr>
        <p:spPr>
          <a:xfrm>
            <a:off x="301472" y="2294751"/>
            <a:ext cx="2795958"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&lt;h1&gt;ToanVV6&lt;/h1&gt;&lt;h2&gt;</a:t>
            </a:r>
            <a:r>
              <a:rPr lang="en-US" sz="1200" dirty="0" err="1">
                <a:latin typeface="Times New Roman" panose="02020603050405020304" pitchFamily="18" charset="0"/>
                <a:cs typeface="Times New Roman" panose="02020603050405020304" pitchFamily="18" charset="0"/>
              </a:rPr>
              <a:t>RedTeam</a:t>
            </a:r>
            <a:r>
              <a:rPr lang="en-US" sz="1200" dirty="0">
                <a:latin typeface="Times New Roman" panose="02020603050405020304" pitchFamily="18" charset="0"/>
                <a:cs typeface="Times New Roman" panose="02020603050405020304" pitchFamily="18" charset="0"/>
              </a:rPr>
              <a:t>&lt;/h2&gt;</a:t>
            </a:r>
          </a:p>
        </p:txBody>
      </p:sp>
      <p:pic>
        <p:nvPicPr>
          <p:cNvPr id="9" name="Picture 8">
            <a:extLst>
              <a:ext uri="{FF2B5EF4-FFF2-40B4-BE49-F238E27FC236}">
                <a16:creationId xmlns:a16="http://schemas.microsoft.com/office/drawing/2014/main" id="{ACCCD214-63AB-43B8-8FED-95E6226ADAA1}"/>
              </a:ext>
            </a:extLst>
          </p:cNvPr>
          <p:cNvPicPr>
            <a:picLocks noChangeAspect="1"/>
          </p:cNvPicPr>
          <p:nvPr/>
        </p:nvPicPr>
        <p:blipFill>
          <a:blip r:embed="rId4"/>
          <a:stretch>
            <a:fillRect/>
          </a:stretch>
        </p:blipFill>
        <p:spPr>
          <a:xfrm>
            <a:off x="3456212" y="1538513"/>
            <a:ext cx="5560788" cy="2547258"/>
          </a:xfrm>
          <a:prstGeom prst="rect">
            <a:avLst/>
          </a:prstGeom>
        </p:spPr>
      </p:pic>
      <p:sp>
        <p:nvSpPr>
          <p:cNvPr id="10" name="Rectangle 9">
            <a:extLst>
              <a:ext uri="{FF2B5EF4-FFF2-40B4-BE49-F238E27FC236}">
                <a16:creationId xmlns:a16="http://schemas.microsoft.com/office/drawing/2014/main" id="{DB3139C9-07CA-4AE4-AFAC-6235C0E7F931}"/>
              </a:ext>
            </a:extLst>
          </p:cNvPr>
          <p:cNvSpPr/>
          <p:nvPr/>
        </p:nvSpPr>
        <p:spPr>
          <a:xfrm>
            <a:off x="301472" y="2759822"/>
            <a:ext cx="246574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&lt;script&gt;</a:t>
            </a:r>
            <a:r>
              <a:rPr lang="en-US" sz="1200" dirty="0" err="1">
                <a:latin typeface="Times New Roman" panose="02020603050405020304" pitchFamily="18" charset="0"/>
                <a:cs typeface="Times New Roman" panose="02020603050405020304" pitchFamily="18" charset="0"/>
              </a:rPr>
              <a:t>document.cookie</a:t>
            </a:r>
            <a:r>
              <a:rPr lang="en-US" sz="1200" dirty="0">
                <a:latin typeface="Times New Roman" panose="02020603050405020304" pitchFamily="18" charset="0"/>
                <a:cs typeface="Times New Roman" panose="02020603050405020304" pitchFamily="18" charset="0"/>
              </a:rPr>
              <a:t>();&lt;/script&gt;</a:t>
            </a:r>
          </a:p>
        </p:txBody>
      </p:sp>
    </p:spTree>
    <p:extLst>
      <p:ext uri="{BB962C8B-B14F-4D97-AF65-F5344CB8AC3E}">
        <p14:creationId xmlns:p14="http://schemas.microsoft.com/office/powerpoint/2010/main" val="3683219856"/>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rPr>
              <a:t>Cách</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phòng</a:t>
            </a:r>
            <a:r>
              <a:rPr lang="en-US" altLang="en-GB" sz="6000" dirty="0">
                <a:solidFill>
                  <a:srgbClr val="ABE33F"/>
                </a:solidFill>
              </a:rPr>
              <a:t> </a:t>
            </a:r>
            <a:r>
              <a:rPr lang="en-US" altLang="en-GB" sz="6000" dirty="0" err="1">
                <a:solidFill>
                  <a:srgbClr val="ABE33F"/>
                </a:solidFill>
              </a:rPr>
              <a:t>thủ</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25</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495548492"/>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1</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t>escapeHTML</a:t>
            </a:r>
            <a:r>
              <a:rPr lang="en-US" dirty="0"/>
              <a:t> </a:t>
            </a:r>
            <a:r>
              <a:rPr lang="en-US" dirty="0" err="1"/>
              <a:t>để</a:t>
            </a:r>
            <a:r>
              <a:rPr lang="en-US" dirty="0"/>
              <a:t> </a:t>
            </a:r>
            <a:r>
              <a:rPr lang="en-US" dirty="0" err="1"/>
              <a:t>xử</a:t>
            </a:r>
            <a:r>
              <a:rPr lang="en-US" dirty="0"/>
              <a:t> </a:t>
            </a:r>
            <a:r>
              <a:rPr lang="en-US" dirty="0" err="1"/>
              <a:t>lý</a:t>
            </a:r>
            <a:r>
              <a:rPr lang="en-US" dirty="0"/>
              <a:t> output </a:t>
            </a:r>
            <a:r>
              <a:rPr lang="en-US" dirty="0" err="1"/>
              <a:t>trên</a:t>
            </a:r>
            <a:r>
              <a:rPr lang="en-US" dirty="0"/>
              <a:t> </a:t>
            </a:r>
            <a:r>
              <a:rPr lang="en-US" dirty="0" err="1"/>
              <a:t>FrontEnd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26</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074520727"/>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473F3A-06D5-4BB1-A279-6B3F7809832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27</a:t>
            </a:fld>
            <a:endParaRPr lang="en-GB"/>
          </a:p>
        </p:txBody>
      </p:sp>
      <p:sp>
        <p:nvSpPr>
          <p:cNvPr id="3" name="BJPseudoFooter">
            <a:extLst>
              <a:ext uri="{FF2B5EF4-FFF2-40B4-BE49-F238E27FC236}">
                <a16:creationId xmlns:a16="http://schemas.microsoft.com/office/drawing/2014/main" id="{99BE2E74-5984-4E17-9DF5-A72FE10A2EB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25EE7E41-1C8F-4791-A645-932054B1DB3E}"/>
              </a:ext>
            </a:extLst>
          </p:cNvPr>
          <p:cNvPicPr>
            <a:picLocks noChangeAspect="1"/>
          </p:cNvPicPr>
          <p:nvPr/>
        </p:nvPicPr>
        <p:blipFill>
          <a:blip r:embed="rId4"/>
          <a:stretch>
            <a:fillRect/>
          </a:stretch>
        </p:blipFill>
        <p:spPr>
          <a:xfrm>
            <a:off x="3464403" y="12700"/>
            <a:ext cx="4610052" cy="5143500"/>
          </a:xfrm>
          <a:prstGeom prst="rect">
            <a:avLst/>
          </a:prstGeom>
        </p:spPr>
      </p:pic>
      <p:sp>
        <p:nvSpPr>
          <p:cNvPr id="5" name="Rectangle 1">
            <a:extLst>
              <a:ext uri="{FF2B5EF4-FFF2-40B4-BE49-F238E27FC236}">
                <a16:creationId xmlns:a16="http://schemas.microsoft.com/office/drawing/2014/main" id="{D8C24571-BE6F-4250-8549-109593C9788E}"/>
              </a:ext>
            </a:extLst>
          </p:cNvPr>
          <p:cNvSpPr>
            <a:spLocks noChangeArrowheads="1"/>
          </p:cNvSpPr>
          <p:nvPr/>
        </p:nvSpPr>
        <p:spPr bwMode="auto">
          <a:xfrm>
            <a:off x="399143" y="2190043"/>
            <a:ext cx="1981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escapeHTML</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mã</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hóa</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ký</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đặc</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biệt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chuỗi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p>
        </p:txBody>
      </p:sp>
    </p:spTree>
    <p:extLst>
      <p:ext uri="{BB962C8B-B14F-4D97-AF65-F5344CB8AC3E}">
        <p14:creationId xmlns:p14="http://schemas.microsoft.com/office/powerpoint/2010/main" val="157739691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DEE928-1ED3-4BFB-AE29-41125727651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28</a:t>
            </a:fld>
            <a:endParaRPr lang="en-GB"/>
          </a:p>
        </p:txBody>
      </p:sp>
      <p:sp>
        <p:nvSpPr>
          <p:cNvPr id="3" name="BJPseudoFooter">
            <a:extLst>
              <a:ext uri="{FF2B5EF4-FFF2-40B4-BE49-F238E27FC236}">
                <a16:creationId xmlns:a16="http://schemas.microsoft.com/office/drawing/2014/main" id="{F8A3B0BE-83D6-4144-B7D8-7675D72A2E6C}"/>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E8ED8C4B-7F97-4D62-9C08-1726613169E5}"/>
              </a:ext>
            </a:extLst>
          </p:cNvPr>
          <p:cNvPicPr>
            <a:picLocks noChangeAspect="1"/>
          </p:cNvPicPr>
          <p:nvPr/>
        </p:nvPicPr>
        <p:blipFill>
          <a:blip r:embed="rId4"/>
          <a:stretch>
            <a:fillRect/>
          </a:stretch>
        </p:blipFill>
        <p:spPr>
          <a:xfrm>
            <a:off x="3038261" y="1357143"/>
            <a:ext cx="3067478" cy="2429214"/>
          </a:xfrm>
          <a:prstGeom prst="rect">
            <a:avLst/>
          </a:prstGeom>
        </p:spPr>
      </p:pic>
    </p:spTree>
    <p:extLst>
      <p:ext uri="{BB962C8B-B14F-4D97-AF65-F5344CB8AC3E}">
        <p14:creationId xmlns:p14="http://schemas.microsoft.com/office/powerpoint/2010/main" val="2336390873"/>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6EAF5-6872-4235-9C17-1371AA16A71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29</a:t>
            </a:fld>
            <a:endParaRPr lang="en-GB"/>
          </a:p>
        </p:txBody>
      </p:sp>
      <p:sp>
        <p:nvSpPr>
          <p:cNvPr id="3" name="BJPseudoFooter">
            <a:extLst>
              <a:ext uri="{FF2B5EF4-FFF2-40B4-BE49-F238E27FC236}">
                <a16:creationId xmlns:a16="http://schemas.microsoft.com/office/drawing/2014/main" id="{93337C8D-B4CD-48F8-8F92-3910EA4A2643}"/>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3E9E409B-1C8B-413F-99C0-2EDF0B4885AF}"/>
              </a:ext>
            </a:extLst>
          </p:cNvPr>
          <p:cNvPicPr>
            <a:picLocks noChangeAspect="1"/>
          </p:cNvPicPr>
          <p:nvPr/>
        </p:nvPicPr>
        <p:blipFill>
          <a:blip r:embed="rId4"/>
          <a:stretch>
            <a:fillRect/>
          </a:stretch>
        </p:blipFill>
        <p:spPr>
          <a:xfrm>
            <a:off x="2626112" y="1509564"/>
            <a:ext cx="4182059" cy="2124371"/>
          </a:xfrm>
          <a:prstGeom prst="rect">
            <a:avLst/>
          </a:prstGeom>
        </p:spPr>
      </p:pic>
    </p:spTree>
    <p:extLst>
      <p:ext uri="{BB962C8B-B14F-4D97-AF65-F5344CB8AC3E}">
        <p14:creationId xmlns:p14="http://schemas.microsoft.com/office/powerpoint/2010/main" val="322797351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a:t>
            </a:r>
          </a:p>
        </p:txBody>
      </p:sp>
      <p:sp>
        <p:nvSpPr>
          <p:cNvPr id="102" name="Google Shape;102;p12"/>
          <p:cNvSpPr txBox="1">
            <a:spLocks noGrp="1"/>
          </p:cNvSpPr>
          <p:nvPr>
            <p:ph type="body" idx="2"/>
          </p:nvPr>
        </p:nvSpPr>
        <p:spPr>
          <a:xfrm>
            <a:off x="1043940" y="1491615"/>
            <a:ext cx="6270625" cy="28384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00AE9D"/>
                </a:solidFill>
              </a:rPr>
              <a:t>SQL injection </a:t>
            </a:r>
            <a:r>
              <a:rPr lang="en-US" sz="1200" dirty="0" err="1">
                <a:solidFill>
                  <a:srgbClr val="00AE9D"/>
                </a:solidFill>
              </a:rPr>
              <a:t>là</a:t>
            </a:r>
            <a:r>
              <a:rPr lang="en-US" sz="1200" dirty="0">
                <a:solidFill>
                  <a:srgbClr val="00AE9D"/>
                </a:solidFill>
              </a:rPr>
              <a:t> </a:t>
            </a:r>
            <a:r>
              <a:rPr lang="en-US" sz="1200" dirty="0" err="1">
                <a:solidFill>
                  <a:srgbClr val="00AE9D"/>
                </a:solidFill>
              </a:rPr>
              <a:t>gì</a:t>
            </a:r>
            <a:r>
              <a:rPr lang="en-US" sz="1200" dirty="0">
                <a:solidFill>
                  <a:srgbClr val="00AE9D"/>
                </a:solidFill>
              </a:rPr>
              <a:t>?</a:t>
            </a:r>
            <a:endParaRPr sz="1200" dirty="0">
              <a:solidFill>
                <a:srgbClr val="00AE9D"/>
              </a:solidFill>
            </a:endParaRPr>
          </a:p>
          <a:p>
            <a:pPr marL="0" lvl="0" indent="0">
              <a:buClr>
                <a:schemeClr val="dk1"/>
              </a:buClr>
              <a:buSzPts val="1100"/>
              <a:buNone/>
            </a:pPr>
            <a:r>
              <a:rPr lang="vi-VN" sz="1200" dirty="0"/>
              <a:t>SQL Injection là một lỗ hổng bảo mật trong ứng dụng web, xảy ra khi kẻ tấn công có thể chèn các câu lệnh SQL độc hại vào các truy vấn SQL mà ứng dụng thực hiện tới cơ sở dữ liệu. Điều này có thể cho phép kẻ tấn công truy cập, sửa đổi, hoặc xóa dữ liệu trong cơ sở dữ liệu một cách trái phép</a:t>
            </a:r>
            <a:r>
              <a:rPr lang="en-US" altLang="en-GB" sz="1200" dirty="0"/>
              <a:t>.</a:t>
            </a:r>
            <a:endParaRPr lang="en-GB" sz="1200" dirty="0"/>
          </a:p>
          <a:p>
            <a:pPr marL="0" lvl="0" indent="0" algn="l" rtl="0">
              <a:spcBef>
                <a:spcPts val="600"/>
              </a:spcBef>
              <a:spcAft>
                <a:spcPts val="0"/>
              </a:spcAft>
              <a:buNone/>
            </a:pPr>
            <a:endParaRPr sz="12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a:t>
            </a:fld>
            <a:endParaRPr lang="en-GB"/>
          </a:p>
        </p:txBody>
      </p:sp>
      <p:sp>
        <p:nvSpPr>
          <p:cNvPr id="2" name="BJPseudoFooter">
            <a:extLst>
              <a:ext uri="{FF2B5EF4-FFF2-40B4-BE49-F238E27FC236}">
                <a16:creationId xmlns:a16="http://schemas.microsoft.com/office/drawing/2014/main" id="{4ABFA6BD-11D8-41C6-8977-BBDB59927550}"/>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44273134"/>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2</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Apache Commons Lang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input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30</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35760754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DA9D3-CBD6-4F7D-9240-FCB796B00D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31</a:t>
            </a:fld>
            <a:endParaRPr lang="en-GB"/>
          </a:p>
        </p:txBody>
      </p:sp>
      <p:sp>
        <p:nvSpPr>
          <p:cNvPr id="3" name="BJPseudoFooter">
            <a:extLst>
              <a:ext uri="{FF2B5EF4-FFF2-40B4-BE49-F238E27FC236}">
                <a16:creationId xmlns:a16="http://schemas.microsoft.com/office/drawing/2014/main" id="{C922B7A7-46EE-4848-9C6C-F18C122AB0B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4171E377-B8FD-4351-8FCD-94BF420E9851}"/>
              </a:ext>
            </a:extLst>
          </p:cNvPr>
          <p:cNvPicPr>
            <a:picLocks noChangeAspect="1"/>
          </p:cNvPicPr>
          <p:nvPr/>
        </p:nvPicPr>
        <p:blipFill>
          <a:blip r:embed="rId4"/>
          <a:stretch>
            <a:fillRect/>
          </a:stretch>
        </p:blipFill>
        <p:spPr>
          <a:xfrm>
            <a:off x="108072" y="1262742"/>
            <a:ext cx="1760978" cy="957943"/>
          </a:xfrm>
          <a:prstGeom prst="rect">
            <a:avLst/>
          </a:prstGeom>
        </p:spPr>
      </p:pic>
      <p:sp>
        <p:nvSpPr>
          <p:cNvPr id="5" name="Rectangle 4">
            <a:extLst>
              <a:ext uri="{FF2B5EF4-FFF2-40B4-BE49-F238E27FC236}">
                <a16:creationId xmlns:a16="http://schemas.microsoft.com/office/drawing/2014/main" id="{1BB66324-7CFB-4402-8EBB-958D5C1481EB}"/>
              </a:ext>
            </a:extLst>
          </p:cNvPr>
          <p:cNvSpPr/>
          <p:nvPr/>
        </p:nvSpPr>
        <p:spPr>
          <a:xfrm>
            <a:off x="2285999" y="1663809"/>
            <a:ext cx="6524171" cy="1754326"/>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import org.apache.commons.lang3.StringEscapeUtils;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XSSSanitizer</a:t>
            </a: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static String sanitize(String input) {</a:t>
            </a:r>
          </a:p>
          <a:p>
            <a:r>
              <a:rPr lang="en-US" sz="1200" dirty="0">
                <a:latin typeface="Times New Roman" panose="02020603050405020304" pitchFamily="18" charset="0"/>
                <a:cs typeface="Times New Roman" panose="02020603050405020304" pitchFamily="18" charset="0"/>
              </a:rPr>
              <a:t>        return </a:t>
            </a:r>
            <a:r>
              <a:rPr lang="en-US" sz="1200" dirty="0">
                <a:solidFill>
                  <a:srgbClr val="FF0000"/>
                </a:solidFill>
                <a:latin typeface="Times New Roman" panose="02020603050405020304" pitchFamily="18" charset="0"/>
                <a:cs typeface="Times New Roman" panose="02020603050405020304" pitchFamily="18" charset="0"/>
              </a:rPr>
              <a:t>StringEscapeUtils.escapeHtml4(input);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hóa</a:t>
            </a:r>
            <a:r>
              <a:rPr lang="en-US" sz="1200" dirty="0">
                <a:latin typeface="Times New Roman" panose="02020603050405020304" pitchFamily="18" charset="0"/>
                <a:cs typeface="Times New Roman" panose="02020603050405020304" pitchFamily="18" charset="0"/>
              </a:rPr>
              <a:t> HTML</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933925D4-D024-4421-85AF-D6797F3679B6}"/>
              </a:ext>
            </a:extLst>
          </p:cNvPr>
          <p:cNvPicPr>
            <a:picLocks noChangeAspect="1"/>
          </p:cNvPicPr>
          <p:nvPr/>
        </p:nvPicPr>
        <p:blipFill>
          <a:blip r:embed="rId5"/>
          <a:stretch>
            <a:fillRect/>
          </a:stretch>
        </p:blipFill>
        <p:spPr>
          <a:xfrm>
            <a:off x="182545" y="2457755"/>
            <a:ext cx="1263320" cy="967843"/>
          </a:xfrm>
          <a:prstGeom prst="rect">
            <a:avLst/>
          </a:prstGeom>
        </p:spPr>
      </p:pic>
    </p:spTree>
    <p:extLst>
      <p:ext uri="{BB962C8B-B14F-4D97-AF65-F5344CB8AC3E}">
        <p14:creationId xmlns:p14="http://schemas.microsoft.com/office/powerpoint/2010/main" val="1289899529"/>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3</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OWASP Java Encoder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input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32</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400411796"/>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DA9D3-CBD6-4F7D-9240-FCB796B00D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33</a:t>
            </a:fld>
            <a:endParaRPr lang="en-GB"/>
          </a:p>
        </p:txBody>
      </p:sp>
      <p:sp>
        <p:nvSpPr>
          <p:cNvPr id="3" name="BJPseudoFooter">
            <a:extLst>
              <a:ext uri="{FF2B5EF4-FFF2-40B4-BE49-F238E27FC236}">
                <a16:creationId xmlns:a16="http://schemas.microsoft.com/office/drawing/2014/main" id="{C922B7A7-46EE-4848-9C6C-F18C122AB0B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6" name="Picture 5">
            <a:extLst>
              <a:ext uri="{FF2B5EF4-FFF2-40B4-BE49-F238E27FC236}">
                <a16:creationId xmlns:a16="http://schemas.microsoft.com/office/drawing/2014/main" id="{933925D4-D024-4421-85AF-D6797F3679B6}"/>
              </a:ext>
            </a:extLst>
          </p:cNvPr>
          <p:cNvPicPr>
            <a:picLocks noChangeAspect="1"/>
          </p:cNvPicPr>
          <p:nvPr/>
        </p:nvPicPr>
        <p:blipFill>
          <a:blip r:embed="rId4"/>
          <a:stretch>
            <a:fillRect/>
          </a:stretch>
        </p:blipFill>
        <p:spPr>
          <a:xfrm>
            <a:off x="182545" y="2457755"/>
            <a:ext cx="1263320" cy="967843"/>
          </a:xfrm>
          <a:prstGeom prst="rect">
            <a:avLst/>
          </a:prstGeom>
        </p:spPr>
      </p:pic>
      <p:pic>
        <p:nvPicPr>
          <p:cNvPr id="8" name="Picture 7">
            <a:extLst>
              <a:ext uri="{FF2B5EF4-FFF2-40B4-BE49-F238E27FC236}">
                <a16:creationId xmlns:a16="http://schemas.microsoft.com/office/drawing/2014/main" id="{24E4BAB7-9678-4019-9FEA-3825EA5DB226}"/>
              </a:ext>
            </a:extLst>
          </p:cNvPr>
          <p:cNvPicPr>
            <a:picLocks noChangeAspect="1"/>
          </p:cNvPicPr>
          <p:nvPr/>
        </p:nvPicPr>
        <p:blipFill>
          <a:blip r:embed="rId5"/>
          <a:stretch>
            <a:fillRect/>
          </a:stretch>
        </p:blipFill>
        <p:spPr>
          <a:xfrm>
            <a:off x="1" y="1172158"/>
            <a:ext cx="2794000" cy="765499"/>
          </a:xfrm>
          <a:prstGeom prst="rect">
            <a:avLst/>
          </a:prstGeom>
        </p:spPr>
      </p:pic>
      <p:sp>
        <p:nvSpPr>
          <p:cNvPr id="9" name="Rectangle 8">
            <a:extLst>
              <a:ext uri="{FF2B5EF4-FFF2-40B4-BE49-F238E27FC236}">
                <a16:creationId xmlns:a16="http://schemas.microsoft.com/office/drawing/2014/main" id="{F73EBB6F-451A-493A-9A33-223E8C877A7F}"/>
              </a:ext>
            </a:extLst>
          </p:cNvPr>
          <p:cNvSpPr/>
          <p:nvPr/>
        </p:nvSpPr>
        <p:spPr>
          <a:xfrm>
            <a:off x="2794001" y="1937657"/>
            <a:ext cx="4572000" cy="1754326"/>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org.owasp.encoder.Encode</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XSSSanitizer</a:t>
            </a: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static String sanitize(String input) {</a:t>
            </a: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return </a:t>
            </a:r>
            <a:r>
              <a:rPr lang="en-US" sz="1200" dirty="0" err="1">
                <a:solidFill>
                  <a:srgbClr val="FF0000"/>
                </a:solidFill>
                <a:latin typeface="Times New Roman" panose="02020603050405020304" pitchFamily="18" charset="0"/>
                <a:cs typeface="Times New Roman" panose="02020603050405020304" pitchFamily="18" charset="0"/>
              </a:rPr>
              <a:t>Encode.forHtml</a:t>
            </a:r>
            <a:r>
              <a:rPr lang="en-US" sz="1200" dirty="0">
                <a:solidFill>
                  <a:srgbClr val="FF0000"/>
                </a:solidFill>
                <a:latin typeface="Times New Roman" panose="02020603050405020304" pitchFamily="18" charset="0"/>
                <a:cs typeface="Times New Roman" panose="02020603050405020304" pitchFamily="18" charset="0"/>
              </a:rPr>
              <a:t>(input);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hóa</a:t>
            </a:r>
            <a:r>
              <a:rPr lang="en-US" sz="1200" dirty="0">
                <a:latin typeface="Times New Roman" panose="02020603050405020304" pitchFamily="18" charset="0"/>
                <a:cs typeface="Times New Roman" panose="02020603050405020304" pitchFamily="18" charset="0"/>
              </a:rPr>
              <a:t> HTML</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9822887"/>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4</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OWASP Java Encoder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output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34</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413092988"/>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DA9D3-CBD6-4F7D-9240-FCB796B00D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35</a:t>
            </a:fld>
            <a:endParaRPr lang="en-GB"/>
          </a:p>
        </p:txBody>
      </p:sp>
      <p:sp>
        <p:nvSpPr>
          <p:cNvPr id="3" name="BJPseudoFooter">
            <a:extLst>
              <a:ext uri="{FF2B5EF4-FFF2-40B4-BE49-F238E27FC236}">
                <a16:creationId xmlns:a16="http://schemas.microsoft.com/office/drawing/2014/main" id="{C922B7A7-46EE-4848-9C6C-F18C122AB0B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6" name="Picture 5">
            <a:extLst>
              <a:ext uri="{FF2B5EF4-FFF2-40B4-BE49-F238E27FC236}">
                <a16:creationId xmlns:a16="http://schemas.microsoft.com/office/drawing/2014/main" id="{933925D4-D024-4421-85AF-D6797F3679B6}"/>
              </a:ext>
            </a:extLst>
          </p:cNvPr>
          <p:cNvPicPr>
            <a:picLocks noChangeAspect="1"/>
          </p:cNvPicPr>
          <p:nvPr/>
        </p:nvPicPr>
        <p:blipFill>
          <a:blip r:embed="rId4"/>
          <a:stretch>
            <a:fillRect/>
          </a:stretch>
        </p:blipFill>
        <p:spPr>
          <a:xfrm>
            <a:off x="182545" y="2457755"/>
            <a:ext cx="1263320" cy="967843"/>
          </a:xfrm>
          <a:prstGeom prst="rect">
            <a:avLst/>
          </a:prstGeom>
        </p:spPr>
      </p:pic>
      <p:pic>
        <p:nvPicPr>
          <p:cNvPr id="8" name="Picture 7">
            <a:extLst>
              <a:ext uri="{FF2B5EF4-FFF2-40B4-BE49-F238E27FC236}">
                <a16:creationId xmlns:a16="http://schemas.microsoft.com/office/drawing/2014/main" id="{24E4BAB7-9678-4019-9FEA-3825EA5DB226}"/>
              </a:ext>
            </a:extLst>
          </p:cNvPr>
          <p:cNvPicPr>
            <a:picLocks noChangeAspect="1"/>
          </p:cNvPicPr>
          <p:nvPr/>
        </p:nvPicPr>
        <p:blipFill>
          <a:blip r:embed="rId5"/>
          <a:stretch>
            <a:fillRect/>
          </a:stretch>
        </p:blipFill>
        <p:spPr>
          <a:xfrm>
            <a:off x="1" y="1172158"/>
            <a:ext cx="2794000" cy="765499"/>
          </a:xfrm>
          <a:prstGeom prst="rect">
            <a:avLst/>
          </a:prstGeom>
        </p:spPr>
      </p:pic>
      <p:sp>
        <p:nvSpPr>
          <p:cNvPr id="4" name="Rectangle 3">
            <a:extLst>
              <a:ext uri="{FF2B5EF4-FFF2-40B4-BE49-F238E27FC236}">
                <a16:creationId xmlns:a16="http://schemas.microsoft.com/office/drawing/2014/main" id="{224F2C44-D173-4FD1-951A-96DA05E6AA66}"/>
              </a:ext>
            </a:extLst>
          </p:cNvPr>
          <p:cNvSpPr/>
          <p:nvPr/>
        </p:nvSpPr>
        <p:spPr>
          <a:xfrm>
            <a:off x="2605314" y="1762533"/>
            <a:ext cx="6538685" cy="1938992"/>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org.owasp.encoder.Encode</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ResponseHandler</a:t>
            </a: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void </a:t>
            </a:r>
            <a:r>
              <a:rPr lang="en-US" sz="1200" dirty="0" err="1">
                <a:latin typeface="Times New Roman" panose="02020603050405020304" pitchFamily="18" charset="0"/>
                <a:cs typeface="Times New Roman" panose="02020603050405020304" pitchFamily="18" charset="0"/>
              </a:rPr>
              <a:t>sendResponse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HttpServletResponse</a:t>
            </a:r>
            <a:r>
              <a:rPr lang="en-US" sz="1200" dirty="0">
                <a:latin typeface="Times New Roman" panose="02020603050405020304" pitchFamily="18" charset="0"/>
                <a:cs typeface="Times New Roman" panose="02020603050405020304" pitchFamily="18" charset="0"/>
              </a:rPr>
              <a:t> response, String data) throws </a:t>
            </a:r>
            <a:r>
              <a:rPr lang="en-US" sz="1200" dirty="0" err="1">
                <a:latin typeface="Times New Roman" panose="02020603050405020304" pitchFamily="18" charset="0"/>
                <a:cs typeface="Times New Roman" panose="02020603050405020304" pitchFamily="18" charset="0"/>
              </a:rPr>
              <a:t>IOException</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String </a:t>
            </a:r>
            <a:r>
              <a:rPr lang="en-US" sz="1200" dirty="0" err="1">
                <a:solidFill>
                  <a:srgbClr val="FF0000"/>
                </a:solidFill>
                <a:latin typeface="Times New Roman" panose="02020603050405020304" pitchFamily="18" charset="0"/>
                <a:cs typeface="Times New Roman" panose="02020603050405020304" pitchFamily="18" charset="0"/>
              </a:rPr>
              <a:t>sanitizedData</a:t>
            </a:r>
            <a:r>
              <a:rPr lang="en-US" sz="1200" dirty="0">
                <a:solidFill>
                  <a:srgbClr val="FF0000"/>
                </a:solidFill>
                <a:latin typeface="Times New Roman" panose="02020603050405020304" pitchFamily="18" charset="0"/>
                <a:cs typeface="Times New Roman" panose="02020603050405020304" pitchFamily="18" charset="0"/>
              </a:rPr>
              <a:t> = </a:t>
            </a:r>
            <a:r>
              <a:rPr lang="en-US" sz="1200" dirty="0" err="1">
                <a:solidFill>
                  <a:srgbClr val="FF0000"/>
                </a:solidFill>
                <a:latin typeface="Times New Roman" panose="02020603050405020304" pitchFamily="18" charset="0"/>
                <a:cs typeface="Times New Roman" panose="02020603050405020304" pitchFamily="18" charset="0"/>
              </a:rPr>
              <a:t>Encode.forHtml</a:t>
            </a:r>
            <a:r>
              <a:rPr lang="en-US" sz="1200" dirty="0">
                <a:solidFill>
                  <a:srgbClr val="FF0000"/>
                </a:solidFill>
                <a:latin typeface="Times New Roman" panose="02020603050405020304" pitchFamily="18" charset="0"/>
                <a:cs typeface="Times New Roman" panose="02020603050405020304" pitchFamily="18" charset="0"/>
              </a:rPr>
              <a:t>(data);</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response.getWriter</a:t>
            </a:r>
            <a:r>
              <a:rPr lang="en-US" sz="1200" dirty="0">
                <a:latin typeface="Times New Roman" panose="02020603050405020304" pitchFamily="18" charset="0"/>
                <a:cs typeface="Times New Roman" panose="02020603050405020304" pitchFamily="18" charset="0"/>
              </a:rPr>
              <a:t>().write(</a:t>
            </a:r>
            <a:r>
              <a:rPr lang="en-US" sz="1200" dirty="0" err="1">
                <a:latin typeface="Times New Roman" panose="02020603050405020304" pitchFamily="18" charset="0"/>
                <a:cs typeface="Times New Roman" panose="02020603050405020304" pitchFamily="18" charset="0"/>
              </a:rPr>
              <a:t>sanitizedData</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6222224"/>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5</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ASP.NET Core HTML Encoding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input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36</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760684537"/>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C56C9-8E76-412F-B475-DAF07B69A92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37</a:t>
            </a:fld>
            <a:endParaRPr lang="en-GB"/>
          </a:p>
        </p:txBody>
      </p:sp>
      <p:sp>
        <p:nvSpPr>
          <p:cNvPr id="3" name="BJPseudoFooter">
            <a:extLst>
              <a:ext uri="{FF2B5EF4-FFF2-40B4-BE49-F238E27FC236}">
                <a16:creationId xmlns:a16="http://schemas.microsoft.com/office/drawing/2014/main" id="{50BF3C5C-F6D1-4816-B73E-5FD3FDCEF71D}"/>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19F59BD4-44F9-4F71-93E0-1EEE3848F732}"/>
              </a:ext>
            </a:extLst>
          </p:cNvPr>
          <p:cNvPicPr>
            <a:picLocks noChangeAspect="1"/>
          </p:cNvPicPr>
          <p:nvPr/>
        </p:nvPicPr>
        <p:blipFill>
          <a:blip r:embed="rId4"/>
          <a:stretch>
            <a:fillRect/>
          </a:stretch>
        </p:blipFill>
        <p:spPr>
          <a:xfrm>
            <a:off x="27122" y="1016000"/>
            <a:ext cx="1143000" cy="986456"/>
          </a:xfrm>
          <a:prstGeom prst="rect">
            <a:avLst/>
          </a:prstGeom>
        </p:spPr>
      </p:pic>
      <p:sp>
        <p:nvSpPr>
          <p:cNvPr id="5" name="Rectangle 4">
            <a:extLst>
              <a:ext uri="{FF2B5EF4-FFF2-40B4-BE49-F238E27FC236}">
                <a16:creationId xmlns:a16="http://schemas.microsoft.com/office/drawing/2014/main" id="{21370093-CB79-41FB-8538-9C9A573867EA}"/>
              </a:ext>
            </a:extLst>
          </p:cNvPr>
          <p:cNvSpPr/>
          <p:nvPr/>
        </p:nvSpPr>
        <p:spPr>
          <a:xfrm>
            <a:off x="2286000" y="1232922"/>
            <a:ext cx="4572000" cy="2123658"/>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Microsoft.AspNetCore.Html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Microsoft.AspNetCore.Mvc</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XSSController</a:t>
            </a:r>
            <a:r>
              <a:rPr lang="en-US" sz="1200" dirty="0">
                <a:latin typeface="Times New Roman" panose="02020603050405020304" pitchFamily="18" charset="0"/>
                <a:cs typeface="Times New Roman" panose="02020603050405020304" pitchFamily="18" charset="0"/>
              </a:rPr>
              <a:t> : Controller</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public </a:t>
            </a:r>
            <a:r>
              <a:rPr lang="en-US" sz="1200" dirty="0" err="1">
                <a:latin typeface="Times New Roman" panose="02020603050405020304" pitchFamily="18" charset="0"/>
                <a:cs typeface="Times New Roman" panose="02020603050405020304" pitchFamily="18" charset="0"/>
              </a:rPr>
              <a:t>IActionResult</a:t>
            </a:r>
            <a:r>
              <a:rPr lang="en-US" sz="1200" dirty="0">
                <a:latin typeface="Times New Roman" panose="02020603050405020304" pitchFamily="18" charset="0"/>
                <a:cs typeface="Times New Roman" panose="02020603050405020304" pitchFamily="18" charset="0"/>
              </a:rPr>
              <a:t> Display(string </a:t>
            </a:r>
            <a:r>
              <a:rPr lang="en-US" sz="1200" dirty="0" err="1">
                <a:latin typeface="Times New Roman" panose="02020603050405020304" pitchFamily="18" charset="0"/>
                <a:cs typeface="Times New Roman" panose="02020603050405020304" pitchFamily="18" charset="0"/>
              </a:rPr>
              <a:t>userInput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string </a:t>
            </a:r>
            <a:r>
              <a:rPr lang="en-US" sz="1200" dirty="0" err="1">
                <a:solidFill>
                  <a:srgbClr val="FF0000"/>
                </a:solidFill>
                <a:latin typeface="Times New Roman" panose="02020603050405020304" pitchFamily="18" charset="0"/>
                <a:cs typeface="Times New Roman" panose="02020603050405020304" pitchFamily="18" charset="0"/>
              </a:rPr>
              <a:t>sanitizedInput</a:t>
            </a:r>
            <a:r>
              <a:rPr lang="en-US" sz="1200" dirty="0">
                <a:solidFill>
                  <a:srgbClr val="FF0000"/>
                </a:solidFill>
                <a:latin typeface="Times New Roman" panose="02020603050405020304" pitchFamily="18" charset="0"/>
                <a:cs typeface="Times New Roman" panose="02020603050405020304" pitchFamily="18" charset="0"/>
              </a:rPr>
              <a:t> = </a:t>
            </a:r>
            <a:r>
              <a:rPr lang="en-US" sz="1200" dirty="0" err="1">
                <a:solidFill>
                  <a:srgbClr val="FF0000"/>
                </a:solidFill>
                <a:latin typeface="Times New Roman" panose="02020603050405020304" pitchFamily="18" charset="0"/>
                <a:cs typeface="Times New Roman" panose="02020603050405020304" pitchFamily="18" charset="0"/>
              </a:rPr>
              <a:t>HtmlEncoder.Default.Encode</a:t>
            </a:r>
            <a:r>
              <a:rPr lang="en-US" sz="1200" dirty="0">
                <a:solidFill>
                  <a:srgbClr val="FF0000"/>
                </a:solidFill>
                <a:latin typeface="Times New Roman" panose="02020603050405020304" pitchFamily="18" charset="0"/>
                <a:cs typeface="Times New Roman" panose="02020603050405020304" pitchFamily="18" charset="0"/>
              </a:rPr>
              <a:t>(</a:t>
            </a:r>
            <a:r>
              <a:rPr lang="en-US" sz="1200" dirty="0" err="1">
                <a:solidFill>
                  <a:srgbClr val="FF0000"/>
                </a:solidFill>
                <a:latin typeface="Times New Roman" panose="02020603050405020304" pitchFamily="18" charset="0"/>
                <a:cs typeface="Times New Roman" panose="02020603050405020304" pitchFamily="18" charset="0"/>
              </a:rPr>
              <a:t>userInput</a:t>
            </a:r>
            <a:r>
              <a:rPr lang="en-US" sz="1200" dirty="0">
                <a:solidFill>
                  <a:srgbClr val="FF0000"/>
                </a:solidFill>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Content(</a:t>
            </a:r>
            <a:r>
              <a:rPr lang="en-US" sz="1200" dirty="0" err="1">
                <a:latin typeface="Times New Roman" panose="02020603050405020304" pitchFamily="18" charset="0"/>
                <a:cs typeface="Times New Roman" panose="02020603050405020304" pitchFamily="18" charset="0"/>
              </a:rPr>
              <a:t>sanitizedInput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3281811"/>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6</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System.Web.HttpUtility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ASP.NET Framework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input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38</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54459231"/>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C56C9-8E76-412F-B475-DAF07B69A92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39</a:t>
            </a:fld>
            <a:endParaRPr lang="en-GB"/>
          </a:p>
        </p:txBody>
      </p:sp>
      <p:sp>
        <p:nvSpPr>
          <p:cNvPr id="3" name="BJPseudoFooter">
            <a:extLst>
              <a:ext uri="{FF2B5EF4-FFF2-40B4-BE49-F238E27FC236}">
                <a16:creationId xmlns:a16="http://schemas.microsoft.com/office/drawing/2014/main" id="{50BF3C5C-F6D1-4816-B73E-5FD3FDCEF71D}"/>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19F59BD4-44F9-4F71-93E0-1EEE3848F732}"/>
              </a:ext>
            </a:extLst>
          </p:cNvPr>
          <p:cNvPicPr>
            <a:picLocks noChangeAspect="1"/>
          </p:cNvPicPr>
          <p:nvPr/>
        </p:nvPicPr>
        <p:blipFill>
          <a:blip r:embed="rId4"/>
          <a:stretch>
            <a:fillRect/>
          </a:stretch>
        </p:blipFill>
        <p:spPr>
          <a:xfrm>
            <a:off x="27122" y="1016000"/>
            <a:ext cx="1143000" cy="986456"/>
          </a:xfrm>
          <a:prstGeom prst="rect">
            <a:avLst/>
          </a:prstGeom>
        </p:spPr>
      </p:pic>
      <p:sp>
        <p:nvSpPr>
          <p:cNvPr id="6" name="Rectangle 5">
            <a:extLst>
              <a:ext uri="{FF2B5EF4-FFF2-40B4-BE49-F238E27FC236}">
                <a16:creationId xmlns:a16="http://schemas.microsoft.com/office/drawing/2014/main" id="{EA8EBEA0-9B9A-4926-B376-7CEFC4648DDA}"/>
              </a:ext>
            </a:extLst>
          </p:cNvPr>
          <p:cNvSpPr/>
          <p:nvPr/>
        </p:nvSpPr>
        <p:spPr>
          <a:xfrm>
            <a:off x="2286000" y="1340644"/>
            <a:ext cx="4572000" cy="1938992"/>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System.Web</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XSSController</a:t>
            </a:r>
            <a:r>
              <a:rPr lang="en-US" sz="1200" dirty="0">
                <a:latin typeface="Times New Roman" panose="02020603050405020304" pitchFamily="18" charset="0"/>
                <a:cs typeface="Times New Roman" panose="02020603050405020304" pitchFamily="18" charset="0"/>
              </a:rPr>
              <a:t> : Controller</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public </a:t>
            </a:r>
            <a:r>
              <a:rPr lang="en-US" sz="1200" dirty="0" err="1">
                <a:latin typeface="Times New Roman" panose="02020603050405020304" pitchFamily="18" charset="0"/>
                <a:cs typeface="Times New Roman" panose="02020603050405020304" pitchFamily="18" charset="0"/>
              </a:rPr>
              <a:t>ActionResult</a:t>
            </a:r>
            <a:r>
              <a:rPr lang="en-US" sz="1200" dirty="0">
                <a:latin typeface="Times New Roman" panose="02020603050405020304" pitchFamily="18" charset="0"/>
                <a:cs typeface="Times New Roman" panose="02020603050405020304" pitchFamily="18" charset="0"/>
              </a:rPr>
              <a:t> Display(string </a:t>
            </a:r>
            <a:r>
              <a:rPr lang="en-US" sz="1200" dirty="0" err="1">
                <a:latin typeface="Times New Roman" panose="02020603050405020304" pitchFamily="18" charset="0"/>
                <a:cs typeface="Times New Roman" panose="02020603050405020304" pitchFamily="18" charset="0"/>
              </a:rPr>
              <a:t>userInput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string </a:t>
            </a:r>
            <a:r>
              <a:rPr lang="en-US" sz="1200" dirty="0" err="1">
                <a:solidFill>
                  <a:srgbClr val="FF0000"/>
                </a:solidFill>
                <a:latin typeface="Times New Roman" panose="02020603050405020304" pitchFamily="18" charset="0"/>
                <a:cs typeface="Times New Roman" panose="02020603050405020304" pitchFamily="18" charset="0"/>
              </a:rPr>
              <a:t>sanitizedInput</a:t>
            </a:r>
            <a:r>
              <a:rPr lang="en-US" sz="1200" dirty="0">
                <a:solidFill>
                  <a:srgbClr val="FF0000"/>
                </a:solidFill>
                <a:latin typeface="Times New Roman" panose="02020603050405020304" pitchFamily="18" charset="0"/>
                <a:cs typeface="Times New Roman" panose="02020603050405020304" pitchFamily="18" charset="0"/>
              </a:rPr>
              <a:t> = </a:t>
            </a:r>
            <a:r>
              <a:rPr lang="en-US" sz="1200" dirty="0" err="1">
                <a:solidFill>
                  <a:srgbClr val="FF0000"/>
                </a:solidFill>
                <a:latin typeface="Times New Roman" panose="02020603050405020304" pitchFamily="18" charset="0"/>
                <a:cs typeface="Times New Roman" panose="02020603050405020304" pitchFamily="18" charset="0"/>
              </a:rPr>
              <a:t>HttpUtility.HtmlEncode</a:t>
            </a:r>
            <a:r>
              <a:rPr lang="en-US" sz="1200" dirty="0">
                <a:solidFill>
                  <a:srgbClr val="FF0000"/>
                </a:solidFill>
                <a:latin typeface="Times New Roman" panose="02020603050405020304" pitchFamily="18" charset="0"/>
                <a:cs typeface="Times New Roman" panose="02020603050405020304" pitchFamily="18" charset="0"/>
              </a:rPr>
              <a:t>(</a:t>
            </a:r>
            <a:r>
              <a:rPr lang="en-US" sz="1200" dirty="0" err="1">
                <a:solidFill>
                  <a:srgbClr val="FF0000"/>
                </a:solidFill>
                <a:latin typeface="Times New Roman" panose="02020603050405020304" pitchFamily="18" charset="0"/>
                <a:cs typeface="Times New Roman" panose="02020603050405020304" pitchFamily="18" charset="0"/>
              </a:rPr>
              <a:t>userInput</a:t>
            </a:r>
            <a:r>
              <a:rPr lang="en-US" sz="1200" dirty="0">
                <a:solidFill>
                  <a:srgbClr val="FF0000"/>
                </a:solidFill>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Content(</a:t>
            </a:r>
            <a:r>
              <a:rPr lang="en-US" sz="1200" dirty="0" err="1">
                <a:latin typeface="Times New Roman" panose="02020603050405020304" pitchFamily="18" charset="0"/>
                <a:cs typeface="Times New Roman" panose="02020603050405020304" pitchFamily="18" charset="0"/>
              </a:rPr>
              <a:t>sanitizedInput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1355764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tấn</a:t>
            </a:r>
            <a:r>
              <a:rPr lang="en-US" altLang="en-GB" sz="6000" dirty="0">
                <a:solidFill>
                  <a:srgbClr val="ABE33F"/>
                </a:solidFill>
              </a:rPr>
              <a:t> </a:t>
            </a:r>
            <a:r>
              <a:rPr lang="en-US" altLang="en-GB" sz="6000" dirty="0" err="1">
                <a:solidFill>
                  <a:srgbClr val="ABE33F"/>
                </a:solidFill>
              </a:rPr>
              <a:t>công</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404354752"/>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7</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IHtmlEncoder</a:t>
            </a:r>
            <a:r>
              <a:rPr lang="en-US" dirty="0">
                <a:latin typeface="Times New Roman" panose="02020603050405020304" pitchFamily="18" charset="0"/>
                <a:cs typeface="Times New Roman" panose="02020603050405020304" pitchFamily="18" charset="0"/>
              </a:rPr>
              <a:t>: Trong ASP.NET Core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output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40</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4172992115"/>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C56C9-8E76-412F-B475-DAF07B69A92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41</a:t>
            </a:fld>
            <a:endParaRPr lang="en-GB"/>
          </a:p>
        </p:txBody>
      </p:sp>
      <p:sp>
        <p:nvSpPr>
          <p:cNvPr id="3" name="BJPseudoFooter">
            <a:extLst>
              <a:ext uri="{FF2B5EF4-FFF2-40B4-BE49-F238E27FC236}">
                <a16:creationId xmlns:a16="http://schemas.microsoft.com/office/drawing/2014/main" id="{50BF3C5C-F6D1-4816-B73E-5FD3FDCEF71D}"/>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19F59BD4-44F9-4F71-93E0-1EEE3848F732}"/>
              </a:ext>
            </a:extLst>
          </p:cNvPr>
          <p:cNvPicPr>
            <a:picLocks noChangeAspect="1"/>
          </p:cNvPicPr>
          <p:nvPr/>
        </p:nvPicPr>
        <p:blipFill>
          <a:blip r:embed="rId4"/>
          <a:stretch>
            <a:fillRect/>
          </a:stretch>
        </p:blipFill>
        <p:spPr>
          <a:xfrm>
            <a:off x="27122" y="1016000"/>
            <a:ext cx="1143000" cy="986456"/>
          </a:xfrm>
          <a:prstGeom prst="rect">
            <a:avLst/>
          </a:prstGeom>
        </p:spPr>
      </p:pic>
      <p:sp>
        <p:nvSpPr>
          <p:cNvPr id="5" name="Rectangle 4">
            <a:extLst>
              <a:ext uri="{FF2B5EF4-FFF2-40B4-BE49-F238E27FC236}">
                <a16:creationId xmlns:a16="http://schemas.microsoft.com/office/drawing/2014/main" id="{DD6992A0-A0D9-4B83-9052-6AC0094FF516}"/>
              </a:ext>
            </a:extLst>
          </p:cNvPr>
          <p:cNvSpPr/>
          <p:nvPr/>
        </p:nvSpPr>
        <p:spPr>
          <a:xfrm>
            <a:off x="2844800" y="1148865"/>
            <a:ext cx="4572000" cy="3600986"/>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Microsoft.AspNetCore.Html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Microsoft.AspNetCore.Mvc</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Microsoft.Extensions.WebUtilities</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XSSController</a:t>
            </a:r>
            <a:r>
              <a:rPr lang="en-US" sz="1200" dirty="0">
                <a:latin typeface="Times New Roman" panose="02020603050405020304" pitchFamily="18" charset="0"/>
                <a:cs typeface="Times New Roman" panose="02020603050405020304" pitchFamily="18" charset="0"/>
              </a:rPr>
              <a:t> : Controller</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private </a:t>
            </a:r>
            <a:r>
              <a:rPr lang="en-US" sz="1200" dirty="0" err="1">
                <a:latin typeface="Times New Roman" panose="02020603050405020304" pitchFamily="18" charset="0"/>
                <a:cs typeface="Times New Roman" panose="02020603050405020304" pitchFamily="18" charset="0"/>
              </a:rPr>
              <a:t>readonly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HtmlEncoder</a:t>
            </a:r>
            <a:r>
              <a:rPr lang="en-US" sz="1200" dirty="0">
                <a:latin typeface="Times New Roman" panose="02020603050405020304" pitchFamily="18" charset="0"/>
                <a:cs typeface="Times New Roman" panose="02020603050405020304" pitchFamily="18" charset="0"/>
              </a:rPr>
              <a:t> _</a:t>
            </a:r>
            <a:r>
              <a:rPr lang="en-US" sz="1200" dirty="0" err="1">
                <a:latin typeface="Times New Roman" panose="02020603050405020304" pitchFamily="18" charset="0"/>
                <a:cs typeface="Times New Roman" panose="02020603050405020304" pitchFamily="18" charset="0"/>
              </a:rPr>
              <a:t>htmlEncoder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a:t>
            </a:r>
            <a:r>
              <a:rPr lang="en-US" sz="1200" dirty="0" err="1">
                <a:latin typeface="Times New Roman" panose="02020603050405020304" pitchFamily="18" charset="0"/>
                <a:cs typeface="Times New Roman" panose="02020603050405020304" pitchFamily="18" charset="0"/>
              </a:rPr>
              <a:t>XSSController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HtmlEncoder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htmlEncoder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_</a:t>
            </a:r>
            <a:r>
              <a:rPr lang="en-US" sz="1200" dirty="0" err="1">
                <a:latin typeface="Times New Roman" panose="02020603050405020304" pitchFamily="18" charset="0"/>
                <a:cs typeface="Times New Roman" panose="02020603050405020304" pitchFamily="18" charset="0"/>
              </a:rPr>
              <a:t>htmlEncoder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htmlEncoder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a:t>
            </a:r>
            <a:r>
              <a:rPr lang="en-US" sz="1200" dirty="0" err="1">
                <a:latin typeface="Times New Roman" panose="02020603050405020304" pitchFamily="18" charset="0"/>
                <a:cs typeface="Times New Roman" panose="02020603050405020304" pitchFamily="18" charset="0"/>
              </a:rPr>
              <a:t>IActionResult</a:t>
            </a:r>
            <a:r>
              <a:rPr lang="en-US" sz="1200" dirty="0">
                <a:latin typeface="Times New Roman" panose="02020603050405020304" pitchFamily="18" charset="0"/>
                <a:cs typeface="Times New Roman" panose="02020603050405020304" pitchFamily="18" charset="0"/>
              </a:rPr>
              <a:t> Display(string </a:t>
            </a:r>
            <a:r>
              <a:rPr lang="en-US" sz="1200" dirty="0" err="1">
                <a:latin typeface="Times New Roman" panose="02020603050405020304" pitchFamily="18" charset="0"/>
                <a:cs typeface="Times New Roman" panose="02020603050405020304" pitchFamily="18" charset="0"/>
              </a:rPr>
              <a:t>userInput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string </a:t>
            </a:r>
            <a:r>
              <a:rPr lang="en-US" sz="1200" dirty="0" err="1">
                <a:solidFill>
                  <a:srgbClr val="FF0000"/>
                </a:solidFill>
                <a:latin typeface="Times New Roman" panose="02020603050405020304" pitchFamily="18" charset="0"/>
                <a:cs typeface="Times New Roman" panose="02020603050405020304" pitchFamily="18" charset="0"/>
              </a:rPr>
              <a:t>sanitizedInput</a:t>
            </a:r>
            <a:r>
              <a:rPr lang="en-US" sz="1200" dirty="0">
                <a:solidFill>
                  <a:srgbClr val="FF0000"/>
                </a:solidFill>
                <a:latin typeface="Times New Roman" panose="02020603050405020304" pitchFamily="18" charset="0"/>
                <a:cs typeface="Times New Roman" panose="02020603050405020304" pitchFamily="18" charset="0"/>
              </a:rPr>
              <a:t> = _</a:t>
            </a:r>
            <a:r>
              <a:rPr lang="en-US" sz="1200" dirty="0" err="1">
                <a:solidFill>
                  <a:srgbClr val="FF0000"/>
                </a:solidFill>
                <a:latin typeface="Times New Roman" panose="02020603050405020304" pitchFamily="18" charset="0"/>
                <a:cs typeface="Times New Roman" panose="02020603050405020304" pitchFamily="18" charset="0"/>
              </a:rPr>
              <a:t>htmlEncoder.Encode</a:t>
            </a:r>
            <a:r>
              <a:rPr lang="en-US" sz="1200" dirty="0">
                <a:solidFill>
                  <a:srgbClr val="FF0000"/>
                </a:solidFill>
                <a:latin typeface="Times New Roman" panose="02020603050405020304" pitchFamily="18" charset="0"/>
                <a:cs typeface="Times New Roman" panose="02020603050405020304" pitchFamily="18" charset="0"/>
              </a:rPr>
              <a:t>(</a:t>
            </a:r>
            <a:r>
              <a:rPr lang="en-US" sz="1200" dirty="0" err="1">
                <a:solidFill>
                  <a:srgbClr val="FF0000"/>
                </a:solidFill>
                <a:latin typeface="Times New Roman" panose="02020603050405020304" pitchFamily="18" charset="0"/>
                <a:cs typeface="Times New Roman" panose="02020603050405020304" pitchFamily="18" charset="0"/>
              </a:rPr>
              <a:t>userInput</a:t>
            </a:r>
            <a:r>
              <a:rPr lang="en-US" sz="1200" dirty="0">
                <a:solidFill>
                  <a:srgbClr val="FF0000"/>
                </a:solidFill>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Content(</a:t>
            </a:r>
            <a:r>
              <a:rPr lang="en-US" sz="1200" dirty="0" err="1">
                <a:latin typeface="Times New Roman" panose="02020603050405020304" pitchFamily="18" charset="0"/>
                <a:cs typeface="Times New Roman" panose="02020603050405020304" pitchFamily="18" charset="0"/>
              </a:rPr>
              <a:t>sanitizedInput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7289540"/>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8</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a:latin typeface="Times New Roman" panose="02020603050405020304" pitchFamily="18" charset="0"/>
                <a:cs typeface="Times New Roman" panose="02020603050405020304" pitchFamily="18" charset="0"/>
              </a:rPr>
              <a:t>Filter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input, output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42</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155553555"/>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7E84F7-8D1D-4B76-8CE2-18C5147E0B1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43</a:t>
            </a:fld>
            <a:endParaRPr lang="en-GB"/>
          </a:p>
        </p:txBody>
      </p:sp>
      <p:sp>
        <p:nvSpPr>
          <p:cNvPr id="3" name="BJPseudoFooter">
            <a:extLst>
              <a:ext uri="{FF2B5EF4-FFF2-40B4-BE49-F238E27FC236}">
                <a16:creationId xmlns:a16="http://schemas.microsoft.com/office/drawing/2014/main" id="{D978AF8A-0DAC-45CF-816B-004DF6B8B109}"/>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4" name="Rectangle 3">
            <a:extLst>
              <a:ext uri="{FF2B5EF4-FFF2-40B4-BE49-F238E27FC236}">
                <a16:creationId xmlns:a16="http://schemas.microsoft.com/office/drawing/2014/main" id="{D1C7D08D-60B3-4B60-9498-209D9C8A8F83}"/>
              </a:ext>
            </a:extLst>
          </p:cNvPr>
          <p:cNvSpPr/>
          <p:nvPr/>
        </p:nvSpPr>
        <p:spPr>
          <a:xfrm>
            <a:off x="2637564" y="1684891"/>
            <a:ext cx="2702984" cy="1384995"/>
          </a:xfrm>
          <a:prstGeom prst="rect">
            <a:avLst/>
          </a:prstGeom>
        </p:spPr>
        <p:txBody>
          <a:bodyPr wrap="none">
            <a:spAutoFit/>
          </a:bodyPr>
          <a:lstStyle/>
          <a:p>
            <a:r>
              <a:rPr lang="en-US" dirty="0" err="1"/>
              <a:t>Các</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cần</a:t>
            </a:r>
            <a:r>
              <a:rPr lang="en-US" dirty="0"/>
              <a:t> </a:t>
            </a:r>
            <a:r>
              <a:rPr lang="en-US" dirty="0" err="1"/>
              <a:t>kiểm</a:t>
            </a:r>
            <a:r>
              <a:rPr lang="en-US" dirty="0"/>
              <a:t> </a:t>
            </a:r>
            <a:r>
              <a:rPr lang="en-US" dirty="0" err="1"/>
              <a:t>tra</a:t>
            </a:r>
            <a:r>
              <a:rPr lang="en-US" dirty="0"/>
              <a:t>:</a:t>
            </a:r>
          </a:p>
          <a:p>
            <a:r>
              <a:rPr lang="en-US" dirty="0"/>
              <a:t>&lt;</a:t>
            </a:r>
          </a:p>
          <a:p>
            <a:r>
              <a:rPr lang="en-US" dirty="0"/>
              <a:t>&gt;</a:t>
            </a:r>
          </a:p>
          <a:p>
            <a:r>
              <a:rPr lang="en-US" dirty="0"/>
              <a:t>&lt;/</a:t>
            </a:r>
          </a:p>
          <a:p>
            <a:r>
              <a:rPr lang="en-US" dirty="0"/>
              <a:t>/</a:t>
            </a:r>
          </a:p>
          <a:p>
            <a:r>
              <a:rPr lang="en-US" dirty="0" err="1"/>
              <a:t>Các</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khác</a:t>
            </a:r>
            <a:endParaRPr lang="en-US" dirty="0"/>
          </a:p>
        </p:txBody>
      </p:sp>
    </p:spTree>
    <p:extLst>
      <p:ext uri="{BB962C8B-B14F-4D97-AF65-F5344CB8AC3E}">
        <p14:creationId xmlns:p14="http://schemas.microsoft.com/office/powerpoint/2010/main" val="3070646978"/>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lvl="0"/>
            <a:r>
              <a:rPr lang="en-US" altLang="en-GB" sz="2800" dirty="0">
                <a:solidFill>
                  <a:srgbClr val="ABE33F"/>
                </a:solidFill>
              </a:rPr>
              <a:t>Insecure Direct Object References</a:t>
            </a:r>
            <a:br>
              <a:rPr lang="en-US" altLang="en-GB" sz="6000" dirty="0">
                <a:solidFill>
                  <a:srgbClr val="ABE33F"/>
                </a:solidFill>
              </a:rPr>
            </a:br>
            <a:br>
              <a:rPr lang="en-US" altLang="en-GB" sz="6000" dirty="0">
                <a:solidFill>
                  <a:srgbClr val="ABE33F"/>
                </a:solidFill>
              </a:rPr>
            </a:br>
            <a:r>
              <a:rPr lang="en-US" altLang="en-GB" sz="2800" dirty="0">
                <a:solidFill>
                  <a:srgbClr val="ABE33F"/>
                </a:solidFill>
              </a:rPr>
              <a:t>Broken object level authorization</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44</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454057642"/>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Instructions</a:t>
            </a:r>
          </a:p>
        </p:txBody>
      </p:sp>
      <p:sp>
        <p:nvSpPr>
          <p:cNvPr id="102" name="Google Shape;102;p12"/>
          <p:cNvSpPr txBox="1">
            <a:spLocks noGrp="1"/>
          </p:cNvSpPr>
          <p:nvPr>
            <p:ph type="body" idx="2"/>
          </p:nvPr>
        </p:nvSpPr>
        <p:spPr>
          <a:xfrm>
            <a:off x="1043940" y="1491615"/>
            <a:ext cx="6270625" cy="28384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00AE9D"/>
                </a:solidFill>
              </a:rPr>
              <a:t>IDOR </a:t>
            </a:r>
            <a:r>
              <a:rPr lang="en-US" sz="1200" dirty="0" err="1">
                <a:solidFill>
                  <a:srgbClr val="00AE9D"/>
                </a:solidFill>
              </a:rPr>
              <a:t>là</a:t>
            </a:r>
            <a:r>
              <a:rPr lang="en-US" sz="1200" dirty="0">
                <a:solidFill>
                  <a:srgbClr val="00AE9D"/>
                </a:solidFill>
              </a:rPr>
              <a:t> </a:t>
            </a:r>
            <a:r>
              <a:rPr lang="en-US" sz="1200" dirty="0" err="1">
                <a:solidFill>
                  <a:srgbClr val="00AE9D"/>
                </a:solidFill>
              </a:rPr>
              <a:t>gì</a:t>
            </a:r>
            <a:r>
              <a:rPr lang="en-US" sz="1200" dirty="0">
                <a:solidFill>
                  <a:srgbClr val="00AE9D"/>
                </a:solidFill>
              </a:rPr>
              <a:t>?</a:t>
            </a:r>
            <a:endParaRPr sz="1200" dirty="0">
              <a:solidFill>
                <a:srgbClr val="00AE9D"/>
              </a:solidFill>
            </a:endParaRPr>
          </a:p>
          <a:p>
            <a:pPr marL="0" lvl="0" indent="0">
              <a:buClr>
                <a:schemeClr val="dk1"/>
              </a:buClr>
              <a:buSzPts val="1100"/>
              <a:buNone/>
            </a:pPr>
            <a:r>
              <a:rPr lang="vi-VN" sz="1200" dirty="0"/>
              <a:t>Lỗ hổng IDOR (Insecure Direct Object References) là một loại lỗ hổng bảo mật trong ứng dụng web, xảy ra khi ứng dụng cho phép người dùng truy cập trực tiếp các đối tượng mà họ không có quyền truy cập. Điều này thường liên quan đến việc kiểm soát truy cập không đúng cách khi các tham số, chẳng hạn như ID của tài nguyên, được truyền từ client tới server mà không được xác thực đúng.</a:t>
            </a:r>
            <a:endParaRPr sz="12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45</a:t>
            </a:fld>
            <a:endParaRPr lang="en-GB"/>
          </a:p>
        </p:txBody>
      </p:sp>
      <p:sp>
        <p:nvSpPr>
          <p:cNvPr id="2" name="BJPseudoFooter">
            <a:extLst>
              <a:ext uri="{FF2B5EF4-FFF2-40B4-BE49-F238E27FC236}">
                <a16:creationId xmlns:a16="http://schemas.microsoft.com/office/drawing/2014/main" id="{3A66EB4F-3125-442E-B39C-D19C1781D31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011493265"/>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tấn</a:t>
            </a:r>
            <a:r>
              <a:rPr lang="en-US" altLang="en-GB" sz="6000" dirty="0">
                <a:solidFill>
                  <a:srgbClr val="ABE33F"/>
                </a:solidFill>
              </a:rPr>
              <a:t> </a:t>
            </a:r>
            <a:r>
              <a:rPr lang="en-US" altLang="en-GB" sz="6000" dirty="0" err="1">
                <a:solidFill>
                  <a:srgbClr val="ABE33F"/>
                </a:solidFill>
              </a:rPr>
              <a:t>công</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46</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95957584"/>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D7031-1C85-4F0B-9B88-ED42D5AC852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47</a:t>
            </a:fld>
            <a:endParaRPr lang="en-GB"/>
          </a:p>
        </p:txBody>
      </p:sp>
      <p:sp>
        <p:nvSpPr>
          <p:cNvPr id="3" name="BJPseudoFooter">
            <a:extLst>
              <a:ext uri="{FF2B5EF4-FFF2-40B4-BE49-F238E27FC236}">
                <a16:creationId xmlns:a16="http://schemas.microsoft.com/office/drawing/2014/main" id="{4A635C1F-3AAE-4B0F-8084-B6F9B3EAA4D4}"/>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E12B300B-C756-47D3-9B6B-34765ABAEE37}"/>
              </a:ext>
            </a:extLst>
          </p:cNvPr>
          <p:cNvPicPr/>
          <p:nvPr/>
        </p:nvPicPr>
        <p:blipFill>
          <a:blip r:embed="rId4"/>
          <a:stretch>
            <a:fillRect/>
          </a:stretch>
        </p:blipFill>
        <p:spPr>
          <a:xfrm>
            <a:off x="1505857" y="1229677"/>
            <a:ext cx="5943600" cy="2684145"/>
          </a:xfrm>
          <a:prstGeom prst="rect">
            <a:avLst/>
          </a:prstGeom>
        </p:spPr>
      </p:pic>
    </p:spTree>
    <p:extLst>
      <p:ext uri="{BB962C8B-B14F-4D97-AF65-F5344CB8AC3E}">
        <p14:creationId xmlns:p14="http://schemas.microsoft.com/office/powerpoint/2010/main" val="3880525266"/>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5239C3-D6C0-4E9D-8359-136A6865F60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48</a:t>
            </a:fld>
            <a:endParaRPr lang="en-GB"/>
          </a:p>
        </p:txBody>
      </p:sp>
      <p:sp>
        <p:nvSpPr>
          <p:cNvPr id="3" name="BJPseudoFooter">
            <a:extLst>
              <a:ext uri="{FF2B5EF4-FFF2-40B4-BE49-F238E27FC236}">
                <a16:creationId xmlns:a16="http://schemas.microsoft.com/office/drawing/2014/main" id="{87DBD2B7-D45B-4602-A802-40B513AD1C0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F88CD559-0E33-4819-AD20-350AB08E90B0}"/>
              </a:ext>
            </a:extLst>
          </p:cNvPr>
          <p:cNvPicPr/>
          <p:nvPr/>
        </p:nvPicPr>
        <p:blipFill>
          <a:blip r:embed="rId4"/>
          <a:stretch>
            <a:fillRect/>
          </a:stretch>
        </p:blipFill>
        <p:spPr>
          <a:xfrm>
            <a:off x="1600200" y="1208405"/>
            <a:ext cx="5943600" cy="2726690"/>
          </a:xfrm>
          <a:prstGeom prst="rect">
            <a:avLst/>
          </a:prstGeom>
        </p:spPr>
      </p:pic>
    </p:spTree>
    <p:extLst>
      <p:ext uri="{BB962C8B-B14F-4D97-AF65-F5344CB8AC3E}">
        <p14:creationId xmlns:p14="http://schemas.microsoft.com/office/powerpoint/2010/main" val="4086255395"/>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phòng</a:t>
            </a:r>
            <a:r>
              <a:rPr lang="en-US" altLang="en-GB" sz="6000" dirty="0">
                <a:solidFill>
                  <a:srgbClr val="ABE33F"/>
                </a:solidFill>
              </a:rPr>
              <a:t> </a:t>
            </a:r>
            <a:r>
              <a:rPr lang="en-US" altLang="en-GB" sz="6000" dirty="0" err="1">
                <a:solidFill>
                  <a:srgbClr val="ABE33F"/>
                </a:solidFill>
              </a:rPr>
              <a:t>thủ</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49</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74852993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400D26-54BD-4281-9930-C3480D4B803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a:t>
            </a:fld>
            <a:endParaRPr lang="en-GB"/>
          </a:p>
        </p:txBody>
      </p:sp>
      <p:sp>
        <p:nvSpPr>
          <p:cNvPr id="3" name="BJPseudoFooter">
            <a:extLst>
              <a:ext uri="{FF2B5EF4-FFF2-40B4-BE49-F238E27FC236}">
                <a16:creationId xmlns:a16="http://schemas.microsoft.com/office/drawing/2014/main" id="{A2BFDA1F-D68F-43F2-8D25-C8BCEC065A69}"/>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5" name="Rectangle 4">
            <a:extLst>
              <a:ext uri="{FF2B5EF4-FFF2-40B4-BE49-F238E27FC236}">
                <a16:creationId xmlns:a16="http://schemas.microsoft.com/office/drawing/2014/main" id="{E0B91B9A-74FD-494D-96F3-6950EA7E38F0}"/>
              </a:ext>
            </a:extLst>
          </p:cNvPr>
          <p:cNvSpPr/>
          <p:nvPr/>
        </p:nvSpPr>
        <p:spPr>
          <a:xfrm>
            <a:off x="1661886" y="1243340"/>
            <a:ext cx="4942114" cy="276999"/>
          </a:xfrm>
          <a:prstGeom prst="rect">
            <a:avLst/>
          </a:prstGeom>
        </p:spPr>
        <p:txBody>
          <a:bodyPr wrap="square">
            <a:spAutoFit/>
          </a:bodyPr>
          <a:lstStyle/>
          <a:p>
            <a:r>
              <a:rPr lang="en-US" sz="1200" dirty="0" err="1">
                <a:latin typeface="Times New Roman" panose="02020603050405020304" pitchFamily="18" charset="0"/>
                <a:cs typeface="Times New Roman" panose="02020603050405020304" pitchFamily="18" charset="0"/>
              </a:rPr>
              <a:t>Giả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chúng</a:t>
            </a:r>
            <a:r>
              <a:rPr lang="en-US" sz="1200" dirty="0">
                <a:latin typeface="Times New Roman" panose="02020603050405020304" pitchFamily="18" charset="0"/>
                <a:cs typeface="Times New Roman" panose="02020603050405020304" pitchFamily="18" charset="0"/>
              </a:rPr>
              <a:t> ta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1 </a:t>
            </a:r>
            <a:r>
              <a:rPr lang="en-US" sz="1200" dirty="0" err="1">
                <a:latin typeface="Times New Roman" panose="02020603050405020304" pitchFamily="18" charset="0"/>
                <a:cs typeface="Times New Roman" panose="02020603050405020304" pitchFamily="18" charset="0"/>
              </a:rPr>
              <a:t>trang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a:t>
            </a:r>
            <a:r>
              <a:rPr lang="vi-VN" sz="1200" dirty="0">
                <a:latin typeface="Times New Roman" panose="02020603050405020304" pitchFamily="18" charset="0"/>
                <a:cs typeface="Times New Roman" panose="02020603050405020304" pitchFamily="18" charset="0"/>
              </a:rPr>
              <a:t>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84857A67-8F41-47AC-BA43-29DF4BAA6EFF}"/>
              </a:ext>
            </a:extLst>
          </p:cNvPr>
          <p:cNvSpPr/>
          <p:nvPr/>
        </p:nvSpPr>
        <p:spPr>
          <a:xfrm>
            <a:off x="1661886" y="1845683"/>
            <a:ext cx="6415314" cy="276999"/>
          </a:xfrm>
          <a:prstGeom prst="rect">
            <a:avLst/>
          </a:prstGeom>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SELECT * FROM users WHERE username = 'user' AND password = 'pass';</a:t>
            </a:r>
          </a:p>
        </p:txBody>
      </p:sp>
      <p:sp>
        <p:nvSpPr>
          <p:cNvPr id="7" name="Rectangle 6">
            <a:extLst>
              <a:ext uri="{FF2B5EF4-FFF2-40B4-BE49-F238E27FC236}">
                <a16:creationId xmlns:a16="http://schemas.microsoft.com/office/drawing/2014/main" id="{FEDD4421-AA29-46D7-B938-18094F4046FF}"/>
              </a:ext>
            </a:extLst>
          </p:cNvPr>
          <p:cNvSpPr/>
          <p:nvPr/>
        </p:nvSpPr>
        <p:spPr>
          <a:xfrm>
            <a:off x="1661886" y="2294137"/>
            <a:ext cx="4942114" cy="276999"/>
          </a:xfrm>
          <a:prstGeom prst="rect">
            <a:avLst/>
          </a:prstGeom>
        </p:spPr>
        <p:txBody>
          <a:bodyPr wrap="square">
            <a:spAutoFit/>
          </a:bodyPr>
          <a:lstStyle/>
          <a:p>
            <a:r>
              <a:rPr lang="en-US" sz="1200" dirty="0" err="1">
                <a:latin typeface="Times New Roman" panose="02020603050405020304" pitchFamily="18" charset="0"/>
                <a:cs typeface="Times New Roman" panose="02020603050405020304" pitchFamily="18" charset="0"/>
              </a:rPr>
              <a:t>Kẻ</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tấn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thác</a:t>
            </a:r>
            <a:r>
              <a:rPr lang="en-US" sz="1200" dirty="0">
                <a:latin typeface="Times New Roman" panose="02020603050405020304" pitchFamily="18" charset="0"/>
                <a:cs typeface="Times New Roman" panose="02020603050405020304" pitchFamily="18" charset="0"/>
              </a:rPr>
              <a:t>:</a:t>
            </a:r>
          </a:p>
        </p:txBody>
      </p:sp>
      <p:sp>
        <p:nvSpPr>
          <p:cNvPr id="11" name="Rectangle 3">
            <a:extLst>
              <a:ext uri="{FF2B5EF4-FFF2-40B4-BE49-F238E27FC236}">
                <a16:creationId xmlns:a16="http://schemas.microsoft.com/office/drawing/2014/main" id="{ED65475E-73E5-40C4-ADB6-31E39AC5A07D}"/>
              </a:ext>
            </a:extLst>
          </p:cNvPr>
          <p:cNvSpPr>
            <a:spLocks noChangeArrowheads="1"/>
          </p:cNvSpPr>
          <p:nvPr/>
        </p:nvSpPr>
        <p:spPr bwMode="auto">
          <a:xfrm>
            <a:off x="1661886" y="2604772"/>
            <a:ext cx="73006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Username:</a:t>
            </a:r>
            <a:r>
              <a:rPr kumimoji="0" lang="en-US" altLang="en-US" sz="1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toanvv6' OR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Password:</a:t>
            </a:r>
            <a:r>
              <a:rPr kumimoji="0" lang="en-US" altLang="en-US" sz="1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anything </a:t>
            </a:r>
          </a:p>
        </p:txBody>
      </p:sp>
      <p:sp>
        <p:nvSpPr>
          <p:cNvPr id="12" name="Rectangle 11">
            <a:extLst>
              <a:ext uri="{FF2B5EF4-FFF2-40B4-BE49-F238E27FC236}">
                <a16:creationId xmlns:a16="http://schemas.microsoft.com/office/drawing/2014/main" id="{5B4A3307-2AB8-4D2C-A70A-8699D2F974C0}"/>
              </a:ext>
            </a:extLst>
          </p:cNvPr>
          <p:cNvSpPr/>
          <p:nvPr/>
        </p:nvSpPr>
        <p:spPr>
          <a:xfrm>
            <a:off x="1661886" y="3100073"/>
            <a:ext cx="7355114" cy="276999"/>
          </a:xfrm>
          <a:prstGeom prst="rect">
            <a:avLst/>
          </a:prstGeom>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SELECT * FROM users WHERE username = ‘toanvv6' OR '1'='1' AND password = 'anything';</a:t>
            </a:r>
          </a:p>
        </p:txBody>
      </p:sp>
    </p:spTree>
    <p:extLst>
      <p:ext uri="{BB962C8B-B14F-4D97-AF65-F5344CB8AC3E}">
        <p14:creationId xmlns:p14="http://schemas.microsoft.com/office/powerpoint/2010/main" val="19782604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5659EE-9A64-4DD1-8CA2-80401EAA453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50</a:t>
            </a:fld>
            <a:endParaRPr lang="en-GB"/>
          </a:p>
        </p:txBody>
      </p:sp>
      <p:sp>
        <p:nvSpPr>
          <p:cNvPr id="3" name="BJPseudoFooter">
            <a:extLst>
              <a:ext uri="{FF2B5EF4-FFF2-40B4-BE49-F238E27FC236}">
                <a16:creationId xmlns:a16="http://schemas.microsoft.com/office/drawing/2014/main" id="{04542AF7-3F11-4432-9DDA-271A0D42CE7A}"/>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B11545A4-0732-4E9D-84B0-8B490711CFEC}"/>
              </a:ext>
            </a:extLst>
          </p:cNvPr>
          <p:cNvPicPr/>
          <p:nvPr/>
        </p:nvPicPr>
        <p:blipFill>
          <a:blip r:embed="rId4"/>
          <a:stretch>
            <a:fillRect/>
          </a:stretch>
        </p:blipFill>
        <p:spPr>
          <a:xfrm>
            <a:off x="1600200" y="1357312"/>
            <a:ext cx="5943600" cy="2428875"/>
          </a:xfrm>
          <a:prstGeom prst="rect">
            <a:avLst/>
          </a:prstGeom>
        </p:spPr>
      </p:pic>
    </p:spTree>
    <p:extLst>
      <p:ext uri="{BB962C8B-B14F-4D97-AF65-F5344CB8AC3E}">
        <p14:creationId xmlns:p14="http://schemas.microsoft.com/office/powerpoint/2010/main" val="2809513560"/>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E2CBEC-4361-4819-AA4F-788E13032F9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51</a:t>
            </a:fld>
            <a:endParaRPr lang="en-GB"/>
          </a:p>
        </p:txBody>
      </p:sp>
      <p:sp>
        <p:nvSpPr>
          <p:cNvPr id="3" name="BJPseudoFooter">
            <a:extLst>
              <a:ext uri="{FF2B5EF4-FFF2-40B4-BE49-F238E27FC236}">
                <a16:creationId xmlns:a16="http://schemas.microsoft.com/office/drawing/2014/main" id="{1657011B-68BF-47CB-A7E4-E6EDF6490642}"/>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95E92FF4-E265-4CFF-A8A6-3C67228D027B}"/>
              </a:ext>
            </a:extLst>
          </p:cNvPr>
          <p:cNvPicPr/>
          <p:nvPr/>
        </p:nvPicPr>
        <p:blipFill>
          <a:blip r:embed="rId4"/>
          <a:stretch>
            <a:fillRect/>
          </a:stretch>
        </p:blipFill>
        <p:spPr>
          <a:xfrm>
            <a:off x="1600200" y="1349692"/>
            <a:ext cx="5943600" cy="2444115"/>
          </a:xfrm>
          <a:prstGeom prst="rect">
            <a:avLst/>
          </a:prstGeom>
        </p:spPr>
      </p:pic>
    </p:spTree>
    <p:extLst>
      <p:ext uri="{BB962C8B-B14F-4D97-AF65-F5344CB8AC3E}">
        <p14:creationId xmlns:p14="http://schemas.microsoft.com/office/powerpoint/2010/main" val="3533114376"/>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a:solidFill>
                  <a:srgbClr val="ABE33F"/>
                </a:solidFill>
              </a:rPr>
              <a:t>Race Condition</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52</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77862734"/>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Instructions</a:t>
            </a:r>
          </a:p>
        </p:txBody>
      </p:sp>
      <p:sp>
        <p:nvSpPr>
          <p:cNvPr id="102" name="Google Shape;102;p12"/>
          <p:cNvSpPr txBox="1">
            <a:spLocks noGrp="1"/>
          </p:cNvSpPr>
          <p:nvPr>
            <p:ph type="body" idx="2"/>
          </p:nvPr>
        </p:nvSpPr>
        <p:spPr>
          <a:xfrm>
            <a:off x="1043940" y="1491615"/>
            <a:ext cx="6270625" cy="28384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00AE9D"/>
                </a:solidFill>
              </a:rPr>
              <a:t>Race Condition </a:t>
            </a:r>
            <a:r>
              <a:rPr lang="en-US" sz="1200" dirty="0" err="1">
                <a:solidFill>
                  <a:srgbClr val="00AE9D"/>
                </a:solidFill>
              </a:rPr>
              <a:t>là</a:t>
            </a:r>
            <a:r>
              <a:rPr lang="en-US" sz="1200" dirty="0">
                <a:solidFill>
                  <a:srgbClr val="00AE9D"/>
                </a:solidFill>
              </a:rPr>
              <a:t> </a:t>
            </a:r>
            <a:r>
              <a:rPr lang="en-US" sz="1200" dirty="0" err="1">
                <a:solidFill>
                  <a:srgbClr val="00AE9D"/>
                </a:solidFill>
              </a:rPr>
              <a:t>gì</a:t>
            </a:r>
            <a:r>
              <a:rPr lang="en-US" sz="1200" dirty="0">
                <a:solidFill>
                  <a:srgbClr val="00AE9D"/>
                </a:solidFill>
              </a:rPr>
              <a:t>?</a:t>
            </a:r>
            <a:endParaRPr sz="1200" dirty="0">
              <a:solidFill>
                <a:srgbClr val="00AE9D"/>
              </a:solidFill>
            </a:endParaRPr>
          </a:p>
          <a:p>
            <a:pPr marL="0" lvl="0" indent="0">
              <a:buClr>
                <a:schemeClr val="dk1"/>
              </a:buClr>
              <a:buSzPts val="1100"/>
              <a:buNone/>
            </a:pPr>
            <a:r>
              <a:rPr lang="vi-VN" sz="1200" dirty="0"/>
              <a:t>là một loại lỗ hổng bảo mật xảy ra khi hệ thống hoặc ứng dụng không xử lý đúng cách các điều kiện đồng thời, dẫn đến các hành vi không mong muốn hoặc lỗi bảo mật. Lỗ hổng này thường xuất hiện khi hai hoặc nhiều luồng hoặc tiến trình cùng cố gắng truy cập và thay đổi tài nguyên chia sẻ mà không có cơ chế đồng bộ hóa đúng đắn</a:t>
            </a:r>
            <a:r>
              <a:rPr lang="en-US" altLang="en-GB" sz="1200" dirty="0"/>
              <a:t>.</a:t>
            </a:r>
            <a:endParaRPr lang="en-GB" sz="1200" dirty="0"/>
          </a:p>
          <a:p>
            <a:pPr marL="0" lvl="0" indent="0" algn="l" rtl="0">
              <a:spcBef>
                <a:spcPts val="600"/>
              </a:spcBef>
              <a:spcAft>
                <a:spcPts val="0"/>
              </a:spcAft>
              <a:buNone/>
            </a:pPr>
            <a:endParaRPr sz="12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53</a:t>
            </a:fld>
            <a:endParaRPr lang="en-GB"/>
          </a:p>
        </p:txBody>
      </p:sp>
      <p:sp>
        <p:nvSpPr>
          <p:cNvPr id="2" name="BJPseudoFooter">
            <a:extLst>
              <a:ext uri="{FF2B5EF4-FFF2-40B4-BE49-F238E27FC236}">
                <a16:creationId xmlns:a16="http://schemas.microsoft.com/office/drawing/2014/main" id="{3A66EB4F-3125-442E-B39C-D19C1781D31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3403555531"/>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50" y="1354749"/>
            <a:ext cx="5351700" cy="2041593"/>
          </a:xfrm>
          <a:prstGeom prst="rect">
            <a:avLst/>
          </a:prstGeom>
        </p:spPr>
        <p:txBody>
          <a:bodyPr spcFirstLastPara="1" wrap="square" lIns="91425" tIns="91425" rIns="91425" bIns="91425" anchor="t" anchorCtr="0">
            <a:noAutofit/>
          </a:bodyPr>
          <a:lstStyle/>
          <a:p>
            <a:pPr lvl="0"/>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tấn</a:t>
            </a:r>
            <a:r>
              <a:rPr lang="en-US" altLang="en-GB" sz="6000" dirty="0">
                <a:solidFill>
                  <a:srgbClr val="ABE33F"/>
                </a:solidFill>
              </a:rPr>
              <a:t> </a:t>
            </a:r>
            <a:r>
              <a:rPr lang="en-US" altLang="en-GB" sz="6000" dirty="0" err="1">
                <a:solidFill>
                  <a:srgbClr val="ABE33F"/>
                </a:solidFill>
              </a:rPr>
              <a:t>công</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54</a:t>
            </a:fld>
            <a:endParaRPr lang="en-GB"/>
          </a:p>
        </p:txBody>
      </p:sp>
      <p:sp>
        <p:nvSpPr>
          <p:cNvPr id="2" name="BJPseudoFooter">
            <a:extLst>
              <a:ext uri="{FF2B5EF4-FFF2-40B4-BE49-F238E27FC236}">
                <a16:creationId xmlns:a16="http://schemas.microsoft.com/office/drawing/2014/main" id="{8E5F0DAC-686D-4382-914E-8FE362AE98FC}"/>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565885202"/>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558092-FBA3-4E03-9DE0-AC70C98A2BF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55</a:t>
            </a:fld>
            <a:endParaRPr lang="en-GB"/>
          </a:p>
        </p:txBody>
      </p:sp>
      <p:sp>
        <p:nvSpPr>
          <p:cNvPr id="3" name="BJPseudoFooter">
            <a:extLst>
              <a:ext uri="{FF2B5EF4-FFF2-40B4-BE49-F238E27FC236}">
                <a16:creationId xmlns:a16="http://schemas.microsoft.com/office/drawing/2014/main" id="{B6369D4C-7BC8-4C26-9EC8-DFF7C4780D7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5" name="Picture 4">
            <a:extLst>
              <a:ext uri="{FF2B5EF4-FFF2-40B4-BE49-F238E27FC236}">
                <a16:creationId xmlns:a16="http://schemas.microsoft.com/office/drawing/2014/main" id="{81C969CD-BCDC-498C-A3FB-C33E485267AA}"/>
              </a:ext>
            </a:extLst>
          </p:cNvPr>
          <p:cNvPicPr>
            <a:picLocks noChangeAspect="1"/>
          </p:cNvPicPr>
          <p:nvPr/>
        </p:nvPicPr>
        <p:blipFill>
          <a:blip r:embed="rId4"/>
          <a:stretch>
            <a:fillRect/>
          </a:stretch>
        </p:blipFill>
        <p:spPr>
          <a:xfrm>
            <a:off x="694784" y="1317647"/>
            <a:ext cx="7754432" cy="2943636"/>
          </a:xfrm>
          <a:prstGeom prst="rect">
            <a:avLst/>
          </a:prstGeom>
        </p:spPr>
      </p:pic>
    </p:spTree>
    <p:extLst>
      <p:ext uri="{BB962C8B-B14F-4D97-AF65-F5344CB8AC3E}">
        <p14:creationId xmlns:p14="http://schemas.microsoft.com/office/powerpoint/2010/main" val="1919782388"/>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50" y="1354749"/>
            <a:ext cx="5351700" cy="2041593"/>
          </a:xfrm>
          <a:prstGeom prst="rect">
            <a:avLst/>
          </a:prstGeom>
        </p:spPr>
        <p:txBody>
          <a:bodyPr spcFirstLastPara="1" wrap="square" lIns="91425" tIns="91425" rIns="91425" bIns="91425" anchor="t" anchorCtr="0">
            <a:noAutofit/>
          </a:bodyPr>
          <a:lstStyle/>
          <a:p>
            <a:pPr lvl="0"/>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phòng</a:t>
            </a:r>
            <a:r>
              <a:rPr lang="en-US" altLang="en-GB" sz="6000" dirty="0">
                <a:solidFill>
                  <a:srgbClr val="ABE33F"/>
                </a:solidFill>
              </a:rPr>
              <a:t> </a:t>
            </a:r>
            <a:r>
              <a:rPr lang="en-US" altLang="en-GB" sz="6000" dirty="0" err="1">
                <a:solidFill>
                  <a:srgbClr val="ABE33F"/>
                </a:solidFill>
              </a:rPr>
              <a:t>thủ</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56</a:t>
            </a:fld>
            <a:endParaRPr lang="en-GB"/>
          </a:p>
        </p:txBody>
      </p:sp>
      <p:sp>
        <p:nvSpPr>
          <p:cNvPr id="2" name="BJPseudoFooter">
            <a:extLst>
              <a:ext uri="{FF2B5EF4-FFF2-40B4-BE49-F238E27FC236}">
                <a16:creationId xmlns:a16="http://schemas.microsoft.com/office/drawing/2014/main" id="{8E5F0DAC-686D-4382-914E-8FE362AE98FC}"/>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687470562"/>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DA9D3-CBD6-4F7D-9240-FCB796B00D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57</a:t>
            </a:fld>
            <a:endParaRPr lang="en-GB"/>
          </a:p>
        </p:txBody>
      </p:sp>
      <p:sp>
        <p:nvSpPr>
          <p:cNvPr id="3" name="BJPseudoFooter">
            <a:extLst>
              <a:ext uri="{FF2B5EF4-FFF2-40B4-BE49-F238E27FC236}">
                <a16:creationId xmlns:a16="http://schemas.microsoft.com/office/drawing/2014/main" id="{C922B7A7-46EE-4848-9C6C-F18C122AB0B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6" name="Picture 5">
            <a:extLst>
              <a:ext uri="{FF2B5EF4-FFF2-40B4-BE49-F238E27FC236}">
                <a16:creationId xmlns:a16="http://schemas.microsoft.com/office/drawing/2014/main" id="{933925D4-D024-4421-85AF-D6797F3679B6}"/>
              </a:ext>
            </a:extLst>
          </p:cNvPr>
          <p:cNvPicPr>
            <a:picLocks noChangeAspect="1"/>
          </p:cNvPicPr>
          <p:nvPr/>
        </p:nvPicPr>
        <p:blipFill>
          <a:blip r:embed="rId4"/>
          <a:stretch>
            <a:fillRect/>
          </a:stretch>
        </p:blipFill>
        <p:spPr>
          <a:xfrm>
            <a:off x="182545" y="2457755"/>
            <a:ext cx="1263320" cy="967843"/>
          </a:xfrm>
          <a:prstGeom prst="rect">
            <a:avLst/>
          </a:prstGeom>
        </p:spPr>
      </p:pic>
      <p:sp>
        <p:nvSpPr>
          <p:cNvPr id="5" name="Rectangle 4">
            <a:extLst>
              <a:ext uri="{FF2B5EF4-FFF2-40B4-BE49-F238E27FC236}">
                <a16:creationId xmlns:a16="http://schemas.microsoft.com/office/drawing/2014/main" id="{8BF3E614-3C31-431A-9352-AFC70A957FAE}"/>
              </a:ext>
            </a:extLst>
          </p:cNvPr>
          <p:cNvSpPr/>
          <p:nvPr/>
        </p:nvSpPr>
        <p:spPr>
          <a:xfrm>
            <a:off x="1995714" y="1232922"/>
            <a:ext cx="5979886" cy="2123658"/>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SharedResource</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private final Object lock = new Object();</a:t>
            </a:r>
          </a:p>
          <a:p>
            <a:r>
              <a:rPr lang="en-US" sz="1200" dirty="0">
                <a:latin typeface="Times New Roman" panose="02020603050405020304" pitchFamily="18" charset="0"/>
                <a:cs typeface="Times New Roman" panose="02020603050405020304" pitchFamily="18" charset="0"/>
              </a:rPr>
              <a:t>    private int balance;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void </a:t>
            </a:r>
            <a:r>
              <a:rPr lang="en-US" sz="1200" dirty="0" err="1">
                <a:latin typeface="Times New Roman" panose="02020603050405020304" pitchFamily="18" charset="0"/>
                <a:cs typeface="Times New Roman" panose="02020603050405020304" pitchFamily="18" charset="0"/>
              </a:rPr>
              <a:t>updateBalance</a:t>
            </a:r>
            <a:r>
              <a:rPr lang="en-US" sz="1200" dirty="0">
                <a:latin typeface="Times New Roman" panose="02020603050405020304" pitchFamily="18" charset="0"/>
                <a:cs typeface="Times New Roman" panose="02020603050405020304" pitchFamily="18" charset="0"/>
              </a:rPr>
              <a:t>(int </a:t>
            </a:r>
            <a:r>
              <a:rPr lang="en-US" sz="1200" dirty="0" err="1">
                <a:latin typeface="Times New Roman" panose="02020603050405020304" pitchFamily="18" charset="0"/>
                <a:cs typeface="Times New Roman" panose="02020603050405020304" pitchFamily="18" charset="0"/>
              </a:rPr>
              <a:t>newBalance</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synchronized</a:t>
            </a:r>
            <a:r>
              <a:rPr lang="en-US" sz="1200" dirty="0">
                <a:latin typeface="Times New Roman" panose="02020603050405020304" pitchFamily="18" charset="0"/>
                <a:cs typeface="Times New Roman" panose="02020603050405020304" pitchFamily="18" charset="0"/>
              </a:rPr>
              <a:t> (lock) {</a:t>
            </a:r>
          </a:p>
          <a:p>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chỉ</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luồng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đoạn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này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điểm</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balance = </a:t>
            </a:r>
            <a:r>
              <a:rPr lang="en-US" sz="1200" dirty="0" err="1">
                <a:latin typeface="Times New Roman" panose="02020603050405020304" pitchFamily="18" charset="0"/>
                <a:cs typeface="Times New Roman" panose="02020603050405020304" pitchFamily="18" charset="0"/>
              </a:rPr>
              <a:t>newBalance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1200274"/>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C56C9-8E76-412F-B475-DAF07B69A92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58</a:t>
            </a:fld>
            <a:endParaRPr lang="en-GB"/>
          </a:p>
        </p:txBody>
      </p:sp>
      <p:sp>
        <p:nvSpPr>
          <p:cNvPr id="3" name="BJPseudoFooter">
            <a:extLst>
              <a:ext uri="{FF2B5EF4-FFF2-40B4-BE49-F238E27FC236}">
                <a16:creationId xmlns:a16="http://schemas.microsoft.com/office/drawing/2014/main" id="{50BF3C5C-F6D1-4816-B73E-5FD3FDCEF71D}"/>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4" name="Picture 3">
            <a:extLst>
              <a:ext uri="{FF2B5EF4-FFF2-40B4-BE49-F238E27FC236}">
                <a16:creationId xmlns:a16="http://schemas.microsoft.com/office/drawing/2014/main" id="{19F59BD4-44F9-4F71-93E0-1EEE3848F732}"/>
              </a:ext>
            </a:extLst>
          </p:cNvPr>
          <p:cNvPicPr>
            <a:picLocks noChangeAspect="1"/>
          </p:cNvPicPr>
          <p:nvPr/>
        </p:nvPicPr>
        <p:blipFill>
          <a:blip r:embed="rId4"/>
          <a:stretch>
            <a:fillRect/>
          </a:stretch>
        </p:blipFill>
        <p:spPr>
          <a:xfrm>
            <a:off x="27122" y="1016000"/>
            <a:ext cx="1143000" cy="986456"/>
          </a:xfrm>
          <a:prstGeom prst="rect">
            <a:avLst/>
          </a:prstGeom>
        </p:spPr>
      </p:pic>
      <p:sp>
        <p:nvSpPr>
          <p:cNvPr id="6" name="Rectangle 5">
            <a:extLst>
              <a:ext uri="{FF2B5EF4-FFF2-40B4-BE49-F238E27FC236}">
                <a16:creationId xmlns:a16="http://schemas.microsoft.com/office/drawing/2014/main" id="{607DE99F-F22B-4F69-9E85-C74355392FE0}"/>
              </a:ext>
            </a:extLst>
          </p:cNvPr>
          <p:cNvSpPr/>
          <p:nvPr/>
        </p:nvSpPr>
        <p:spPr>
          <a:xfrm>
            <a:off x="2286000" y="1556088"/>
            <a:ext cx="5856514" cy="138499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using (</a:t>
            </a:r>
            <a:r>
              <a:rPr lang="en-US" sz="1200" dirty="0">
                <a:solidFill>
                  <a:srgbClr val="FF0000"/>
                </a:solidFill>
                <a:latin typeface="Times New Roman" panose="02020603050405020304" pitchFamily="18" charset="0"/>
                <a:cs typeface="Times New Roman" panose="02020603050405020304" pitchFamily="18" charset="0"/>
              </a:rPr>
              <a:t>var transaction = new </a:t>
            </a:r>
            <a:r>
              <a:rPr lang="en-US" sz="1200" dirty="0" err="1">
                <a:solidFill>
                  <a:srgbClr val="FF0000"/>
                </a:solidFill>
                <a:latin typeface="Times New Roman" panose="02020603050405020304" pitchFamily="18" charset="0"/>
                <a:cs typeface="Times New Roman" panose="02020603050405020304" pitchFamily="18" charset="0"/>
              </a:rPr>
              <a:t>TransactionScope</a:t>
            </a:r>
            <a:r>
              <a:rPr lang="en-US" sz="1200" dirty="0">
                <a:solidFill>
                  <a:srgbClr val="FF0000"/>
                </a:solidFill>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phạm</a:t>
            </a:r>
            <a:r>
              <a:rPr lang="en-US" sz="1200" dirty="0">
                <a:latin typeface="Times New Roman" panose="02020603050405020304" pitchFamily="18" charset="0"/>
                <a:cs typeface="Times New Roman" panose="02020603050405020304" pitchFamily="18" charset="0"/>
              </a:rPr>
              <a:t> vi </a:t>
            </a:r>
            <a:r>
              <a:rPr lang="en-US" sz="1200" dirty="0" err="1">
                <a:latin typeface="Times New Roman" panose="02020603050405020304" pitchFamily="18" charset="0"/>
                <a:cs typeface="Times New Roman" panose="02020603050405020304" pitchFamily="18" charset="0"/>
              </a:rPr>
              <a:t>giao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dịch</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nếu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lỗi</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UpdateUserBalance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userId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newBalance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solidFill>
                  <a:srgbClr val="FF0000"/>
                </a:solidFill>
                <a:latin typeface="Times New Roman" panose="02020603050405020304" pitchFamily="18" charset="0"/>
                <a:cs typeface="Times New Roman" panose="02020603050405020304" pitchFamily="18" charset="0"/>
              </a:rPr>
              <a:t>transaction.Complete</a:t>
            </a:r>
            <a:r>
              <a:rPr lang="en-US" sz="1200" dirty="0">
                <a:solidFill>
                  <a:srgbClr val="FF0000"/>
                </a:solidFill>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6565920"/>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DA9D3-CBD6-4F7D-9240-FCB796B00D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59</a:t>
            </a:fld>
            <a:endParaRPr lang="en-GB"/>
          </a:p>
        </p:txBody>
      </p:sp>
      <p:sp>
        <p:nvSpPr>
          <p:cNvPr id="3" name="BJPseudoFooter">
            <a:extLst>
              <a:ext uri="{FF2B5EF4-FFF2-40B4-BE49-F238E27FC236}">
                <a16:creationId xmlns:a16="http://schemas.microsoft.com/office/drawing/2014/main" id="{C922B7A7-46EE-4848-9C6C-F18C122AB0B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pic>
        <p:nvPicPr>
          <p:cNvPr id="6" name="Picture 5">
            <a:extLst>
              <a:ext uri="{FF2B5EF4-FFF2-40B4-BE49-F238E27FC236}">
                <a16:creationId xmlns:a16="http://schemas.microsoft.com/office/drawing/2014/main" id="{933925D4-D024-4421-85AF-D6797F3679B6}"/>
              </a:ext>
            </a:extLst>
          </p:cNvPr>
          <p:cNvPicPr>
            <a:picLocks noChangeAspect="1"/>
          </p:cNvPicPr>
          <p:nvPr/>
        </p:nvPicPr>
        <p:blipFill>
          <a:blip r:embed="rId4"/>
          <a:stretch>
            <a:fillRect/>
          </a:stretch>
        </p:blipFill>
        <p:spPr>
          <a:xfrm>
            <a:off x="233345" y="1949328"/>
            <a:ext cx="1263320" cy="967843"/>
          </a:xfrm>
          <a:prstGeom prst="rect">
            <a:avLst/>
          </a:prstGeom>
        </p:spPr>
      </p:pic>
      <p:sp>
        <p:nvSpPr>
          <p:cNvPr id="4" name="Rectangle 3">
            <a:extLst>
              <a:ext uri="{FF2B5EF4-FFF2-40B4-BE49-F238E27FC236}">
                <a16:creationId xmlns:a16="http://schemas.microsoft.com/office/drawing/2014/main" id="{6A057AB7-A86B-451F-8D09-BD78983BCFCF}"/>
              </a:ext>
            </a:extLst>
          </p:cNvPr>
          <p:cNvSpPr/>
          <p:nvPr/>
        </p:nvSpPr>
        <p:spPr>
          <a:xfrm>
            <a:off x="2286000" y="2202418"/>
            <a:ext cx="502920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hàng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tuần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tự</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Queue&lt;Request&gt; </a:t>
            </a:r>
            <a:r>
              <a:rPr lang="en-US" sz="1200" dirty="0" err="1">
                <a:latin typeface="Times New Roman" panose="02020603050405020304" pitchFamily="18" charset="0"/>
                <a:cs typeface="Times New Roman" panose="02020603050405020304" pitchFamily="18" charset="0"/>
              </a:rPr>
              <a:t>requestQueue</a:t>
            </a:r>
            <a:r>
              <a:rPr lang="en-US" sz="1200" dirty="0">
                <a:latin typeface="Times New Roman" panose="02020603050405020304" pitchFamily="18" charset="0"/>
                <a:cs typeface="Times New Roman" panose="02020603050405020304" pitchFamily="18" charset="0"/>
              </a:rPr>
              <a:t> = new LinkedList&lt;&gt;();</a:t>
            </a:r>
          </a:p>
        </p:txBody>
      </p:sp>
    </p:spTree>
    <p:extLst>
      <p:ext uri="{BB962C8B-B14F-4D97-AF65-F5344CB8AC3E}">
        <p14:creationId xmlns:p14="http://schemas.microsoft.com/office/powerpoint/2010/main" val="4271040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Phòng</a:t>
            </a:r>
            <a:r>
              <a:rPr lang="en-US" altLang="en-GB" sz="6000" dirty="0">
                <a:solidFill>
                  <a:srgbClr val="ABE33F"/>
                </a:solidFill>
              </a:rPr>
              <a:t> </a:t>
            </a:r>
            <a:r>
              <a:rPr lang="en-US" altLang="en-GB" sz="6000" dirty="0" err="1">
                <a:solidFill>
                  <a:srgbClr val="ABE33F"/>
                </a:solidFill>
              </a:rPr>
              <a:t>chống</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713036268"/>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49" y="1354749"/>
            <a:ext cx="5872721" cy="2019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a:solidFill>
                  <a:srgbClr val="ABE33F"/>
                </a:solidFill>
              </a:rPr>
              <a:t>File upload</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60</a:t>
            </a:fld>
            <a:endParaRPr lang="en-GB"/>
          </a:p>
        </p:txBody>
      </p:sp>
      <p:sp>
        <p:nvSpPr>
          <p:cNvPr id="2" name="BJPseudoFooter">
            <a:extLst>
              <a:ext uri="{FF2B5EF4-FFF2-40B4-BE49-F238E27FC236}">
                <a16:creationId xmlns:a16="http://schemas.microsoft.com/office/drawing/2014/main" id="{28FEF9EA-AF1D-4C33-9A8E-07CF6E5E77F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107419559"/>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Instructions</a:t>
            </a:r>
          </a:p>
        </p:txBody>
      </p:sp>
      <p:sp>
        <p:nvSpPr>
          <p:cNvPr id="102" name="Google Shape;102;p12"/>
          <p:cNvSpPr txBox="1">
            <a:spLocks noGrp="1"/>
          </p:cNvSpPr>
          <p:nvPr>
            <p:ph type="body" idx="2"/>
          </p:nvPr>
        </p:nvSpPr>
        <p:spPr>
          <a:xfrm>
            <a:off x="1043940" y="1491615"/>
            <a:ext cx="6270625" cy="28384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a:solidFill>
                  <a:srgbClr val="00AE9D"/>
                </a:solidFill>
              </a:rPr>
              <a:t>FILE UPLOAD VULNERABILITIES là gì?</a:t>
            </a:r>
            <a:endParaRPr sz="1200">
              <a:solidFill>
                <a:srgbClr val="00AE9D"/>
              </a:solidFill>
            </a:endParaRPr>
          </a:p>
          <a:p>
            <a:pPr marL="0" lvl="0" indent="0" algn="l" rtl="0">
              <a:spcBef>
                <a:spcPts val="600"/>
              </a:spcBef>
              <a:spcAft>
                <a:spcPts val="0"/>
              </a:spcAft>
              <a:buClr>
                <a:schemeClr val="dk1"/>
              </a:buClr>
              <a:buSzPts val="1100"/>
              <a:buFont typeface="Arial" panose="020B0604020202020204"/>
              <a:buNone/>
            </a:pPr>
            <a:r>
              <a:rPr lang="en-GB" sz="1200"/>
              <a:t>Giống với các chức năng khác, hành động upload file cũng ẩn chứa những mối nguy tới hệ thống. Dạng lỗ hổng này thường được gọi là File upload vulnerabilities</a:t>
            </a:r>
            <a:r>
              <a:rPr lang="en-US" altLang="en-GB" sz="1200"/>
              <a:t>.</a:t>
            </a:r>
            <a:endParaRPr lang="en-GB" sz="1200"/>
          </a:p>
          <a:p>
            <a:pPr marL="0" lvl="0" indent="0" algn="l" rtl="0">
              <a:spcBef>
                <a:spcPts val="600"/>
              </a:spcBef>
              <a:spcAft>
                <a:spcPts val="0"/>
              </a:spcAft>
              <a:buNone/>
            </a:pPr>
            <a:endParaRPr sz="120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61</a:t>
            </a:fld>
            <a:endParaRPr lang="en-GB"/>
          </a:p>
        </p:txBody>
      </p:sp>
      <p:sp>
        <p:nvSpPr>
          <p:cNvPr id="2" name="BJPseudoFooter">
            <a:extLst>
              <a:ext uri="{FF2B5EF4-FFF2-40B4-BE49-F238E27FC236}">
                <a16:creationId xmlns:a16="http://schemas.microsoft.com/office/drawing/2014/main" id="{3A66EB4F-3125-442E-B39C-D19C1781D31F}"/>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988250" y="1354749"/>
            <a:ext cx="5351700" cy="2041593"/>
          </a:xfrm>
          <a:prstGeom prst="rect">
            <a:avLst/>
          </a:prstGeom>
        </p:spPr>
        <p:txBody>
          <a:bodyPr spcFirstLastPara="1" wrap="square" lIns="91425" tIns="91425" rIns="91425" bIns="91425" anchor="t" anchorCtr="0">
            <a:noAutofit/>
          </a:bodyPr>
          <a:lstStyle/>
          <a:p>
            <a:pPr lvl="0"/>
            <a:r>
              <a:rPr lang="en-US" altLang="en-GB" sz="6000" dirty="0" err="1">
                <a:solidFill>
                  <a:srgbClr val="ABE33F"/>
                </a:solidFill>
              </a:rPr>
              <a:t>Các</a:t>
            </a:r>
            <a:r>
              <a:rPr lang="en-US" altLang="en-GB" sz="6000" dirty="0">
                <a:solidFill>
                  <a:srgbClr val="ABE33F"/>
                </a:solidFill>
              </a:rPr>
              <a:t> </a:t>
            </a:r>
            <a:r>
              <a:rPr lang="en-US" altLang="en-GB" sz="6000" dirty="0" err="1">
                <a:solidFill>
                  <a:srgbClr val="ABE33F"/>
                </a:solidFill>
              </a:rPr>
              <a:t>thức</a:t>
            </a:r>
            <a:br>
              <a:rPr lang="en-US" altLang="en-GB" sz="6000" dirty="0">
                <a:solidFill>
                  <a:srgbClr val="ABE33F"/>
                </a:solidFill>
              </a:rPr>
            </a:br>
            <a:r>
              <a:rPr lang="en-US" altLang="en-GB" sz="6000" dirty="0" err="1">
                <a:solidFill>
                  <a:srgbClr val="ABE33F"/>
                </a:solidFill>
              </a:rPr>
              <a:t>tấn</a:t>
            </a:r>
            <a:r>
              <a:rPr lang="en-US" altLang="en-GB" sz="6000" dirty="0">
                <a:solidFill>
                  <a:srgbClr val="ABE33F"/>
                </a:solidFill>
              </a:rPr>
              <a:t> </a:t>
            </a:r>
            <a:r>
              <a:rPr lang="en-US" altLang="en-GB" sz="6000" dirty="0" err="1">
                <a:solidFill>
                  <a:srgbClr val="ABE33F"/>
                </a:solidFill>
              </a:rPr>
              <a:t>công</a:t>
            </a:r>
            <a:r>
              <a:rPr lang="en-US" altLang="en-GB" sz="6000" dirty="0">
                <a:solidFill>
                  <a:srgbClr val="ABE33F"/>
                </a:solidFill>
              </a:rPr>
              <a:t>!</a:t>
            </a: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p:nvPr/>
        </p:nvSpPr>
        <p:spPr>
          <a:xfrm>
            <a:off x="1850372" y="1562101"/>
            <a:ext cx="957630" cy="85966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62</a:t>
            </a:fld>
            <a:endParaRPr lang="en-GB"/>
          </a:p>
        </p:txBody>
      </p:sp>
      <p:sp>
        <p:nvSpPr>
          <p:cNvPr id="2" name="BJPseudoFooter">
            <a:extLst>
              <a:ext uri="{FF2B5EF4-FFF2-40B4-BE49-F238E27FC236}">
                <a16:creationId xmlns:a16="http://schemas.microsoft.com/office/drawing/2014/main" id="{8E5F0DAC-686D-4382-914E-8FE362AE98FC}"/>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63</a:t>
            </a:fld>
            <a:endParaRPr lang="en-GB"/>
          </a:p>
        </p:txBody>
      </p:sp>
      <p:pic>
        <p:nvPicPr>
          <p:cNvPr id="102" name="Picture 101"/>
          <p:cNvPicPr/>
          <p:nvPr/>
        </p:nvPicPr>
        <p:blipFill>
          <a:blip r:embed="rId4"/>
          <a:stretch>
            <a:fillRect/>
          </a:stretch>
        </p:blipFill>
        <p:spPr>
          <a:xfrm>
            <a:off x="323850" y="1131570"/>
            <a:ext cx="7924800" cy="3486150"/>
          </a:xfrm>
          <a:prstGeom prst="rect">
            <a:avLst/>
          </a:prstGeom>
          <a:noFill/>
          <a:ln w="9525">
            <a:noFill/>
          </a:ln>
        </p:spPr>
      </p:pic>
      <p:sp>
        <p:nvSpPr>
          <p:cNvPr id="2" name="BJPseudoFooter">
            <a:extLst>
              <a:ext uri="{FF2B5EF4-FFF2-40B4-BE49-F238E27FC236}">
                <a16:creationId xmlns:a16="http://schemas.microsoft.com/office/drawing/2014/main" id="{AC8358F1-198A-43DC-9055-8CFDAE87A099}"/>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525" y="1888150"/>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ABE33F"/>
                </a:solidFill>
              </a:rPr>
              <a:t>1.</a:t>
            </a:r>
            <a:endParaRPr>
              <a:solidFill>
                <a:srgbClr val="ABE33F"/>
              </a:solidFill>
            </a:endParaRPr>
          </a:p>
          <a:p>
            <a:pPr marL="0" lvl="0" indent="0" algn="ctr" rtl="0">
              <a:spcBef>
                <a:spcPts val="0"/>
              </a:spcBef>
              <a:spcAft>
                <a:spcPts val="0"/>
              </a:spcAft>
              <a:buNone/>
            </a:pPr>
            <a:r>
              <a:rPr lang="en-GB"/>
              <a:t>Webshell</a:t>
            </a:r>
          </a:p>
        </p:txBody>
      </p:sp>
      <p:sp>
        <p:nvSpPr>
          <p:cNvPr id="125" name="Google Shape;125;p14"/>
          <p:cNvSpPr txBox="1">
            <a:spLocks noGrp="1"/>
          </p:cNvSpPr>
          <p:nvPr>
            <p:ph type="subTitle" idx="1"/>
          </p:nvPr>
        </p:nvSpPr>
        <p:spPr>
          <a:xfrm>
            <a:off x="1815375" y="2916250"/>
            <a:ext cx="5513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Webshell </a:t>
            </a:r>
            <a:r>
              <a:rPr lang="en-US" altLang="en-GB"/>
              <a:t>là shell dưới dạng web thực hiện CLI.</a:t>
            </a:r>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64</a:t>
            </a:fld>
            <a:endParaRPr lang="en-GB"/>
          </a:p>
        </p:txBody>
      </p:sp>
      <p:sp>
        <p:nvSpPr>
          <p:cNvPr id="2" name="BJPseudoFooter">
            <a:extLst>
              <a:ext uri="{FF2B5EF4-FFF2-40B4-BE49-F238E27FC236}">
                <a16:creationId xmlns:a16="http://schemas.microsoft.com/office/drawing/2014/main" id="{0FF7D010-59E5-4548-BBD9-72FE7566B484}"/>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65</a:t>
            </a:fld>
            <a:endParaRPr lang="en-GB"/>
          </a:p>
        </p:txBody>
      </p:sp>
      <p:pic>
        <p:nvPicPr>
          <p:cNvPr id="103" name="Picture 102"/>
          <p:cNvPicPr/>
          <p:nvPr/>
        </p:nvPicPr>
        <p:blipFill>
          <a:blip r:embed="rId4"/>
          <a:stretch>
            <a:fillRect/>
          </a:stretch>
        </p:blipFill>
        <p:spPr>
          <a:xfrm>
            <a:off x="-19685" y="-635"/>
            <a:ext cx="9179560" cy="5164455"/>
          </a:xfrm>
          <a:prstGeom prst="rect">
            <a:avLst/>
          </a:prstGeom>
          <a:noFill/>
          <a:ln w="9525">
            <a:noFill/>
          </a:ln>
        </p:spPr>
      </p:pic>
      <p:sp>
        <p:nvSpPr>
          <p:cNvPr id="2" name="BJPseudoFooter">
            <a:extLst>
              <a:ext uri="{FF2B5EF4-FFF2-40B4-BE49-F238E27FC236}">
                <a16:creationId xmlns:a16="http://schemas.microsoft.com/office/drawing/2014/main" id="{06CB8A02-F91F-43F3-8C1B-702E88316F8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GB"/>
              <a:t>Kẻ tấn công thường lợi dụng lỗ hổng File upload để xây dựng cho mình các Webshell, từ đó chiếm quyền hệ thống hoặc thu thập các thông tin, dữ liệu nhạy cảm.</a:t>
            </a:r>
          </a:p>
        </p:txBody>
      </p:sp>
      <p:sp>
        <p:nvSpPr>
          <p:cNvPr id="132" name="Google Shape;132;p1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66</a:t>
            </a:fld>
            <a:endParaRPr lang="en-GB"/>
          </a:p>
        </p:txBody>
      </p:sp>
      <p:sp>
        <p:nvSpPr>
          <p:cNvPr id="2" name="BJPseudoFooter">
            <a:extLst>
              <a:ext uri="{FF2B5EF4-FFF2-40B4-BE49-F238E27FC236}">
                <a16:creationId xmlns:a16="http://schemas.microsoft.com/office/drawing/2014/main" id="{D451C810-316B-481A-A9FA-E165B421A058}"/>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a:t>Các loại webshell</a:t>
            </a:r>
          </a:p>
          <a:p>
            <a:r>
              <a:rPr lang="en-US"/>
              <a:t>Shell php/php5/php7, jsp/jspx, asp/aspx</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67</a:t>
            </a:fld>
            <a:endParaRPr lang="en-GB"/>
          </a:p>
        </p:txBody>
      </p:sp>
      <p:sp>
        <p:nvSpPr>
          <p:cNvPr id="4" name="BJPseudoFooter">
            <a:extLst>
              <a:ext uri="{FF2B5EF4-FFF2-40B4-BE49-F238E27FC236}">
                <a16:creationId xmlns:a16="http://schemas.microsoft.com/office/drawing/2014/main" id="{97AA8A53-E6DF-4D49-B55F-949A1AA0706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68</a:t>
            </a:fld>
            <a:endParaRPr lang="en-GB"/>
          </a:p>
        </p:txBody>
      </p:sp>
      <p:pic>
        <p:nvPicPr>
          <p:cNvPr id="5" name="Picture 4"/>
          <p:cNvPicPr>
            <a:picLocks noChangeAspect="1"/>
          </p:cNvPicPr>
          <p:nvPr/>
        </p:nvPicPr>
        <p:blipFill>
          <a:blip r:embed="rId4"/>
          <a:stretch>
            <a:fillRect/>
          </a:stretch>
        </p:blipFill>
        <p:spPr>
          <a:xfrm>
            <a:off x="2295525" y="2067560"/>
            <a:ext cx="4552950" cy="1571625"/>
          </a:xfrm>
          <a:prstGeom prst="rect">
            <a:avLst/>
          </a:prstGeom>
        </p:spPr>
      </p:pic>
      <p:sp>
        <p:nvSpPr>
          <p:cNvPr id="2" name="BJPseudoFooter">
            <a:extLst>
              <a:ext uri="{FF2B5EF4-FFF2-40B4-BE49-F238E27FC236}">
                <a16:creationId xmlns:a16="http://schemas.microsoft.com/office/drawing/2014/main" id="{70F96FFC-50E2-492A-9585-3DCC1474DCF7}"/>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69</a:t>
            </a:fld>
            <a:endParaRPr lang="en-GB"/>
          </a:p>
        </p:txBody>
      </p:sp>
      <p:pic>
        <p:nvPicPr>
          <p:cNvPr id="105" name="Picture 104"/>
          <p:cNvPicPr/>
          <p:nvPr/>
        </p:nvPicPr>
        <p:blipFill>
          <a:blip r:embed="rId4"/>
          <a:stretch>
            <a:fillRect/>
          </a:stretch>
        </p:blipFill>
        <p:spPr>
          <a:xfrm>
            <a:off x="5715" y="-635"/>
            <a:ext cx="9167495" cy="5143500"/>
          </a:xfrm>
          <a:prstGeom prst="rect">
            <a:avLst/>
          </a:prstGeom>
          <a:noFill/>
          <a:ln w="9525">
            <a:noFill/>
          </a:ln>
        </p:spPr>
      </p:pic>
      <p:sp>
        <p:nvSpPr>
          <p:cNvPr id="2" name="BJPseudoFooter">
            <a:extLst>
              <a:ext uri="{FF2B5EF4-FFF2-40B4-BE49-F238E27FC236}">
                <a16:creationId xmlns:a16="http://schemas.microsoft.com/office/drawing/2014/main" id="{E02760CA-D445-4D3F-9D28-109E6F90BDD7}"/>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rPr>
              <a:t> 1</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Prepared Statements (Parametrized Queries)</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7</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2889297075"/>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70</a:t>
            </a:fld>
            <a:endParaRPr lang="en-GB"/>
          </a:p>
        </p:txBody>
      </p:sp>
      <p:pic>
        <p:nvPicPr>
          <p:cNvPr id="5" name="Picture 4"/>
          <p:cNvPicPr>
            <a:picLocks noChangeAspect="1"/>
          </p:cNvPicPr>
          <p:nvPr/>
        </p:nvPicPr>
        <p:blipFill>
          <a:blip r:embed="rId4"/>
          <a:stretch>
            <a:fillRect/>
          </a:stretch>
        </p:blipFill>
        <p:spPr>
          <a:xfrm>
            <a:off x="27940" y="51435"/>
            <a:ext cx="9085580" cy="2298700"/>
          </a:xfrm>
          <a:prstGeom prst="rect">
            <a:avLst/>
          </a:prstGeom>
        </p:spPr>
      </p:pic>
      <p:pic>
        <p:nvPicPr>
          <p:cNvPr id="6" name="Picture 5"/>
          <p:cNvPicPr>
            <a:picLocks noChangeAspect="1"/>
          </p:cNvPicPr>
          <p:nvPr/>
        </p:nvPicPr>
        <p:blipFill>
          <a:blip r:embed="rId5"/>
          <a:stretch>
            <a:fillRect/>
          </a:stretch>
        </p:blipFill>
        <p:spPr>
          <a:xfrm>
            <a:off x="2124075" y="2715895"/>
            <a:ext cx="5105400" cy="2152650"/>
          </a:xfrm>
          <a:prstGeom prst="rect">
            <a:avLst/>
          </a:prstGeom>
        </p:spPr>
      </p:pic>
      <p:sp>
        <p:nvSpPr>
          <p:cNvPr id="2" name="BJPseudoFooter">
            <a:extLst>
              <a:ext uri="{FF2B5EF4-FFF2-40B4-BE49-F238E27FC236}">
                <a16:creationId xmlns:a16="http://schemas.microsoft.com/office/drawing/2014/main" id="{7A9D28CD-3AE8-4E3E-90C4-946BEDB5D8CA}"/>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71</a:t>
            </a:fld>
            <a:endParaRPr lang="en-GB"/>
          </a:p>
        </p:txBody>
      </p:sp>
      <p:pic>
        <p:nvPicPr>
          <p:cNvPr id="4" name="Picture 3"/>
          <p:cNvPicPr>
            <a:picLocks noChangeAspect="1"/>
          </p:cNvPicPr>
          <p:nvPr/>
        </p:nvPicPr>
        <p:blipFill>
          <a:blip r:embed="rId4"/>
          <a:stretch>
            <a:fillRect/>
          </a:stretch>
        </p:blipFill>
        <p:spPr>
          <a:xfrm>
            <a:off x="27305" y="952500"/>
            <a:ext cx="9116695" cy="3238500"/>
          </a:xfrm>
          <a:prstGeom prst="rect">
            <a:avLst/>
          </a:prstGeom>
        </p:spPr>
      </p:pic>
      <p:sp>
        <p:nvSpPr>
          <p:cNvPr id="2" name="BJPseudoFooter">
            <a:extLst>
              <a:ext uri="{FF2B5EF4-FFF2-40B4-BE49-F238E27FC236}">
                <a16:creationId xmlns:a16="http://schemas.microsoft.com/office/drawing/2014/main" id="{49E67286-CA16-4C58-9A62-7691C690073A}"/>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72</a:t>
            </a:fld>
            <a:endParaRPr lang="en-GB"/>
          </a:p>
        </p:txBody>
      </p:sp>
      <p:pic>
        <p:nvPicPr>
          <p:cNvPr id="4" name="Picture 3"/>
          <p:cNvPicPr>
            <a:picLocks noChangeAspect="1"/>
          </p:cNvPicPr>
          <p:nvPr/>
        </p:nvPicPr>
        <p:blipFill>
          <a:blip r:embed="rId4"/>
          <a:stretch>
            <a:fillRect/>
          </a:stretch>
        </p:blipFill>
        <p:spPr>
          <a:xfrm>
            <a:off x="0" y="0"/>
            <a:ext cx="9143365" cy="2665095"/>
          </a:xfrm>
          <a:prstGeom prst="rect">
            <a:avLst/>
          </a:prstGeom>
        </p:spPr>
      </p:pic>
      <p:pic>
        <p:nvPicPr>
          <p:cNvPr id="5" name="Picture 4"/>
          <p:cNvPicPr>
            <a:picLocks noChangeAspect="1"/>
          </p:cNvPicPr>
          <p:nvPr/>
        </p:nvPicPr>
        <p:blipFill>
          <a:blip r:embed="rId5"/>
          <a:stretch>
            <a:fillRect/>
          </a:stretch>
        </p:blipFill>
        <p:spPr>
          <a:xfrm>
            <a:off x="0" y="2675890"/>
            <a:ext cx="9143365" cy="2467610"/>
          </a:xfrm>
          <a:prstGeom prst="rect">
            <a:avLst/>
          </a:prstGeom>
        </p:spPr>
      </p:pic>
      <p:sp>
        <p:nvSpPr>
          <p:cNvPr id="2" name="BJPseudoFooter">
            <a:extLst>
              <a:ext uri="{FF2B5EF4-FFF2-40B4-BE49-F238E27FC236}">
                <a16:creationId xmlns:a16="http://schemas.microsoft.com/office/drawing/2014/main" id="{2621AB19-CCEB-4D21-A16C-58F1AAADB89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73</a:t>
            </a:fld>
            <a:endParaRPr lang="en-GB"/>
          </a:p>
        </p:txBody>
      </p:sp>
      <p:pic>
        <p:nvPicPr>
          <p:cNvPr id="4" name="Picture 3"/>
          <p:cNvPicPr>
            <a:picLocks noChangeAspect="1"/>
          </p:cNvPicPr>
          <p:nvPr/>
        </p:nvPicPr>
        <p:blipFill>
          <a:blip r:embed="rId4"/>
          <a:stretch>
            <a:fillRect/>
          </a:stretch>
        </p:blipFill>
        <p:spPr>
          <a:xfrm>
            <a:off x="-36195" y="0"/>
            <a:ext cx="9166860" cy="2493645"/>
          </a:xfrm>
          <a:prstGeom prst="rect">
            <a:avLst/>
          </a:prstGeom>
        </p:spPr>
      </p:pic>
      <p:pic>
        <p:nvPicPr>
          <p:cNvPr id="5" name="Picture 4"/>
          <p:cNvPicPr>
            <a:picLocks noChangeAspect="1"/>
          </p:cNvPicPr>
          <p:nvPr/>
        </p:nvPicPr>
        <p:blipFill>
          <a:blip r:embed="rId5"/>
          <a:stretch>
            <a:fillRect/>
          </a:stretch>
        </p:blipFill>
        <p:spPr>
          <a:xfrm>
            <a:off x="635" y="2493645"/>
            <a:ext cx="9161780" cy="2645410"/>
          </a:xfrm>
          <a:prstGeom prst="rect">
            <a:avLst/>
          </a:prstGeom>
        </p:spPr>
      </p:pic>
      <p:sp>
        <p:nvSpPr>
          <p:cNvPr id="2" name="BJPseudoFooter">
            <a:extLst>
              <a:ext uri="{FF2B5EF4-FFF2-40B4-BE49-F238E27FC236}">
                <a16:creationId xmlns:a16="http://schemas.microsoft.com/office/drawing/2014/main" id="{75975E4A-762E-48FA-9F52-D3B88576AA73}"/>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74</a:t>
            </a:fld>
            <a:endParaRPr lang="en-GB"/>
          </a:p>
        </p:txBody>
      </p:sp>
      <p:pic>
        <p:nvPicPr>
          <p:cNvPr id="106" name="Picture 105"/>
          <p:cNvPicPr/>
          <p:nvPr/>
        </p:nvPicPr>
        <p:blipFill>
          <a:blip r:embed="rId4"/>
          <a:stretch>
            <a:fillRect/>
          </a:stretch>
        </p:blipFill>
        <p:spPr>
          <a:xfrm>
            <a:off x="632460" y="51435"/>
            <a:ext cx="8213090" cy="2345055"/>
          </a:xfrm>
          <a:prstGeom prst="rect">
            <a:avLst/>
          </a:prstGeom>
          <a:noFill/>
          <a:ln w="9525">
            <a:noFill/>
          </a:ln>
        </p:spPr>
      </p:pic>
      <p:pic>
        <p:nvPicPr>
          <p:cNvPr id="107" name="Picture 106"/>
          <p:cNvPicPr/>
          <p:nvPr/>
        </p:nvPicPr>
        <p:blipFill>
          <a:blip r:embed="rId5"/>
          <a:stretch>
            <a:fillRect/>
          </a:stretch>
        </p:blipFill>
        <p:spPr>
          <a:xfrm>
            <a:off x="683895" y="2499995"/>
            <a:ext cx="8192135" cy="2469515"/>
          </a:xfrm>
          <a:prstGeom prst="rect">
            <a:avLst/>
          </a:prstGeom>
          <a:noFill/>
          <a:ln w="9525">
            <a:noFill/>
          </a:ln>
        </p:spPr>
      </p:pic>
      <p:sp>
        <p:nvSpPr>
          <p:cNvPr id="2" name="BJPseudoFooter">
            <a:extLst>
              <a:ext uri="{FF2B5EF4-FFF2-40B4-BE49-F238E27FC236}">
                <a16:creationId xmlns:a16="http://schemas.microsoft.com/office/drawing/2014/main" id="{43E72884-9C45-474E-844B-CF29266B602E}"/>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683895" y="267335"/>
            <a:ext cx="7926705" cy="857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Upload file đơn thuần</a:t>
            </a:r>
          </a:p>
        </p:txBody>
      </p:sp>
      <p:sp>
        <p:nvSpPr>
          <p:cNvPr id="138" name="Google Shape;138;p16"/>
          <p:cNvSpPr txBox="1">
            <a:spLocks noGrp="1"/>
          </p:cNvSpPr>
          <p:nvPr>
            <p:ph type="body" idx="1"/>
          </p:nvPr>
        </p:nvSpPr>
        <p:spPr>
          <a:xfrm>
            <a:off x="886460" y="1598295"/>
            <a:ext cx="7370445" cy="898525"/>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SzPts val="2400"/>
              <a:buNone/>
            </a:pPr>
            <a:r>
              <a:rPr lang="en-US" altLang="en-GB"/>
              <a:t>Không check thông tin file upload</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75</a:t>
            </a:fld>
            <a:endParaRPr lang="en-GB"/>
          </a:p>
        </p:txBody>
      </p:sp>
      <p:pic>
        <p:nvPicPr>
          <p:cNvPr id="105" name="Picture 104"/>
          <p:cNvPicPr/>
          <p:nvPr/>
        </p:nvPicPr>
        <p:blipFill>
          <a:blip r:embed="rId4"/>
          <a:stretch>
            <a:fillRect/>
          </a:stretch>
        </p:blipFill>
        <p:spPr>
          <a:xfrm>
            <a:off x="463550" y="2644140"/>
            <a:ext cx="3975735" cy="1604645"/>
          </a:xfrm>
          <a:prstGeom prst="rect">
            <a:avLst/>
          </a:prstGeom>
          <a:noFill/>
          <a:ln w="9525">
            <a:noFill/>
          </a:ln>
        </p:spPr>
      </p:pic>
      <p:pic>
        <p:nvPicPr>
          <p:cNvPr id="106" name="Picture 105"/>
          <p:cNvPicPr/>
          <p:nvPr/>
        </p:nvPicPr>
        <p:blipFill>
          <a:blip r:embed="rId5"/>
          <a:stretch>
            <a:fillRect/>
          </a:stretch>
        </p:blipFill>
        <p:spPr>
          <a:xfrm>
            <a:off x="4212590" y="2715895"/>
            <a:ext cx="4259580" cy="1533525"/>
          </a:xfrm>
          <a:prstGeom prst="rect">
            <a:avLst/>
          </a:prstGeom>
          <a:noFill/>
          <a:ln w="9525">
            <a:noFill/>
          </a:ln>
        </p:spPr>
      </p:pic>
      <p:sp>
        <p:nvSpPr>
          <p:cNvPr id="2" name="BJPseudoFooter">
            <a:extLst>
              <a:ext uri="{FF2B5EF4-FFF2-40B4-BE49-F238E27FC236}">
                <a16:creationId xmlns:a16="http://schemas.microsoft.com/office/drawing/2014/main" id="{3F8A771F-D053-48FA-AD84-7D41AAEF55C4}"/>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demo</a:t>
            </a:r>
          </a:p>
        </p:txBody>
      </p:sp>
      <p:sp>
        <p:nvSpPr>
          <p:cNvPr id="3" name="Text Placeholder 2"/>
          <p:cNvSpPr>
            <a:spLocks noGrp="1"/>
          </p:cNvSpPr>
          <p:nvPr>
            <p:ph type="body" idx="1"/>
          </p:nvPr>
        </p:nvSpPr>
        <p:spPr/>
        <p:txBody>
          <a:bodyPr/>
          <a:lstStyle/>
          <a:p>
            <a:r>
              <a:rPr lang="en-US"/>
              <a:t>https://portswigger.net/web-security/file-upload/lab-file-upload-remote-code-execution-via-web-shell-upload</a:t>
            </a:r>
          </a:p>
          <a:p>
            <a:r>
              <a:rPr lang="en-US"/>
              <a:t>user: wiener</a:t>
            </a:r>
          </a:p>
          <a:p>
            <a:r>
              <a:rPr lang="en-US"/>
              <a:t>pass: peter</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76</a:t>
            </a:fld>
            <a:endParaRPr lang="en-GB"/>
          </a:p>
        </p:txBody>
      </p:sp>
      <p:sp>
        <p:nvSpPr>
          <p:cNvPr id="5" name="BJPseudoFooter">
            <a:extLst>
              <a:ext uri="{FF2B5EF4-FFF2-40B4-BE49-F238E27FC236}">
                <a16:creationId xmlns:a16="http://schemas.microsoft.com/office/drawing/2014/main" id="{418D89BD-B17F-44E3-8566-F492F3336838}"/>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1</a:t>
            </a:r>
          </a:p>
        </p:txBody>
      </p:sp>
      <p:sp>
        <p:nvSpPr>
          <p:cNvPr id="145" name="Google Shape;145;p17"/>
          <p:cNvSpPr txBox="1">
            <a:spLocks noGrp="1"/>
          </p:cNvSpPr>
          <p:nvPr>
            <p:ph type="subTitle" idx="4294967295"/>
          </p:nvPr>
        </p:nvSpPr>
        <p:spPr>
          <a:xfrm>
            <a:off x="685800" y="3335350"/>
            <a:ext cx="5991000" cy="103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Bypass lỗ hổng File upload bằng header Content-Type</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77</a:t>
            </a:fld>
            <a:endParaRPr lang="en-GB"/>
          </a:p>
        </p:txBody>
      </p:sp>
      <p:sp>
        <p:nvSpPr>
          <p:cNvPr id="2" name="BJPseudoFooter">
            <a:extLst>
              <a:ext uri="{FF2B5EF4-FFF2-40B4-BE49-F238E27FC236}">
                <a16:creationId xmlns:a16="http://schemas.microsoft.com/office/drawing/2014/main" id="{015B7C75-326B-461E-A311-EFE53E668B64}"/>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body" idx="1"/>
          </p:nvPr>
        </p:nvSpPr>
        <p:spPr>
          <a:xfrm>
            <a:off x="612140" y="1256030"/>
            <a:ext cx="5412105" cy="16624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b="1"/>
          </a:p>
          <a:p>
            <a:pPr marL="0" lvl="0" indent="0" algn="l" rtl="0">
              <a:spcBef>
                <a:spcPts val="600"/>
              </a:spcBef>
              <a:spcAft>
                <a:spcPts val="0"/>
              </a:spcAft>
              <a:buNone/>
            </a:pPr>
            <a:r>
              <a:rPr lang="en-GB"/>
              <a:t>Trang web chỉ </a:t>
            </a:r>
            <a:r>
              <a:rPr lang="en-US" altLang="en-GB"/>
              <a:t>kiểm tra phần Content-Type</a:t>
            </a:r>
          </a:p>
        </p:txBody>
      </p:sp>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can also split your content</a:t>
            </a:r>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78</a:t>
            </a:fld>
            <a:endParaRPr lang="en-GB"/>
          </a:p>
        </p:txBody>
      </p:sp>
      <p:pic>
        <p:nvPicPr>
          <p:cNvPr id="108" name="Picture 107"/>
          <p:cNvPicPr/>
          <p:nvPr/>
        </p:nvPicPr>
        <p:blipFill>
          <a:blip r:embed="rId4"/>
          <a:stretch>
            <a:fillRect/>
          </a:stretch>
        </p:blipFill>
        <p:spPr>
          <a:xfrm>
            <a:off x="611823" y="2499995"/>
            <a:ext cx="7858125" cy="1962150"/>
          </a:xfrm>
          <a:prstGeom prst="rect">
            <a:avLst/>
          </a:prstGeom>
          <a:noFill/>
          <a:ln w="9525">
            <a:noFill/>
          </a:ln>
        </p:spPr>
      </p:pic>
      <p:sp>
        <p:nvSpPr>
          <p:cNvPr id="2" name="BJPseudoFooter">
            <a:extLst>
              <a:ext uri="{FF2B5EF4-FFF2-40B4-BE49-F238E27FC236}">
                <a16:creationId xmlns:a16="http://schemas.microsoft.com/office/drawing/2014/main" id="{7041C559-615B-492A-B516-A6E2F3071733}"/>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2</a:t>
            </a:r>
          </a:p>
        </p:txBody>
      </p:sp>
      <p:sp>
        <p:nvSpPr>
          <p:cNvPr id="145" name="Google Shape;145;p17"/>
          <p:cNvSpPr txBox="1">
            <a:spLocks noGrp="1"/>
          </p:cNvSpPr>
          <p:nvPr>
            <p:ph type="subTitle" idx="4294967295"/>
          </p:nvPr>
        </p:nvSpPr>
        <p:spPr>
          <a:xfrm>
            <a:off x="685800" y="3335350"/>
            <a:ext cx="5991000" cy="103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Kết hợp kỹ thuật path traversal</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79</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BF88E7-56A4-4B2C-B060-6C582F88B08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8</a:t>
            </a:fld>
            <a:endParaRPr lang="en-GB"/>
          </a:p>
        </p:txBody>
      </p:sp>
      <p:sp>
        <p:nvSpPr>
          <p:cNvPr id="3" name="BJPseudoFooter">
            <a:extLst>
              <a:ext uri="{FF2B5EF4-FFF2-40B4-BE49-F238E27FC236}">
                <a16:creationId xmlns:a16="http://schemas.microsoft.com/office/drawing/2014/main" id="{3D7ED7AE-ED30-4C6A-9922-7C1E62EB7967}"/>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
        <p:nvSpPr>
          <p:cNvPr id="4" name="Rectangle 3">
            <a:extLst>
              <a:ext uri="{FF2B5EF4-FFF2-40B4-BE49-F238E27FC236}">
                <a16:creationId xmlns:a16="http://schemas.microsoft.com/office/drawing/2014/main" id="{D90D974C-1BA3-475C-A4AC-92274FC031BD}"/>
              </a:ext>
            </a:extLst>
          </p:cNvPr>
          <p:cNvSpPr/>
          <p:nvPr/>
        </p:nvSpPr>
        <p:spPr>
          <a:xfrm>
            <a:off x="1270000" y="1200488"/>
            <a:ext cx="6778172" cy="830997"/>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string query = "SELECT * FROM users WHERE username = @username AND password = @password";</a:t>
            </a:r>
          </a:p>
          <a:p>
            <a:r>
              <a:rPr lang="en-US" sz="1200" dirty="0" err="1">
                <a:latin typeface="Times New Roman" panose="02020603050405020304" pitchFamily="18" charset="0"/>
                <a:cs typeface="Times New Roman" panose="02020603050405020304" pitchFamily="18" charset="0"/>
              </a:rPr>
              <a:t>SqlCommand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cmd</a:t>
            </a:r>
            <a:r>
              <a:rPr lang="en-US" sz="1200" dirty="0">
                <a:latin typeface="Times New Roman" panose="02020603050405020304" pitchFamily="18" charset="0"/>
                <a:cs typeface="Times New Roman" panose="02020603050405020304" pitchFamily="18" charset="0"/>
              </a:rPr>
              <a:t> = new </a:t>
            </a:r>
            <a:r>
              <a:rPr lang="en-US" sz="1200" dirty="0" err="1">
                <a:latin typeface="Times New Roman" panose="02020603050405020304" pitchFamily="18" charset="0"/>
                <a:cs typeface="Times New Roman" panose="02020603050405020304" pitchFamily="18" charset="0"/>
              </a:rPr>
              <a:t>SqlCommand</a:t>
            </a:r>
            <a:r>
              <a:rPr lang="en-US" sz="1200" dirty="0">
                <a:latin typeface="Times New Roman" panose="02020603050405020304" pitchFamily="18" charset="0"/>
                <a:cs typeface="Times New Roman" panose="02020603050405020304" pitchFamily="18" charset="0"/>
              </a:rPr>
              <a:t>(query, connection);</a:t>
            </a:r>
          </a:p>
          <a:p>
            <a:r>
              <a:rPr lang="en-US" sz="1200" dirty="0" err="1">
                <a:latin typeface="Times New Roman" panose="02020603050405020304" pitchFamily="18" charset="0"/>
                <a:cs typeface="Times New Roman" panose="02020603050405020304" pitchFamily="18" charset="0"/>
              </a:rPr>
              <a:t>cmd.Parameters.AddWithValue</a:t>
            </a:r>
            <a:r>
              <a:rPr lang="en-US" sz="1200" dirty="0">
                <a:latin typeface="Times New Roman" panose="02020603050405020304" pitchFamily="18" charset="0"/>
                <a:cs typeface="Times New Roman" panose="02020603050405020304" pitchFamily="18" charset="0"/>
              </a:rPr>
              <a:t>("@username", username);</a:t>
            </a:r>
          </a:p>
          <a:p>
            <a:r>
              <a:rPr lang="en-US" sz="1200" dirty="0" err="1">
                <a:latin typeface="Times New Roman" panose="02020603050405020304" pitchFamily="18" charset="0"/>
                <a:cs typeface="Times New Roman" panose="02020603050405020304" pitchFamily="18" charset="0"/>
              </a:rPr>
              <a:t>cmd.Parameters.AddWithValue</a:t>
            </a:r>
            <a:r>
              <a:rPr lang="en-US" sz="1200" dirty="0">
                <a:latin typeface="Times New Roman" panose="02020603050405020304" pitchFamily="18" charset="0"/>
                <a:cs typeface="Times New Roman" panose="02020603050405020304" pitchFamily="18" charset="0"/>
              </a:rPr>
              <a:t>("@password", password);</a:t>
            </a:r>
          </a:p>
        </p:txBody>
      </p:sp>
      <p:sp>
        <p:nvSpPr>
          <p:cNvPr id="5" name="Rectangle 4">
            <a:extLst>
              <a:ext uri="{FF2B5EF4-FFF2-40B4-BE49-F238E27FC236}">
                <a16:creationId xmlns:a16="http://schemas.microsoft.com/office/drawing/2014/main" id="{22285E24-C73A-40F4-9385-43B6688A043D}"/>
              </a:ext>
            </a:extLst>
          </p:cNvPr>
          <p:cNvSpPr/>
          <p:nvPr/>
        </p:nvSpPr>
        <p:spPr>
          <a:xfrm>
            <a:off x="1270000" y="2975169"/>
            <a:ext cx="6778171" cy="830997"/>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String query = "SELECT * FROM users WHERE username = ? AND password = ?";</a:t>
            </a:r>
          </a:p>
          <a:p>
            <a:r>
              <a:rPr lang="en-US" sz="1200" dirty="0" err="1">
                <a:latin typeface="Times New Roman" panose="02020603050405020304" pitchFamily="18" charset="0"/>
                <a:cs typeface="Times New Roman" panose="02020603050405020304" pitchFamily="18" charset="0"/>
              </a:rPr>
              <a:t>preparedStatement.setString</a:t>
            </a:r>
            <a:r>
              <a:rPr lang="en-US" sz="1200" dirty="0">
                <a:latin typeface="Times New Roman" panose="02020603050405020304" pitchFamily="18" charset="0"/>
                <a:cs typeface="Times New Roman" panose="02020603050405020304" pitchFamily="18" charset="0"/>
              </a:rPr>
              <a:t>(1, username);</a:t>
            </a:r>
          </a:p>
          <a:p>
            <a:r>
              <a:rPr lang="en-US" sz="1200" dirty="0" err="1">
                <a:latin typeface="Times New Roman" panose="02020603050405020304" pitchFamily="18" charset="0"/>
                <a:cs typeface="Times New Roman" panose="02020603050405020304" pitchFamily="18" charset="0"/>
              </a:rPr>
              <a:t>preparedStatement.setString</a:t>
            </a:r>
            <a:r>
              <a:rPr lang="en-US" sz="1200" dirty="0">
                <a:latin typeface="Times New Roman" panose="02020603050405020304" pitchFamily="18" charset="0"/>
                <a:cs typeface="Times New Roman" panose="02020603050405020304" pitchFamily="18" charset="0"/>
              </a:rPr>
              <a:t>(2, password);</a:t>
            </a:r>
          </a:p>
          <a:p>
            <a:r>
              <a:rPr lang="en-US" sz="1200" dirty="0" err="1">
                <a:latin typeface="Times New Roman" panose="02020603050405020304" pitchFamily="18" charset="0"/>
                <a:cs typeface="Times New Roman" panose="02020603050405020304" pitchFamily="18" charset="0"/>
              </a:rPr>
              <a:t>ResultSet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resultSet</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preparedStatement.executeQuery</a:t>
            </a:r>
            <a:r>
              <a:rPr lang="en-US" sz="1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CD6A1BB4-A442-42EB-B9A5-C713307CC2B1}"/>
              </a:ext>
            </a:extLst>
          </p:cNvPr>
          <p:cNvPicPr>
            <a:picLocks noChangeAspect="1"/>
          </p:cNvPicPr>
          <p:nvPr/>
        </p:nvPicPr>
        <p:blipFill>
          <a:blip r:embed="rId4"/>
          <a:stretch>
            <a:fillRect/>
          </a:stretch>
        </p:blipFill>
        <p:spPr>
          <a:xfrm>
            <a:off x="127000" y="1045029"/>
            <a:ext cx="1143000" cy="986456"/>
          </a:xfrm>
          <a:prstGeom prst="rect">
            <a:avLst/>
          </a:prstGeom>
        </p:spPr>
      </p:pic>
      <p:pic>
        <p:nvPicPr>
          <p:cNvPr id="8" name="Picture 7">
            <a:extLst>
              <a:ext uri="{FF2B5EF4-FFF2-40B4-BE49-F238E27FC236}">
                <a16:creationId xmlns:a16="http://schemas.microsoft.com/office/drawing/2014/main" id="{967B09AD-AB25-4957-91C5-5CF9D405BC68}"/>
              </a:ext>
            </a:extLst>
          </p:cNvPr>
          <p:cNvPicPr>
            <a:picLocks noChangeAspect="1"/>
          </p:cNvPicPr>
          <p:nvPr/>
        </p:nvPicPr>
        <p:blipFill>
          <a:blip r:embed="rId5"/>
          <a:stretch>
            <a:fillRect/>
          </a:stretch>
        </p:blipFill>
        <p:spPr>
          <a:xfrm>
            <a:off x="73508" y="2906746"/>
            <a:ext cx="1263320" cy="967843"/>
          </a:xfrm>
          <a:prstGeom prst="rect">
            <a:avLst/>
          </a:prstGeom>
        </p:spPr>
      </p:pic>
    </p:spTree>
    <p:extLst>
      <p:ext uri="{BB962C8B-B14F-4D97-AF65-F5344CB8AC3E}">
        <p14:creationId xmlns:p14="http://schemas.microsoft.com/office/powerpoint/2010/main" val="2028578620"/>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619885" y="123825"/>
            <a:ext cx="6517640" cy="857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T</a:t>
            </a:r>
            <a:r>
              <a:rPr lang="en-GB"/>
              <a:t>hư mục lưu trữ các tệp do người dùng tải lên không có quyền thực thi</a:t>
            </a:r>
          </a:p>
        </p:txBody>
      </p:sp>
      <p:sp>
        <p:nvSpPr>
          <p:cNvPr id="177" name="Google Shape;177;p19"/>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80</a:t>
            </a:fld>
            <a:endParaRPr lang="en-GB"/>
          </a:p>
        </p:txBody>
      </p:sp>
      <p:pic>
        <p:nvPicPr>
          <p:cNvPr id="4" name="Picture 3"/>
          <p:cNvPicPr>
            <a:picLocks noChangeAspect="1"/>
          </p:cNvPicPr>
          <p:nvPr/>
        </p:nvPicPr>
        <p:blipFill>
          <a:blip r:embed="rId4"/>
          <a:stretch>
            <a:fillRect/>
          </a:stretch>
        </p:blipFill>
        <p:spPr>
          <a:xfrm>
            <a:off x="35560" y="1767205"/>
            <a:ext cx="3703320" cy="2008505"/>
          </a:xfrm>
          <a:prstGeom prst="rect">
            <a:avLst/>
          </a:prstGeom>
        </p:spPr>
      </p:pic>
      <p:pic>
        <p:nvPicPr>
          <p:cNvPr id="5" name="Picture 4"/>
          <p:cNvPicPr>
            <a:picLocks noChangeAspect="1"/>
          </p:cNvPicPr>
          <p:nvPr/>
        </p:nvPicPr>
        <p:blipFill>
          <a:blip r:embed="rId5"/>
          <a:stretch>
            <a:fillRect/>
          </a:stretch>
        </p:blipFill>
        <p:spPr>
          <a:xfrm>
            <a:off x="4716145" y="1779905"/>
            <a:ext cx="4272915" cy="2008505"/>
          </a:xfrm>
          <a:prstGeom prst="rect">
            <a:avLst/>
          </a:prstGeom>
        </p:spPr>
      </p:pic>
      <p:sp>
        <p:nvSpPr>
          <p:cNvPr id="2" name="BJPseudoFooter">
            <a:extLst>
              <a:ext uri="{FF2B5EF4-FFF2-40B4-BE49-F238E27FC236}">
                <a16:creationId xmlns:a16="http://schemas.microsoft.com/office/drawing/2014/main" id="{459BA0C9-068F-4AEF-B647-EAFAD2B1EA20}"/>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3</a:t>
            </a:r>
          </a:p>
        </p:txBody>
      </p:sp>
      <p:sp>
        <p:nvSpPr>
          <p:cNvPr id="145" name="Google Shape;145;p17"/>
          <p:cNvSpPr txBox="1">
            <a:spLocks noGrp="1"/>
          </p:cNvSpPr>
          <p:nvPr>
            <p:ph type="subTitle" idx="4294967295"/>
          </p:nvPr>
        </p:nvSpPr>
        <p:spPr>
          <a:xfrm>
            <a:off x="685800" y="3335350"/>
            <a:ext cx="5991000" cy="103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Bypass qua file signature</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81</a:t>
            </a:fld>
            <a:endParaRPr lang="en-GB"/>
          </a:p>
        </p:txBody>
      </p:sp>
      <p:sp>
        <p:nvSpPr>
          <p:cNvPr id="2" name="BJPseudoFooter">
            <a:extLst>
              <a:ext uri="{FF2B5EF4-FFF2-40B4-BE49-F238E27FC236}">
                <a16:creationId xmlns:a16="http://schemas.microsoft.com/office/drawing/2014/main" id="{F215BB62-3C5D-4CB8-B63E-C157C388F989}"/>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683260" y="398145"/>
            <a:ext cx="7924165" cy="857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Các function đọc các bytes đầu tiên của file upload</a:t>
            </a:r>
          </a:p>
        </p:txBody>
      </p:sp>
      <p:sp>
        <p:nvSpPr>
          <p:cNvPr id="185" name="Google Shape;185;p2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82</a:t>
            </a:fld>
            <a:endParaRPr lang="en-GB"/>
          </a:p>
        </p:txBody>
      </p:sp>
      <p:pic>
        <p:nvPicPr>
          <p:cNvPr id="110" name="Picture 109"/>
          <p:cNvPicPr/>
          <p:nvPr/>
        </p:nvPicPr>
        <p:blipFill>
          <a:blip r:embed="rId4"/>
          <a:stretch>
            <a:fillRect/>
          </a:stretch>
        </p:blipFill>
        <p:spPr>
          <a:xfrm>
            <a:off x="35560" y="1780067"/>
            <a:ext cx="9144000" cy="2363147"/>
          </a:xfrm>
          <a:prstGeom prst="rect">
            <a:avLst/>
          </a:prstGeom>
          <a:noFill/>
          <a:ln w="9525">
            <a:noFill/>
          </a:ln>
        </p:spPr>
      </p:pic>
      <p:sp>
        <p:nvSpPr>
          <p:cNvPr id="2" name="BJPseudoFooter">
            <a:extLst>
              <a:ext uri="{FF2B5EF4-FFF2-40B4-BE49-F238E27FC236}">
                <a16:creationId xmlns:a16="http://schemas.microsoft.com/office/drawing/2014/main" id="{6BC8E0F1-9F4D-495C-AA4B-B8EDFA69A9D5}"/>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83</a:t>
            </a:fld>
            <a:endParaRPr lang="en-GB"/>
          </a:p>
        </p:txBody>
      </p:sp>
      <p:graphicFrame>
        <p:nvGraphicFramePr>
          <p:cNvPr id="8" name="Table 7"/>
          <p:cNvGraphicFramePr/>
          <p:nvPr/>
        </p:nvGraphicFramePr>
        <p:xfrm>
          <a:off x="2268220" y="1275937"/>
          <a:ext cx="4138930" cy="3439160"/>
        </p:xfrm>
        <a:graphic>
          <a:graphicData uri="http://schemas.openxmlformats.org/drawingml/2006/table">
            <a:tbl>
              <a:tblPr/>
              <a:tblGrid>
                <a:gridCol w="1583690">
                  <a:extLst>
                    <a:ext uri="{9D8B030D-6E8A-4147-A177-3AD203B41FA5}">
                      <a16:colId xmlns:a16="http://schemas.microsoft.com/office/drawing/2014/main" val="20000"/>
                    </a:ext>
                  </a:extLst>
                </a:gridCol>
                <a:gridCol w="1528445">
                  <a:extLst>
                    <a:ext uri="{9D8B030D-6E8A-4147-A177-3AD203B41FA5}">
                      <a16:colId xmlns:a16="http://schemas.microsoft.com/office/drawing/2014/main" val="20001"/>
                    </a:ext>
                  </a:extLst>
                </a:gridCol>
                <a:gridCol w="1026795">
                  <a:extLst>
                    <a:ext uri="{9D8B030D-6E8A-4147-A177-3AD203B41FA5}">
                      <a16:colId xmlns:a16="http://schemas.microsoft.com/office/drawing/2014/main" val="20002"/>
                    </a:ext>
                  </a:extLst>
                </a:gridCol>
              </a:tblGrid>
              <a:tr h="248920">
                <a:tc>
                  <a:txBody>
                    <a:bodyPr/>
                    <a:lstStyle/>
                    <a:p>
                      <a:pPr marL="0" indent="0" algn="ctr">
                        <a:buNone/>
                      </a:pPr>
                      <a:r>
                        <a:rPr lang="en-US" sz="1300" b="1">
                          <a:solidFill>
                            <a:srgbClr val="000000"/>
                          </a:solidFill>
                          <a:latin typeface="Times New Roman" panose="02020603050405020304" charset="-122"/>
                        </a:rPr>
                        <a:t>Hex signature</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lstStyle/>
                    <a:p>
                      <a:pPr marL="0" indent="0" algn="ctr">
                        <a:buNone/>
                      </a:pPr>
                      <a:r>
                        <a:rPr lang="en-US" sz="1300" b="1">
                          <a:solidFill>
                            <a:srgbClr val="000000"/>
                          </a:solidFill>
                          <a:latin typeface="Times New Roman" panose="02020603050405020304" charset="-122"/>
                        </a:rPr>
                        <a:t>ISO 8859-1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lstStyle/>
                    <a:p>
                      <a:pPr marL="0" indent="0" algn="ctr">
                        <a:buNone/>
                      </a:pPr>
                      <a:r>
                        <a:rPr lang="en-US" sz="1300" b="1">
                          <a:solidFill>
                            <a:srgbClr val="000000"/>
                          </a:solidFill>
                          <a:latin typeface="Times New Roman" panose="02020603050405020304" charset="-122"/>
                        </a:rPr>
                        <a:t>Extension</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448945">
                <a:tc>
                  <a:txBody>
                    <a:bodyPr/>
                    <a:lstStyle/>
                    <a:p>
                      <a:pPr marL="0" indent="0">
                        <a:buNone/>
                      </a:pPr>
                      <a:r>
                        <a:rPr lang="en-US" sz="1300">
                          <a:solidFill>
                            <a:srgbClr val="000000"/>
                          </a:solidFill>
                          <a:latin typeface="Times New Roman" panose="02020603050405020304" charset="-122"/>
                        </a:rPr>
                        <a:t>FF D8 FF DB</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ÿØÿÛ</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jpg</a:t>
                      </a:r>
                    </a:p>
                    <a:p>
                      <a:pPr marL="0" indent="0">
                        <a:buNone/>
                      </a:pPr>
                      <a:r>
                        <a:rPr lang="en-US" sz="1300">
                          <a:solidFill>
                            <a:srgbClr val="000000"/>
                          </a:solidFill>
                          <a:latin typeface="Times New Roman" panose="02020603050405020304" charset="-122"/>
                        </a:rPr>
                        <a:t>jpeg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240">
                <a:tc>
                  <a:txBody>
                    <a:bodyPr/>
                    <a:lstStyle/>
                    <a:p>
                      <a:pPr marL="0" indent="0">
                        <a:buNone/>
                      </a:pPr>
                      <a:r>
                        <a:rPr lang="en-US" sz="1300">
                          <a:solidFill>
                            <a:srgbClr val="000000"/>
                          </a:solidFill>
                          <a:latin typeface="Times New Roman" panose="02020603050405020304" charset="-122"/>
                        </a:rPr>
                        <a:t>FF D8 FF E0 00 10 4A 46</a:t>
                      </a:r>
                    </a:p>
                    <a:p>
                      <a:pPr marL="0" indent="0">
                        <a:buNone/>
                      </a:pPr>
                      <a:r>
                        <a:rPr lang="en-US" sz="1300">
                          <a:solidFill>
                            <a:srgbClr val="000000"/>
                          </a:solidFill>
                          <a:latin typeface="Times New Roman" panose="02020603050405020304" charset="-122"/>
                        </a:rPr>
                        <a:t>49 46 00 01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ÿØÿà␀␐JFIF␀␁</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 jpg</a:t>
                      </a:r>
                    </a:p>
                    <a:p>
                      <a:pPr marL="0" indent="0">
                        <a:buNone/>
                      </a:pPr>
                      <a:r>
                        <a:rPr lang="en-US" sz="1300">
                          <a:solidFill>
                            <a:srgbClr val="000000"/>
                          </a:solidFill>
                          <a:latin typeface="Times New Roman" panose="02020603050405020304" charset="-122"/>
                        </a:rPr>
                        <a:t>jpeg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9580">
                <a:tc>
                  <a:txBody>
                    <a:bodyPr/>
                    <a:lstStyle/>
                    <a:p>
                      <a:pPr marL="0" indent="0">
                        <a:buNone/>
                      </a:pPr>
                      <a:r>
                        <a:rPr lang="en-US" sz="1300">
                          <a:solidFill>
                            <a:srgbClr val="000000"/>
                          </a:solidFill>
                          <a:latin typeface="Times New Roman" panose="02020603050405020304" charset="-122"/>
                        </a:rPr>
                        <a:t>FF D8 FF EE</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ÿØÿî</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jpg</a:t>
                      </a:r>
                    </a:p>
                    <a:p>
                      <a:pPr marL="0" indent="0">
                        <a:buNone/>
                      </a:pPr>
                      <a:r>
                        <a:rPr lang="en-US" sz="1300">
                          <a:solidFill>
                            <a:srgbClr val="000000"/>
                          </a:solidFill>
                          <a:latin typeface="Times New Roman" panose="02020603050405020304" charset="-122"/>
                        </a:rPr>
                        <a:t>jpeg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40">
                <a:tc>
                  <a:txBody>
                    <a:bodyPr/>
                    <a:lstStyle/>
                    <a:p>
                      <a:pPr marL="0" indent="0">
                        <a:buNone/>
                      </a:pPr>
                      <a:r>
                        <a:rPr lang="en-US" sz="1300">
                          <a:solidFill>
                            <a:srgbClr val="000000"/>
                          </a:solidFill>
                          <a:latin typeface="Times New Roman" panose="02020603050405020304" charset="-122"/>
                        </a:rPr>
                        <a:t>FF D8 FF E1 ?? ?? 45 78</a:t>
                      </a:r>
                    </a:p>
                    <a:p>
                      <a:pPr marL="0" indent="0">
                        <a:buNone/>
                      </a:pPr>
                      <a:r>
                        <a:rPr lang="en-US" sz="1300">
                          <a:solidFill>
                            <a:srgbClr val="000000"/>
                          </a:solidFill>
                          <a:latin typeface="Times New Roman" panose="02020603050405020304" charset="-122"/>
                        </a:rPr>
                        <a:t>69 66 00 00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ÿØÿá??Exif␀␀</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jpg</a:t>
                      </a:r>
                    </a:p>
                    <a:p>
                      <a:pPr marL="0" indent="0">
                        <a:buNone/>
                      </a:pPr>
                      <a:r>
                        <a:rPr lang="en-US" sz="1300">
                          <a:solidFill>
                            <a:srgbClr val="000000"/>
                          </a:solidFill>
                          <a:latin typeface="Times New Roman" panose="02020603050405020304" charset="-122"/>
                        </a:rPr>
                        <a:t>jpeg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8920">
                <a:tc>
                  <a:txBody>
                    <a:bodyPr/>
                    <a:lstStyle/>
                    <a:p>
                      <a:pPr marL="0" indent="0">
                        <a:buNone/>
                      </a:pPr>
                      <a:r>
                        <a:rPr lang="en-US" sz="1300">
                          <a:solidFill>
                            <a:srgbClr val="000000"/>
                          </a:solidFill>
                          <a:latin typeface="Times New Roman" panose="02020603050405020304" charset="-122"/>
                        </a:rPr>
                        <a:t>FF D8 FF E0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 ÿØÿà</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jpg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8945">
                <a:tc>
                  <a:txBody>
                    <a:bodyPr/>
                    <a:lstStyle/>
                    <a:p>
                      <a:pPr marL="0" indent="0">
                        <a:buNone/>
                      </a:pPr>
                      <a:r>
                        <a:rPr lang="en-US" sz="1300">
                          <a:solidFill>
                            <a:srgbClr val="000000"/>
                          </a:solidFill>
                          <a:latin typeface="Times New Roman" panose="02020603050405020304" charset="-122"/>
                        </a:rPr>
                        <a:t>89 50 4E 47 0D 0A 1A 0A</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‰PNG␍␊␚␊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png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8920">
                <a:tc>
                  <a:txBody>
                    <a:bodyPr/>
                    <a:lstStyle/>
                    <a:p>
                      <a:pPr marL="0" indent="0">
                        <a:buNone/>
                      </a:pPr>
                      <a:r>
                        <a:rPr lang="en-US" sz="1300">
                          <a:solidFill>
                            <a:srgbClr val="000000"/>
                          </a:solidFill>
                          <a:latin typeface="Times New Roman" panose="02020603050405020304" charset="-122"/>
                        </a:rPr>
                        <a:t>49 44 33</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ID3</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mp3</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BJPseudoFooter">
            <a:extLst>
              <a:ext uri="{FF2B5EF4-FFF2-40B4-BE49-F238E27FC236}">
                <a16:creationId xmlns:a16="http://schemas.microsoft.com/office/drawing/2014/main" id="{C26DD795-200A-47A7-AC63-7377D4808A02}"/>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84</a:t>
            </a:fld>
            <a:endParaRPr lang="en-GB"/>
          </a:p>
        </p:txBody>
      </p:sp>
      <p:graphicFrame>
        <p:nvGraphicFramePr>
          <p:cNvPr id="3" name="Table 2"/>
          <p:cNvGraphicFramePr/>
          <p:nvPr/>
        </p:nvGraphicFramePr>
        <p:xfrm>
          <a:off x="2505075" y="1175925"/>
          <a:ext cx="4133850" cy="3444875"/>
        </p:xfrm>
        <a:graphic>
          <a:graphicData uri="http://schemas.openxmlformats.org/drawingml/2006/table">
            <a:tbl>
              <a:tblPr/>
              <a:tblGrid>
                <a:gridCol w="1581785">
                  <a:extLst>
                    <a:ext uri="{9D8B030D-6E8A-4147-A177-3AD203B41FA5}">
                      <a16:colId xmlns:a16="http://schemas.microsoft.com/office/drawing/2014/main" val="20000"/>
                    </a:ext>
                  </a:extLst>
                </a:gridCol>
                <a:gridCol w="1526540">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tblGrid>
              <a:tr h="248285">
                <a:tc>
                  <a:txBody>
                    <a:bodyPr/>
                    <a:lstStyle/>
                    <a:p>
                      <a:pPr marL="0" indent="0" algn="ctr">
                        <a:buNone/>
                      </a:pPr>
                      <a:r>
                        <a:rPr lang="en-US" sz="1300" b="1">
                          <a:solidFill>
                            <a:srgbClr val="000000"/>
                          </a:solidFill>
                          <a:latin typeface="Times New Roman" panose="02020603050405020304" charset="-122"/>
                        </a:rPr>
                        <a:t>Hex signature</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lstStyle/>
                    <a:p>
                      <a:pPr marL="0" indent="0" algn="ctr">
                        <a:buNone/>
                      </a:pPr>
                      <a:r>
                        <a:rPr lang="en-US" sz="1300" b="1">
                          <a:solidFill>
                            <a:srgbClr val="000000"/>
                          </a:solidFill>
                          <a:latin typeface="Times New Roman" panose="02020603050405020304" charset="-122"/>
                        </a:rPr>
                        <a:t>ISO 8859-1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lstStyle/>
                    <a:p>
                      <a:pPr marL="0" indent="0" algn="ctr">
                        <a:buNone/>
                      </a:pPr>
                      <a:r>
                        <a:rPr lang="en-US" sz="1300" b="1">
                          <a:solidFill>
                            <a:srgbClr val="000000"/>
                          </a:solidFill>
                          <a:latin typeface="Times New Roman" panose="02020603050405020304" charset="-122"/>
                        </a:rPr>
                        <a:t>Extension</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448945">
                <a:tc>
                  <a:txBody>
                    <a:bodyPr/>
                    <a:lstStyle/>
                    <a:p>
                      <a:pPr marL="0" indent="0">
                        <a:buNone/>
                      </a:pPr>
                      <a:r>
                        <a:rPr lang="en-US" sz="1300">
                          <a:solidFill>
                            <a:srgbClr val="000000"/>
                          </a:solidFill>
                          <a:latin typeface="Times New Roman" panose="02020603050405020304" charset="-122"/>
                        </a:rPr>
                        <a:t>47 49 46 38 37 61</a:t>
                      </a:r>
                    </a:p>
                    <a:p>
                      <a:pPr marL="0" indent="0">
                        <a:buNone/>
                      </a:pPr>
                      <a:r>
                        <a:rPr lang="en-US" sz="1300">
                          <a:solidFill>
                            <a:srgbClr val="000000"/>
                          </a:solidFill>
                          <a:latin typeface="Times New Roman" panose="02020603050405020304" charset="-122"/>
                        </a:rPr>
                        <a:t>47 49 46 38 39 61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GIF87a</a:t>
                      </a:r>
                    </a:p>
                    <a:p>
                      <a:pPr marL="0" indent="0">
                        <a:buNone/>
                      </a:pPr>
                      <a:r>
                        <a:rPr lang="en-US" sz="1300">
                          <a:solidFill>
                            <a:srgbClr val="000000"/>
                          </a:solidFill>
                          <a:latin typeface="Times New Roman" panose="02020603050405020304" charset="-122"/>
                        </a:rPr>
                        <a:t>GIF89a</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gif</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8285">
                <a:tc>
                  <a:txBody>
                    <a:bodyPr/>
                    <a:lstStyle/>
                    <a:p>
                      <a:pPr marL="0" indent="0">
                        <a:buNone/>
                      </a:pPr>
                      <a:r>
                        <a:rPr lang="en-US" sz="1300">
                          <a:solidFill>
                            <a:srgbClr val="000000"/>
                          </a:solidFill>
                          <a:latin typeface="Times New Roman" panose="02020603050405020304" charset="-122"/>
                        </a:rPr>
                        <a:t>25 50 44 46 2D</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%PDF-</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pdf</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8920">
                <a:tc>
                  <a:txBody>
                    <a:bodyPr/>
                    <a:lstStyle/>
                    <a:p>
                      <a:pPr marL="0" indent="0">
                        <a:buNone/>
                      </a:pPr>
                      <a:r>
                        <a:rPr lang="en-US" sz="1300">
                          <a:solidFill>
                            <a:srgbClr val="000000"/>
                          </a:solidFill>
                          <a:latin typeface="Times New Roman" panose="02020603050405020304" charset="-122"/>
                        </a:rPr>
                        <a:t>0D 44 4F 43</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␍DOC</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doc</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8945">
                <a:tc>
                  <a:txBody>
                    <a:bodyPr/>
                    <a:lstStyle/>
                    <a:p>
                      <a:pPr marL="0" indent="0">
                        <a:buNone/>
                      </a:pPr>
                      <a:r>
                        <a:rPr lang="en-US" sz="1300">
                          <a:solidFill>
                            <a:srgbClr val="000000"/>
                          </a:solidFill>
                          <a:latin typeface="Times New Roman" panose="02020603050405020304" charset="-122"/>
                        </a:rPr>
                        <a:t>66 74 79 70 69 73 6F 6D</a:t>
                      </a:r>
                    </a:p>
                  </a:txBody>
                  <a:tcPr marL="12700" marR="12700" marT="12700" anchor="ctr">
                    <a:lnL>
                      <a:noFill/>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ftypisom</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mp4</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8310">
                <a:tc>
                  <a:txBody>
                    <a:bodyPr/>
                    <a:lstStyle/>
                    <a:p>
                      <a:pPr marL="0" indent="0">
                        <a:buNone/>
                      </a:pPr>
                      <a:r>
                        <a:rPr lang="en-US" sz="1300">
                          <a:solidFill>
                            <a:srgbClr val="000000"/>
                          </a:solidFill>
                          <a:latin typeface="Times New Roman" panose="02020603050405020304" charset="-122"/>
                        </a:rPr>
                        <a:t>66 74 79 70 4D 53 4E 56</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ftypMSNV</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mp4</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54735">
                <a:tc>
                  <a:txBody>
                    <a:bodyPr/>
                    <a:lstStyle/>
                    <a:p>
                      <a:pPr marL="0" indent="0">
                        <a:buNone/>
                      </a:pPr>
                      <a:r>
                        <a:rPr lang="en-US" sz="1300">
                          <a:solidFill>
                            <a:srgbClr val="000000"/>
                          </a:solidFill>
                          <a:latin typeface="Times New Roman" panose="02020603050405020304" charset="-122"/>
                        </a:rPr>
                        <a:t>D0 CF 11 E0 A1 B1 1A E1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ÐÏ␑à¡±␚á</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doc</a:t>
                      </a:r>
                    </a:p>
                    <a:p>
                      <a:pPr marL="0" indent="0">
                        <a:buNone/>
                      </a:pPr>
                      <a:r>
                        <a:rPr lang="en-US" sz="1300">
                          <a:solidFill>
                            <a:srgbClr val="000000"/>
                          </a:solidFill>
                          <a:latin typeface="Times New Roman" panose="02020603050405020304" charset="-122"/>
                        </a:rPr>
                        <a:t>xls</a:t>
                      </a:r>
                    </a:p>
                    <a:p>
                      <a:pPr marL="0" indent="0">
                        <a:buNone/>
                      </a:pPr>
                      <a:r>
                        <a:rPr lang="en-US" sz="1300">
                          <a:solidFill>
                            <a:srgbClr val="000000"/>
                          </a:solidFill>
                          <a:latin typeface="Times New Roman" panose="02020603050405020304" charset="-122"/>
                        </a:rPr>
                        <a:t>ppt</a:t>
                      </a:r>
                    </a:p>
                    <a:p>
                      <a:pPr marL="0" indent="0">
                        <a:buNone/>
                      </a:pPr>
                      <a:r>
                        <a:rPr lang="en-US" sz="1300">
                          <a:solidFill>
                            <a:srgbClr val="000000"/>
                          </a:solidFill>
                          <a:latin typeface="Times New Roman" panose="02020603050405020304" charset="-122"/>
                        </a:rPr>
                        <a:t>msi</a:t>
                      </a:r>
                    </a:p>
                    <a:p>
                      <a:pPr marL="0" indent="0">
                        <a:buNone/>
                      </a:pPr>
                      <a:r>
                        <a:rPr lang="en-US" sz="1300">
                          <a:solidFill>
                            <a:srgbClr val="000000"/>
                          </a:solidFill>
                          <a:latin typeface="Times New Roman" panose="02020603050405020304" charset="-122"/>
                        </a:rPr>
                        <a:t>msg</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8285">
                <a:tc>
                  <a:txBody>
                    <a:bodyPr/>
                    <a:lstStyle/>
                    <a:p>
                      <a:pPr marL="0" indent="0">
                        <a:buNone/>
                      </a:pPr>
                      <a:r>
                        <a:rPr lang="en-US" sz="1300">
                          <a:solidFill>
                            <a:srgbClr val="000000"/>
                          </a:solidFill>
                          <a:latin typeface="Times New Roman" panose="02020603050405020304" charset="-122"/>
                        </a:rPr>
                        <a:t>EF BB BF</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ï»¿</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300">
                          <a:solidFill>
                            <a:srgbClr val="000000"/>
                          </a:solidFill>
                          <a:latin typeface="Times New Roman" panose="02020603050405020304" charset="-122"/>
                        </a:rPr>
                        <a:t>txt</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BJPseudoFooter">
            <a:extLst>
              <a:ext uri="{FF2B5EF4-FFF2-40B4-BE49-F238E27FC236}">
                <a16:creationId xmlns:a16="http://schemas.microsoft.com/office/drawing/2014/main" id="{CFC51A1D-313D-4C7B-A2B5-5459FF5428C2}"/>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4</a:t>
            </a:r>
          </a:p>
        </p:txBody>
      </p:sp>
      <p:sp>
        <p:nvSpPr>
          <p:cNvPr id="145" name="Google Shape;145;p17"/>
          <p:cNvSpPr txBox="1">
            <a:spLocks noGrp="1"/>
          </p:cNvSpPr>
          <p:nvPr>
            <p:ph type="subTitle" idx="4294967295"/>
          </p:nvPr>
        </p:nvSpPr>
        <p:spPr>
          <a:xfrm>
            <a:off x="685800" y="3335350"/>
            <a:ext cx="5991000" cy="103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Bypass thông qua phần mở rộng file</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85</a:t>
            </a:fld>
            <a:endParaRPr lang="en-GB"/>
          </a:p>
        </p:txBody>
      </p:sp>
      <p:sp>
        <p:nvSpPr>
          <p:cNvPr id="2" name="BJPseudoFooter">
            <a:extLst>
              <a:ext uri="{FF2B5EF4-FFF2-40B4-BE49-F238E27FC236}">
                <a16:creationId xmlns:a16="http://schemas.microsoft.com/office/drawing/2014/main" id="{95B4343E-68E6-47D7-8496-3E75453467BE}"/>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183005" y="398145"/>
            <a:ext cx="7073900" cy="857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Kiểm tra đuôi file</a:t>
            </a:r>
          </a:p>
        </p:txBody>
      </p:sp>
      <p:sp>
        <p:nvSpPr>
          <p:cNvPr id="200" name="Google Shape;200;p2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86</a:t>
            </a:fld>
            <a:endParaRPr lang="en-GB"/>
          </a:p>
        </p:txBody>
      </p:sp>
      <p:sp>
        <p:nvSpPr>
          <p:cNvPr id="2" name="Text Box 1"/>
          <p:cNvSpPr txBox="1"/>
          <p:nvPr/>
        </p:nvSpPr>
        <p:spPr>
          <a:xfrm>
            <a:off x="1235710" y="2094865"/>
            <a:ext cx="5622290" cy="1105535"/>
          </a:xfrm>
          <a:prstGeom prst="rect">
            <a:avLst/>
          </a:prstGeom>
          <a:noFill/>
        </p:spPr>
        <p:txBody>
          <a:bodyPr wrap="square" rtlCol="0" anchor="t">
            <a:noAutofit/>
          </a:bodyPr>
          <a:lstStyle/>
          <a:p>
            <a:r>
              <a:rPr lang="en-US"/>
              <a:t>Một cơ chế ngăn chặn tấn công file upload tốt hơn là dựa vào phần mở rộng của tệp để kiểm tra đó có phải một hình ảnh hợp lệ hay không, ví dụ .png, .jpg, .jpeg, ...</a:t>
            </a:r>
          </a:p>
        </p:txBody>
      </p:sp>
      <p:sp>
        <p:nvSpPr>
          <p:cNvPr id="3" name="BJPseudoFooter">
            <a:extLst>
              <a:ext uri="{FF2B5EF4-FFF2-40B4-BE49-F238E27FC236}">
                <a16:creationId xmlns:a16="http://schemas.microsoft.com/office/drawing/2014/main" id="{79485FF4-1C91-4F0C-860D-ED9E9484B158}"/>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 đuôi file tại Client</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87</a:t>
            </a:fld>
            <a:endParaRPr lang="en-GB"/>
          </a:p>
        </p:txBody>
      </p:sp>
      <p:pic>
        <p:nvPicPr>
          <p:cNvPr id="111" name="Picture 110"/>
          <p:cNvPicPr/>
          <p:nvPr/>
        </p:nvPicPr>
        <p:blipFill>
          <a:blip r:embed="rId4"/>
          <a:stretch>
            <a:fillRect/>
          </a:stretch>
        </p:blipFill>
        <p:spPr>
          <a:xfrm>
            <a:off x="6300470" y="1419860"/>
            <a:ext cx="2177415" cy="3039110"/>
          </a:xfrm>
          <a:prstGeom prst="rect">
            <a:avLst/>
          </a:prstGeom>
          <a:noFill/>
          <a:ln w="9525">
            <a:noFill/>
          </a:ln>
        </p:spPr>
      </p:pic>
      <p:sp>
        <p:nvSpPr>
          <p:cNvPr id="4" name="Text Box 3"/>
          <p:cNvSpPr txBox="1"/>
          <p:nvPr/>
        </p:nvSpPr>
        <p:spPr>
          <a:xfrm>
            <a:off x="1043940" y="1779905"/>
            <a:ext cx="3892550" cy="1105535"/>
          </a:xfrm>
          <a:prstGeom prst="rect">
            <a:avLst/>
          </a:prstGeom>
          <a:noFill/>
        </p:spPr>
        <p:txBody>
          <a:bodyPr wrap="square" rtlCol="0" anchor="t">
            <a:noAutofit/>
          </a:bodyPr>
          <a:lstStyle/>
          <a:p>
            <a:r>
              <a:rPr lang="en-US"/>
              <a:t>- Nhiều dev chỉ kiểm tra đuôi file trên client</a:t>
            </a:r>
          </a:p>
          <a:p>
            <a:r>
              <a:rPr lang="en-US"/>
              <a:t>- Bypass đổi đuôi file trên request</a:t>
            </a:r>
          </a:p>
        </p:txBody>
      </p:sp>
      <p:sp>
        <p:nvSpPr>
          <p:cNvPr id="5" name="BJPseudoFooter">
            <a:extLst>
              <a:ext uri="{FF2B5EF4-FFF2-40B4-BE49-F238E27FC236}">
                <a16:creationId xmlns:a16="http://schemas.microsoft.com/office/drawing/2014/main" id="{38A0DCDA-69BE-4E4A-BA0A-3F72D7A2C502}"/>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Remove đuôi file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88</a:t>
            </a:fld>
            <a:endParaRPr lang="en-GB"/>
          </a:p>
        </p:txBody>
      </p:sp>
      <p:pic>
        <p:nvPicPr>
          <p:cNvPr id="113" name="Picture 112"/>
          <p:cNvPicPr/>
          <p:nvPr/>
        </p:nvPicPr>
        <p:blipFill>
          <a:blip r:embed="rId4"/>
          <a:stretch>
            <a:fillRect/>
          </a:stretch>
        </p:blipFill>
        <p:spPr>
          <a:xfrm>
            <a:off x="683578" y="2067560"/>
            <a:ext cx="7858125" cy="1733550"/>
          </a:xfrm>
          <a:prstGeom prst="rect">
            <a:avLst/>
          </a:prstGeom>
          <a:noFill/>
          <a:ln w="9525">
            <a:noFill/>
          </a:ln>
        </p:spPr>
      </p:pic>
      <p:sp>
        <p:nvSpPr>
          <p:cNvPr id="4" name="BJPseudoFooter">
            <a:extLst>
              <a:ext uri="{FF2B5EF4-FFF2-40B4-BE49-F238E27FC236}">
                <a16:creationId xmlns:a16="http://schemas.microsoft.com/office/drawing/2014/main" id="{853594C6-0D4B-46C4-BF96-735C073DBC0A}"/>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Bypass white list/black list của hệ thống</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89</a:t>
            </a:fld>
            <a:endParaRPr lang="en-GB"/>
          </a:p>
        </p:txBody>
      </p:sp>
      <p:pic>
        <p:nvPicPr>
          <p:cNvPr id="114" name="Picture 113"/>
          <p:cNvPicPr/>
          <p:nvPr/>
        </p:nvPicPr>
        <p:blipFill>
          <a:blip r:embed="rId4"/>
          <a:stretch>
            <a:fillRect/>
          </a:stretch>
        </p:blipFill>
        <p:spPr>
          <a:xfrm>
            <a:off x="611823" y="1923733"/>
            <a:ext cx="7858125" cy="2390775"/>
          </a:xfrm>
          <a:prstGeom prst="rect">
            <a:avLst/>
          </a:prstGeom>
          <a:noFill/>
          <a:ln w="9525">
            <a:noFill/>
          </a:ln>
        </p:spPr>
      </p:pic>
      <p:sp>
        <p:nvSpPr>
          <p:cNvPr id="4" name="BJPseudoFooter">
            <a:extLst>
              <a:ext uri="{FF2B5EF4-FFF2-40B4-BE49-F238E27FC236}">
                <a16:creationId xmlns:a16="http://schemas.microsoft.com/office/drawing/2014/main" id="{9FAE6BD3-DF34-47AC-B819-1AC31F755252}"/>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dirty="0" err="1">
                <a:solidFill>
                  <a:srgbClr val="ABE33F"/>
                </a:solidFill>
                <a:latin typeface="Times New Roman" panose="02020603050405020304" pitchFamily="18" charset="0"/>
                <a:cs typeface="Times New Roman" panose="02020603050405020304" pitchFamily="18" charset="0"/>
              </a:rPr>
              <a:t>Cách</a:t>
            </a:r>
            <a:r>
              <a:rPr lang="en-US" altLang="en-GB" sz="6000" dirty="0">
                <a:solidFill>
                  <a:srgbClr val="ABE33F"/>
                </a:solidFill>
                <a:latin typeface="Times New Roman" panose="02020603050405020304" pitchFamily="18" charset="0"/>
                <a:cs typeface="Times New Roman" panose="02020603050405020304" pitchFamily="18" charset="0"/>
              </a:rPr>
              <a:t> 2</a:t>
            </a:r>
          </a:p>
        </p:txBody>
      </p:sp>
      <p:sp>
        <p:nvSpPr>
          <p:cNvPr id="145" name="Google Shape;145;p17"/>
          <p:cNvSpPr txBox="1">
            <a:spLocks noGrp="1"/>
          </p:cNvSpPr>
          <p:nvPr>
            <p:ph type="subTitle" idx="4294967295"/>
          </p:nvPr>
        </p:nvSpPr>
        <p:spPr>
          <a:xfrm>
            <a:off x="685800" y="3335350"/>
            <a:ext cx="7913914" cy="1032900"/>
          </a:xfrm>
          <a:prstGeom prst="rect">
            <a:avLst/>
          </a:prstGeom>
        </p:spPr>
        <p:txBody>
          <a:bodyPr spcFirstLastPara="1" wrap="square" lIns="91425" tIns="91425" rIns="91425" bIns="91425" anchor="t" anchorCtr="0">
            <a:noAutofit/>
          </a:bodyPr>
          <a:lstStyle/>
          <a:p>
            <a:pPr marL="0" lvl="0" indent="0">
              <a:buNone/>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filter input</a:t>
            </a:r>
            <a:endParaRPr lang="en-GB"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9</a:t>
            </a:fld>
            <a:endParaRPr lang="en-GB"/>
          </a:p>
        </p:txBody>
      </p:sp>
      <p:sp>
        <p:nvSpPr>
          <p:cNvPr id="2" name="BJPseudoFooter">
            <a:extLst>
              <a:ext uri="{FF2B5EF4-FFF2-40B4-BE49-F238E27FC236}">
                <a16:creationId xmlns:a16="http://schemas.microsoft.com/office/drawing/2014/main" id="{5053A620-2343-4423-A62E-7247DC99B8F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extLst>
      <p:ext uri="{BB962C8B-B14F-4D97-AF65-F5344CB8AC3E}">
        <p14:creationId xmlns:p14="http://schemas.microsoft.com/office/powerpoint/2010/main" val="1096207047"/>
      </p:ext>
    </p:extLst>
  </p:cSld>
  <p:clrMapOvr>
    <a:masterClrMapping/>
  </p:clrMapOvr>
  <p:transition>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Bypass thông qua .htaccess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90</a:t>
            </a:fld>
            <a:endParaRPr lang="en-GB"/>
          </a:p>
        </p:txBody>
      </p:sp>
      <p:pic>
        <p:nvPicPr>
          <p:cNvPr id="118" name="Picture 117"/>
          <p:cNvPicPr/>
          <p:nvPr/>
        </p:nvPicPr>
        <p:blipFill>
          <a:blip r:embed="rId4"/>
          <a:stretch>
            <a:fillRect/>
          </a:stretch>
        </p:blipFill>
        <p:spPr>
          <a:xfrm>
            <a:off x="1908175" y="1924050"/>
            <a:ext cx="5321300" cy="2242185"/>
          </a:xfrm>
          <a:prstGeom prst="rect">
            <a:avLst/>
          </a:prstGeom>
          <a:noFill/>
          <a:ln w="9525">
            <a:noFill/>
          </a:ln>
        </p:spPr>
      </p:pic>
      <p:sp>
        <p:nvSpPr>
          <p:cNvPr id="4" name="BJPseudoFooter">
            <a:extLst>
              <a:ext uri="{FF2B5EF4-FFF2-40B4-BE49-F238E27FC236}">
                <a16:creationId xmlns:a16="http://schemas.microsoft.com/office/drawing/2014/main" id="{930EB0E5-7D1A-4F3B-B9BC-0E5DEA6B56BB}"/>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5</a:t>
            </a:r>
          </a:p>
        </p:txBody>
      </p:sp>
      <p:sp>
        <p:nvSpPr>
          <p:cNvPr id="145" name="Google Shape;145;p17"/>
          <p:cNvSpPr txBox="1">
            <a:spLocks noGrp="1"/>
          </p:cNvSpPr>
          <p:nvPr>
            <p:ph type="subTitle" idx="4294967295"/>
          </p:nvPr>
        </p:nvSpPr>
        <p:spPr>
          <a:xfrm>
            <a:off x="685800" y="3335655"/>
            <a:ext cx="5387975" cy="103314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Bypass bằng cách chèn metadata</a:t>
            </a:r>
            <a:r>
              <a:rPr lang="en-US" altLang="en-GB"/>
              <a:t> </a:t>
            </a:r>
            <a:r>
              <a:rPr lang="en-GB"/>
              <a:t>trong file ảnh</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91</a:t>
            </a:fld>
            <a:endParaRPr lang="en-GB"/>
          </a:p>
        </p:txBody>
      </p:sp>
      <p:sp>
        <p:nvSpPr>
          <p:cNvPr id="2" name="BJPseudoFooter">
            <a:extLst>
              <a:ext uri="{FF2B5EF4-FFF2-40B4-BE49-F238E27FC236}">
                <a16:creationId xmlns:a16="http://schemas.microsoft.com/office/drawing/2014/main" id="{91CC0355-2D91-4CE5-8D8F-AEA14D2DBD58}"/>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Chèn metadata vào nội dung file ảnh</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92</a:t>
            </a:fld>
            <a:endParaRPr lang="en-GB"/>
          </a:p>
        </p:txBody>
      </p:sp>
      <p:pic>
        <p:nvPicPr>
          <p:cNvPr id="115" name="Picture 114"/>
          <p:cNvPicPr/>
          <p:nvPr/>
        </p:nvPicPr>
        <p:blipFill>
          <a:blip r:embed="rId4"/>
          <a:stretch>
            <a:fillRect/>
          </a:stretch>
        </p:blipFill>
        <p:spPr>
          <a:xfrm>
            <a:off x="27305" y="2941957"/>
            <a:ext cx="9144000" cy="1545586"/>
          </a:xfrm>
          <a:prstGeom prst="rect">
            <a:avLst/>
          </a:prstGeom>
          <a:noFill/>
          <a:ln w="9525">
            <a:noFill/>
          </a:ln>
        </p:spPr>
      </p:pic>
      <p:pic>
        <p:nvPicPr>
          <p:cNvPr id="116" name="Picture 115"/>
          <p:cNvPicPr/>
          <p:nvPr/>
        </p:nvPicPr>
        <p:blipFill>
          <a:blip r:embed="rId5"/>
          <a:stretch>
            <a:fillRect/>
          </a:stretch>
        </p:blipFill>
        <p:spPr>
          <a:xfrm>
            <a:off x="0" y="2084195"/>
            <a:ext cx="9144000" cy="595381"/>
          </a:xfrm>
          <a:prstGeom prst="rect">
            <a:avLst/>
          </a:prstGeom>
          <a:noFill/>
          <a:ln w="9525">
            <a:noFill/>
          </a:ln>
        </p:spPr>
      </p:pic>
      <p:sp>
        <p:nvSpPr>
          <p:cNvPr id="4" name="BJPseudoFooter">
            <a:extLst>
              <a:ext uri="{FF2B5EF4-FFF2-40B4-BE49-F238E27FC236}">
                <a16:creationId xmlns:a16="http://schemas.microsoft.com/office/drawing/2014/main" id="{B1BFF3A3-3182-4680-96C2-9588EF5037CE}"/>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6</a:t>
            </a:r>
          </a:p>
        </p:txBody>
      </p:sp>
      <p:sp>
        <p:nvSpPr>
          <p:cNvPr id="145" name="Google Shape;145;p17"/>
          <p:cNvSpPr txBox="1">
            <a:spLocks noGrp="1"/>
          </p:cNvSpPr>
          <p:nvPr>
            <p:ph type="subTitle" idx="4294967295"/>
          </p:nvPr>
        </p:nvSpPr>
        <p:spPr>
          <a:xfrm>
            <a:off x="685800" y="3335655"/>
            <a:ext cx="5387975" cy="103314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Bypass</a:t>
            </a:r>
            <a:r>
              <a:rPr lang="en-US" altLang="en-GB"/>
              <a:t> qua lỗ hổng race conditions</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93</a:t>
            </a:fld>
            <a:endParaRPr lang="en-GB"/>
          </a:p>
        </p:txBody>
      </p:sp>
      <p:sp>
        <p:nvSpPr>
          <p:cNvPr id="2" name="BJPseudoFooter">
            <a:extLst>
              <a:ext uri="{FF2B5EF4-FFF2-40B4-BE49-F238E27FC236}">
                <a16:creationId xmlns:a16="http://schemas.microsoft.com/office/drawing/2014/main" id="{E1DB4405-1D7A-4317-8139-9C8FD3844DD2}"/>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075" y="267335"/>
            <a:ext cx="5583555" cy="857250"/>
          </a:xfrm>
        </p:spPr>
        <p:txBody>
          <a:bodyPr/>
          <a:lstStyle/>
          <a:p>
            <a:r>
              <a:rPr lang="en-US"/>
              <a:t>Khai thác với tốc độ thật nhanh</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94</a:t>
            </a:fld>
            <a:endParaRPr lang="en-GB"/>
          </a:p>
        </p:txBody>
      </p:sp>
      <p:pic>
        <p:nvPicPr>
          <p:cNvPr id="121" name="Picture 120"/>
          <p:cNvPicPr/>
          <p:nvPr/>
        </p:nvPicPr>
        <p:blipFill>
          <a:blip r:embed="rId4"/>
          <a:stretch>
            <a:fillRect/>
          </a:stretch>
        </p:blipFill>
        <p:spPr>
          <a:xfrm>
            <a:off x="3780155" y="1563370"/>
            <a:ext cx="2113915" cy="3023870"/>
          </a:xfrm>
          <a:prstGeom prst="rect">
            <a:avLst/>
          </a:prstGeom>
          <a:noFill/>
          <a:ln w="9525">
            <a:noFill/>
          </a:ln>
        </p:spPr>
      </p:pic>
      <p:sp>
        <p:nvSpPr>
          <p:cNvPr id="4" name="BJPseudoFooter">
            <a:extLst>
              <a:ext uri="{FF2B5EF4-FFF2-40B4-BE49-F238E27FC236}">
                <a16:creationId xmlns:a16="http://schemas.microsoft.com/office/drawing/2014/main" id="{BD67DC37-BDB4-4449-8FC1-885AE22DB2B6}"/>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Bypass 7</a:t>
            </a:r>
          </a:p>
        </p:txBody>
      </p:sp>
      <p:sp>
        <p:nvSpPr>
          <p:cNvPr id="145" name="Google Shape;145;p17"/>
          <p:cNvSpPr txBox="1">
            <a:spLocks noGrp="1"/>
          </p:cNvSpPr>
          <p:nvPr>
            <p:ph type="subTitle" idx="4294967295"/>
          </p:nvPr>
        </p:nvSpPr>
        <p:spPr>
          <a:xfrm>
            <a:off x="685800" y="3335655"/>
            <a:ext cx="6055995" cy="103314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t>Lỗ hổng file upload trong config nginx</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95</a:t>
            </a:fld>
            <a:endParaRPr lang="en-GB"/>
          </a:p>
        </p:txBody>
      </p:sp>
      <p:sp>
        <p:nvSpPr>
          <p:cNvPr id="2" name="BJPseudoFooter">
            <a:extLst>
              <a:ext uri="{FF2B5EF4-FFF2-40B4-BE49-F238E27FC236}">
                <a16:creationId xmlns:a16="http://schemas.microsoft.com/office/drawing/2014/main" id="{54440C10-D1B2-4372-B1F3-B65B8F6F09E3}"/>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0" y="339980"/>
            <a:ext cx="7370700" cy="857400"/>
          </a:xfrm>
        </p:spPr>
        <p:txBody>
          <a:bodyPr/>
          <a:lstStyle/>
          <a:p>
            <a:r>
              <a:rPr lang="en-US"/>
              <a:t>Lỗ hổng do quá trình config nginx tạo thành</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96</a:t>
            </a:fld>
            <a:endParaRPr lang="en-GB"/>
          </a:p>
        </p:txBody>
      </p:sp>
      <p:sp>
        <p:nvSpPr>
          <p:cNvPr id="4" name="Text Box 3"/>
          <p:cNvSpPr txBox="1"/>
          <p:nvPr/>
        </p:nvSpPr>
        <p:spPr>
          <a:xfrm>
            <a:off x="1259840" y="2211705"/>
            <a:ext cx="7148195" cy="1353820"/>
          </a:xfrm>
          <a:prstGeom prst="rect">
            <a:avLst/>
          </a:prstGeom>
          <a:noFill/>
        </p:spPr>
        <p:txBody>
          <a:bodyPr wrap="square" rtlCol="0" anchor="t">
            <a:noAutofit/>
          </a:bodyPr>
          <a:lstStyle/>
          <a:p>
            <a:r>
              <a:rPr lang="en-US"/>
              <a:t>- Trong file php.in : giá trị mặc định cgi.fix_pathinfo=1 nghĩa là bật.</a:t>
            </a:r>
          </a:p>
          <a:p>
            <a:r>
              <a:rPr lang="en-US"/>
              <a:t>- Khi php xử lý đường dẫn file /a.png/b.php phát hiện file b.php không tồn tại sẽ xử lý file a.png và tương tự "lùi" cho tới khi file tồn tại sẽ thực thi như một file php.</a:t>
            </a:r>
          </a:p>
        </p:txBody>
      </p:sp>
      <p:sp>
        <p:nvSpPr>
          <p:cNvPr id="5" name="BJPseudoFooter">
            <a:extLst>
              <a:ext uri="{FF2B5EF4-FFF2-40B4-BE49-F238E27FC236}">
                <a16:creationId xmlns:a16="http://schemas.microsoft.com/office/drawing/2014/main" id="{09A7440A-42BB-47BC-98FB-E5F687322110}"/>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97</a:t>
            </a:fld>
            <a:endParaRPr lang="en-GB"/>
          </a:p>
        </p:txBody>
      </p:sp>
      <p:pic>
        <p:nvPicPr>
          <p:cNvPr id="122" name="Picture 121"/>
          <p:cNvPicPr/>
          <p:nvPr/>
        </p:nvPicPr>
        <p:blipFill>
          <a:blip r:embed="rId4"/>
          <a:stretch>
            <a:fillRect/>
          </a:stretch>
        </p:blipFill>
        <p:spPr>
          <a:xfrm>
            <a:off x="251460" y="1995170"/>
            <a:ext cx="8685530" cy="1580515"/>
          </a:xfrm>
          <a:prstGeom prst="rect">
            <a:avLst/>
          </a:prstGeom>
          <a:noFill/>
          <a:ln w="9525">
            <a:noFill/>
          </a:ln>
        </p:spPr>
      </p:pic>
      <p:sp>
        <p:nvSpPr>
          <p:cNvPr id="2" name="BJPseudoFooter">
            <a:extLst>
              <a:ext uri="{FF2B5EF4-FFF2-40B4-BE49-F238E27FC236}">
                <a16:creationId xmlns:a16="http://schemas.microsoft.com/office/drawing/2014/main" id="{63B2943F-13E5-45B7-98CD-ADEFE8A358B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6000">
                <a:solidFill>
                  <a:srgbClr val="ABE33F"/>
                </a:solidFill>
              </a:rPr>
              <a:t>Other</a:t>
            </a:r>
          </a:p>
        </p:txBody>
      </p:sp>
      <p:sp>
        <p:nvSpPr>
          <p:cNvPr id="145" name="Google Shape;145;p17"/>
          <p:cNvSpPr txBox="1">
            <a:spLocks noGrp="1"/>
          </p:cNvSpPr>
          <p:nvPr>
            <p:ph type="subTitle" idx="4294967295"/>
          </p:nvPr>
        </p:nvSpPr>
        <p:spPr>
          <a:xfrm>
            <a:off x="685800" y="3335655"/>
            <a:ext cx="6055995" cy="103314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t>Upload các file khác</a:t>
            </a:r>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98</a:t>
            </a:fld>
            <a:endParaRPr lang="en-GB"/>
          </a:p>
        </p:txBody>
      </p:sp>
      <p:sp>
        <p:nvSpPr>
          <p:cNvPr id="2" name="BJPseudoFooter">
            <a:extLst>
              <a:ext uri="{FF2B5EF4-FFF2-40B4-BE49-F238E27FC236}">
                <a16:creationId xmlns:a16="http://schemas.microsoft.com/office/drawing/2014/main" id="{C5C97C62-0387-477B-B350-BB022D964447}"/>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0" y="339980"/>
            <a:ext cx="7370700" cy="857400"/>
          </a:xfrm>
        </p:spPr>
        <p:txBody>
          <a:bodyPr/>
          <a:lstStyle/>
          <a:p>
            <a:r>
              <a:rPr lang="en-US"/>
              <a:t>Các dạng upload shell khác</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99</a:t>
            </a:fld>
            <a:endParaRPr lang="en-GB"/>
          </a:p>
        </p:txBody>
      </p:sp>
      <p:sp>
        <p:nvSpPr>
          <p:cNvPr id="4" name="Text Box 3"/>
          <p:cNvSpPr txBox="1"/>
          <p:nvPr/>
        </p:nvSpPr>
        <p:spPr>
          <a:xfrm>
            <a:off x="1259840" y="2211705"/>
            <a:ext cx="7148195" cy="1353820"/>
          </a:xfrm>
          <a:prstGeom prst="rect">
            <a:avLst/>
          </a:prstGeom>
          <a:noFill/>
        </p:spPr>
        <p:txBody>
          <a:bodyPr wrap="square" rtlCol="0" anchor="t">
            <a:noAutofit/>
          </a:bodyPr>
          <a:lstStyle/>
          <a:p>
            <a:r>
              <a:rPr lang="en-US"/>
              <a:t>- Upload file war để thực thi shell jsp bên trong</a:t>
            </a:r>
          </a:p>
          <a:p>
            <a:r>
              <a:rPr lang="en-US"/>
              <a:t>- Upload file jar, exe, dll để thực thi các file gọi reverse shell</a:t>
            </a:r>
          </a:p>
          <a:p>
            <a:r>
              <a:rPr lang="en-US"/>
              <a:t>- Các tính năng upload framework, plugin chứa shell bên trong</a:t>
            </a:r>
          </a:p>
        </p:txBody>
      </p:sp>
      <p:sp>
        <p:nvSpPr>
          <p:cNvPr id="5" name="BJPseudoFooter">
            <a:extLst>
              <a:ext uri="{FF2B5EF4-FFF2-40B4-BE49-F238E27FC236}">
                <a16:creationId xmlns:a16="http://schemas.microsoft.com/office/drawing/2014/main" id="{E771B833-E5FA-4F5C-8D00-5EAAFE0ECDC1}"/>
              </a:ext>
            </a:extLst>
          </p:cNvPr>
          <p:cNvSpPr txBox="1"/>
          <p:nvPr>
            <p:custDataLst>
              <p:tags r:id="rId1"/>
            </p:custDataLst>
          </p:nvPr>
        </p:nvSpPr>
        <p:spPr>
          <a:xfrm>
            <a:off x="127000" y="4869190"/>
            <a:ext cx="8890000" cy="261610"/>
          </a:xfrm>
          <a:prstGeom prst="rect">
            <a:avLst/>
          </a:prstGeom>
          <a:noFill/>
        </p:spPr>
        <p:txBody>
          <a:bodyPr vert="horz" rtlCol="0">
            <a:spAutoFit/>
          </a:bodyPr>
          <a:lstStyle/>
          <a:p>
            <a:pPr algn="ctr"/>
            <a:r>
              <a:rPr lang="en-US" sz="1100">
                <a:solidFill>
                  <a:srgbClr val="00C000"/>
                </a:solidFill>
                <a:latin typeface="Times New Roman" panose="02020603050405020304" pitchFamily="18" charset="0"/>
              </a:rPr>
              <a:t>IT</a:t>
            </a:r>
            <a:r>
              <a:rPr lang="en-US" sz="1100">
                <a:latin typeface="Times New Roman" panose="02020603050405020304" pitchFamily="18" charset="0"/>
              </a:rPr>
              <a:t>-SC-</a:t>
            </a:r>
            <a:r>
              <a:rPr lang="en-US" sz="1100">
                <a:solidFill>
                  <a:srgbClr val="00C000"/>
                </a:solidFill>
                <a:latin typeface="Times New Roman" panose="02020603050405020304" pitchFamily="18" charset="0"/>
              </a:rPr>
              <a:t>Công khai</a:t>
            </a:r>
          </a:p>
        </p:txBody>
      </p:sp>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0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0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ags/tag9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T-SC-Công khai"/>
</p:tagLst>
</file>

<file path=ppt/theme/theme1.xml><?xml version="1.0" encoding="utf-8"?>
<a:theme xmlns:a="http://schemas.openxmlformats.org/drawingml/2006/main" name="Escalus template">
  <a:themeElements>
    <a:clrScheme name="Custom 347">
      <a:dk1>
        <a:srgbClr val="004C52"/>
      </a:dk1>
      <a:lt1>
        <a:srgbClr val="FFFFFF"/>
      </a:lt1>
      <a:dk2>
        <a:srgbClr val="788788"/>
      </a:dk2>
      <a:lt2>
        <a:srgbClr val="E6EEED"/>
      </a:lt2>
      <a:accent1>
        <a:srgbClr val="004C52"/>
      </a:accent1>
      <a:accent2>
        <a:srgbClr val="00AE9D"/>
      </a:accent2>
      <a:accent3>
        <a:srgbClr val="4BD3B0"/>
      </a:accent3>
      <a:accent4>
        <a:srgbClr val="68DD6B"/>
      </a:accent4>
      <a:accent5>
        <a:srgbClr val="ABE33F"/>
      </a:accent5>
      <a:accent6>
        <a:srgbClr val="DBEEA6"/>
      </a:accent6>
      <a:hlink>
        <a:srgbClr val="004C5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9fdafd2-a809-40f4-8df6-56c192ee3821" origin="userSelected">
  <element uid="8549657b-a059-416e-8782-3e761a83e0e0" value=""/>
  <element uid="7a261145-2f01-4640-885a-9ef3eedb52f4" value=""/>
  <element uid="afe90b7b-20cd-47fd-939f-ef1c14f22493" value=""/>
  <element uid="983fff80-b607-4f01-a190-0257e6e09bc0" value=""/>
</sisl>
</file>

<file path=customXml/itemProps1.xml><?xml version="1.0" encoding="utf-8"?>
<ds:datastoreItem xmlns:ds="http://schemas.openxmlformats.org/officeDocument/2006/customXml" ds:itemID="{3C613BE6-579F-485E-AB9E-5A40BDACACA4}">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307</TotalTime>
  <Words>2813</Words>
  <Application>Microsoft Office PowerPoint</Application>
  <PresentationFormat>On-screen Show (16:9)</PresentationFormat>
  <Paragraphs>541</Paragraphs>
  <Slides>100</Slides>
  <Notes>100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100</vt:i4>
      </vt:variant>
    </vt:vector>
  </HeadingPairs>
  <TitlesOfParts>
    <vt:vector size="105" baseType="lpstr">
      <vt:lpstr>Raleway</vt:lpstr>
      <vt:lpstr>Times New Roman</vt:lpstr>
      <vt:lpstr>Arial</vt:lpstr>
      <vt:lpstr>Karla</vt:lpstr>
      <vt:lpstr>Escalus template</vt:lpstr>
      <vt:lpstr>Các lỗ hổng bảo mật thường gặp  ToanVV6 - RedTeam</vt:lpstr>
      <vt:lpstr>SQL injection</vt:lpstr>
      <vt:lpstr>Instructions</vt:lpstr>
      <vt:lpstr>Các thức tấn công!</vt:lpstr>
      <vt:lpstr>PowerPoint Presentation</vt:lpstr>
      <vt:lpstr>Các thức Phòng chống!</vt:lpstr>
      <vt:lpstr>Cách 1</vt:lpstr>
      <vt:lpstr>PowerPoint Presentation</vt:lpstr>
      <vt:lpstr>Cách 2</vt:lpstr>
      <vt:lpstr>PowerPoint Presentation</vt:lpstr>
      <vt:lpstr>PowerPoint Presentation</vt:lpstr>
      <vt:lpstr>Cách 3</vt:lpstr>
      <vt:lpstr>PowerPoint Presentation</vt:lpstr>
      <vt:lpstr>PowerPoint Presentation</vt:lpstr>
      <vt:lpstr>PowerPoint Presentation</vt:lpstr>
      <vt:lpstr>Cách 4</vt:lpstr>
      <vt:lpstr>PowerPoint Presentation</vt:lpstr>
      <vt:lpstr>PowerPoint Presentation</vt:lpstr>
      <vt:lpstr>PowerPoint Presentation</vt:lpstr>
      <vt:lpstr>XSS</vt:lpstr>
      <vt:lpstr>Instructions</vt:lpstr>
      <vt:lpstr>Cách thức tấn công!</vt:lpstr>
      <vt:lpstr>PowerPoint Presentation</vt:lpstr>
      <vt:lpstr>PowerPoint Presentation</vt:lpstr>
      <vt:lpstr>Cách thức phòng thủ!</vt:lpstr>
      <vt:lpstr>Cách 1</vt:lpstr>
      <vt:lpstr>PowerPoint Presentation</vt:lpstr>
      <vt:lpstr>PowerPoint Presentation</vt:lpstr>
      <vt:lpstr>PowerPoint Presentation</vt:lpstr>
      <vt:lpstr>Cách 2</vt:lpstr>
      <vt:lpstr>PowerPoint Presentation</vt:lpstr>
      <vt:lpstr>Cách 3</vt:lpstr>
      <vt:lpstr>PowerPoint Presentation</vt:lpstr>
      <vt:lpstr>Cách 4</vt:lpstr>
      <vt:lpstr>PowerPoint Presentation</vt:lpstr>
      <vt:lpstr>Cách 5</vt:lpstr>
      <vt:lpstr>PowerPoint Presentation</vt:lpstr>
      <vt:lpstr>Cách 6</vt:lpstr>
      <vt:lpstr>PowerPoint Presentation</vt:lpstr>
      <vt:lpstr>Cách 7</vt:lpstr>
      <vt:lpstr>PowerPoint Presentation</vt:lpstr>
      <vt:lpstr>Cách 8</vt:lpstr>
      <vt:lpstr>PowerPoint Presentation</vt:lpstr>
      <vt:lpstr>Insecure Direct Object References  Broken object level authorization</vt:lpstr>
      <vt:lpstr>Instructions</vt:lpstr>
      <vt:lpstr>Các thức tấn công!</vt:lpstr>
      <vt:lpstr>PowerPoint Presentation</vt:lpstr>
      <vt:lpstr>PowerPoint Presentation</vt:lpstr>
      <vt:lpstr>Các thức phòng thủ!</vt:lpstr>
      <vt:lpstr>PowerPoint Presentation</vt:lpstr>
      <vt:lpstr>PowerPoint Presentation</vt:lpstr>
      <vt:lpstr>Race Condition</vt:lpstr>
      <vt:lpstr>Instructions</vt:lpstr>
      <vt:lpstr>Các thức tấn công!</vt:lpstr>
      <vt:lpstr>PowerPoint Presentation</vt:lpstr>
      <vt:lpstr>Các thức phòng thủ!</vt:lpstr>
      <vt:lpstr>PowerPoint Presentation</vt:lpstr>
      <vt:lpstr>PowerPoint Presentation</vt:lpstr>
      <vt:lpstr>PowerPoint Presentation</vt:lpstr>
      <vt:lpstr>File upload</vt:lpstr>
      <vt:lpstr>Instructions</vt:lpstr>
      <vt:lpstr>Các thức tấn công!</vt:lpstr>
      <vt:lpstr>PowerPoint Presentation</vt:lpstr>
      <vt:lpstr>1. Webshell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Upload file đơn thuần</vt:lpstr>
      <vt:lpstr>Lab demo</vt:lpstr>
      <vt:lpstr>Bypass 1</vt:lpstr>
      <vt:lpstr>You can also split your content</vt:lpstr>
      <vt:lpstr>Bypass 2</vt:lpstr>
      <vt:lpstr>Thư mục lưu trữ các tệp do người dùng tải lên không có quyền thực thi</vt:lpstr>
      <vt:lpstr>Bypass 3</vt:lpstr>
      <vt:lpstr>Các function đọc các bytes đầu tiên của file upload</vt:lpstr>
      <vt:lpstr>PowerPoint Presentation</vt:lpstr>
      <vt:lpstr>PowerPoint Presentation</vt:lpstr>
      <vt:lpstr>Bypass 4</vt:lpstr>
      <vt:lpstr>Kiểm tra đuôi file</vt:lpstr>
      <vt:lpstr>Check đuôi file tại Client</vt:lpstr>
      <vt:lpstr>Remove đuôi file</vt:lpstr>
      <vt:lpstr>Bypass white list/black list của hệ thống</vt:lpstr>
      <vt:lpstr>Bypass thông qua .htaccess</vt:lpstr>
      <vt:lpstr>Bypass 5</vt:lpstr>
      <vt:lpstr>Chèn metadata vào nội dung file ảnh</vt:lpstr>
      <vt:lpstr>Bypass 6</vt:lpstr>
      <vt:lpstr>Khai thác với tốc độ thật nhanh</vt:lpstr>
      <vt:lpstr>Bypass 7</vt:lpstr>
      <vt:lpstr>Lỗ hổng do quá trình config nginx tạo thành</vt:lpstr>
      <vt:lpstr>PowerPoint Presentation</vt:lpstr>
      <vt:lpstr>Other</vt:lpstr>
      <vt:lpstr>Các dạng upload shell khác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upload vulnerabilities</dc:title>
  <dc:creator/>
  <cp:lastModifiedBy>Toan Vu Van &lt;CV-SC.IT&gt;</cp:lastModifiedBy>
  <cp:revision>96</cp:revision>
  <dcterms:created xsi:type="dcterms:W3CDTF">2024-05-22T22:43:00Z</dcterms:created>
  <dcterms:modified xsi:type="dcterms:W3CDTF">2024-07-25T07:24:30Z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96074933969C41D282254B21C8ECFD8B_12</vt:lpwstr>
  </property>
  <property fmtid="{D5CDD505-2E9C-101B-9397-08002B2CF9AE}" pid="3" name="KSOProductBuildVer">
    <vt:lpwstr>1033-12.2.0.16909</vt:lpwstr>
  </property>
  <property fmtid="{D5CDD505-2E9C-101B-9397-08002B2CF9AE}" pid="4" name="docIndexRef">
    <vt:lpwstr>348bd432-ffaf-4027-bca0-5e5031ffd998</vt:lpwstr>
  </property>
  <property fmtid="{D5CDD505-2E9C-101B-9397-08002B2CF9AE}" pid="5" name="bjSaver">
    <vt:lpwstr>5co/TePAnNw4gmTT3XRMJIa0uU13CwUv</vt:lpwstr>
  </property>
  <property fmtid="{D5CDD505-2E9C-101B-9397-08002B2CF9AE}" pid="6" name="bjDocumentLabelXML">
    <vt:lpwstr>&lt;?xml version="1.0" encoding="us-ascii"?&gt;&lt;sisl xmlns:xsi="http://www.w3.org/2001/XMLSchema-instance" xmlns:xsd="http://www.w3.org/2001/XMLSchema" sislVersion="0" policy="19fdafd2-a809-40f4-8df6-56c192ee3821" origin="userSelected" xmlns="http://www.boldonj</vt:lpwstr>
  </property>
  <property fmtid="{D5CDD505-2E9C-101B-9397-08002B2CF9AE}" pid="7" name="bjDocumentLabelXML-0">
    <vt:lpwstr>ames.com/2008/01/sie/internal/label"&gt;&lt;element uid="8549657b-a059-416e-8782-3e761a83e0e0" value="" /&gt;&lt;element uid="7a261145-2f01-4640-885a-9ef3eedb52f4" value="" /&gt;&lt;element uid="afe90b7b-20cd-47fd-939f-ef1c14f22493" value="" /&gt;&lt;element uid="983fff80-b607-4</vt:lpwstr>
  </property>
  <property fmtid="{D5CDD505-2E9C-101B-9397-08002B2CF9AE}" pid="8" name="bjDocumentLabelXML-1">
    <vt:lpwstr>f01-a190-0257e6e09bc0" value="" /&gt;&lt;/sisl&gt;</vt:lpwstr>
  </property>
  <property fmtid="{D5CDD505-2E9C-101B-9397-08002B2CF9AE}" pid="9" name="bjDocumentSecurityLabel">
    <vt:lpwstr>IT - SC - Công khai</vt:lpwstr>
  </property>
</Properties>
</file>