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60" r:id="rId4"/>
    <p:sldId id="261" r:id="rId5"/>
    <p:sldId id="262" r:id="rId6"/>
    <p:sldId id="263" r:id="rId7"/>
    <p:sldId id="265"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varScale="1">
        <p:scale>
          <a:sx n="59" d="100"/>
          <a:sy n="59" d="100"/>
        </p:scale>
        <p:origin x="6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0T03:32:41.736"/>
    </inkml:context>
    <inkml:brush xml:id="br0">
      <inkml:brushProperty name="width" value="0.035" units="cm"/>
      <inkml:brushProperty name="height" value="0.035" units="cm"/>
      <inkml:brushProperty name="color" value="#FFFFFF"/>
    </inkml:brush>
  </inkml:definitions>
  <inkml:trace contextRef="#ctx0" brushRef="#br0">0 0 24575,'0'5'-8191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2FE7B6-10C6-4F33-BFF2-C5721BD53CEE}" type="datetimeFigureOut">
              <a:rPr lang="en-US" smtClean="0"/>
              <a:t>10/5/2025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4DBED-D896-4FD2-A4EA-2D63D308A742}" type="slidenum">
              <a:rPr lang="en-US" smtClean="0"/>
              <a:t>‹#›</a:t>
            </a:fld>
            <a:endParaRPr lang="en-US"/>
          </a:p>
        </p:txBody>
      </p:sp>
    </p:spTree>
    <p:extLst>
      <p:ext uri="{BB962C8B-B14F-4D97-AF65-F5344CB8AC3E}">
        <p14:creationId xmlns:p14="http://schemas.microsoft.com/office/powerpoint/2010/main" val="1232605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44DBED-D896-4FD2-A4EA-2D63D308A742}" type="slidenum">
              <a:rPr lang="en-US" smtClean="0"/>
              <a:t>2</a:t>
            </a:fld>
            <a:endParaRPr lang="en-US"/>
          </a:p>
        </p:txBody>
      </p:sp>
    </p:spTree>
    <p:extLst>
      <p:ext uri="{BB962C8B-B14F-4D97-AF65-F5344CB8AC3E}">
        <p14:creationId xmlns:p14="http://schemas.microsoft.com/office/powerpoint/2010/main" val="40375440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0D48-97FE-9375-C96C-5F89873D257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627CD0-3207-8604-F6D1-DF27A77AEF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CCE36A-26F8-38E7-EA8D-C4DBE70B2030}"/>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4A9051F0-7433-92FF-88B9-A29B52E038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DD3A1A-013A-95ED-A5FD-1AA35E87D0EB}"/>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2512217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75683-6B6B-4371-0AB7-5F2C1B418B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805181-A2B5-9DA0-5FBC-117BF612A9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5828B7-B64B-F8B1-60D0-FA143AB9E88D}"/>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D730DA25-65A9-831F-D386-2133AE40EF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C5FE23-97FF-411C-785C-F874AF4F2095}"/>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3141201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326F2B-2D64-1332-DB1B-E3C0947079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ADF7B0-A0F7-0662-8FF0-0B50DC9860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B9430-9D39-4C5A-C28B-39CED199A582}"/>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48E44931-ECA0-D0C2-1158-CFAD86F3D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C2AFFC-53A2-0942-7E6C-1081C9AEF9FE}"/>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813216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6AAE0-7225-169B-55CC-7A2E3E311B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A06619-B4BE-6717-86CE-DCBCFB3D19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08BCB-4CBA-50D7-F825-0F7F1A4EBB2A}"/>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6B9B688A-64D3-C172-41AE-50C80C06DD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294C4-24DA-7B01-16DB-B6164D22E19F}"/>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21611043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1497-4911-2BB8-21AC-36A0B1000D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3012DB6-30C2-9808-A53D-F75EA0F13C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2349C-131B-D55E-5D4D-9B9B0A69A4A5}"/>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0661D2C8-73B4-E131-F2FC-EFAA8A987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81AEFF-CFE5-78C7-BDC2-883DB33B7400}"/>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3848500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A37E2-BDF6-08EC-31A3-BF890696C1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6FDBC-B7FA-F0E3-DC7A-49F80F288B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0170A6-063E-77AC-08B8-C525700DF9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DECC94-6C31-CB3F-6EC8-2E1847825E85}"/>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6" name="Footer Placeholder 5">
            <a:extLst>
              <a:ext uri="{FF2B5EF4-FFF2-40B4-BE49-F238E27FC236}">
                <a16:creationId xmlns:a16="http://schemas.microsoft.com/office/drawing/2014/main" id="{6FEA543B-A1B4-5D08-33EA-54D274397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1EFDF1-54E3-30A2-5249-D88BD9022DC3}"/>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2481879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65A97-5EAC-C028-8996-0085169580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67695A-9269-0AC9-39B6-64BE53EE40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1A83A4B-42B3-5073-E2CE-521D319CDB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CC0D64-DD05-E8C8-059E-63BF44083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0DE6E8-C62B-7277-9C16-8001B18729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8CD5CAF-D8F2-E0B5-3136-8C82DEA73150}"/>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8" name="Footer Placeholder 7">
            <a:extLst>
              <a:ext uri="{FF2B5EF4-FFF2-40B4-BE49-F238E27FC236}">
                <a16:creationId xmlns:a16="http://schemas.microsoft.com/office/drawing/2014/main" id="{F2E95AD6-76CE-936C-7E02-9927979A66F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6ACAD37-F462-5C91-AA3E-0680EE685358}"/>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38433560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6E885-B677-F556-6BD4-91615D7B95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CD736D-D084-8F2F-8750-9010E41E7DCC}"/>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4" name="Footer Placeholder 3">
            <a:extLst>
              <a:ext uri="{FF2B5EF4-FFF2-40B4-BE49-F238E27FC236}">
                <a16:creationId xmlns:a16="http://schemas.microsoft.com/office/drawing/2014/main" id="{6D78588D-E729-C5E7-08B1-F81EA09D72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8C20A4-F900-6189-4FEF-A26F44026D3E}"/>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19276970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F06001-FB33-C095-F713-EF91CE15C458}"/>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3" name="Footer Placeholder 2">
            <a:extLst>
              <a:ext uri="{FF2B5EF4-FFF2-40B4-BE49-F238E27FC236}">
                <a16:creationId xmlns:a16="http://schemas.microsoft.com/office/drawing/2014/main" id="{112FECF4-68A2-1D64-A827-874AEB5640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344441-E57C-6D65-3449-72D550CD28B5}"/>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3725206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348B-13BE-2C9F-178F-1CCE5905A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52A5DDF-3B81-EB1A-88B4-1F42390531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9464A-9BE9-3CE7-FDEE-62C1B42D50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2FAD98-55DE-01D6-52F4-E25623BCB138}"/>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6" name="Footer Placeholder 5">
            <a:extLst>
              <a:ext uri="{FF2B5EF4-FFF2-40B4-BE49-F238E27FC236}">
                <a16:creationId xmlns:a16="http://schemas.microsoft.com/office/drawing/2014/main" id="{234ED24D-624A-1F86-E136-566AA063AE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18718A-2B50-4BBB-45DE-B853A0574D17}"/>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3071880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0F0E4-CB49-E43C-87E4-445CFE4DF0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688B0D-387D-4419-7928-EBE879BD58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38C9FD-0D9C-02DD-6051-CD2DB0D8A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8B4-7598-C84B-4D00-BBFB98F5CEBA}"/>
              </a:ext>
            </a:extLst>
          </p:cNvPr>
          <p:cNvSpPr>
            <a:spLocks noGrp="1"/>
          </p:cNvSpPr>
          <p:nvPr>
            <p:ph type="dt" sz="half" idx="10"/>
          </p:nvPr>
        </p:nvSpPr>
        <p:spPr/>
        <p:txBody>
          <a:bodyPr/>
          <a:lstStyle/>
          <a:p>
            <a:fld id="{FE61E8CE-9ABB-4608-A34B-2E2418D80B0E}" type="datetimeFigureOut">
              <a:rPr lang="en-US" smtClean="0"/>
              <a:t>10/5/2025</a:t>
            </a:fld>
            <a:endParaRPr lang="en-US"/>
          </a:p>
        </p:txBody>
      </p:sp>
      <p:sp>
        <p:nvSpPr>
          <p:cNvPr id="6" name="Footer Placeholder 5">
            <a:extLst>
              <a:ext uri="{FF2B5EF4-FFF2-40B4-BE49-F238E27FC236}">
                <a16:creationId xmlns:a16="http://schemas.microsoft.com/office/drawing/2014/main" id="{C9F9E67F-899C-37EB-145C-9E3C3D31C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DF077A-0D53-47BB-0011-ABA6D84B67DE}"/>
              </a:ext>
            </a:extLst>
          </p:cNvPr>
          <p:cNvSpPr>
            <a:spLocks noGrp="1"/>
          </p:cNvSpPr>
          <p:nvPr>
            <p:ph type="sldNum" sz="quarter" idx="12"/>
          </p:nvPr>
        </p:nvSpPr>
        <p:spPr/>
        <p:txBody>
          <a:bodyPr/>
          <a:lstStyle/>
          <a:p>
            <a:fld id="{F18135FE-67D1-4AE0-8377-F9A3C9B444B3}" type="slidenum">
              <a:rPr lang="en-US" smtClean="0"/>
              <a:t>‹#›</a:t>
            </a:fld>
            <a:endParaRPr lang="en-US"/>
          </a:p>
        </p:txBody>
      </p:sp>
    </p:spTree>
    <p:extLst>
      <p:ext uri="{BB962C8B-B14F-4D97-AF65-F5344CB8AC3E}">
        <p14:creationId xmlns:p14="http://schemas.microsoft.com/office/powerpoint/2010/main" val="4838388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35657E-4834-8C23-BF47-5CD2A0ECD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A8070B-88F1-0794-325A-D1E402A44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6BF505-803B-2EF0-9CAE-73D807CE5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61E8CE-9ABB-4608-A34B-2E2418D80B0E}" type="datetimeFigureOut">
              <a:rPr lang="en-US" smtClean="0"/>
              <a:t>10/5/2025</a:t>
            </a:fld>
            <a:endParaRPr lang="en-US"/>
          </a:p>
        </p:txBody>
      </p:sp>
      <p:sp>
        <p:nvSpPr>
          <p:cNvPr id="5" name="Footer Placeholder 4">
            <a:extLst>
              <a:ext uri="{FF2B5EF4-FFF2-40B4-BE49-F238E27FC236}">
                <a16:creationId xmlns:a16="http://schemas.microsoft.com/office/drawing/2014/main" id="{D2EF9936-F10F-C474-B14B-D20B60D079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C47AC4A-232A-32C9-608B-A4D6A1A6E8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8135FE-67D1-4AE0-8377-F9A3C9B444B3}" type="slidenum">
              <a:rPr lang="en-US" smtClean="0"/>
              <a:t>‹#›</a:t>
            </a:fld>
            <a:endParaRPr lang="en-US"/>
          </a:p>
        </p:txBody>
      </p:sp>
    </p:spTree>
    <p:extLst>
      <p:ext uri="{BB962C8B-B14F-4D97-AF65-F5344CB8AC3E}">
        <p14:creationId xmlns:p14="http://schemas.microsoft.com/office/powerpoint/2010/main" val="2406770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jp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2000" b="-12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D1BC0-0A13-539C-8AA9-0D222A0BA93E}"/>
              </a:ext>
            </a:extLst>
          </p:cNvPr>
          <p:cNvSpPr>
            <a:spLocks noGrp="1"/>
          </p:cNvSpPr>
          <p:nvPr>
            <p:ph type="ctrTitle"/>
          </p:nvPr>
        </p:nvSpPr>
        <p:spPr>
          <a:xfrm>
            <a:off x="1442977" y="402772"/>
            <a:ext cx="9144000" cy="3026228"/>
          </a:xfrm>
        </p:spPr>
        <p:txBody>
          <a:bodyPr>
            <a:normAutofit/>
          </a:bodyPr>
          <a:lstStyle/>
          <a:p>
            <a:r>
              <a:rPr lang="en-US" sz="9600" b="1" dirty="0">
                <a:solidFill>
                  <a:schemeClr val="bg1"/>
                </a:solidFill>
                <a:latin typeface="Bradley Hand ITC" panose="03070402050302030203" pitchFamily="66" charset="0"/>
              </a:rPr>
              <a:t>UNIVERSE</a:t>
            </a:r>
            <a:br>
              <a:rPr lang="en-US" sz="9600" b="1" dirty="0">
                <a:solidFill>
                  <a:schemeClr val="bg1"/>
                </a:solidFill>
                <a:latin typeface="Bradley Hand ITC" panose="03070402050302030203" pitchFamily="66" charset="0"/>
              </a:rPr>
            </a:br>
            <a:r>
              <a:rPr lang="en-US" sz="2800" b="1" dirty="0">
                <a:solidFill>
                  <a:schemeClr val="bg1"/>
                </a:solidFill>
                <a:latin typeface="Bradley Hand ITC" panose="03070402050302030203" pitchFamily="66" charset="0"/>
              </a:rPr>
              <a:t>Allah ‘s masterpiece</a:t>
            </a:r>
            <a:endParaRPr lang="en-US" sz="9600" b="1" dirty="0">
              <a:solidFill>
                <a:schemeClr val="bg1"/>
              </a:solidFill>
              <a:latin typeface="Bradley Hand ITC" panose="03070402050302030203" pitchFamily="66" charset="0"/>
            </a:endParaRPr>
          </a:p>
        </p:txBody>
      </p:sp>
      <p:sp>
        <p:nvSpPr>
          <p:cNvPr id="3" name="Subtitle 2">
            <a:extLst>
              <a:ext uri="{FF2B5EF4-FFF2-40B4-BE49-F238E27FC236}">
                <a16:creationId xmlns:a16="http://schemas.microsoft.com/office/drawing/2014/main" id="{88B31A8A-1F4D-A396-2D95-04B74EF0F888}"/>
              </a:ext>
            </a:extLst>
          </p:cNvPr>
          <p:cNvSpPr>
            <a:spLocks noGrp="1"/>
          </p:cNvSpPr>
          <p:nvPr>
            <p:ph type="subTitle" idx="1"/>
          </p:nvPr>
        </p:nvSpPr>
        <p:spPr>
          <a:xfrm>
            <a:off x="3374710" y="4486950"/>
            <a:ext cx="9144000" cy="1655762"/>
          </a:xfrm>
        </p:spPr>
        <p:txBody>
          <a:bodyPr>
            <a:normAutofit/>
          </a:bodyPr>
          <a:lstStyle/>
          <a:p>
            <a:r>
              <a:rPr lang="en-US" dirty="0">
                <a:solidFill>
                  <a:schemeClr val="bg1"/>
                </a:solidFill>
                <a:latin typeface="Algerian" panose="04020705040A02060702" pitchFamily="82" charset="0"/>
              </a:rPr>
              <a:t>BY: </a:t>
            </a:r>
            <a:r>
              <a:rPr lang="en-US" dirty="0" err="1">
                <a:solidFill>
                  <a:schemeClr val="bg1"/>
                </a:solidFill>
                <a:latin typeface="Algerian" panose="04020705040A02060702" pitchFamily="82" charset="0"/>
              </a:rPr>
              <a:t>nuzzah</a:t>
            </a:r>
            <a:r>
              <a:rPr lang="en-US" dirty="0">
                <a:solidFill>
                  <a:schemeClr val="bg1"/>
                </a:solidFill>
                <a:latin typeface="Algerian" panose="04020705040A02060702" pitchFamily="82" charset="0"/>
              </a:rPr>
              <a:t> zubair </a:t>
            </a:r>
            <a:r>
              <a:rPr lang="en-US" dirty="0" err="1">
                <a:solidFill>
                  <a:schemeClr val="bg1"/>
                </a:solidFill>
                <a:latin typeface="Algerian" panose="04020705040A02060702" pitchFamily="82" charset="0"/>
              </a:rPr>
              <a:t>abdul</a:t>
            </a:r>
            <a:r>
              <a:rPr lang="en-US" dirty="0">
                <a:solidFill>
                  <a:schemeClr val="bg1"/>
                </a:solidFill>
                <a:latin typeface="Algerian" panose="04020705040A02060702" pitchFamily="82" charset="0"/>
              </a:rPr>
              <a:t> Rahman</a:t>
            </a:r>
          </a:p>
          <a:p>
            <a:pPr algn="l"/>
            <a:r>
              <a:rPr lang="en-US" dirty="0">
                <a:solidFill>
                  <a:schemeClr val="bg1"/>
                </a:solidFill>
                <a:latin typeface="Algerian" panose="04020705040A02060702" pitchFamily="82" charset="0"/>
              </a:rPr>
              <a:t> </a:t>
            </a:r>
          </a:p>
        </p:txBody>
      </p:sp>
    </p:spTree>
    <p:extLst>
      <p:ext uri="{BB962C8B-B14F-4D97-AF65-F5344CB8AC3E}">
        <p14:creationId xmlns:p14="http://schemas.microsoft.com/office/powerpoint/2010/main" val="11385488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104000" b="-10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4CEF-C461-A798-CC70-4C5832FDB16B}"/>
              </a:ext>
            </a:extLst>
          </p:cNvPr>
          <p:cNvSpPr>
            <a:spLocks noGrp="1"/>
          </p:cNvSpPr>
          <p:nvPr>
            <p:ph type="title"/>
          </p:nvPr>
        </p:nvSpPr>
        <p:spPr/>
        <p:txBody>
          <a:bodyPr>
            <a:normAutofit/>
          </a:bodyPr>
          <a:lstStyle/>
          <a:p>
            <a:r>
              <a:rPr lang="en-US" dirty="0">
                <a:solidFill>
                  <a:schemeClr val="bg1"/>
                </a:solidFill>
                <a:latin typeface="Castellar" panose="020A0402060406010301" pitchFamily="18" charset="0"/>
              </a:rPr>
              <a:t>What is universe?</a:t>
            </a:r>
          </a:p>
        </p:txBody>
      </p:sp>
      <p:sp>
        <p:nvSpPr>
          <p:cNvPr id="11" name="Content Placeholder 10">
            <a:extLst>
              <a:ext uri="{FF2B5EF4-FFF2-40B4-BE49-F238E27FC236}">
                <a16:creationId xmlns:a16="http://schemas.microsoft.com/office/drawing/2014/main" id="{1ACB49ED-3760-3C83-018F-7DBC743AB217}"/>
              </a:ext>
            </a:extLst>
          </p:cNvPr>
          <p:cNvSpPr>
            <a:spLocks noGrp="1"/>
          </p:cNvSpPr>
          <p:nvPr>
            <p:ph idx="1"/>
          </p:nvPr>
        </p:nvSpPr>
        <p:spPr>
          <a:xfrm>
            <a:off x="748909" y="1781668"/>
            <a:ext cx="10384971" cy="4194176"/>
          </a:xfrm>
        </p:spPr>
        <p:txBody>
          <a:bodyPr>
            <a:normAutofit/>
          </a:bodyPr>
          <a:lstStyle/>
          <a:p>
            <a:r>
              <a:rPr lang="en-US" dirty="0">
                <a:solidFill>
                  <a:schemeClr val="bg1"/>
                </a:solidFill>
              </a:rPr>
              <a:t> </a:t>
            </a:r>
            <a:r>
              <a:rPr lang="en-US" sz="2400" dirty="0">
                <a:solidFill>
                  <a:schemeClr val="bg1"/>
                </a:solidFill>
                <a:latin typeface="+mj-lt"/>
              </a:rPr>
              <a:t>The universe includes everything space ,time , matter and energy. It began with a massive explosion of the universe around 13.8 billion years ago.</a:t>
            </a:r>
          </a:p>
          <a:p>
            <a:endParaRPr lang="en-US" sz="2400" dirty="0">
              <a:solidFill>
                <a:schemeClr val="bg1"/>
              </a:solidFill>
              <a:latin typeface="+mj-lt"/>
            </a:endParaRPr>
          </a:p>
          <a:p>
            <a:r>
              <a:rPr lang="en-US" sz="2400" dirty="0">
                <a:solidFill>
                  <a:schemeClr val="bg1"/>
                </a:solidFill>
                <a:latin typeface="+mj-lt"/>
              </a:rPr>
              <a:t> Billions of galaxies exists  each with  millions of </a:t>
            </a:r>
            <a:r>
              <a:rPr lang="en-US" sz="2400" dirty="0" err="1">
                <a:solidFill>
                  <a:schemeClr val="bg1"/>
                </a:solidFill>
                <a:latin typeface="+mj-lt"/>
              </a:rPr>
              <a:t>stars.The</a:t>
            </a:r>
            <a:r>
              <a:rPr lang="en-US" sz="2400" dirty="0">
                <a:solidFill>
                  <a:schemeClr val="bg1"/>
                </a:solidFill>
                <a:latin typeface="+mj-lt"/>
              </a:rPr>
              <a:t> universe might be infinite ,we  can only observe a part of it.</a:t>
            </a:r>
          </a:p>
          <a:p>
            <a:endParaRPr lang="en-US" sz="2400" dirty="0">
              <a:solidFill>
                <a:schemeClr val="bg1"/>
              </a:solidFill>
              <a:latin typeface="+mj-lt"/>
            </a:endParaRPr>
          </a:p>
          <a:p>
            <a:pPr algn="just"/>
            <a:r>
              <a:rPr lang="en-US" sz="2400" dirty="0">
                <a:solidFill>
                  <a:schemeClr val="bg1"/>
                </a:solidFill>
                <a:latin typeface="+mj-lt"/>
              </a:rPr>
              <a:t> Everything is made of atoms and subatomic particles like electrons and neutrons etc. The universe is a vast and fascinating place that has inspired human curiosity for centuries. From the  smallest particles to the largest galaxies, it holds countless mysteries waiting to be discovered.</a:t>
            </a:r>
          </a:p>
          <a:p>
            <a:pPr algn="just"/>
            <a:endParaRPr lang="en-US" sz="2600" dirty="0">
              <a:solidFill>
                <a:schemeClr val="bg1"/>
              </a:solidFill>
              <a:latin typeface="+mj-lt"/>
            </a:endParaRPr>
          </a:p>
          <a:p>
            <a:pPr algn="just"/>
            <a:endParaRPr lang="en-US" sz="2000" dirty="0">
              <a:solidFill>
                <a:schemeClr val="bg1"/>
              </a:solidFill>
              <a:latin typeface="+mj-lt"/>
            </a:endParaRPr>
          </a:p>
        </p:txBody>
      </p:sp>
    </p:spTree>
    <p:extLst>
      <p:ext uri="{BB962C8B-B14F-4D97-AF65-F5344CB8AC3E}">
        <p14:creationId xmlns:p14="http://schemas.microsoft.com/office/powerpoint/2010/main" val="10010165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 b="-108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D6468-3334-161F-B9B3-DE75505C5501}"/>
              </a:ext>
            </a:extLst>
          </p:cNvPr>
          <p:cNvSpPr>
            <a:spLocks noGrp="1"/>
          </p:cNvSpPr>
          <p:nvPr>
            <p:ph type="title"/>
          </p:nvPr>
        </p:nvSpPr>
        <p:spPr>
          <a:xfrm>
            <a:off x="425605" y="252966"/>
            <a:ext cx="10515600" cy="1325563"/>
          </a:xfrm>
        </p:spPr>
        <p:txBody>
          <a:bodyPr>
            <a:normAutofit fontScale="90000"/>
          </a:bodyPr>
          <a:lstStyle/>
          <a:p>
            <a:r>
              <a:rPr lang="en-US" sz="3200" dirty="0">
                <a:solidFill>
                  <a:schemeClr val="accent2">
                    <a:lumMod val="75000"/>
                  </a:schemeClr>
                </a:solidFill>
                <a:latin typeface="Goudy Stout" panose="0202090407030B020401" pitchFamily="18" charset="0"/>
              </a:rPr>
              <a:t>VERSES FROM THE HOLY QURAN ABOUT OUR UNIVERSE</a:t>
            </a:r>
          </a:p>
        </p:txBody>
      </p:sp>
      <p:sp>
        <p:nvSpPr>
          <p:cNvPr id="7" name="Content Placeholder 6">
            <a:extLst>
              <a:ext uri="{FF2B5EF4-FFF2-40B4-BE49-F238E27FC236}">
                <a16:creationId xmlns:a16="http://schemas.microsoft.com/office/drawing/2014/main" id="{E6B602F5-8C67-E697-F1F7-D954A0B49C5A}"/>
              </a:ext>
            </a:extLst>
          </p:cNvPr>
          <p:cNvSpPr>
            <a:spLocks noGrp="1"/>
          </p:cNvSpPr>
          <p:nvPr>
            <p:ph idx="1"/>
          </p:nvPr>
        </p:nvSpPr>
        <p:spPr/>
        <p:txBody>
          <a:bodyPr>
            <a:normAutofit/>
          </a:bodyPr>
          <a:lstStyle/>
          <a:p>
            <a:pPr>
              <a:buFont typeface="Wingdings" panose="05000000000000000000" pitchFamily="2" charset="2"/>
              <a:buChar char="q"/>
            </a:pPr>
            <a:r>
              <a:rPr lang="en-US" sz="3200" dirty="0">
                <a:solidFill>
                  <a:schemeClr val="accent2">
                    <a:lumMod val="75000"/>
                  </a:schemeClr>
                </a:solidFill>
                <a:latin typeface="Agency FB" panose="020B0503020202020204" pitchFamily="34" charset="0"/>
              </a:rPr>
              <a:t> </a:t>
            </a:r>
            <a:r>
              <a:rPr lang="en-US" dirty="0">
                <a:solidFill>
                  <a:schemeClr val="accent2">
                    <a:lumMod val="75000"/>
                  </a:schemeClr>
                </a:solidFill>
                <a:latin typeface="Algerian" panose="04020705040A02060702" pitchFamily="82" charset="0"/>
              </a:rPr>
              <a:t>The Creation of the Heavens and the Earth</a:t>
            </a:r>
          </a:p>
        </p:txBody>
      </p:sp>
      <p:sp>
        <p:nvSpPr>
          <p:cNvPr id="4" name="TextBox 3">
            <a:extLst>
              <a:ext uri="{FF2B5EF4-FFF2-40B4-BE49-F238E27FC236}">
                <a16:creationId xmlns:a16="http://schemas.microsoft.com/office/drawing/2014/main" id="{90D1DAC2-D5FA-16E8-2A7B-8E445AD82E70}"/>
              </a:ext>
            </a:extLst>
          </p:cNvPr>
          <p:cNvSpPr txBox="1"/>
          <p:nvPr/>
        </p:nvSpPr>
        <p:spPr>
          <a:xfrm>
            <a:off x="405161" y="2890391"/>
            <a:ext cx="9141106" cy="1077218"/>
          </a:xfrm>
          <a:prstGeom prst="rect">
            <a:avLst/>
          </a:prstGeom>
          <a:noFill/>
        </p:spPr>
        <p:txBody>
          <a:bodyPr wrap="square">
            <a:spAutoFit/>
          </a:bodyPr>
          <a:lstStyle/>
          <a:p>
            <a:pPr marL="914400" lvl="1" indent="-457200">
              <a:buFont typeface="Wingdings" panose="05000000000000000000" pitchFamily="2" charset="2"/>
              <a:buChar char="Ø"/>
            </a:pPr>
            <a:r>
              <a:rPr lang="ar-AE" sz="3200" dirty="0">
                <a:solidFill>
                  <a:schemeClr val="accent2">
                    <a:lumMod val="75000"/>
                  </a:schemeClr>
                </a:solidFill>
                <a:latin typeface="Algerian" panose="04020705040A02060702" pitchFamily="82" charset="0"/>
              </a:rPr>
              <a:t>إِنَّفِي خَلْقِ السَّمَاوَاتِ وَالْأَرْضِ وَاخْتِلَافِ اللَّيْلِ وَالنَّهَارِ... لَآيَاتٍ لِّقَوْمٍ يعْقِلُونَ</a:t>
            </a:r>
            <a:r>
              <a:rPr lang="en-US" sz="3200" dirty="0">
                <a:solidFill>
                  <a:schemeClr val="accent2">
                    <a:lumMod val="75000"/>
                  </a:schemeClr>
                </a:solidFill>
                <a:latin typeface="Algerian" panose="04020705040A02060702" pitchFamily="82" charset="0"/>
              </a:rPr>
              <a:t> </a:t>
            </a:r>
            <a:r>
              <a:rPr lang="ar-AE" sz="3200" dirty="0">
                <a:solidFill>
                  <a:schemeClr val="accent2">
                    <a:lumMod val="75000"/>
                  </a:schemeClr>
                </a:solidFill>
                <a:latin typeface="Algerian" panose="04020705040A02060702" pitchFamily="82" charset="0"/>
              </a:rPr>
              <a:t>َ</a:t>
            </a:r>
            <a:r>
              <a:rPr lang="en-US" sz="3200" dirty="0">
                <a:solidFill>
                  <a:schemeClr val="accent2">
                    <a:lumMod val="75000"/>
                  </a:schemeClr>
                </a:solidFill>
                <a:latin typeface="Algerian" panose="04020705040A02060702" pitchFamily="82" charset="0"/>
              </a:rPr>
              <a:t> [2:164]</a:t>
            </a:r>
          </a:p>
        </p:txBody>
      </p:sp>
      <p:sp>
        <p:nvSpPr>
          <p:cNvPr id="6" name="TextBox 5">
            <a:extLst>
              <a:ext uri="{FF2B5EF4-FFF2-40B4-BE49-F238E27FC236}">
                <a16:creationId xmlns:a16="http://schemas.microsoft.com/office/drawing/2014/main" id="{9E25B00E-AD1D-3992-3826-DA3323A5B636}"/>
              </a:ext>
            </a:extLst>
          </p:cNvPr>
          <p:cNvSpPr txBox="1"/>
          <p:nvPr/>
        </p:nvSpPr>
        <p:spPr>
          <a:xfrm>
            <a:off x="405161" y="4431591"/>
            <a:ext cx="10414321" cy="1384995"/>
          </a:xfrm>
          <a:prstGeom prst="rect">
            <a:avLst/>
          </a:prstGeom>
          <a:noFill/>
        </p:spPr>
        <p:txBody>
          <a:bodyPr wrap="square">
            <a:spAutoFit/>
          </a:bodyPr>
          <a:lstStyle/>
          <a:p>
            <a:pPr marL="457200" indent="-457200" algn="ctr">
              <a:buFont typeface="Wingdings" panose="05000000000000000000" pitchFamily="2" charset="2"/>
              <a:buChar char="§"/>
            </a:pPr>
            <a:r>
              <a:rPr lang="en-US" sz="2800" dirty="0">
                <a:solidFill>
                  <a:schemeClr val="accent2">
                    <a:lumMod val="75000"/>
                  </a:schemeClr>
                </a:solidFill>
                <a:latin typeface="Bernard MT Condensed" panose="02050806060905020404" pitchFamily="18" charset="0"/>
              </a:rPr>
              <a:t>"Indeed, in the creation of the heavens and the earth, and the alternation of the night and the day... are signs for a people who use reason."</a:t>
            </a:r>
          </a:p>
        </p:txBody>
      </p:sp>
    </p:spTree>
    <p:extLst>
      <p:ext uri="{BB962C8B-B14F-4D97-AF65-F5344CB8AC3E}">
        <p14:creationId xmlns:p14="http://schemas.microsoft.com/office/powerpoint/2010/main" val="3150835093"/>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2000" b="-108000"/>
          </a:stretch>
        </a:blipFill>
        <a:effectLst/>
      </p:bgPr>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775FDAC5-CCDF-CE03-1CA6-CB4C12210EB2}"/>
              </a:ext>
            </a:extLst>
          </p:cNvPr>
          <p:cNvSpPr>
            <a:spLocks noGrp="1"/>
          </p:cNvSpPr>
          <p:nvPr>
            <p:ph idx="1"/>
          </p:nvPr>
        </p:nvSpPr>
        <p:spPr>
          <a:xfrm>
            <a:off x="838200" y="888923"/>
            <a:ext cx="10515600" cy="5419280"/>
          </a:xfrm>
        </p:spPr>
        <p:txBody>
          <a:bodyPr>
            <a:normAutofit/>
          </a:bodyPr>
          <a:lstStyle/>
          <a:p>
            <a:pPr marL="0" indent="0" algn="ctr">
              <a:buNone/>
            </a:pPr>
            <a:r>
              <a:rPr lang="en-US" dirty="0">
                <a:solidFill>
                  <a:schemeClr val="bg1"/>
                </a:solidFill>
              </a:rPr>
              <a:t> </a:t>
            </a:r>
            <a:r>
              <a:rPr lang="en-US" sz="3900" dirty="0">
                <a:solidFill>
                  <a:schemeClr val="bg1"/>
                </a:solidFill>
                <a:latin typeface="Algerian" panose="04020705040A02060702" pitchFamily="82" charset="0"/>
              </a:rPr>
              <a:t>Protective Sky</a:t>
            </a:r>
          </a:p>
          <a:p>
            <a:pPr marL="0" indent="0">
              <a:buNone/>
            </a:pPr>
            <a:endParaRPr lang="en-US" sz="3200" dirty="0">
              <a:solidFill>
                <a:schemeClr val="bg1"/>
              </a:solidFill>
              <a:latin typeface="Algerian" panose="04020705040A02060702" pitchFamily="82" charset="0"/>
            </a:endParaRPr>
          </a:p>
          <a:p>
            <a:pPr marL="0" indent="0">
              <a:buNone/>
            </a:pPr>
            <a:endParaRPr lang="en-US" sz="3900" b="1" dirty="0">
              <a:solidFill>
                <a:schemeClr val="bg1"/>
              </a:solidFill>
              <a:latin typeface="Algerian" panose="04020705040A02060702" pitchFamily="82" charset="0"/>
            </a:endParaRPr>
          </a:p>
          <a:p>
            <a:pPr>
              <a:buFont typeface="Wingdings" panose="05000000000000000000" pitchFamily="2" charset="2"/>
              <a:buChar char="Ø"/>
            </a:pPr>
            <a:r>
              <a:rPr lang="en-US" sz="3900" dirty="0">
                <a:solidFill>
                  <a:schemeClr val="bg1"/>
                </a:solidFill>
                <a:latin typeface="Algerian" panose="04020705040A02060702" pitchFamily="82" charset="0"/>
              </a:rPr>
              <a:t> </a:t>
            </a:r>
            <a:r>
              <a:rPr lang="ar-AE" sz="3900" b="1" dirty="0">
                <a:solidFill>
                  <a:schemeClr val="bg1"/>
                </a:solidFill>
                <a:latin typeface="Algerian" panose="04020705040A02060702" pitchFamily="82" charset="0"/>
              </a:rPr>
              <a:t>وَجَعَلْنَا السَّمَاءَ سَقْفًا مَّحْفُوظًا وَهُمْ عَنْ آيَاتِهَا مُعْرِضُونَ</a:t>
            </a:r>
            <a:r>
              <a:rPr lang="en-US" sz="3900" b="1" dirty="0">
                <a:solidFill>
                  <a:schemeClr val="bg1"/>
                </a:solidFill>
                <a:latin typeface="Algerian" panose="04020705040A02060702" pitchFamily="82" charset="0"/>
              </a:rPr>
              <a:t>[SURAH AL ANBIYA :32]</a:t>
            </a:r>
            <a:endParaRPr lang="en-US" sz="3300" b="1" dirty="0">
              <a:solidFill>
                <a:schemeClr val="bg1"/>
              </a:solidFill>
              <a:latin typeface="Algerian" panose="04020705040A02060702" pitchFamily="82" charset="0"/>
            </a:endParaRPr>
          </a:p>
          <a:p>
            <a:pPr>
              <a:buFont typeface="Wingdings" panose="05000000000000000000" pitchFamily="2" charset="2"/>
              <a:buChar char="Ø"/>
            </a:pPr>
            <a:endParaRPr lang="en-US" sz="3300" b="1" dirty="0">
              <a:solidFill>
                <a:schemeClr val="bg1"/>
              </a:solidFill>
              <a:latin typeface="Algerian" panose="04020705040A02060702" pitchFamily="82" charset="0"/>
            </a:endParaRPr>
          </a:p>
          <a:p>
            <a:pPr>
              <a:buFont typeface="Wingdings" panose="05000000000000000000" pitchFamily="2" charset="2"/>
              <a:buChar char="Ø"/>
            </a:pPr>
            <a:endParaRPr lang="en-US" sz="3300" b="1" dirty="0">
              <a:solidFill>
                <a:schemeClr val="bg1"/>
              </a:solidFill>
              <a:latin typeface="Algerian" panose="04020705040A02060702" pitchFamily="82" charset="0"/>
            </a:endParaRPr>
          </a:p>
          <a:p>
            <a:pPr>
              <a:buFont typeface="Wingdings" panose="05000000000000000000" pitchFamily="2" charset="2"/>
              <a:buChar char="§"/>
            </a:pPr>
            <a:r>
              <a:rPr lang="en-US" sz="3300" dirty="0">
                <a:solidFill>
                  <a:schemeClr val="bg1"/>
                </a:solidFill>
                <a:latin typeface="Algerian" panose="04020705040A02060702" pitchFamily="82" charset="0"/>
              </a:rPr>
              <a:t> “And We made the sky a protected ceiling, but they, from its signs, are turning away.”</a:t>
            </a:r>
          </a:p>
        </p:txBody>
      </p:sp>
    </p:spTree>
    <p:extLst>
      <p:ext uri="{BB962C8B-B14F-4D97-AF65-F5344CB8AC3E}">
        <p14:creationId xmlns:p14="http://schemas.microsoft.com/office/powerpoint/2010/main" val="186776458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2000" b="-92000"/>
          </a:stretch>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140838BF-E85F-71DC-387F-B225ADC454C4}"/>
              </a:ext>
            </a:extLst>
          </p:cNvPr>
          <p:cNvSpPr>
            <a:spLocks noGrp="1"/>
          </p:cNvSpPr>
          <p:nvPr>
            <p:ph idx="1"/>
          </p:nvPr>
        </p:nvSpPr>
        <p:spPr>
          <a:xfrm>
            <a:off x="838200" y="1253331"/>
            <a:ext cx="10515600" cy="4351338"/>
          </a:xfrm>
        </p:spPr>
        <p:txBody>
          <a:bodyPr>
            <a:normAutofit fontScale="92500" lnSpcReduction="20000"/>
          </a:bodyPr>
          <a:lstStyle/>
          <a:p>
            <a:pPr>
              <a:buFont typeface="Wingdings" panose="05000000000000000000" pitchFamily="2" charset="2"/>
              <a:buChar char="q"/>
            </a:pPr>
            <a:r>
              <a:rPr lang="en-US" sz="3200" dirty="0">
                <a:solidFill>
                  <a:schemeClr val="bg1"/>
                </a:solidFill>
                <a:latin typeface="Algerian" panose="04020705040A02060702" pitchFamily="82" charset="0"/>
              </a:rPr>
              <a:t>The Heavens and the Earth were Once One</a:t>
            </a:r>
          </a:p>
          <a:p>
            <a:pPr>
              <a:buFont typeface="Wingdings" panose="05000000000000000000" pitchFamily="2" charset="2"/>
              <a:buChar char="q"/>
            </a:pPr>
            <a:endParaRPr lang="en-US" sz="3200" dirty="0">
              <a:solidFill>
                <a:schemeClr val="bg1"/>
              </a:solidFill>
              <a:latin typeface="Algerian" panose="04020705040A02060702" pitchFamily="82" charset="0"/>
            </a:endParaRPr>
          </a:p>
          <a:p>
            <a:pPr>
              <a:buFont typeface="Wingdings" panose="05000000000000000000" pitchFamily="2" charset="2"/>
              <a:buChar char="q"/>
            </a:pPr>
            <a:endParaRPr lang="en-US" sz="3200" dirty="0">
              <a:solidFill>
                <a:schemeClr val="bg1"/>
              </a:solidFill>
              <a:latin typeface="Algerian" panose="04020705040A02060702" pitchFamily="82" charset="0"/>
            </a:endParaRPr>
          </a:p>
          <a:p>
            <a:pPr>
              <a:buFont typeface="Wingdings" panose="05000000000000000000" pitchFamily="2" charset="2"/>
              <a:buChar char="Ø"/>
            </a:pPr>
            <a:r>
              <a:rPr lang="en-US" sz="3200" dirty="0">
                <a:solidFill>
                  <a:schemeClr val="bg1"/>
                </a:solidFill>
                <a:latin typeface="Algerian" panose="04020705040A02060702" pitchFamily="82" charset="0"/>
              </a:rPr>
              <a:t> </a:t>
            </a:r>
            <a:r>
              <a:rPr lang="ar-AE" sz="3200" b="1" dirty="0">
                <a:solidFill>
                  <a:schemeClr val="bg1"/>
                </a:solidFill>
                <a:latin typeface="Algerian" panose="04020705040A02060702" pitchFamily="82" charset="0"/>
              </a:rPr>
              <a:t>أَوَلَمْ يَرَ الَّذِينَ كَفَرُوا أَنَّ السَّمَاوَاتِ وَالْأَرْضَ كَانَتَا رَتْقًا فَفَتَقْنَاهُمَا وَجَعَلْنَا مِنَ الْمَاءِ كُلَّ شَيْءٍ حَيٍّ ۖ أَفَلَا يُؤْمِنُونَ</a:t>
            </a:r>
            <a:endParaRPr lang="en-US" sz="3200" b="1" dirty="0">
              <a:solidFill>
                <a:schemeClr val="bg1"/>
              </a:solidFill>
              <a:latin typeface="Algerian" panose="04020705040A02060702" pitchFamily="82" charset="0"/>
            </a:endParaRPr>
          </a:p>
          <a:p>
            <a:pPr>
              <a:buFont typeface="Wingdings" panose="05000000000000000000" pitchFamily="2" charset="2"/>
              <a:buChar char="Ø"/>
            </a:pPr>
            <a:endParaRPr lang="en-US" sz="3000" b="1" dirty="0">
              <a:solidFill>
                <a:schemeClr val="bg1"/>
              </a:solidFill>
              <a:latin typeface="Algerian" panose="04020705040A02060702" pitchFamily="82" charset="0"/>
            </a:endParaRPr>
          </a:p>
          <a:p>
            <a:pPr>
              <a:buFont typeface="Wingdings" panose="05000000000000000000" pitchFamily="2" charset="2"/>
              <a:buChar char="§"/>
            </a:pPr>
            <a:r>
              <a:rPr lang="en-US" sz="3000" b="1" dirty="0">
                <a:solidFill>
                  <a:schemeClr val="bg1"/>
                </a:solidFill>
                <a:latin typeface="Algerian" panose="04020705040A02060702" pitchFamily="82" charset="0"/>
              </a:rPr>
              <a:t> "Have those who disbelieved not considered that the heavens and the earth were a joined entity, and We separated them and made from water every living thing? Then will they not believe? "Surah: Al-</a:t>
            </a:r>
            <a:r>
              <a:rPr lang="en-US" sz="3000" b="1" dirty="0" err="1">
                <a:solidFill>
                  <a:schemeClr val="bg1"/>
                </a:solidFill>
                <a:latin typeface="Algerian" panose="04020705040A02060702" pitchFamily="82" charset="0"/>
              </a:rPr>
              <a:t>Anbiya</a:t>
            </a:r>
            <a:r>
              <a:rPr lang="en-US" sz="3000" b="1" dirty="0">
                <a:solidFill>
                  <a:schemeClr val="bg1"/>
                </a:solidFill>
                <a:latin typeface="Algerian" panose="04020705040A02060702" pitchFamily="82" charset="0"/>
              </a:rPr>
              <a:t> (21:30)</a:t>
            </a:r>
          </a:p>
        </p:txBody>
      </p:sp>
    </p:spTree>
    <p:extLst>
      <p:ext uri="{BB962C8B-B14F-4D97-AF65-F5344CB8AC3E}">
        <p14:creationId xmlns:p14="http://schemas.microsoft.com/office/powerpoint/2010/main" val="8299673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7000" b="-107000"/>
          </a:stretch>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899C2EA7-D8F4-CE99-3168-E08476F22BA5}"/>
              </a:ext>
            </a:extLst>
          </p:cNvPr>
          <p:cNvSpPr>
            <a:spLocks noGrp="1"/>
          </p:cNvSpPr>
          <p:nvPr>
            <p:ph idx="1"/>
          </p:nvPr>
        </p:nvSpPr>
        <p:spPr>
          <a:xfrm>
            <a:off x="838200" y="625033"/>
            <a:ext cx="10515600" cy="5551930"/>
          </a:xfrm>
        </p:spPr>
        <p:txBody>
          <a:bodyPr/>
          <a:lstStyle/>
          <a:p>
            <a:pPr marL="0" indent="0" algn="ctr">
              <a:buNone/>
            </a:pPr>
            <a:r>
              <a:rPr lang="en-US" sz="3200" b="1" dirty="0">
                <a:solidFill>
                  <a:schemeClr val="bg1"/>
                </a:solidFill>
                <a:latin typeface="Algerian" panose="04020705040A02060702" pitchFamily="82" charset="0"/>
              </a:rPr>
              <a:t>ORBITS OF CELESTIAL BODIES</a:t>
            </a:r>
          </a:p>
          <a:p>
            <a:pPr>
              <a:buFont typeface="Wingdings" panose="05000000000000000000" pitchFamily="2" charset="2"/>
              <a:buChar char="q"/>
            </a:pPr>
            <a:endParaRPr lang="en-US" sz="3200" dirty="0">
              <a:solidFill>
                <a:schemeClr val="bg1"/>
              </a:solidFill>
              <a:latin typeface="Algerian" panose="04020705040A02060702" pitchFamily="82" charset="0"/>
            </a:endParaRPr>
          </a:p>
          <a:p>
            <a:pPr>
              <a:buFont typeface="Wingdings" panose="05000000000000000000" pitchFamily="2" charset="2"/>
              <a:buChar char="Ø"/>
            </a:pPr>
            <a:r>
              <a:rPr lang="en-US" sz="3600" b="1" dirty="0">
                <a:solidFill>
                  <a:schemeClr val="bg1"/>
                </a:solidFill>
                <a:latin typeface="Broadway" panose="04040905080B02020502" pitchFamily="82" charset="0"/>
              </a:rPr>
              <a:t> </a:t>
            </a:r>
            <a:r>
              <a:rPr lang="ar-AE" sz="3600" b="1" dirty="0">
                <a:solidFill>
                  <a:schemeClr val="bg1"/>
                </a:solidFill>
                <a:latin typeface="Broadway" panose="04040905080B02020502" pitchFamily="82" charset="0"/>
              </a:rPr>
              <a:t>وَهُوَ الَّذِي خَلَقَ اللَّيْلَ وَالنَّهَارَ وَالشَّمْسَ وَالْقَمَرَ ۖ كُلٌّ فِي فَلَكٍ يَسْبَحُونَ</a:t>
            </a:r>
            <a:r>
              <a:rPr lang="en-US" sz="3600" b="1" dirty="0">
                <a:solidFill>
                  <a:schemeClr val="bg1"/>
                </a:solidFill>
                <a:latin typeface="Broadway" panose="04040905080B02020502" pitchFamily="82" charset="0"/>
              </a:rPr>
              <a:t>  </a:t>
            </a:r>
          </a:p>
          <a:p>
            <a:pPr marL="0" indent="0">
              <a:buNone/>
            </a:pPr>
            <a:r>
              <a:rPr lang="en-US" sz="3600" b="1" dirty="0">
                <a:solidFill>
                  <a:schemeClr val="bg1"/>
                </a:solidFill>
                <a:latin typeface="Broadway" panose="04040905080B02020502" pitchFamily="82" charset="0"/>
              </a:rPr>
              <a:t>   </a:t>
            </a:r>
            <a:r>
              <a:rPr lang="en-US" sz="3600" b="1" dirty="0">
                <a:solidFill>
                  <a:schemeClr val="bg1"/>
                </a:solidFill>
                <a:latin typeface="Algerian" panose="04020705040A02060702" pitchFamily="82" charset="0"/>
              </a:rPr>
              <a:t>[21:33]</a:t>
            </a:r>
          </a:p>
          <a:p>
            <a:pPr marL="0" indent="0">
              <a:buNone/>
            </a:pPr>
            <a:endParaRPr lang="en-US" sz="3600" b="1" dirty="0">
              <a:solidFill>
                <a:schemeClr val="bg1"/>
              </a:solidFill>
              <a:latin typeface="Broadway" panose="04040905080B02020502" pitchFamily="82" charset="0"/>
            </a:endParaRPr>
          </a:p>
          <a:p>
            <a:pPr>
              <a:buFont typeface="Wingdings" panose="05000000000000000000" pitchFamily="2" charset="2"/>
              <a:buChar char="§"/>
            </a:pPr>
            <a:r>
              <a:rPr lang="en-US" sz="3600" b="1" dirty="0">
                <a:solidFill>
                  <a:schemeClr val="bg1"/>
                </a:solidFill>
                <a:latin typeface="Broadway" panose="04040905080B02020502" pitchFamily="82" charset="0"/>
              </a:rPr>
              <a:t> </a:t>
            </a:r>
            <a:r>
              <a:rPr lang="en-US" b="1" dirty="0">
                <a:solidFill>
                  <a:schemeClr val="bg1"/>
                </a:solidFill>
                <a:latin typeface="Broadway" panose="04040905080B02020502" pitchFamily="82" charset="0"/>
              </a:rPr>
              <a:t>"And it is He who created the night and the day and the sun and the moon; all [heavenly bodies] are swimming in an orbit."</a:t>
            </a:r>
          </a:p>
        </p:txBody>
      </p:sp>
    </p:spTree>
    <p:extLst>
      <p:ext uri="{BB962C8B-B14F-4D97-AF65-F5344CB8AC3E}">
        <p14:creationId xmlns:p14="http://schemas.microsoft.com/office/powerpoint/2010/main" val="5101583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5000" b="-15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8AE6-EBE5-D4C8-0CE5-626F0137E0F1}"/>
              </a:ext>
            </a:extLst>
          </p:cNvPr>
          <p:cNvSpPr>
            <a:spLocks noGrp="1"/>
          </p:cNvSpPr>
          <p:nvPr>
            <p:ph type="title"/>
          </p:nvPr>
        </p:nvSpPr>
        <p:spPr>
          <a:xfrm>
            <a:off x="838200" y="1162843"/>
            <a:ext cx="10515600" cy="1325563"/>
          </a:xfrm>
        </p:spPr>
        <p:txBody>
          <a:bodyPr>
            <a:normAutofit/>
          </a:bodyPr>
          <a:lstStyle/>
          <a:p>
            <a:r>
              <a:rPr lang="en-US" sz="3600" dirty="0">
                <a:solidFill>
                  <a:schemeClr val="bg1"/>
                </a:solidFill>
                <a:latin typeface="Bodoni MT" panose="02070603080606020203" pitchFamily="18" charset="0"/>
              </a:rPr>
              <a:t>THE UNIVERSE IN THE LIGHT OF QURAN</a:t>
            </a:r>
          </a:p>
        </p:txBody>
      </p:sp>
      <p:sp>
        <p:nvSpPr>
          <p:cNvPr id="3" name="Content Placeholder 2">
            <a:extLst>
              <a:ext uri="{FF2B5EF4-FFF2-40B4-BE49-F238E27FC236}">
                <a16:creationId xmlns:a16="http://schemas.microsoft.com/office/drawing/2014/main" id="{0D1B3093-8A4B-B1FC-B569-83C153CE10A1}"/>
              </a:ext>
            </a:extLst>
          </p:cNvPr>
          <p:cNvSpPr>
            <a:spLocks noGrp="1"/>
          </p:cNvSpPr>
          <p:nvPr>
            <p:ph idx="1"/>
          </p:nvPr>
        </p:nvSpPr>
        <p:spPr>
          <a:xfrm>
            <a:off x="704385" y="2293976"/>
            <a:ext cx="10515600" cy="4351338"/>
          </a:xfrm>
        </p:spPr>
        <p:txBody>
          <a:bodyPr/>
          <a:lstStyle/>
          <a:p>
            <a:pPr marL="0" indent="0">
              <a:buNone/>
            </a:pPr>
            <a:endParaRPr lang="en-US" dirty="0"/>
          </a:p>
          <a:p>
            <a:pPr marL="0" indent="0">
              <a:buNone/>
            </a:pPr>
            <a:r>
              <a:rPr lang="en-US" sz="2000" b="1" dirty="0">
                <a:solidFill>
                  <a:schemeClr val="bg1"/>
                </a:solidFill>
              </a:rPr>
              <a:t> </a:t>
            </a:r>
            <a:r>
              <a:rPr lang="en-US" sz="3200" b="1" dirty="0">
                <a:solidFill>
                  <a:schemeClr val="bg1"/>
                </a:solidFill>
                <a:latin typeface="Agency FB" panose="020B0503020202020204" pitchFamily="34" charset="0"/>
              </a:rPr>
              <a:t>The </a:t>
            </a:r>
            <a:r>
              <a:rPr lang="en-US" sz="3200" b="1" dirty="0" err="1">
                <a:solidFill>
                  <a:schemeClr val="bg1"/>
                </a:solidFill>
                <a:latin typeface="Agency FB" panose="020B0503020202020204" pitchFamily="34" charset="0"/>
              </a:rPr>
              <a:t>qur’an</a:t>
            </a:r>
            <a:r>
              <a:rPr lang="en-US" sz="3200" b="1" dirty="0">
                <a:solidFill>
                  <a:schemeClr val="bg1"/>
                </a:solidFill>
                <a:latin typeface="Agency FB" panose="020B0503020202020204" pitchFamily="34" charset="0"/>
              </a:rPr>
              <a:t> invites us to look at the universe not just with our eyes, but with our hearts and minds. from the stars in the sky to the cycle of day and night, every part of creation is a sign  pointing to the wisdom, power, and perfection of </a:t>
            </a:r>
            <a:r>
              <a:rPr lang="en-US" sz="3200" b="1" dirty="0" err="1">
                <a:solidFill>
                  <a:schemeClr val="bg1"/>
                </a:solidFill>
                <a:latin typeface="Agency FB" panose="020B0503020202020204" pitchFamily="34" charset="0"/>
              </a:rPr>
              <a:t>allah</a:t>
            </a:r>
            <a:r>
              <a:rPr lang="en-US" sz="3200" b="1" dirty="0">
                <a:solidFill>
                  <a:schemeClr val="bg1"/>
                </a:solidFill>
                <a:latin typeface="Agency FB" panose="020B0503020202020204" pitchFamily="34" charset="0"/>
              </a:rPr>
              <a:t>.  these verses remind us that the universe is not random — it is full of purpose, design, and beauty and by reflecting on these signs, we grow in faith, awe, and gratitude towards our creator.</a:t>
            </a:r>
          </a:p>
        </p:txBody>
      </p:sp>
    </p:spTree>
    <p:extLst>
      <p:ext uri="{BB962C8B-B14F-4D97-AF65-F5344CB8AC3E}">
        <p14:creationId xmlns:p14="http://schemas.microsoft.com/office/powerpoint/2010/main" val="10480765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08000" b="-108000"/>
          </a:stretch>
        </a:blipFill>
        <a:effectLst/>
      </p:bgPr>
    </p:bg>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29AEA50-0634-EB4A-34E9-152C3EC3A814}"/>
                  </a:ext>
                </a:extLst>
              </p14:cNvPr>
              <p14:cNvContentPartPr/>
              <p14:nvPr/>
            </p14:nvContentPartPr>
            <p14:xfrm>
              <a:off x="-555831" y="6377573"/>
              <a:ext cx="360" cy="2160"/>
            </p14:xfrm>
          </p:contentPart>
        </mc:Choice>
        <mc:Fallback xmlns="">
          <p:pic>
            <p:nvPicPr>
              <p:cNvPr id="6" name="Ink 5">
                <a:extLst>
                  <a:ext uri="{FF2B5EF4-FFF2-40B4-BE49-F238E27FC236}">
                    <a16:creationId xmlns:a16="http://schemas.microsoft.com/office/drawing/2014/main" id="{229AEA50-0634-EB4A-34E9-152C3EC3A814}"/>
                  </a:ext>
                </a:extLst>
              </p:cNvPr>
              <p:cNvPicPr/>
              <p:nvPr/>
            </p:nvPicPr>
            <p:blipFill>
              <a:blip r:embed="rId4"/>
              <a:stretch>
                <a:fillRect/>
              </a:stretch>
            </p:blipFill>
            <p:spPr>
              <a:xfrm>
                <a:off x="-561951" y="6371453"/>
                <a:ext cx="12600" cy="14400"/>
              </a:xfrm>
              <a:prstGeom prst="rect">
                <a:avLst/>
              </a:prstGeom>
            </p:spPr>
          </p:pic>
        </mc:Fallback>
      </mc:AlternateContent>
      <p:sp>
        <p:nvSpPr>
          <p:cNvPr id="3" name="Content Placeholder 2">
            <a:extLst>
              <a:ext uri="{FF2B5EF4-FFF2-40B4-BE49-F238E27FC236}">
                <a16:creationId xmlns:a16="http://schemas.microsoft.com/office/drawing/2014/main" id="{3B25972F-8559-CA5B-C3B8-64BFD36B9E38}"/>
              </a:ext>
            </a:extLst>
          </p:cNvPr>
          <p:cNvSpPr>
            <a:spLocks noGrp="1"/>
          </p:cNvSpPr>
          <p:nvPr>
            <p:ph idx="1"/>
          </p:nvPr>
        </p:nvSpPr>
        <p:spPr/>
        <p:txBody>
          <a:bodyPr>
            <a:normAutofit/>
          </a:bodyPr>
          <a:lstStyle/>
          <a:p>
            <a:pPr algn="ctr"/>
            <a:r>
              <a:rPr lang="en-US" sz="9600" dirty="0">
                <a:solidFill>
                  <a:schemeClr val="bg1"/>
                </a:solidFill>
                <a:latin typeface="Bradley Hand ITC" panose="03070402050302030203" pitchFamily="66" charset="0"/>
              </a:rPr>
              <a:t>THANK YOU</a:t>
            </a:r>
          </a:p>
        </p:txBody>
      </p:sp>
    </p:spTree>
    <p:extLst>
      <p:ext uri="{BB962C8B-B14F-4D97-AF65-F5344CB8AC3E}">
        <p14:creationId xmlns:p14="http://schemas.microsoft.com/office/powerpoint/2010/main" val="37768264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561</TotalTime>
  <Words>456</Words>
  <Application>Microsoft Office PowerPoint</Application>
  <PresentationFormat>Widescreen</PresentationFormat>
  <Paragraphs>37</Paragraphs>
  <Slides>8</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vt:i4>
      </vt:variant>
    </vt:vector>
  </HeadingPairs>
  <TitlesOfParts>
    <vt:vector size="21" baseType="lpstr">
      <vt:lpstr>Agency FB</vt:lpstr>
      <vt:lpstr>Algerian</vt:lpstr>
      <vt:lpstr>Arial</vt:lpstr>
      <vt:lpstr>Bernard MT Condensed</vt:lpstr>
      <vt:lpstr>Bodoni MT</vt:lpstr>
      <vt:lpstr>Bradley Hand ITC</vt:lpstr>
      <vt:lpstr>Broadway</vt:lpstr>
      <vt:lpstr>Calibri</vt:lpstr>
      <vt:lpstr>Cambria</vt:lpstr>
      <vt:lpstr>Castellar</vt:lpstr>
      <vt:lpstr>Goudy Stout</vt:lpstr>
      <vt:lpstr>Wingdings</vt:lpstr>
      <vt:lpstr>Office Theme</vt:lpstr>
      <vt:lpstr>UNIVERSE Allah ‘s masterpiece</vt:lpstr>
      <vt:lpstr>What is universe?</vt:lpstr>
      <vt:lpstr>VERSES FROM THE HOLY QURAN ABOUT OUR UNIVERSE</vt:lpstr>
      <vt:lpstr>PowerPoint Presentation</vt:lpstr>
      <vt:lpstr>PowerPoint Presentation</vt:lpstr>
      <vt:lpstr>PowerPoint Presentation</vt:lpstr>
      <vt:lpstr>THE UNIVERSE IN THE LIGHT OF QURAN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zubair puthiyateth</dc:creator>
  <cp:lastModifiedBy>zubair puthiyateth</cp:lastModifiedBy>
  <cp:revision>5</cp:revision>
  <dcterms:created xsi:type="dcterms:W3CDTF">2025-09-13T16:00:28Z</dcterms:created>
  <dcterms:modified xsi:type="dcterms:W3CDTF">2025-10-05T16:09:14Z</dcterms:modified>
</cp:coreProperties>
</file>