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Trainity%20(%20data%20analytics)\ABC%20Call%20Volume%20Trend%20Analysis\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Trainity%20(%20data%20analytics)\ABC%20Call%20Volume%20Trend%20Analysis\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Trainity%20(%20data%20analytics)\ABC%20Call%20Volume%20Trend%20Analysis\projec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[project.xlsx]Task. a!PivotTable1</c:name>
    <c:fmtId val="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050" b="0" u="sng"/>
              <a:t>Avg. Call Duration by Agent In Each Time Bucket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 a'!$B$3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'Task. a'!$A$3</c:f>
              <c:strCache>
                <c:ptCount val="10"/>
                <c:pt idx="0">
                  <c:v>11_12</c:v>
                </c:pt>
                <c:pt idx="1">
                  <c:v>12_13</c:v>
                </c:pt>
                <c:pt idx="2">
                  <c:v>13_14</c:v>
                </c:pt>
                <c:pt idx="3">
                  <c:v>14_15</c:v>
                </c:pt>
                <c:pt idx="4">
                  <c:v>15_16</c:v>
                </c:pt>
                <c:pt idx="5">
                  <c:v>16_17</c:v>
                </c:pt>
                <c:pt idx="6">
                  <c:v>17_18</c:v>
                </c:pt>
                <c:pt idx="7">
                  <c:v>18_19</c:v>
                </c:pt>
                <c:pt idx="8">
                  <c:v>19_20</c:v>
                </c:pt>
                <c:pt idx="9">
                  <c:v>20_21</c:v>
                </c:pt>
              </c:strCache>
            </c:strRef>
          </c:cat>
          <c:val>
            <c:numRef>
              <c:f>'Task. a'!$A$3</c:f>
              <c:numCache>
                <c:formatCode>0.00</c:formatCode>
                <c:ptCount val="10"/>
                <c:pt idx="0">
                  <c:v>181.38888888888889</c:v>
                </c:pt>
                <c:pt idx="1">
                  <c:v>188.35265700483092</c:v>
                </c:pt>
                <c:pt idx="2">
                  <c:v>200.86666666666667</c:v>
                </c:pt>
                <c:pt idx="3">
                  <c:v>175.05594405594405</c:v>
                </c:pt>
                <c:pt idx="4">
                  <c:v>196.38157894736841</c:v>
                </c:pt>
                <c:pt idx="5">
                  <c:v>184.52317880794703</c:v>
                </c:pt>
                <c:pt idx="6">
                  <c:v>180.7012987012987</c:v>
                </c:pt>
                <c:pt idx="7">
                  <c:v>206.33986928104576</c:v>
                </c:pt>
                <c:pt idx="8">
                  <c:v>198.55384615384617</c:v>
                </c:pt>
                <c:pt idx="9">
                  <c:v>215.23204419889504</c:v>
                </c:pt>
              </c:numCache>
            </c:numRef>
          </c:val>
          <c:extLst>
            <c:ext xmlns:c16="http://schemas.microsoft.com/office/drawing/2014/chart" uri="{C3380CC4-5D6E-409C-BE32-E72D297353CC}">
              <c16:uniqueId val="{00000000-3077-478C-9616-108968E870A4}"/>
            </c:ext>
          </c:extLst>
        </c:ser>
        <c:dLbls>
          <c:dLblPos val="outEnd"/>
          <c:showLegendKey val="0"/>
          <c:showVal val="1"/>
          <c:showCatName val="0"/>
          <c:showSerName val="0"/>
          <c:showPercent val="0"/>
          <c:showBubbleSize val="0"/>
        </c:dLbls>
        <c:gapWidth val="100"/>
        <c:overlap val="-24"/>
        <c:axId val="154060415"/>
        <c:axId val="154047935"/>
      </c:barChart>
      <c:catAx>
        <c:axId val="154060415"/>
        <c:scaling>
          <c:orientation val="minMax"/>
        </c:scaling>
        <c:delete val="0"/>
        <c:axPos val="b"/>
        <c:title>
          <c:tx>
            <c:strRef>
              <c:f>'Task. a'!$A$3</c:f>
              <c:strCache>
                <c:ptCount val="1"/>
                <c:pt idx="0">
                  <c:v>Time Bucket</c:v>
                </c:pt>
              </c:strCache>
            </c:strRef>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4047935"/>
        <c:crosses val="autoZero"/>
        <c:auto val="1"/>
        <c:lblAlgn val="ctr"/>
        <c:lblOffset val="100"/>
        <c:noMultiLvlLbl val="0"/>
      </c:catAx>
      <c:valAx>
        <c:axId val="154047935"/>
        <c:scaling>
          <c:orientation val="minMax"/>
        </c:scaling>
        <c:delete val="0"/>
        <c:axPos val="l"/>
        <c:title>
          <c:tx>
            <c:strRef>
              <c:f>'Task. a'!$B$3</c:f>
              <c:strCache>
                <c:ptCount val="1"/>
                <c:pt idx="0">
                  <c:v>Average of Received Call Duration </c:v>
                </c:pt>
              </c:strCache>
            </c:strRef>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40604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[project.xlsx]Task.b!PivotTable2</c:name>
    <c:fmtId val="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050" b="1" u="sng"/>
              <a:t>Volume Of Calls Over Time Bucket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Task.b!$B$3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Task.b!$A$3</c:f>
              <c:strCache>
                <c:ptCount val="12"/>
                <c:pt idx="0">
                  <c:v>9_10</c:v>
                </c:pt>
                <c:pt idx="1">
                  <c:v>10_11</c:v>
                </c:pt>
                <c:pt idx="2">
                  <c:v>11_12</c:v>
                </c:pt>
                <c:pt idx="3">
                  <c:v>12_13</c:v>
                </c:pt>
                <c:pt idx="4">
                  <c:v>13_14</c:v>
                </c:pt>
                <c:pt idx="5">
                  <c:v>14_15</c:v>
                </c:pt>
                <c:pt idx="6">
                  <c:v>15_16</c:v>
                </c:pt>
                <c:pt idx="7">
                  <c:v>16_17</c:v>
                </c:pt>
                <c:pt idx="8">
                  <c:v>17_18</c:v>
                </c:pt>
                <c:pt idx="9">
                  <c:v>18_19</c:v>
                </c:pt>
                <c:pt idx="10">
                  <c:v>19_20</c:v>
                </c:pt>
                <c:pt idx="11">
                  <c:v>20_21</c:v>
                </c:pt>
              </c:strCache>
            </c:strRef>
          </c:cat>
          <c:val>
            <c:numRef>
              <c:f>Task.b!$A$3</c:f>
              <c:numCache>
                <c:formatCode>General</c:formatCode>
                <c:ptCount val="12"/>
                <c:pt idx="0">
                  <c:v>9588</c:v>
                </c:pt>
                <c:pt idx="1">
                  <c:v>13313</c:v>
                </c:pt>
                <c:pt idx="2">
                  <c:v>14626</c:v>
                </c:pt>
                <c:pt idx="3">
                  <c:v>12652</c:v>
                </c:pt>
                <c:pt idx="4">
                  <c:v>11561</c:v>
                </c:pt>
                <c:pt idx="5">
                  <c:v>10561</c:v>
                </c:pt>
                <c:pt idx="6">
                  <c:v>9159</c:v>
                </c:pt>
                <c:pt idx="7">
                  <c:v>8788</c:v>
                </c:pt>
                <c:pt idx="8">
                  <c:v>8534</c:v>
                </c:pt>
                <c:pt idx="9">
                  <c:v>7238</c:v>
                </c:pt>
                <c:pt idx="10">
                  <c:v>6463</c:v>
                </c:pt>
                <c:pt idx="11">
                  <c:v>5505</c:v>
                </c:pt>
              </c:numCache>
            </c:numRef>
          </c:val>
          <c:extLst>
            <c:ext xmlns:c16="http://schemas.microsoft.com/office/drawing/2014/chart" uri="{C3380CC4-5D6E-409C-BE32-E72D297353CC}">
              <c16:uniqueId val="{00000000-D233-405A-A29E-048439E0354E}"/>
            </c:ext>
          </c:extLst>
        </c:ser>
        <c:dLbls>
          <c:showLegendKey val="0"/>
          <c:showVal val="0"/>
          <c:showCatName val="0"/>
          <c:showSerName val="0"/>
          <c:showPercent val="0"/>
          <c:showBubbleSize val="0"/>
        </c:dLbls>
        <c:gapWidth val="57"/>
        <c:overlap val="-24"/>
        <c:axId val="261812527"/>
        <c:axId val="261824175"/>
      </c:barChart>
      <c:catAx>
        <c:axId val="261812527"/>
        <c:scaling>
          <c:orientation val="minMax"/>
        </c:scaling>
        <c:delete val="0"/>
        <c:axPos val="b"/>
        <c:title>
          <c:tx>
            <c:strRef>
              <c:f>Task.b!$A$3</c:f>
              <c:strCache>
                <c:ptCount val="1"/>
                <c:pt idx="0">
                  <c:v>Call Time Slots</c:v>
                </c:pt>
              </c:strCache>
            </c:strRef>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61824175"/>
        <c:crosses val="autoZero"/>
        <c:auto val="1"/>
        <c:lblAlgn val="ctr"/>
        <c:lblOffset val="100"/>
        <c:noMultiLvlLbl val="0"/>
      </c:catAx>
      <c:valAx>
        <c:axId val="261824175"/>
        <c:scaling>
          <c:orientation val="minMax"/>
        </c:scaling>
        <c:delete val="0"/>
        <c:axPos val="l"/>
        <c:title>
          <c:tx>
            <c:strRef>
              <c:f>Task.b!$B$3</c:f>
              <c:strCache>
                <c:ptCount val="1"/>
                <c:pt idx="0">
                  <c:v>Count of Customer_Phone_No</c:v>
                </c:pt>
              </c:strCache>
            </c:strRef>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618125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[project.xlsx]Task.b!PivotTable2</c:name>
    <c:fmtId val="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050" u="sng"/>
              <a:t>Volume</a:t>
            </a:r>
            <a:r>
              <a:rPr lang="en-US" sz="1050" u="sng" baseline="0"/>
              <a:t> % In Each Time Bucket In A Day</a:t>
            </a:r>
            <a:endParaRPr lang="en-US" sz="1050" u="sng"/>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pieChart>
        <c:varyColors val="1"/>
        <c:ser>
          <c:idx val="0"/>
          <c:order val="0"/>
          <c:tx>
            <c:strRef>
              <c:f>Task.b!$B$3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FE0-4E23-A0AD-930CB2F656A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FE0-4E23-A0AD-930CB2F656A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8FE0-4E23-A0AD-930CB2F656A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8FE0-4E23-A0AD-930CB2F656A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8FE0-4E23-A0AD-930CB2F656A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8FE0-4E23-A0AD-930CB2F656A5}"/>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8FE0-4E23-A0AD-930CB2F656A5}"/>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8FE0-4E23-A0AD-930CB2F656A5}"/>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8FE0-4E23-A0AD-930CB2F656A5}"/>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8FE0-4E23-A0AD-930CB2F656A5}"/>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8FE0-4E23-A0AD-930CB2F656A5}"/>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7-8FE0-4E23-A0AD-930CB2F656A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Task.b!$A$4:$A$16</c:f>
              <c:strCache>
                <c:ptCount val="12"/>
                <c:pt idx="0">
                  <c:v>9_10</c:v>
                </c:pt>
                <c:pt idx="1">
                  <c:v>10_11</c:v>
                </c:pt>
                <c:pt idx="2">
                  <c:v>11_12</c:v>
                </c:pt>
                <c:pt idx="3">
                  <c:v>12_13</c:v>
                </c:pt>
                <c:pt idx="4">
                  <c:v>13_14</c:v>
                </c:pt>
                <c:pt idx="5">
                  <c:v>14_15</c:v>
                </c:pt>
                <c:pt idx="6">
                  <c:v>15_16</c:v>
                </c:pt>
                <c:pt idx="7">
                  <c:v>16_17</c:v>
                </c:pt>
                <c:pt idx="8">
                  <c:v>17_18</c:v>
                </c:pt>
                <c:pt idx="9">
                  <c:v>18_19</c:v>
                </c:pt>
                <c:pt idx="10">
                  <c:v>19_20</c:v>
                </c:pt>
                <c:pt idx="11">
                  <c:v>20_21</c:v>
                </c:pt>
              </c:strCache>
            </c:strRef>
          </c:cat>
          <c:val>
            <c:numRef>
              <c:f>Task.b!$B$4:$B$16</c:f>
              <c:numCache>
                <c:formatCode>General</c:formatCode>
                <c:ptCount val="12"/>
                <c:pt idx="0">
                  <c:v>9588</c:v>
                </c:pt>
                <c:pt idx="1">
                  <c:v>13313</c:v>
                </c:pt>
                <c:pt idx="2">
                  <c:v>14626</c:v>
                </c:pt>
                <c:pt idx="3">
                  <c:v>12652</c:v>
                </c:pt>
                <c:pt idx="4">
                  <c:v>11561</c:v>
                </c:pt>
                <c:pt idx="5">
                  <c:v>10561</c:v>
                </c:pt>
                <c:pt idx="6">
                  <c:v>9159</c:v>
                </c:pt>
                <c:pt idx="7">
                  <c:v>8788</c:v>
                </c:pt>
                <c:pt idx="8">
                  <c:v>8534</c:v>
                </c:pt>
                <c:pt idx="9">
                  <c:v>7238</c:v>
                </c:pt>
                <c:pt idx="10">
                  <c:v>6463</c:v>
                </c:pt>
                <c:pt idx="11">
                  <c:v>5505</c:v>
                </c:pt>
              </c:numCache>
            </c:numRef>
          </c:val>
          <c:extLst>
            <c:ext xmlns:c16="http://schemas.microsoft.com/office/drawing/2014/chart" uri="{C3380CC4-5D6E-409C-BE32-E72D297353CC}">
              <c16:uniqueId val="{00000018-8FE0-4E23-A0AD-930CB2F656A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29B4-4E59-4B8E-B535-8BD5FED3A3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7289DF-D43E-47E4-89E1-8E75538EC2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FA34A2-C6B8-40D1-BA0D-9C7FA053EED0}"/>
              </a:ext>
            </a:extLst>
          </p:cNvPr>
          <p:cNvSpPr>
            <a:spLocks noGrp="1"/>
          </p:cNvSpPr>
          <p:nvPr>
            <p:ph type="dt" sz="half" idx="10"/>
          </p:nvPr>
        </p:nvSpPr>
        <p:spPr/>
        <p:txBody>
          <a:bodyPr/>
          <a:lstStyle/>
          <a:p>
            <a:fld id="{0A46523E-0A2E-4C0A-A0C0-1FEF8C951073}" type="datetimeFigureOut">
              <a:rPr lang="en-US" smtClean="0"/>
              <a:t>5/3/2023</a:t>
            </a:fld>
            <a:endParaRPr lang="en-US"/>
          </a:p>
        </p:txBody>
      </p:sp>
      <p:sp>
        <p:nvSpPr>
          <p:cNvPr id="5" name="Footer Placeholder 4">
            <a:extLst>
              <a:ext uri="{FF2B5EF4-FFF2-40B4-BE49-F238E27FC236}">
                <a16:creationId xmlns:a16="http://schemas.microsoft.com/office/drawing/2014/main" id="{52FC0194-ADF2-4138-A0F6-47535EFD2D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1C228-3B9A-4EC1-B585-79BD1071EC42}"/>
              </a:ext>
            </a:extLst>
          </p:cNvPr>
          <p:cNvSpPr>
            <a:spLocks noGrp="1"/>
          </p:cNvSpPr>
          <p:nvPr>
            <p:ph type="sldNum" sz="quarter" idx="12"/>
          </p:nvPr>
        </p:nvSpPr>
        <p:spPr/>
        <p:txBody>
          <a:bodyPr/>
          <a:lstStyle/>
          <a:p>
            <a:fld id="{7F45E2E9-5137-448D-A7B7-2A0993464891}" type="slidenum">
              <a:rPr lang="en-US" smtClean="0"/>
              <a:t>‹#›</a:t>
            </a:fld>
            <a:endParaRPr lang="en-US"/>
          </a:p>
        </p:txBody>
      </p:sp>
    </p:spTree>
    <p:extLst>
      <p:ext uri="{BB962C8B-B14F-4D97-AF65-F5344CB8AC3E}">
        <p14:creationId xmlns:p14="http://schemas.microsoft.com/office/powerpoint/2010/main" val="388120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34F3D-CE07-41ED-929C-117F3E0852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3F31EA-1048-4A97-8DA5-E7D688A887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DDEF9-0493-4A14-9355-501623FA8F92}"/>
              </a:ext>
            </a:extLst>
          </p:cNvPr>
          <p:cNvSpPr>
            <a:spLocks noGrp="1"/>
          </p:cNvSpPr>
          <p:nvPr>
            <p:ph type="dt" sz="half" idx="10"/>
          </p:nvPr>
        </p:nvSpPr>
        <p:spPr/>
        <p:txBody>
          <a:bodyPr/>
          <a:lstStyle/>
          <a:p>
            <a:fld id="{0A46523E-0A2E-4C0A-A0C0-1FEF8C951073}" type="datetimeFigureOut">
              <a:rPr lang="en-US" smtClean="0"/>
              <a:t>5/3/2023</a:t>
            </a:fld>
            <a:endParaRPr lang="en-US"/>
          </a:p>
        </p:txBody>
      </p:sp>
      <p:sp>
        <p:nvSpPr>
          <p:cNvPr id="5" name="Footer Placeholder 4">
            <a:extLst>
              <a:ext uri="{FF2B5EF4-FFF2-40B4-BE49-F238E27FC236}">
                <a16:creationId xmlns:a16="http://schemas.microsoft.com/office/drawing/2014/main" id="{B6156F34-2E31-4D30-8015-D8172D4C8E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B9107-0AF6-420C-ADD2-8E8F97EA9EF5}"/>
              </a:ext>
            </a:extLst>
          </p:cNvPr>
          <p:cNvSpPr>
            <a:spLocks noGrp="1"/>
          </p:cNvSpPr>
          <p:nvPr>
            <p:ph type="sldNum" sz="quarter" idx="12"/>
          </p:nvPr>
        </p:nvSpPr>
        <p:spPr/>
        <p:txBody>
          <a:bodyPr/>
          <a:lstStyle/>
          <a:p>
            <a:fld id="{7F45E2E9-5137-448D-A7B7-2A0993464891}" type="slidenum">
              <a:rPr lang="en-US" smtClean="0"/>
              <a:t>‹#›</a:t>
            </a:fld>
            <a:endParaRPr lang="en-US"/>
          </a:p>
        </p:txBody>
      </p:sp>
    </p:spTree>
    <p:extLst>
      <p:ext uri="{BB962C8B-B14F-4D97-AF65-F5344CB8AC3E}">
        <p14:creationId xmlns:p14="http://schemas.microsoft.com/office/powerpoint/2010/main" val="1300987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0727A2-D230-4AB1-91BD-901ECC0279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F97B19-5E44-4F50-92DD-B45B15B73B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8851B4-097A-4ADF-BD77-F83DD215E288}"/>
              </a:ext>
            </a:extLst>
          </p:cNvPr>
          <p:cNvSpPr>
            <a:spLocks noGrp="1"/>
          </p:cNvSpPr>
          <p:nvPr>
            <p:ph type="dt" sz="half" idx="10"/>
          </p:nvPr>
        </p:nvSpPr>
        <p:spPr/>
        <p:txBody>
          <a:bodyPr/>
          <a:lstStyle/>
          <a:p>
            <a:fld id="{0A46523E-0A2E-4C0A-A0C0-1FEF8C951073}" type="datetimeFigureOut">
              <a:rPr lang="en-US" smtClean="0"/>
              <a:t>5/3/2023</a:t>
            </a:fld>
            <a:endParaRPr lang="en-US"/>
          </a:p>
        </p:txBody>
      </p:sp>
      <p:sp>
        <p:nvSpPr>
          <p:cNvPr id="5" name="Footer Placeholder 4">
            <a:extLst>
              <a:ext uri="{FF2B5EF4-FFF2-40B4-BE49-F238E27FC236}">
                <a16:creationId xmlns:a16="http://schemas.microsoft.com/office/drawing/2014/main" id="{62F0F909-AD01-4806-900C-E15CB879C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0E68E0-8AAE-468A-AFD9-8160A0D165F4}"/>
              </a:ext>
            </a:extLst>
          </p:cNvPr>
          <p:cNvSpPr>
            <a:spLocks noGrp="1"/>
          </p:cNvSpPr>
          <p:nvPr>
            <p:ph type="sldNum" sz="quarter" idx="12"/>
          </p:nvPr>
        </p:nvSpPr>
        <p:spPr/>
        <p:txBody>
          <a:bodyPr/>
          <a:lstStyle/>
          <a:p>
            <a:fld id="{7F45E2E9-5137-448D-A7B7-2A0993464891}" type="slidenum">
              <a:rPr lang="en-US" smtClean="0"/>
              <a:t>‹#›</a:t>
            </a:fld>
            <a:endParaRPr lang="en-US"/>
          </a:p>
        </p:txBody>
      </p:sp>
    </p:spTree>
    <p:extLst>
      <p:ext uri="{BB962C8B-B14F-4D97-AF65-F5344CB8AC3E}">
        <p14:creationId xmlns:p14="http://schemas.microsoft.com/office/powerpoint/2010/main" val="335776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2A539-CA58-4704-B5B5-ECABF99FA7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1D29A2-EA1F-4653-9382-F368561E61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704A78-00AF-4572-859E-E12CC9D9AED6}"/>
              </a:ext>
            </a:extLst>
          </p:cNvPr>
          <p:cNvSpPr>
            <a:spLocks noGrp="1"/>
          </p:cNvSpPr>
          <p:nvPr>
            <p:ph type="dt" sz="half" idx="10"/>
          </p:nvPr>
        </p:nvSpPr>
        <p:spPr/>
        <p:txBody>
          <a:bodyPr/>
          <a:lstStyle/>
          <a:p>
            <a:fld id="{0A46523E-0A2E-4C0A-A0C0-1FEF8C951073}" type="datetimeFigureOut">
              <a:rPr lang="en-US" smtClean="0"/>
              <a:t>5/3/2023</a:t>
            </a:fld>
            <a:endParaRPr lang="en-US"/>
          </a:p>
        </p:txBody>
      </p:sp>
      <p:sp>
        <p:nvSpPr>
          <p:cNvPr id="5" name="Footer Placeholder 4">
            <a:extLst>
              <a:ext uri="{FF2B5EF4-FFF2-40B4-BE49-F238E27FC236}">
                <a16:creationId xmlns:a16="http://schemas.microsoft.com/office/drawing/2014/main" id="{E503C0C4-EB43-438B-B5B7-95EB6508B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C1B1B-7F21-4353-84C7-7AACDCE0770A}"/>
              </a:ext>
            </a:extLst>
          </p:cNvPr>
          <p:cNvSpPr>
            <a:spLocks noGrp="1"/>
          </p:cNvSpPr>
          <p:nvPr>
            <p:ph type="sldNum" sz="quarter" idx="12"/>
          </p:nvPr>
        </p:nvSpPr>
        <p:spPr/>
        <p:txBody>
          <a:bodyPr/>
          <a:lstStyle/>
          <a:p>
            <a:fld id="{7F45E2E9-5137-448D-A7B7-2A0993464891}" type="slidenum">
              <a:rPr lang="en-US" smtClean="0"/>
              <a:t>‹#›</a:t>
            </a:fld>
            <a:endParaRPr lang="en-US"/>
          </a:p>
        </p:txBody>
      </p:sp>
    </p:spTree>
    <p:extLst>
      <p:ext uri="{BB962C8B-B14F-4D97-AF65-F5344CB8AC3E}">
        <p14:creationId xmlns:p14="http://schemas.microsoft.com/office/powerpoint/2010/main" val="3969373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23A44-736B-40B4-B6E0-996D1A6EA5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1597D9-1811-4AAC-8B8D-F41B316393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CB27B8-1DA0-4299-8136-9AE962090F53}"/>
              </a:ext>
            </a:extLst>
          </p:cNvPr>
          <p:cNvSpPr>
            <a:spLocks noGrp="1"/>
          </p:cNvSpPr>
          <p:nvPr>
            <p:ph type="dt" sz="half" idx="10"/>
          </p:nvPr>
        </p:nvSpPr>
        <p:spPr/>
        <p:txBody>
          <a:bodyPr/>
          <a:lstStyle/>
          <a:p>
            <a:fld id="{0A46523E-0A2E-4C0A-A0C0-1FEF8C951073}" type="datetimeFigureOut">
              <a:rPr lang="en-US" smtClean="0"/>
              <a:t>5/3/2023</a:t>
            </a:fld>
            <a:endParaRPr lang="en-US"/>
          </a:p>
        </p:txBody>
      </p:sp>
      <p:sp>
        <p:nvSpPr>
          <p:cNvPr id="5" name="Footer Placeholder 4">
            <a:extLst>
              <a:ext uri="{FF2B5EF4-FFF2-40B4-BE49-F238E27FC236}">
                <a16:creationId xmlns:a16="http://schemas.microsoft.com/office/drawing/2014/main" id="{1A6AC54C-F9A2-4DFC-AB11-FFF067433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175D16-4CA4-4E58-97A4-E69AAFD08C4B}"/>
              </a:ext>
            </a:extLst>
          </p:cNvPr>
          <p:cNvSpPr>
            <a:spLocks noGrp="1"/>
          </p:cNvSpPr>
          <p:nvPr>
            <p:ph type="sldNum" sz="quarter" idx="12"/>
          </p:nvPr>
        </p:nvSpPr>
        <p:spPr/>
        <p:txBody>
          <a:bodyPr/>
          <a:lstStyle/>
          <a:p>
            <a:fld id="{7F45E2E9-5137-448D-A7B7-2A0993464891}" type="slidenum">
              <a:rPr lang="en-US" smtClean="0"/>
              <a:t>‹#›</a:t>
            </a:fld>
            <a:endParaRPr lang="en-US"/>
          </a:p>
        </p:txBody>
      </p:sp>
    </p:spTree>
    <p:extLst>
      <p:ext uri="{BB962C8B-B14F-4D97-AF65-F5344CB8AC3E}">
        <p14:creationId xmlns:p14="http://schemas.microsoft.com/office/powerpoint/2010/main" val="3733098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C5F5-55BE-4CF9-BD6B-6AA852C4E9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1C8FDF-A44D-4519-B662-0562A9BD7F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540F42-8297-45BD-BE0D-8CA022D56F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BAD5D0-4C07-457D-93EE-B69B82E4726D}"/>
              </a:ext>
            </a:extLst>
          </p:cNvPr>
          <p:cNvSpPr>
            <a:spLocks noGrp="1"/>
          </p:cNvSpPr>
          <p:nvPr>
            <p:ph type="dt" sz="half" idx="10"/>
          </p:nvPr>
        </p:nvSpPr>
        <p:spPr/>
        <p:txBody>
          <a:bodyPr/>
          <a:lstStyle/>
          <a:p>
            <a:fld id="{0A46523E-0A2E-4C0A-A0C0-1FEF8C951073}" type="datetimeFigureOut">
              <a:rPr lang="en-US" smtClean="0"/>
              <a:t>5/3/2023</a:t>
            </a:fld>
            <a:endParaRPr lang="en-US"/>
          </a:p>
        </p:txBody>
      </p:sp>
      <p:sp>
        <p:nvSpPr>
          <p:cNvPr id="6" name="Footer Placeholder 5">
            <a:extLst>
              <a:ext uri="{FF2B5EF4-FFF2-40B4-BE49-F238E27FC236}">
                <a16:creationId xmlns:a16="http://schemas.microsoft.com/office/drawing/2014/main" id="{67A5DA1F-8834-4DA5-BA3E-466C03B1A1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D6A61A-A34D-47E5-A0D4-7BB1239D87B7}"/>
              </a:ext>
            </a:extLst>
          </p:cNvPr>
          <p:cNvSpPr>
            <a:spLocks noGrp="1"/>
          </p:cNvSpPr>
          <p:nvPr>
            <p:ph type="sldNum" sz="quarter" idx="12"/>
          </p:nvPr>
        </p:nvSpPr>
        <p:spPr/>
        <p:txBody>
          <a:bodyPr/>
          <a:lstStyle/>
          <a:p>
            <a:fld id="{7F45E2E9-5137-448D-A7B7-2A0993464891}" type="slidenum">
              <a:rPr lang="en-US" smtClean="0"/>
              <a:t>‹#›</a:t>
            </a:fld>
            <a:endParaRPr lang="en-US"/>
          </a:p>
        </p:txBody>
      </p:sp>
    </p:spTree>
    <p:extLst>
      <p:ext uri="{BB962C8B-B14F-4D97-AF65-F5344CB8AC3E}">
        <p14:creationId xmlns:p14="http://schemas.microsoft.com/office/powerpoint/2010/main" val="1424656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E884-BD13-4B5E-A44D-2598743E33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8F803D-C3A2-4F40-8364-64640EFD97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2C2072-329C-4BC4-B634-7FBD2ADE42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33A364-0D2F-4DE9-B2DD-BF0CCD20EE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DA364A-6C47-43E2-80B7-84FC8138CD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002943-E518-48BE-88E4-ABA7FB29B85C}"/>
              </a:ext>
            </a:extLst>
          </p:cNvPr>
          <p:cNvSpPr>
            <a:spLocks noGrp="1"/>
          </p:cNvSpPr>
          <p:nvPr>
            <p:ph type="dt" sz="half" idx="10"/>
          </p:nvPr>
        </p:nvSpPr>
        <p:spPr/>
        <p:txBody>
          <a:bodyPr/>
          <a:lstStyle/>
          <a:p>
            <a:fld id="{0A46523E-0A2E-4C0A-A0C0-1FEF8C951073}" type="datetimeFigureOut">
              <a:rPr lang="en-US" smtClean="0"/>
              <a:t>5/3/2023</a:t>
            </a:fld>
            <a:endParaRPr lang="en-US"/>
          </a:p>
        </p:txBody>
      </p:sp>
      <p:sp>
        <p:nvSpPr>
          <p:cNvPr id="8" name="Footer Placeholder 7">
            <a:extLst>
              <a:ext uri="{FF2B5EF4-FFF2-40B4-BE49-F238E27FC236}">
                <a16:creationId xmlns:a16="http://schemas.microsoft.com/office/drawing/2014/main" id="{698CDAA3-B812-4B34-9254-ACDAA91DCF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C149E6-627B-4F22-963D-DF18689783D4}"/>
              </a:ext>
            </a:extLst>
          </p:cNvPr>
          <p:cNvSpPr>
            <a:spLocks noGrp="1"/>
          </p:cNvSpPr>
          <p:nvPr>
            <p:ph type="sldNum" sz="quarter" idx="12"/>
          </p:nvPr>
        </p:nvSpPr>
        <p:spPr/>
        <p:txBody>
          <a:bodyPr/>
          <a:lstStyle/>
          <a:p>
            <a:fld id="{7F45E2E9-5137-448D-A7B7-2A0993464891}" type="slidenum">
              <a:rPr lang="en-US" smtClean="0"/>
              <a:t>‹#›</a:t>
            </a:fld>
            <a:endParaRPr lang="en-US"/>
          </a:p>
        </p:txBody>
      </p:sp>
    </p:spTree>
    <p:extLst>
      <p:ext uri="{BB962C8B-B14F-4D97-AF65-F5344CB8AC3E}">
        <p14:creationId xmlns:p14="http://schemas.microsoft.com/office/powerpoint/2010/main" val="212621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6FFB-40C3-4C54-85A4-1A43D17A26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8626A5-142D-446F-AEE2-B0DFC008F8F4}"/>
              </a:ext>
            </a:extLst>
          </p:cNvPr>
          <p:cNvSpPr>
            <a:spLocks noGrp="1"/>
          </p:cNvSpPr>
          <p:nvPr>
            <p:ph type="dt" sz="half" idx="10"/>
          </p:nvPr>
        </p:nvSpPr>
        <p:spPr/>
        <p:txBody>
          <a:bodyPr/>
          <a:lstStyle/>
          <a:p>
            <a:fld id="{0A46523E-0A2E-4C0A-A0C0-1FEF8C951073}" type="datetimeFigureOut">
              <a:rPr lang="en-US" smtClean="0"/>
              <a:t>5/3/2023</a:t>
            </a:fld>
            <a:endParaRPr lang="en-US"/>
          </a:p>
        </p:txBody>
      </p:sp>
      <p:sp>
        <p:nvSpPr>
          <p:cNvPr id="4" name="Footer Placeholder 3">
            <a:extLst>
              <a:ext uri="{FF2B5EF4-FFF2-40B4-BE49-F238E27FC236}">
                <a16:creationId xmlns:a16="http://schemas.microsoft.com/office/drawing/2014/main" id="{452C126F-7956-4A09-A4D5-663A515D97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6C11FB-FAF9-41FB-A661-532959CE4A55}"/>
              </a:ext>
            </a:extLst>
          </p:cNvPr>
          <p:cNvSpPr>
            <a:spLocks noGrp="1"/>
          </p:cNvSpPr>
          <p:nvPr>
            <p:ph type="sldNum" sz="quarter" idx="12"/>
          </p:nvPr>
        </p:nvSpPr>
        <p:spPr/>
        <p:txBody>
          <a:bodyPr/>
          <a:lstStyle/>
          <a:p>
            <a:fld id="{7F45E2E9-5137-448D-A7B7-2A0993464891}" type="slidenum">
              <a:rPr lang="en-US" smtClean="0"/>
              <a:t>‹#›</a:t>
            </a:fld>
            <a:endParaRPr lang="en-US"/>
          </a:p>
        </p:txBody>
      </p:sp>
    </p:spTree>
    <p:extLst>
      <p:ext uri="{BB962C8B-B14F-4D97-AF65-F5344CB8AC3E}">
        <p14:creationId xmlns:p14="http://schemas.microsoft.com/office/powerpoint/2010/main" val="1387522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0C6EE1-7B46-49BB-A7D8-1D817187DC74}"/>
              </a:ext>
            </a:extLst>
          </p:cNvPr>
          <p:cNvSpPr>
            <a:spLocks noGrp="1"/>
          </p:cNvSpPr>
          <p:nvPr>
            <p:ph type="dt" sz="half" idx="10"/>
          </p:nvPr>
        </p:nvSpPr>
        <p:spPr/>
        <p:txBody>
          <a:bodyPr/>
          <a:lstStyle/>
          <a:p>
            <a:fld id="{0A46523E-0A2E-4C0A-A0C0-1FEF8C951073}" type="datetimeFigureOut">
              <a:rPr lang="en-US" smtClean="0"/>
              <a:t>5/3/2023</a:t>
            </a:fld>
            <a:endParaRPr lang="en-US"/>
          </a:p>
        </p:txBody>
      </p:sp>
      <p:sp>
        <p:nvSpPr>
          <p:cNvPr id="3" name="Footer Placeholder 2">
            <a:extLst>
              <a:ext uri="{FF2B5EF4-FFF2-40B4-BE49-F238E27FC236}">
                <a16:creationId xmlns:a16="http://schemas.microsoft.com/office/drawing/2014/main" id="{5B0C1D90-BAF1-44B7-BD88-AE54934404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660AF9-81C1-423A-97FE-202039DE8DAC}"/>
              </a:ext>
            </a:extLst>
          </p:cNvPr>
          <p:cNvSpPr>
            <a:spLocks noGrp="1"/>
          </p:cNvSpPr>
          <p:nvPr>
            <p:ph type="sldNum" sz="quarter" idx="12"/>
          </p:nvPr>
        </p:nvSpPr>
        <p:spPr/>
        <p:txBody>
          <a:bodyPr/>
          <a:lstStyle/>
          <a:p>
            <a:fld id="{7F45E2E9-5137-448D-A7B7-2A0993464891}" type="slidenum">
              <a:rPr lang="en-US" smtClean="0"/>
              <a:t>‹#›</a:t>
            </a:fld>
            <a:endParaRPr lang="en-US"/>
          </a:p>
        </p:txBody>
      </p:sp>
    </p:spTree>
    <p:extLst>
      <p:ext uri="{BB962C8B-B14F-4D97-AF65-F5344CB8AC3E}">
        <p14:creationId xmlns:p14="http://schemas.microsoft.com/office/powerpoint/2010/main" val="27999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909D-8FA8-44F8-B3D2-AED7FE4BD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E9B760-80D2-49C4-9093-DB86B07A79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E5F44C-8BE2-4CBB-8EAB-5F9988F06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723B8-E13B-4418-8585-4FF71C4701A7}"/>
              </a:ext>
            </a:extLst>
          </p:cNvPr>
          <p:cNvSpPr>
            <a:spLocks noGrp="1"/>
          </p:cNvSpPr>
          <p:nvPr>
            <p:ph type="dt" sz="half" idx="10"/>
          </p:nvPr>
        </p:nvSpPr>
        <p:spPr/>
        <p:txBody>
          <a:bodyPr/>
          <a:lstStyle/>
          <a:p>
            <a:fld id="{0A46523E-0A2E-4C0A-A0C0-1FEF8C951073}" type="datetimeFigureOut">
              <a:rPr lang="en-US" smtClean="0"/>
              <a:t>5/3/2023</a:t>
            </a:fld>
            <a:endParaRPr lang="en-US"/>
          </a:p>
        </p:txBody>
      </p:sp>
      <p:sp>
        <p:nvSpPr>
          <p:cNvPr id="6" name="Footer Placeholder 5">
            <a:extLst>
              <a:ext uri="{FF2B5EF4-FFF2-40B4-BE49-F238E27FC236}">
                <a16:creationId xmlns:a16="http://schemas.microsoft.com/office/drawing/2014/main" id="{BFEA22AF-9B29-4597-8838-4810F7AFE1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9EFC4B-9B14-4F79-8DDC-4955DB9A645B}"/>
              </a:ext>
            </a:extLst>
          </p:cNvPr>
          <p:cNvSpPr>
            <a:spLocks noGrp="1"/>
          </p:cNvSpPr>
          <p:nvPr>
            <p:ph type="sldNum" sz="quarter" idx="12"/>
          </p:nvPr>
        </p:nvSpPr>
        <p:spPr/>
        <p:txBody>
          <a:bodyPr/>
          <a:lstStyle/>
          <a:p>
            <a:fld id="{7F45E2E9-5137-448D-A7B7-2A0993464891}" type="slidenum">
              <a:rPr lang="en-US" smtClean="0"/>
              <a:t>‹#›</a:t>
            </a:fld>
            <a:endParaRPr lang="en-US"/>
          </a:p>
        </p:txBody>
      </p:sp>
    </p:spTree>
    <p:extLst>
      <p:ext uri="{BB962C8B-B14F-4D97-AF65-F5344CB8AC3E}">
        <p14:creationId xmlns:p14="http://schemas.microsoft.com/office/powerpoint/2010/main" val="1882022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4E82-35DC-4AB2-B82D-A572644678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CE2112-E7C8-4A22-946E-B7369DEF88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796857-5667-4ED2-8821-D814BFC0C0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FB51EB-FB20-4538-A9AB-6B23C4BE8C8B}"/>
              </a:ext>
            </a:extLst>
          </p:cNvPr>
          <p:cNvSpPr>
            <a:spLocks noGrp="1"/>
          </p:cNvSpPr>
          <p:nvPr>
            <p:ph type="dt" sz="half" idx="10"/>
          </p:nvPr>
        </p:nvSpPr>
        <p:spPr/>
        <p:txBody>
          <a:bodyPr/>
          <a:lstStyle/>
          <a:p>
            <a:fld id="{0A46523E-0A2E-4C0A-A0C0-1FEF8C951073}" type="datetimeFigureOut">
              <a:rPr lang="en-US" smtClean="0"/>
              <a:t>5/3/2023</a:t>
            </a:fld>
            <a:endParaRPr lang="en-US"/>
          </a:p>
        </p:txBody>
      </p:sp>
      <p:sp>
        <p:nvSpPr>
          <p:cNvPr id="6" name="Footer Placeholder 5">
            <a:extLst>
              <a:ext uri="{FF2B5EF4-FFF2-40B4-BE49-F238E27FC236}">
                <a16:creationId xmlns:a16="http://schemas.microsoft.com/office/drawing/2014/main" id="{D950D378-A308-48B8-8B46-ED5ADBF4BD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DF4E16-0C29-4DA5-8DFB-9D75F191B0B5}"/>
              </a:ext>
            </a:extLst>
          </p:cNvPr>
          <p:cNvSpPr>
            <a:spLocks noGrp="1"/>
          </p:cNvSpPr>
          <p:nvPr>
            <p:ph type="sldNum" sz="quarter" idx="12"/>
          </p:nvPr>
        </p:nvSpPr>
        <p:spPr/>
        <p:txBody>
          <a:bodyPr/>
          <a:lstStyle/>
          <a:p>
            <a:fld id="{7F45E2E9-5137-448D-A7B7-2A0993464891}" type="slidenum">
              <a:rPr lang="en-US" smtClean="0"/>
              <a:t>‹#›</a:t>
            </a:fld>
            <a:endParaRPr lang="en-US"/>
          </a:p>
        </p:txBody>
      </p:sp>
    </p:spTree>
    <p:extLst>
      <p:ext uri="{BB962C8B-B14F-4D97-AF65-F5344CB8AC3E}">
        <p14:creationId xmlns:p14="http://schemas.microsoft.com/office/powerpoint/2010/main" val="4076636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91765A-EB3A-470E-9F04-BACC360C6B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17817D-AAD9-4C86-9120-149CA9EC9D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A3827F-E839-4709-96D8-6903BE764B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46523E-0A2E-4C0A-A0C0-1FEF8C951073}" type="datetimeFigureOut">
              <a:rPr lang="en-US" smtClean="0"/>
              <a:t>5/3/2023</a:t>
            </a:fld>
            <a:endParaRPr lang="en-US"/>
          </a:p>
        </p:txBody>
      </p:sp>
      <p:sp>
        <p:nvSpPr>
          <p:cNvPr id="5" name="Footer Placeholder 4">
            <a:extLst>
              <a:ext uri="{FF2B5EF4-FFF2-40B4-BE49-F238E27FC236}">
                <a16:creationId xmlns:a16="http://schemas.microsoft.com/office/drawing/2014/main" id="{63B10177-9D36-45C7-B136-ED2B5BC00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4D5A77-765D-4A91-AE63-2909818753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45E2E9-5137-448D-A7B7-2A0993464891}" type="slidenum">
              <a:rPr lang="en-US" smtClean="0"/>
              <a:t>‹#›</a:t>
            </a:fld>
            <a:endParaRPr lang="en-US"/>
          </a:p>
        </p:txBody>
      </p:sp>
    </p:spTree>
    <p:extLst>
      <p:ext uri="{BB962C8B-B14F-4D97-AF65-F5344CB8AC3E}">
        <p14:creationId xmlns:p14="http://schemas.microsoft.com/office/powerpoint/2010/main" val="3729136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rive.google.com/drive/folders/1IizG6Nua3ftsxlZTbUxd6bs1JEtHK8vt?usp=sharin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035E-A28E-4299-94E7-F63387D3132A}"/>
              </a:ext>
            </a:extLst>
          </p:cNvPr>
          <p:cNvSpPr>
            <a:spLocks noGrp="1"/>
          </p:cNvSpPr>
          <p:nvPr>
            <p:ph type="ctrTitle"/>
          </p:nvPr>
        </p:nvSpPr>
        <p:spPr>
          <a:xfrm>
            <a:off x="1061663" y="136044"/>
            <a:ext cx="9144000" cy="1302338"/>
          </a:xfrm>
        </p:spPr>
        <p:txBody>
          <a:bodyPr>
            <a:normAutofit/>
          </a:bodyPr>
          <a:lstStyle/>
          <a:p>
            <a:r>
              <a:rPr lang="en-US" sz="2400" b="1" u="sng" dirty="0"/>
              <a:t>ABC Call Volume Trend Analysis- Project</a:t>
            </a:r>
          </a:p>
        </p:txBody>
      </p:sp>
      <p:sp>
        <p:nvSpPr>
          <p:cNvPr id="3" name="Subtitle 2">
            <a:extLst>
              <a:ext uri="{FF2B5EF4-FFF2-40B4-BE49-F238E27FC236}">
                <a16:creationId xmlns:a16="http://schemas.microsoft.com/office/drawing/2014/main" id="{B9FDE40F-EC00-42BD-B1D4-9F4BBF1A629D}"/>
              </a:ext>
            </a:extLst>
          </p:cNvPr>
          <p:cNvSpPr>
            <a:spLocks noGrp="1"/>
          </p:cNvSpPr>
          <p:nvPr>
            <p:ph type="subTitle" idx="1"/>
          </p:nvPr>
        </p:nvSpPr>
        <p:spPr>
          <a:xfrm>
            <a:off x="1061663" y="1715784"/>
            <a:ext cx="9144000" cy="4859677"/>
          </a:xfrm>
        </p:spPr>
        <p:txBody>
          <a:bodyPr>
            <a:normAutofit lnSpcReduction="10000"/>
          </a:bodyPr>
          <a:lstStyle/>
          <a:p>
            <a:pPr algn="l"/>
            <a:r>
              <a:rPr lang="en-US" sz="1800" b="1" dirty="0"/>
              <a:t>Project Overview:</a:t>
            </a:r>
            <a:r>
              <a:rPr lang="en-US" sz="1600" b="1" dirty="0"/>
              <a:t> </a:t>
            </a:r>
            <a:r>
              <a:rPr lang="en-US" sz="1600" dirty="0"/>
              <a:t>In this Dataset of ABC Call Volume Trend Analysis, the data set is belongs inbound call process of Customer Experience department in Insurance category of ABC Company. The calls data is immensely distributed in each time intervals and have proper records of answered calls and unanswered calls. Analysis required to get good customer experience so that ABC improve their business and overcome the challenges what they face.</a:t>
            </a:r>
          </a:p>
          <a:p>
            <a:pPr algn="l"/>
            <a:r>
              <a:rPr lang="en-US" sz="2000" b="1" dirty="0"/>
              <a:t>Approach: </a:t>
            </a:r>
            <a:r>
              <a:rPr lang="en-US" sz="1600" dirty="0"/>
              <a:t>My Approach is very clear first to clean and normalize the dataset so that data could be easily readable. I drop some column which I found not required in my analysis. Then create table and proceed with pivot table then visualize my insight with the help of  bar charts and pie charts.</a:t>
            </a:r>
          </a:p>
          <a:p>
            <a:pPr algn="l"/>
            <a:r>
              <a:rPr lang="en-US" sz="2000" b="1" dirty="0"/>
              <a:t>Tech Used: </a:t>
            </a:r>
            <a:r>
              <a:rPr lang="en-US" sz="1600" dirty="0"/>
              <a:t>Microsoft excel 2021.</a:t>
            </a:r>
          </a:p>
          <a:p>
            <a:pPr algn="l"/>
            <a:endParaRPr lang="en-US" sz="1400" dirty="0"/>
          </a:p>
          <a:p>
            <a:pPr algn="l"/>
            <a:r>
              <a:rPr lang="en-US" sz="2000" b="1" dirty="0"/>
              <a:t>Insight: </a:t>
            </a:r>
            <a:r>
              <a:rPr lang="en-US" sz="1600" dirty="0"/>
              <a:t>The calls structure is fluctuated with time and there is shortage of agents to attend call like almost 30 % calls were abandon which create bad customer experience for the company. In my analysis I can plot my insight like more agents required to reduce calls abandon rate and attain good customer experience in future. </a:t>
            </a:r>
          </a:p>
          <a:p>
            <a:pPr algn="l"/>
            <a:r>
              <a:rPr lang="en-US" sz="1600" b="1" dirty="0"/>
              <a:t>Please check each slide for every question conclusion and insight.</a:t>
            </a:r>
          </a:p>
          <a:p>
            <a:pPr algn="l"/>
            <a:r>
              <a:rPr lang="en-US" sz="1600" b="1" dirty="0"/>
              <a:t>Analyze Sheet:-</a:t>
            </a:r>
          </a:p>
          <a:p>
            <a:pPr algn="l"/>
            <a:r>
              <a:rPr lang="en-US" sz="1600" b="1" dirty="0">
                <a:hlinkClick r:id="rId2"/>
              </a:rPr>
              <a:t>https://drive.google.com/drive/folders/1IizG6Nua3ftsxlZTbUxd6bs1JEtHK8vt?usp=sharing</a:t>
            </a:r>
            <a:endParaRPr lang="en-US" sz="1600" b="1" dirty="0"/>
          </a:p>
        </p:txBody>
      </p:sp>
    </p:spTree>
    <p:extLst>
      <p:ext uri="{BB962C8B-B14F-4D97-AF65-F5344CB8AC3E}">
        <p14:creationId xmlns:p14="http://schemas.microsoft.com/office/powerpoint/2010/main" val="1193239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8037356-32CA-4302-9C9A-74270AC6C669}"/>
              </a:ext>
            </a:extLst>
          </p:cNvPr>
          <p:cNvGraphicFramePr>
            <a:graphicFrameLocks/>
          </p:cNvGraphicFramePr>
          <p:nvPr>
            <p:extLst>
              <p:ext uri="{D42A27DB-BD31-4B8C-83A1-F6EECF244321}">
                <p14:modId xmlns:p14="http://schemas.microsoft.com/office/powerpoint/2010/main" val="3078697736"/>
              </p:ext>
            </p:extLst>
          </p:nvPr>
        </p:nvGraphicFramePr>
        <p:xfrm>
          <a:off x="381820" y="348126"/>
          <a:ext cx="8258746" cy="5497870"/>
        </p:xfrm>
        <a:graphic>
          <a:graphicData uri="http://schemas.openxmlformats.org/drawingml/2006/chart">
            <c:chart xmlns:c="http://schemas.openxmlformats.org/drawingml/2006/chart" xmlns:r="http://schemas.openxmlformats.org/officeDocument/2006/relationships" r:id="rId2"/>
          </a:graphicData>
        </a:graphic>
      </p:graphicFrame>
      <p:pic>
        <p:nvPicPr>
          <p:cNvPr id="4" name="Graphic 3">
            <a:extLst>
              <a:ext uri="{FF2B5EF4-FFF2-40B4-BE49-F238E27FC236}">
                <a16:creationId xmlns:a16="http://schemas.microsoft.com/office/drawing/2014/main" id="{4BA1055E-DA56-4BAA-B802-49244AAF89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44337" y="348125"/>
            <a:ext cx="2743200" cy="5497869"/>
          </a:xfrm>
          <a:prstGeom prst="rect">
            <a:avLst/>
          </a:prstGeom>
        </p:spPr>
      </p:pic>
      <p:sp>
        <p:nvSpPr>
          <p:cNvPr id="5" name="TextBox 4">
            <a:extLst>
              <a:ext uri="{FF2B5EF4-FFF2-40B4-BE49-F238E27FC236}">
                <a16:creationId xmlns:a16="http://schemas.microsoft.com/office/drawing/2014/main" id="{B9AA2F62-5C95-4628-BF9D-0B5688F73981}"/>
              </a:ext>
            </a:extLst>
          </p:cNvPr>
          <p:cNvSpPr txBox="1"/>
          <p:nvPr/>
        </p:nvSpPr>
        <p:spPr>
          <a:xfrm>
            <a:off x="381819" y="6119336"/>
            <a:ext cx="11205717" cy="738664"/>
          </a:xfrm>
          <a:prstGeom prst="rect">
            <a:avLst/>
          </a:prstGeom>
          <a:noFill/>
        </p:spPr>
        <p:txBody>
          <a:bodyPr wrap="square" rtlCol="0">
            <a:spAutoFit/>
          </a:bodyPr>
          <a:lstStyle/>
          <a:p>
            <a:r>
              <a:rPr lang="en-US" sz="1400" dirty="0"/>
              <a:t>In the above analysis we can understand that average call duration is high in morning time bucket from 10-11am and high in the evening time bucket from 6pm to 9pm. The minimum call received in noon time </a:t>
            </a:r>
            <a:r>
              <a:rPr lang="en-US" sz="1400" dirty="0" err="1"/>
              <a:t>i.e</a:t>
            </a:r>
            <a:r>
              <a:rPr lang="en-US" sz="1400" dirty="0"/>
              <a:t> from 12pm to 3 pm, the call duration traffic is very low that noon time.  *Please refer analyze sheet for details.</a:t>
            </a:r>
          </a:p>
        </p:txBody>
      </p:sp>
      <p:sp>
        <p:nvSpPr>
          <p:cNvPr id="6" name="TextBox 5">
            <a:extLst>
              <a:ext uri="{FF2B5EF4-FFF2-40B4-BE49-F238E27FC236}">
                <a16:creationId xmlns:a16="http://schemas.microsoft.com/office/drawing/2014/main" id="{36D1DD19-DD20-44B8-8AA7-D0272DC9A326}"/>
              </a:ext>
            </a:extLst>
          </p:cNvPr>
          <p:cNvSpPr txBox="1"/>
          <p:nvPr/>
        </p:nvSpPr>
        <p:spPr>
          <a:xfrm>
            <a:off x="513708" y="0"/>
            <a:ext cx="1664413" cy="369332"/>
          </a:xfrm>
          <a:prstGeom prst="rect">
            <a:avLst/>
          </a:prstGeom>
          <a:noFill/>
        </p:spPr>
        <p:txBody>
          <a:bodyPr wrap="square" rtlCol="0">
            <a:spAutoFit/>
          </a:bodyPr>
          <a:lstStyle/>
          <a:p>
            <a:r>
              <a:rPr lang="en-US" dirty="0"/>
              <a:t>Task. a</a:t>
            </a:r>
          </a:p>
        </p:txBody>
      </p:sp>
    </p:spTree>
    <p:extLst>
      <p:ext uri="{BB962C8B-B14F-4D97-AF65-F5344CB8AC3E}">
        <p14:creationId xmlns:p14="http://schemas.microsoft.com/office/powerpoint/2010/main" val="3323441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102C683-D94A-4768-8883-048BB5EC99DF}"/>
              </a:ext>
            </a:extLst>
          </p:cNvPr>
          <p:cNvGraphicFramePr>
            <a:graphicFrameLocks/>
          </p:cNvGraphicFramePr>
          <p:nvPr>
            <p:extLst>
              <p:ext uri="{D42A27DB-BD31-4B8C-83A1-F6EECF244321}">
                <p14:modId xmlns:p14="http://schemas.microsoft.com/office/powerpoint/2010/main" val="290786764"/>
              </p:ext>
            </p:extLst>
          </p:nvPr>
        </p:nvGraphicFramePr>
        <p:xfrm>
          <a:off x="191784" y="409235"/>
          <a:ext cx="7760414" cy="50360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6D7A4086-3BE4-4A53-B645-4241838F8E65}"/>
              </a:ext>
            </a:extLst>
          </p:cNvPr>
          <p:cNvGraphicFramePr>
            <a:graphicFrameLocks/>
          </p:cNvGraphicFramePr>
          <p:nvPr>
            <p:extLst>
              <p:ext uri="{D42A27DB-BD31-4B8C-83A1-F6EECF244321}">
                <p14:modId xmlns:p14="http://schemas.microsoft.com/office/powerpoint/2010/main" val="1957699612"/>
              </p:ext>
            </p:extLst>
          </p:nvPr>
        </p:nvGraphicFramePr>
        <p:xfrm>
          <a:off x="8053227" y="409234"/>
          <a:ext cx="3946989" cy="503606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02DBD6C2-CA28-40D0-B770-EFFD0E05A87C}"/>
              </a:ext>
            </a:extLst>
          </p:cNvPr>
          <p:cNvSpPr txBox="1"/>
          <p:nvPr/>
        </p:nvSpPr>
        <p:spPr>
          <a:xfrm>
            <a:off x="191784" y="5948737"/>
            <a:ext cx="11808432" cy="584775"/>
          </a:xfrm>
          <a:prstGeom prst="rect">
            <a:avLst/>
          </a:prstGeom>
          <a:noFill/>
        </p:spPr>
        <p:txBody>
          <a:bodyPr wrap="square" rtlCol="0">
            <a:spAutoFit/>
          </a:bodyPr>
          <a:lstStyle/>
          <a:p>
            <a:r>
              <a:rPr lang="en-US" sz="1600" dirty="0"/>
              <a:t>Insight: Maximum number of call received in the time bucket of 10am-11am till 12pm-13pm in these 3 hours time there are huge call flows then after 2 pm calls flow drop consistently. We can understand from this that majority of customers prefer to call in between 10 am to 1 pm. </a:t>
            </a:r>
          </a:p>
        </p:txBody>
      </p:sp>
      <p:sp>
        <p:nvSpPr>
          <p:cNvPr id="6" name="TextBox 5">
            <a:extLst>
              <a:ext uri="{FF2B5EF4-FFF2-40B4-BE49-F238E27FC236}">
                <a16:creationId xmlns:a16="http://schemas.microsoft.com/office/drawing/2014/main" id="{E396B0CD-5A79-416A-A502-D6101CD0F668}"/>
              </a:ext>
            </a:extLst>
          </p:cNvPr>
          <p:cNvSpPr txBox="1"/>
          <p:nvPr/>
        </p:nvSpPr>
        <p:spPr>
          <a:xfrm>
            <a:off x="400692" y="82193"/>
            <a:ext cx="1890445" cy="369332"/>
          </a:xfrm>
          <a:prstGeom prst="rect">
            <a:avLst/>
          </a:prstGeom>
          <a:noFill/>
        </p:spPr>
        <p:txBody>
          <a:bodyPr wrap="square" rtlCol="0">
            <a:spAutoFit/>
          </a:bodyPr>
          <a:lstStyle/>
          <a:p>
            <a:r>
              <a:rPr lang="en-US" dirty="0" err="1"/>
              <a:t>Task.b</a:t>
            </a:r>
            <a:endParaRPr lang="en-US" dirty="0"/>
          </a:p>
        </p:txBody>
      </p:sp>
    </p:spTree>
    <p:extLst>
      <p:ext uri="{BB962C8B-B14F-4D97-AF65-F5344CB8AC3E}">
        <p14:creationId xmlns:p14="http://schemas.microsoft.com/office/powerpoint/2010/main" val="2456524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F776395-2498-4E74-A87C-E62D078DD7A5}"/>
              </a:ext>
            </a:extLst>
          </p:cNvPr>
          <p:cNvGraphicFramePr>
            <a:graphicFrameLocks noGrp="1"/>
          </p:cNvGraphicFramePr>
          <p:nvPr>
            <p:extLst>
              <p:ext uri="{D42A27DB-BD31-4B8C-83A1-F6EECF244321}">
                <p14:modId xmlns:p14="http://schemas.microsoft.com/office/powerpoint/2010/main" val="2919073621"/>
              </p:ext>
            </p:extLst>
          </p:nvPr>
        </p:nvGraphicFramePr>
        <p:xfrm>
          <a:off x="383710" y="353081"/>
          <a:ext cx="11102797" cy="3021330"/>
        </p:xfrm>
        <a:graphic>
          <a:graphicData uri="http://schemas.openxmlformats.org/drawingml/2006/table">
            <a:tbl>
              <a:tblPr/>
              <a:tblGrid>
                <a:gridCol w="1280703">
                  <a:extLst>
                    <a:ext uri="{9D8B030D-6E8A-4147-A177-3AD203B41FA5}">
                      <a16:colId xmlns:a16="http://schemas.microsoft.com/office/drawing/2014/main" val="2871628564"/>
                    </a:ext>
                  </a:extLst>
                </a:gridCol>
                <a:gridCol w="2630185">
                  <a:extLst>
                    <a:ext uri="{9D8B030D-6E8A-4147-A177-3AD203B41FA5}">
                      <a16:colId xmlns:a16="http://schemas.microsoft.com/office/drawing/2014/main" val="3782146332"/>
                    </a:ext>
                  </a:extLst>
                </a:gridCol>
                <a:gridCol w="1674687">
                  <a:extLst>
                    <a:ext uri="{9D8B030D-6E8A-4147-A177-3AD203B41FA5}">
                      <a16:colId xmlns:a16="http://schemas.microsoft.com/office/drawing/2014/main" val="3746131469"/>
                    </a:ext>
                  </a:extLst>
                </a:gridCol>
                <a:gridCol w="3143893">
                  <a:extLst>
                    <a:ext uri="{9D8B030D-6E8A-4147-A177-3AD203B41FA5}">
                      <a16:colId xmlns:a16="http://schemas.microsoft.com/office/drawing/2014/main" val="2162073808"/>
                    </a:ext>
                  </a:extLst>
                </a:gridCol>
                <a:gridCol w="2373329">
                  <a:extLst>
                    <a:ext uri="{9D8B030D-6E8A-4147-A177-3AD203B41FA5}">
                      <a16:colId xmlns:a16="http://schemas.microsoft.com/office/drawing/2014/main" val="1880700539"/>
                    </a:ext>
                  </a:extLst>
                </a:gridCol>
              </a:tblGrid>
              <a:tr h="184150">
                <a:tc>
                  <a:txBody>
                    <a:bodyPr/>
                    <a:lstStyle/>
                    <a:p>
                      <a:pPr algn="l" fontAlgn="b"/>
                      <a:r>
                        <a:rPr lang="en-US" sz="1200" b="1" i="0" u="none" strike="noStrike">
                          <a:solidFill>
                            <a:srgbClr val="FFFFFF"/>
                          </a:solidFill>
                          <a:effectLst/>
                          <a:latin typeface="Calibri" panose="020F0502020204030204" pitchFamily="34" charset="0"/>
                        </a:rPr>
                        <a:t>Working Bucket in  Days</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200" b="1" i="0" u="none" strike="noStrike">
                          <a:solidFill>
                            <a:srgbClr val="FFFFFF"/>
                          </a:solidFill>
                          <a:effectLst/>
                          <a:latin typeface="Calibri" panose="020F0502020204030204" pitchFamily="34" charset="0"/>
                        </a:rPr>
                        <a:t>Sum of Call_Seconds (s) bucketwise in a day</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200" b="1" i="0" u="none" strike="noStrike">
                          <a:solidFill>
                            <a:srgbClr val="FFFFFF"/>
                          </a:solidFill>
                          <a:effectLst/>
                          <a:latin typeface="Calibri" panose="020F0502020204030204" pitchFamily="34" charset="0"/>
                        </a:rPr>
                        <a:t>Total calls per Hours in day</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200" b="1" i="0" u="none" strike="noStrike">
                          <a:solidFill>
                            <a:srgbClr val="FFFFFF"/>
                          </a:solidFill>
                          <a:effectLst/>
                          <a:latin typeface="Calibri" panose="020F0502020204030204" pitchFamily="34" charset="0"/>
                        </a:rPr>
                        <a:t>No of Agents working in a day( at 30% abandon rate)</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200" b="1" i="0" u="none" strike="noStrike">
                          <a:solidFill>
                            <a:srgbClr val="FFFFFF"/>
                          </a:solidFill>
                          <a:effectLst/>
                          <a:latin typeface="Calibri" panose="020F0502020204030204" pitchFamily="34" charset="0"/>
                        </a:rPr>
                        <a:t>No of Agents working in a day( at 10% abandon rate)</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167807017"/>
                  </a:ext>
                </a:extLst>
              </a:tr>
              <a:tr h="184150">
                <a:tc>
                  <a:txBody>
                    <a:bodyPr/>
                    <a:lstStyle/>
                    <a:p>
                      <a:pPr algn="l" fontAlgn="b"/>
                      <a:r>
                        <a:rPr lang="en-US" sz="1200" b="0" i="0" u="none" strike="noStrike">
                          <a:solidFill>
                            <a:srgbClr val="000000"/>
                          </a:solidFill>
                          <a:effectLst/>
                          <a:latin typeface="Calibri" panose="020F0502020204030204" pitchFamily="34" charset="0"/>
                        </a:rPr>
                        <a:t>9_10</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35313</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10</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688310796"/>
                  </a:ext>
                </a:extLst>
              </a:tr>
              <a:tr h="184150">
                <a:tc>
                  <a:txBody>
                    <a:bodyPr/>
                    <a:lstStyle/>
                    <a:p>
                      <a:pPr algn="l" fontAlgn="b"/>
                      <a:r>
                        <a:rPr lang="en-US" sz="1200" b="0" i="0" u="none" strike="noStrike">
                          <a:solidFill>
                            <a:srgbClr val="000000"/>
                          </a:solidFill>
                          <a:effectLst/>
                          <a:latin typeface="Calibri" panose="020F0502020204030204" pitchFamily="34" charset="0"/>
                        </a:rPr>
                        <a:t>10_11</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53087</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15</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6005462"/>
                  </a:ext>
                </a:extLst>
              </a:tr>
              <a:tr h="184150">
                <a:tc>
                  <a:txBody>
                    <a:bodyPr/>
                    <a:lstStyle/>
                    <a:p>
                      <a:pPr algn="l" fontAlgn="b"/>
                      <a:r>
                        <a:rPr lang="en-US" sz="1200" b="0" i="0" u="none" strike="noStrike">
                          <a:solidFill>
                            <a:srgbClr val="000000"/>
                          </a:solidFill>
                          <a:effectLst/>
                          <a:latin typeface="Calibri" panose="020F0502020204030204" pitchFamily="34" charset="0"/>
                        </a:rPr>
                        <a:t>11_12</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67751</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19</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534828140"/>
                  </a:ext>
                </a:extLst>
              </a:tr>
              <a:tr h="184150">
                <a:tc>
                  <a:txBody>
                    <a:bodyPr/>
                    <a:lstStyle/>
                    <a:p>
                      <a:pPr algn="l" fontAlgn="b"/>
                      <a:r>
                        <a:rPr lang="en-US" sz="1200" b="0" i="0" u="none" strike="noStrike">
                          <a:solidFill>
                            <a:srgbClr val="000000"/>
                          </a:solidFill>
                          <a:effectLst/>
                          <a:latin typeface="Calibri" panose="020F0502020204030204" pitchFamily="34" charset="0"/>
                        </a:rPr>
                        <a:t>12_13</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72680</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20</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4</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2172779"/>
                  </a:ext>
                </a:extLst>
              </a:tr>
              <a:tr h="184150">
                <a:tc>
                  <a:txBody>
                    <a:bodyPr/>
                    <a:lstStyle/>
                    <a:p>
                      <a:pPr algn="l" fontAlgn="b"/>
                      <a:r>
                        <a:rPr lang="en-US" sz="1200" b="0" i="0" u="none" strike="noStrike">
                          <a:solidFill>
                            <a:srgbClr val="000000"/>
                          </a:solidFill>
                          <a:effectLst/>
                          <a:latin typeface="Calibri" panose="020F0502020204030204" pitchFamily="34" charset="0"/>
                        </a:rPr>
                        <a:t>13_14</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59693</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17</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564550003"/>
                  </a:ext>
                </a:extLst>
              </a:tr>
              <a:tr h="184150">
                <a:tc>
                  <a:txBody>
                    <a:bodyPr/>
                    <a:lstStyle/>
                    <a:p>
                      <a:pPr algn="l" fontAlgn="b"/>
                      <a:r>
                        <a:rPr lang="en-US" sz="1200" b="0" i="0" u="none" strike="noStrike">
                          <a:solidFill>
                            <a:srgbClr val="000000"/>
                          </a:solidFill>
                          <a:effectLst/>
                          <a:latin typeface="Calibri" panose="020F0502020204030204" pitchFamily="34" charset="0"/>
                        </a:rPr>
                        <a:t>14_15</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76137</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21</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4</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601977"/>
                  </a:ext>
                </a:extLst>
              </a:tr>
              <a:tr h="184150">
                <a:tc>
                  <a:txBody>
                    <a:bodyPr/>
                    <a:lstStyle/>
                    <a:p>
                      <a:pPr algn="l" fontAlgn="b"/>
                      <a:r>
                        <a:rPr lang="en-US" sz="1200" b="0" i="0" u="none" strike="noStrike" dirty="0">
                          <a:solidFill>
                            <a:srgbClr val="000000"/>
                          </a:solidFill>
                          <a:effectLst/>
                          <a:latin typeface="Calibri" panose="020F0502020204030204" pitchFamily="34" charset="0"/>
                        </a:rPr>
                        <a:t>15_16</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65689</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18</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793999462"/>
                  </a:ext>
                </a:extLst>
              </a:tr>
              <a:tr h="184150">
                <a:tc>
                  <a:txBody>
                    <a:bodyPr/>
                    <a:lstStyle/>
                    <a:p>
                      <a:pPr algn="l" fontAlgn="b"/>
                      <a:r>
                        <a:rPr lang="en-US" sz="1200" b="0" i="0" u="none" strike="noStrike">
                          <a:solidFill>
                            <a:srgbClr val="000000"/>
                          </a:solidFill>
                          <a:effectLst/>
                          <a:latin typeface="Calibri" panose="020F0502020204030204" pitchFamily="34" charset="0"/>
                        </a:rPr>
                        <a:t>16_17</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59464</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17</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727140"/>
                  </a:ext>
                </a:extLst>
              </a:tr>
              <a:tr h="184150">
                <a:tc>
                  <a:txBody>
                    <a:bodyPr/>
                    <a:lstStyle/>
                    <a:p>
                      <a:pPr algn="l" fontAlgn="b"/>
                      <a:r>
                        <a:rPr lang="en-US" sz="1200" b="0" i="0" u="none" strike="noStrike">
                          <a:solidFill>
                            <a:srgbClr val="000000"/>
                          </a:solidFill>
                          <a:effectLst/>
                          <a:latin typeface="Calibri" panose="020F0502020204030204" pitchFamily="34" charset="0"/>
                        </a:rPr>
                        <a:t>17_18</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68155</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19</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351640040"/>
                  </a:ext>
                </a:extLst>
              </a:tr>
              <a:tr h="184150">
                <a:tc>
                  <a:txBody>
                    <a:bodyPr/>
                    <a:lstStyle/>
                    <a:p>
                      <a:pPr algn="l" fontAlgn="b"/>
                      <a:r>
                        <a:rPr lang="en-US" sz="1200" b="0" i="0" u="none" strike="noStrike">
                          <a:solidFill>
                            <a:srgbClr val="000000"/>
                          </a:solidFill>
                          <a:effectLst/>
                          <a:latin typeface="Calibri" panose="020F0502020204030204" pitchFamily="34" charset="0"/>
                        </a:rPr>
                        <a:t>18_19</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53096</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15</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6227095"/>
                  </a:ext>
                </a:extLst>
              </a:tr>
              <a:tr h="184150">
                <a:tc>
                  <a:txBody>
                    <a:bodyPr/>
                    <a:lstStyle/>
                    <a:p>
                      <a:pPr algn="l" fontAlgn="b"/>
                      <a:r>
                        <a:rPr lang="en-US" sz="1200" b="0" i="0" u="none" strike="noStrike">
                          <a:solidFill>
                            <a:srgbClr val="000000"/>
                          </a:solidFill>
                          <a:effectLst/>
                          <a:latin typeface="Calibri" panose="020F0502020204030204" pitchFamily="34" charset="0"/>
                        </a:rPr>
                        <a:t>19_20</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40141</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11</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520844607"/>
                  </a:ext>
                </a:extLst>
              </a:tr>
              <a:tr h="184150">
                <a:tc>
                  <a:txBody>
                    <a:bodyPr/>
                    <a:lstStyle/>
                    <a:p>
                      <a:pPr algn="l" fontAlgn="b"/>
                      <a:r>
                        <a:rPr lang="en-US" sz="1200" b="0" i="0" u="none" strike="noStrike">
                          <a:solidFill>
                            <a:srgbClr val="000000"/>
                          </a:solidFill>
                          <a:effectLst/>
                          <a:latin typeface="Calibri" panose="020F0502020204030204" pitchFamily="34" charset="0"/>
                        </a:rPr>
                        <a:t>20_21</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25458</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7</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4452031"/>
                  </a:ext>
                </a:extLst>
              </a:tr>
              <a:tr h="184150">
                <a:tc>
                  <a:txBody>
                    <a:bodyPr/>
                    <a:lstStyle/>
                    <a:p>
                      <a:pPr algn="l" fontAlgn="b"/>
                      <a:endParaRPr lang="en-US" sz="1200" b="0" i="0" u="none" strike="noStrike">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754789502"/>
                  </a:ext>
                </a:extLst>
              </a:tr>
              <a:tr h="184150">
                <a:tc>
                  <a:txBody>
                    <a:bodyPr/>
                    <a:lstStyle/>
                    <a:p>
                      <a:pPr algn="l" fontAlgn="b"/>
                      <a:r>
                        <a:rPr lang="en-US" sz="1200" b="1" i="0" u="none" strike="noStrike">
                          <a:solidFill>
                            <a:srgbClr val="000000"/>
                          </a:solidFill>
                          <a:effectLst/>
                          <a:latin typeface="Calibri" panose="020F0502020204030204" pitchFamily="34" charset="0"/>
                        </a:rPr>
                        <a:t>Grand Total</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dirty="0">
                          <a:solidFill>
                            <a:srgbClr val="000000"/>
                          </a:solidFill>
                          <a:effectLst/>
                          <a:latin typeface="Calibri" panose="020F0502020204030204" pitchFamily="34" charset="0"/>
                        </a:rPr>
                        <a:t>676664</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panose="020F0502020204030204" pitchFamily="34" charset="0"/>
                        </a:rPr>
                        <a:t>189</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panose="020F0502020204030204" pitchFamily="34" charset="0"/>
                        </a:rPr>
                        <a:t>25</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dirty="0">
                          <a:solidFill>
                            <a:srgbClr val="000000"/>
                          </a:solidFill>
                          <a:effectLst/>
                          <a:latin typeface="Calibri" panose="020F0502020204030204" pitchFamily="34" charset="0"/>
                        </a:rPr>
                        <a:t>37</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060696"/>
                  </a:ext>
                </a:extLst>
              </a:tr>
            </a:tbl>
          </a:graphicData>
        </a:graphic>
      </p:graphicFrame>
      <p:graphicFrame>
        <p:nvGraphicFramePr>
          <p:cNvPr id="3" name="Table 2">
            <a:extLst>
              <a:ext uri="{FF2B5EF4-FFF2-40B4-BE49-F238E27FC236}">
                <a16:creationId xmlns:a16="http://schemas.microsoft.com/office/drawing/2014/main" id="{C11347BE-C5E4-457B-92FA-A4EA44F3F833}"/>
              </a:ext>
            </a:extLst>
          </p:cNvPr>
          <p:cNvGraphicFramePr>
            <a:graphicFrameLocks noGrp="1"/>
          </p:cNvGraphicFramePr>
          <p:nvPr>
            <p:extLst>
              <p:ext uri="{D42A27DB-BD31-4B8C-83A1-F6EECF244321}">
                <p14:modId xmlns:p14="http://schemas.microsoft.com/office/powerpoint/2010/main" val="722959950"/>
              </p:ext>
            </p:extLst>
          </p:nvPr>
        </p:nvGraphicFramePr>
        <p:xfrm>
          <a:off x="383709" y="3457728"/>
          <a:ext cx="11102797" cy="2386176"/>
        </p:xfrm>
        <a:graphic>
          <a:graphicData uri="http://schemas.openxmlformats.org/drawingml/2006/table">
            <a:tbl>
              <a:tblPr/>
              <a:tblGrid>
                <a:gridCol w="8438125">
                  <a:extLst>
                    <a:ext uri="{9D8B030D-6E8A-4147-A177-3AD203B41FA5}">
                      <a16:colId xmlns:a16="http://schemas.microsoft.com/office/drawing/2014/main" val="1553868276"/>
                    </a:ext>
                  </a:extLst>
                </a:gridCol>
                <a:gridCol w="2664672">
                  <a:extLst>
                    <a:ext uri="{9D8B030D-6E8A-4147-A177-3AD203B41FA5}">
                      <a16:colId xmlns:a16="http://schemas.microsoft.com/office/drawing/2014/main" val="1596844969"/>
                    </a:ext>
                  </a:extLst>
                </a:gridCol>
              </a:tblGrid>
              <a:tr h="198848">
                <a:tc>
                  <a:txBody>
                    <a:bodyPr/>
                    <a:lstStyle/>
                    <a:p>
                      <a:pPr algn="l" fontAlgn="b"/>
                      <a:r>
                        <a:rPr lang="en-US" sz="1200" b="0" i="0" u="none" strike="noStrike">
                          <a:solidFill>
                            <a:srgbClr val="000000"/>
                          </a:solidFill>
                          <a:effectLst/>
                          <a:latin typeface="Calibri" panose="020F0502020204030204" pitchFamily="34" charset="0"/>
                        </a:rPr>
                        <a:t>Assumption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6697171"/>
                  </a:ext>
                </a:extLst>
              </a:tr>
              <a:tr h="198848">
                <a:tc>
                  <a:txBody>
                    <a:bodyPr/>
                    <a:lstStyle/>
                    <a:p>
                      <a:pPr algn="l" fontAlgn="b"/>
                      <a:r>
                        <a:rPr lang="en-US" sz="1200" b="0" i="0" u="none" strike="noStrike">
                          <a:solidFill>
                            <a:srgbClr val="000000"/>
                          </a:solidFill>
                          <a:effectLst/>
                          <a:latin typeface="Calibri" panose="020F0502020204030204" pitchFamily="34" charset="0"/>
                        </a:rPr>
                        <a:t>Agent Working days in a week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6851599"/>
                  </a:ext>
                </a:extLst>
              </a:tr>
              <a:tr h="198848">
                <a:tc>
                  <a:txBody>
                    <a:bodyPr/>
                    <a:lstStyle/>
                    <a:p>
                      <a:pPr algn="l" fontAlgn="b"/>
                      <a:r>
                        <a:rPr lang="en-US" sz="1200" b="0" i="0" u="none" strike="noStrike">
                          <a:solidFill>
                            <a:srgbClr val="000000"/>
                          </a:solidFill>
                          <a:effectLst/>
                          <a:latin typeface="Calibri" panose="020F0502020204030204" pitchFamily="34" charset="0"/>
                        </a:rPr>
                        <a:t>Total working days in month of (30days)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2252102"/>
                  </a:ext>
                </a:extLst>
              </a:tr>
              <a:tr h="198848">
                <a:tc>
                  <a:txBody>
                    <a:bodyPr/>
                    <a:lstStyle/>
                    <a:p>
                      <a:pPr algn="l" fontAlgn="b"/>
                      <a:r>
                        <a:rPr lang="en-US" sz="1200" b="0" i="0" u="none" strike="noStrike" dirty="0">
                          <a:solidFill>
                            <a:srgbClr val="000000"/>
                          </a:solidFill>
                          <a:effectLst/>
                          <a:latin typeface="Calibri" panose="020F0502020204030204" pitchFamily="34" charset="0"/>
                        </a:rPr>
                        <a:t>Total unplanned leave in a month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921735"/>
                  </a:ext>
                </a:extLst>
              </a:tr>
              <a:tr h="198848">
                <a:tc>
                  <a:txBody>
                    <a:bodyPr/>
                    <a:lstStyle/>
                    <a:p>
                      <a:pPr algn="l" fontAlgn="b"/>
                      <a:r>
                        <a:rPr lang="en-US" sz="1200" b="1" i="0" u="none" strike="noStrike">
                          <a:solidFill>
                            <a:srgbClr val="000000"/>
                          </a:solidFill>
                          <a:effectLst/>
                          <a:latin typeface="Calibri" panose="020F0502020204030204" pitchFamily="34" charset="0"/>
                        </a:rPr>
                        <a:t>Net total working days in a month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panose="020F050202020403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4726061"/>
                  </a:ext>
                </a:extLst>
              </a:tr>
              <a:tr h="198848">
                <a:tc>
                  <a:txBody>
                    <a:bodyPr/>
                    <a:lstStyle/>
                    <a:p>
                      <a:pPr algn="l" fontAlgn="b"/>
                      <a:r>
                        <a:rPr lang="en-US" sz="1200" b="0" i="0" u="none" strike="noStrike">
                          <a:solidFill>
                            <a:srgbClr val="000000"/>
                          </a:solidFill>
                          <a:effectLst/>
                          <a:latin typeface="Calibri" panose="020F0502020204030204" pitchFamily="34" charset="0"/>
                        </a:rPr>
                        <a:t>Total working hours in day of each employee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6063967"/>
                  </a:ext>
                </a:extLst>
              </a:tr>
              <a:tr h="198848">
                <a:tc>
                  <a:txBody>
                    <a:bodyPr/>
                    <a:lstStyle/>
                    <a:p>
                      <a:pPr algn="l" fontAlgn="b"/>
                      <a:r>
                        <a:rPr lang="en-US" sz="1200" b="0" i="0" u="none" strike="noStrike">
                          <a:solidFill>
                            <a:srgbClr val="000000"/>
                          </a:solidFill>
                          <a:effectLst/>
                          <a:latin typeface="Calibri" panose="020F0502020204030204" pitchFamily="34" charset="0"/>
                        </a:rPr>
                        <a:t>Break time for lunch and snacks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69327"/>
                  </a:ext>
                </a:extLst>
              </a:tr>
              <a:tr h="198848">
                <a:tc>
                  <a:txBody>
                    <a:bodyPr/>
                    <a:lstStyle/>
                    <a:p>
                      <a:pPr algn="l" fontAlgn="b"/>
                      <a:r>
                        <a:rPr lang="en-US" sz="1200" b="1" i="0" u="none" strike="noStrike">
                          <a:solidFill>
                            <a:srgbClr val="000000"/>
                          </a:solidFill>
                          <a:effectLst/>
                          <a:latin typeface="Calibri" panose="020F0502020204030204" pitchFamily="34" charset="0"/>
                        </a:rPr>
                        <a:t>Net working hours in a days of employee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panose="020F0502020204030204" pitchFamily="34" charset="0"/>
                        </a:rPr>
                        <a:t>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5440007"/>
                  </a:ext>
                </a:extLst>
              </a:tr>
              <a:tr h="198848">
                <a:tc>
                  <a:txBody>
                    <a:bodyPr/>
                    <a:lstStyle/>
                    <a:p>
                      <a:pPr algn="l" fontAlgn="b"/>
                      <a:r>
                        <a:rPr lang="en-US" sz="1200" b="0" i="0" u="none" strike="noStrike">
                          <a:solidFill>
                            <a:srgbClr val="000000"/>
                          </a:solidFill>
                          <a:effectLst/>
                          <a:latin typeface="Calibri" panose="020F0502020204030204" pitchFamily="34" charset="0"/>
                        </a:rPr>
                        <a:t>Total call received in a day in hours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189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6323808"/>
                  </a:ext>
                </a:extLst>
              </a:tr>
              <a:tr h="198848">
                <a:tc>
                  <a:txBody>
                    <a:bodyPr/>
                    <a:lstStyle/>
                    <a:p>
                      <a:pPr algn="l" fontAlgn="b"/>
                      <a:r>
                        <a:rPr lang="en-US" sz="1200" b="1" i="0" u="none" strike="noStrike">
                          <a:solidFill>
                            <a:srgbClr val="000000"/>
                          </a:solidFill>
                          <a:effectLst/>
                          <a:latin typeface="Calibri" panose="020F0502020204030204" pitchFamily="34" charset="0"/>
                        </a:rPr>
                        <a:t>No of employee received calls in day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200" b="1" i="0" u="none" strike="noStrike">
                          <a:solidFill>
                            <a:srgbClr val="000000"/>
                          </a:solidFill>
                          <a:effectLst/>
                          <a:latin typeface="Calibri" panose="020F0502020204030204" pitchFamily="34" charset="0"/>
                        </a:rPr>
                        <a:t>25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056846223"/>
                  </a:ext>
                </a:extLst>
              </a:tr>
              <a:tr h="198848">
                <a:tc>
                  <a:txBody>
                    <a:bodyPr/>
                    <a:lstStyle/>
                    <a:p>
                      <a:pPr algn="l" fontAlgn="b"/>
                      <a:r>
                        <a:rPr lang="en-US" sz="1200" b="0" i="0" u="none" strike="noStrike" dirty="0">
                          <a:solidFill>
                            <a:srgbClr val="000000"/>
                          </a:solidFill>
                          <a:effectLst/>
                          <a:latin typeface="Calibri" panose="020F0502020204030204" pitchFamily="34" charset="0"/>
                        </a:rPr>
                        <a:t>On an average 25 employees occupied only 60% actual working hours in a day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1193974"/>
                  </a:ext>
                </a:extLst>
              </a:tr>
              <a:tr h="198848">
                <a:tc>
                  <a:txBody>
                    <a:bodyPr/>
                    <a:lstStyle/>
                    <a:p>
                      <a:pPr algn="l" fontAlgn="b"/>
                      <a:r>
                        <a:rPr lang="en-US" sz="1200" b="1" i="0" u="none" strike="noStrike" dirty="0">
                          <a:solidFill>
                            <a:srgbClr val="000000"/>
                          </a:solidFill>
                          <a:effectLst/>
                          <a:latin typeface="Calibri" panose="020F0502020204030204" pitchFamily="34" charset="0"/>
                        </a:rPr>
                        <a:t> To get 90% Occupancy of actual working hours we need to apply Unitary Method- ( Total Agent required finally)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200" b="1" i="0" u="none" strike="noStrike" dirty="0">
                          <a:solidFill>
                            <a:srgbClr val="000000"/>
                          </a:solidFill>
                          <a:effectLst/>
                          <a:latin typeface="Calibri" panose="020F0502020204030204" pitchFamily="34" charset="0"/>
                        </a:rPr>
                        <a:t>37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677158241"/>
                  </a:ext>
                </a:extLst>
              </a:tr>
            </a:tbl>
          </a:graphicData>
        </a:graphic>
      </p:graphicFrame>
      <p:sp>
        <p:nvSpPr>
          <p:cNvPr id="4" name="TextBox 3">
            <a:extLst>
              <a:ext uri="{FF2B5EF4-FFF2-40B4-BE49-F238E27FC236}">
                <a16:creationId xmlns:a16="http://schemas.microsoft.com/office/drawing/2014/main" id="{606E67DB-ED5E-4027-815C-FF9EF20D0008}"/>
              </a:ext>
            </a:extLst>
          </p:cNvPr>
          <p:cNvSpPr txBox="1"/>
          <p:nvPr/>
        </p:nvSpPr>
        <p:spPr>
          <a:xfrm>
            <a:off x="383708" y="6028821"/>
            <a:ext cx="11102797" cy="738664"/>
          </a:xfrm>
          <a:prstGeom prst="rect">
            <a:avLst/>
          </a:prstGeom>
          <a:noFill/>
        </p:spPr>
        <p:txBody>
          <a:bodyPr wrap="square" rtlCol="0">
            <a:spAutoFit/>
          </a:bodyPr>
          <a:lstStyle/>
          <a:p>
            <a:r>
              <a:rPr lang="en-US" sz="1400" dirty="0"/>
              <a:t>Here I make some assumption and use Unitary method to find out the required manpower for each bucket, the above mentioned Assumption details are very clear as you can see after all calculation and observation I’m conclude that total no. of agent requirement is 37 to reduced the abandon rate to 10% only.</a:t>
            </a:r>
          </a:p>
        </p:txBody>
      </p:sp>
      <p:sp>
        <p:nvSpPr>
          <p:cNvPr id="5" name="TextBox 4">
            <a:extLst>
              <a:ext uri="{FF2B5EF4-FFF2-40B4-BE49-F238E27FC236}">
                <a16:creationId xmlns:a16="http://schemas.microsoft.com/office/drawing/2014/main" id="{D178B1A2-A4C9-4C41-809A-61FC443AB519}"/>
              </a:ext>
            </a:extLst>
          </p:cNvPr>
          <p:cNvSpPr txBox="1"/>
          <p:nvPr/>
        </p:nvSpPr>
        <p:spPr>
          <a:xfrm>
            <a:off x="383709" y="0"/>
            <a:ext cx="2862925" cy="369332"/>
          </a:xfrm>
          <a:prstGeom prst="rect">
            <a:avLst/>
          </a:prstGeom>
          <a:noFill/>
        </p:spPr>
        <p:txBody>
          <a:bodyPr wrap="square" rtlCol="0">
            <a:spAutoFit/>
          </a:bodyPr>
          <a:lstStyle/>
          <a:p>
            <a:r>
              <a:rPr lang="en-US" dirty="0"/>
              <a:t>Task. c</a:t>
            </a:r>
          </a:p>
        </p:txBody>
      </p:sp>
    </p:spTree>
    <p:extLst>
      <p:ext uri="{BB962C8B-B14F-4D97-AF65-F5344CB8AC3E}">
        <p14:creationId xmlns:p14="http://schemas.microsoft.com/office/powerpoint/2010/main" val="1673561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7D9E87C-082A-406C-8E8C-4636EF0BD3D1}"/>
              </a:ext>
            </a:extLst>
          </p:cNvPr>
          <p:cNvGraphicFramePr>
            <a:graphicFrameLocks noGrp="1"/>
          </p:cNvGraphicFramePr>
          <p:nvPr>
            <p:extLst>
              <p:ext uri="{D42A27DB-BD31-4B8C-83A1-F6EECF244321}">
                <p14:modId xmlns:p14="http://schemas.microsoft.com/office/powerpoint/2010/main" val="1872749973"/>
              </p:ext>
            </p:extLst>
          </p:nvPr>
        </p:nvGraphicFramePr>
        <p:xfrm>
          <a:off x="340902" y="329232"/>
          <a:ext cx="11012042" cy="3324293"/>
        </p:xfrm>
        <a:graphic>
          <a:graphicData uri="http://schemas.openxmlformats.org/drawingml/2006/table">
            <a:tbl>
              <a:tblPr/>
              <a:tblGrid>
                <a:gridCol w="2636087">
                  <a:extLst>
                    <a:ext uri="{9D8B030D-6E8A-4147-A177-3AD203B41FA5}">
                      <a16:colId xmlns:a16="http://schemas.microsoft.com/office/drawing/2014/main" val="427745946"/>
                    </a:ext>
                  </a:extLst>
                </a:gridCol>
                <a:gridCol w="1759398">
                  <a:extLst>
                    <a:ext uri="{9D8B030D-6E8A-4147-A177-3AD203B41FA5}">
                      <a16:colId xmlns:a16="http://schemas.microsoft.com/office/drawing/2014/main" val="599385967"/>
                    </a:ext>
                  </a:extLst>
                </a:gridCol>
                <a:gridCol w="3195262">
                  <a:extLst>
                    <a:ext uri="{9D8B030D-6E8A-4147-A177-3AD203B41FA5}">
                      <a16:colId xmlns:a16="http://schemas.microsoft.com/office/drawing/2014/main" val="77383724"/>
                    </a:ext>
                  </a:extLst>
                </a:gridCol>
                <a:gridCol w="3421295">
                  <a:extLst>
                    <a:ext uri="{9D8B030D-6E8A-4147-A177-3AD203B41FA5}">
                      <a16:colId xmlns:a16="http://schemas.microsoft.com/office/drawing/2014/main" val="3969509763"/>
                    </a:ext>
                  </a:extLst>
                </a:gridCol>
              </a:tblGrid>
              <a:tr h="675073">
                <a:tc>
                  <a:txBody>
                    <a:bodyPr/>
                    <a:lstStyle/>
                    <a:p>
                      <a:pPr algn="l" fontAlgn="b"/>
                      <a:r>
                        <a:rPr lang="en-US" sz="1200" b="1" i="0" u="none" strike="noStrike">
                          <a:solidFill>
                            <a:srgbClr val="FFFFFF"/>
                          </a:solidFill>
                          <a:effectLst/>
                          <a:latin typeface="Calibri" panose="020F0502020204030204" pitchFamily="34" charset="0"/>
                        </a:rPr>
                        <a:t>Working Bucket in  Days</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200" b="1" i="0" u="none" strike="noStrike">
                          <a:solidFill>
                            <a:srgbClr val="FFFFFF"/>
                          </a:solidFill>
                          <a:effectLst/>
                          <a:latin typeface="Calibri" panose="020F0502020204030204" pitchFamily="34" charset="0"/>
                        </a:rPr>
                        <a:t>Total calls per Hours in day</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200" b="1" i="0" u="none" strike="noStrike">
                          <a:solidFill>
                            <a:srgbClr val="FFFFFF"/>
                          </a:solidFill>
                          <a:effectLst/>
                          <a:latin typeface="Calibri" panose="020F0502020204030204" pitchFamily="34" charset="0"/>
                        </a:rPr>
                        <a:t>Total calls per Hours in day ( in %)</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200" b="1" i="0" u="none" strike="noStrike">
                          <a:solidFill>
                            <a:srgbClr val="FFFFFF"/>
                          </a:solidFill>
                          <a:effectLst/>
                          <a:latin typeface="Calibri" panose="020F0502020204030204" pitchFamily="34" charset="0"/>
                        </a:rPr>
                        <a:t>Agent required in night shift</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264503497"/>
                  </a:ext>
                </a:extLst>
              </a:tr>
              <a:tr h="183650">
                <a:tc>
                  <a:txBody>
                    <a:bodyPr/>
                    <a:lstStyle/>
                    <a:p>
                      <a:pPr algn="l" fontAlgn="b"/>
                      <a:r>
                        <a:rPr lang="en-US" sz="1200" b="0" i="0" u="none" strike="noStrike" dirty="0">
                          <a:solidFill>
                            <a:srgbClr val="000000"/>
                          </a:solidFill>
                          <a:effectLst/>
                          <a:latin typeface="Calibri" panose="020F0502020204030204" pitchFamily="34" charset="0"/>
                        </a:rPr>
                        <a:t>9pm -10pm</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1" i="0" u="none" strike="noStrike">
                          <a:solidFill>
                            <a:srgbClr val="000000"/>
                          </a:solidFill>
                          <a:effectLst/>
                          <a:latin typeface="Calibri" panose="020F0502020204030204" pitchFamily="34" charset="0"/>
                        </a:rPr>
                        <a:t>10.00%</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172430090"/>
                  </a:ext>
                </a:extLst>
              </a:tr>
              <a:tr h="183650">
                <a:tc>
                  <a:txBody>
                    <a:bodyPr/>
                    <a:lstStyle/>
                    <a:p>
                      <a:pPr algn="l" fontAlgn="b"/>
                      <a:r>
                        <a:rPr lang="en-US" sz="1200" b="0" i="0" u="none" strike="noStrike">
                          <a:solidFill>
                            <a:srgbClr val="000000"/>
                          </a:solidFill>
                          <a:effectLst/>
                          <a:latin typeface="Calibri" panose="020F0502020204030204" pitchFamily="34" charset="0"/>
                        </a:rPr>
                        <a:t>10pm -11pm</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panose="020F0502020204030204" pitchFamily="34" charset="0"/>
                        </a:rPr>
                        <a:t>10.00%</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6424558"/>
                  </a:ext>
                </a:extLst>
              </a:tr>
              <a:tr h="183650">
                <a:tc>
                  <a:txBody>
                    <a:bodyPr/>
                    <a:lstStyle/>
                    <a:p>
                      <a:pPr algn="l" fontAlgn="b"/>
                      <a:r>
                        <a:rPr lang="en-US" sz="1200" b="0" i="0" u="none" strike="noStrike">
                          <a:solidFill>
                            <a:srgbClr val="000000"/>
                          </a:solidFill>
                          <a:effectLst/>
                          <a:latin typeface="Calibri" panose="020F0502020204030204" pitchFamily="34" charset="0"/>
                        </a:rPr>
                        <a:t>11pm -12am</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1" i="0" u="none" strike="noStrike">
                          <a:solidFill>
                            <a:srgbClr val="000000"/>
                          </a:solidFill>
                          <a:effectLst/>
                          <a:latin typeface="Calibri" panose="020F0502020204030204" pitchFamily="34" charset="0"/>
                        </a:rPr>
                        <a:t>6.67%</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092554634"/>
                  </a:ext>
                </a:extLst>
              </a:tr>
              <a:tr h="183650">
                <a:tc>
                  <a:txBody>
                    <a:bodyPr/>
                    <a:lstStyle/>
                    <a:p>
                      <a:pPr algn="l" fontAlgn="b"/>
                      <a:r>
                        <a:rPr lang="en-US" sz="1200" b="0" i="0" u="none" strike="noStrike">
                          <a:solidFill>
                            <a:srgbClr val="000000"/>
                          </a:solidFill>
                          <a:effectLst/>
                          <a:latin typeface="Calibri" panose="020F0502020204030204" pitchFamily="34" charset="0"/>
                        </a:rPr>
                        <a:t>12am -1am</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panose="020F0502020204030204" pitchFamily="34" charset="0"/>
                        </a:rPr>
                        <a:t>6.67%</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2313551"/>
                  </a:ext>
                </a:extLst>
              </a:tr>
              <a:tr h="183650">
                <a:tc>
                  <a:txBody>
                    <a:bodyPr/>
                    <a:lstStyle/>
                    <a:p>
                      <a:pPr algn="l" fontAlgn="b"/>
                      <a:r>
                        <a:rPr lang="en-US" sz="1200" b="0" i="0" u="none" strike="noStrike">
                          <a:solidFill>
                            <a:srgbClr val="000000"/>
                          </a:solidFill>
                          <a:effectLst/>
                          <a:latin typeface="Calibri" panose="020F0502020204030204" pitchFamily="34" charset="0"/>
                        </a:rPr>
                        <a:t>1am -2am</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1" i="0" u="none" strike="noStrike">
                          <a:solidFill>
                            <a:srgbClr val="000000"/>
                          </a:solidFill>
                          <a:effectLst/>
                          <a:latin typeface="Calibri" panose="020F0502020204030204" pitchFamily="34" charset="0"/>
                        </a:rPr>
                        <a:t>3.33%</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199547538"/>
                  </a:ext>
                </a:extLst>
              </a:tr>
              <a:tr h="183650">
                <a:tc>
                  <a:txBody>
                    <a:bodyPr/>
                    <a:lstStyle/>
                    <a:p>
                      <a:pPr algn="l" fontAlgn="b"/>
                      <a:r>
                        <a:rPr lang="en-US" sz="1200" b="0" i="0" u="none" strike="noStrike">
                          <a:solidFill>
                            <a:srgbClr val="000000"/>
                          </a:solidFill>
                          <a:effectLst/>
                          <a:latin typeface="Calibri" panose="020F0502020204030204" pitchFamily="34" charset="0"/>
                        </a:rPr>
                        <a:t>2am -3am</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panose="020F0502020204030204" pitchFamily="34" charset="0"/>
                        </a:rPr>
                        <a:t>3.33%</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3268144"/>
                  </a:ext>
                </a:extLst>
              </a:tr>
              <a:tr h="183650">
                <a:tc>
                  <a:txBody>
                    <a:bodyPr/>
                    <a:lstStyle/>
                    <a:p>
                      <a:pPr algn="l" fontAlgn="b"/>
                      <a:r>
                        <a:rPr lang="en-US" sz="1200" b="0" i="0" u="none" strike="noStrike">
                          <a:solidFill>
                            <a:srgbClr val="000000"/>
                          </a:solidFill>
                          <a:effectLst/>
                          <a:latin typeface="Calibri" panose="020F0502020204030204" pitchFamily="34" charset="0"/>
                        </a:rPr>
                        <a:t>3am -4am</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1" i="0" u="none" strike="noStrike">
                          <a:solidFill>
                            <a:srgbClr val="000000"/>
                          </a:solidFill>
                          <a:effectLst/>
                          <a:latin typeface="Calibri" panose="020F0502020204030204" pitchFamily="34" charset="0"/>
                        </a:rPr>
                        <a:t>3.33%</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794130590"/>
                  </a:ext>
                </a:extLst>
              </a:tr>
              <a:tr h="183650">
                <a:tc>
                  <a:txBody>
                    <a:bodyPr/>
                    <a:lstStyle/>
                    <a:p>
                      <a:pPr algn="l" fontAlgn="b"/>
                      <a:r>
                        <a:rPr lang="en-US" sz="1200" b="0" i="0" u="none" strike="noStrike">
                          <a:solidFill>
                            <a:srgbClr val="000000"/>
                          </a:solidFill>
                          <a:effectLst/>
                          <a:latin typeface="Calibri" panose="020F0502020204030204" pitchFamily="34" charset="0"/>
                        </a:rPr>
                        <a:t>4am -5am</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panose="020F0502020204030204" pitchFamily="34" charset="0"/>
                        </a:rPr>
                        <a:t>3.33%</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3774170"/>
                  </a:ext>
                </a:extLst>
              </a:tr>
              <a:tr h="183650">
                <a:tc>
                  <a:txBody>
                    <a:bodyPr/>
                    <a:lstStyle/>
                    <a:p>
                      <a:pPr algn="l" fontAlgn="b"/>
                      <a:r>
                        <a:rPr lang="en-US" sz="1200" b="0" i="0" u="none" strike="noStrike">
                          <a:solidFill>
                            <a:srgbClr val="000000"/>
                          </a:solidFill>
                          <a:effectLst/>
                          <a:latin typeface="Calibri" panose="020F0502020204030204" pitchFamily="34" charset="0"/>
                        </a:rPr>
                        <a:t>5am -6am</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1" i="0" u="none" strike="noStrike">
                          <a:solidFill>
                            <a:srgbClr val="000000"/>
                          </a:solidFill>
                          <a:effectLst/>
                          <a:latin typeface="Calibri" panose="020F0502020204030204" pitchFamily="34" charset="0"/>
                        </a:rPr>
                        <a:t>10.00%</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302108888"/>
                  </a:ext>
                </a:extLst>
              </a:tr>
              <a:tr h="183650">
                <a:tc>
                  <a:txBody>
                    <a:bodyPr/>
                    <a:lstStyle/>
                    <a:p>
                      <a:pPr algn="l" fontAlgn="b"/>
                      <a:r>
                        <a:rPr lang="en-US" sz="1200" b="0" i="0" u="none" strike="noStrike">
                          <a:solidFill>
                            <a:srgbClr val="000000"/>
                          </a:solidFill>
                          <a:effectLst/>
                          <a:latin typeface="Calibri" panose="020F0502020204030204" pitchFamily="34" charset="0"/>
                        </a:rPr>
                        <a:t>6am -7am</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4</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panose="020F0502020204030204" pitchFamily="34" charset="0"/>
                        </a:rPr>
                        <a:t>13.33%</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9585851"/>
                  </a:ext>
                </a:extLst>
              </a:tr>
              <a:tr h="183650">
                <a:tc>
                  <a:txBody>
                    <a:bodyPr/>
                    <a:lstStyle/>
                    <a:p>
                      <a:pPr algn="l" fontAlgn="b"/>
                      <a:r>
                        <a:rPr lang="en-US" sz="1200" b="0" i="0" u="none" strike="noStrike">
                          <a:solidFill>
                            <a:srgbClr val="000000"/>
                          </a:solidFill>
                          <a:effectLst/>
                          <a:latin typeface="Calibri" panose="020F0502020204030204" pitchFamily="34" charset="0"/>
                        </a:rPr>
                        <a:t>7am -8am</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1" i="0" u="none" strike="noStrike">
                          <a:solidFill>
                            <a:srgbClr val="000000"/>
                          </a:solidFill>
                          <a:effectLst/>
                          <a:latin typeface="Calibri" panose="020F0502020204030204" pitchFamily="34" charset="0"/>
                        </a:rPr>
                        <a:t>13.33%</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31621905"/>
                  </a:ext>
                </a:extLst>
              </a:tr>
              <a:tr h="183650">
                <a:tc>
                  <a:txBody>
                    <a:bodyPr/>
                    <a:lstStyle/>
                    <a:p>
                      <a:pPr algn="l" fontAlgn="b"/>
                      <a:r>
                        <a:rPr lang="en-US" sz="1200" b="0" i="0" u="none" strike="noStrike">
                          <a:solidFill>
                            <a:srgbClr val="000000"/>
                          </a:solidFill>
                          <a:effectLst/>
                          <a:latin typeface="Calibri" panose="020F0502020204030204" pitchFamily="34" charset="0"/>
                        </a:rPr>
                        <a:t>8am -9am</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5</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panose="020F0502020204030204" pitchFamily="34" charset="0"/>
                        </a:rPr>
                        <a:t>16.67%</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2599648"/>
                  </a:ext>
                </a:extLst>
              </a:tr>
              <a:tr h="183650">
                <a:tc>
                  <a:txBody>
                    <a:bodyPr/>
                    <a:lstStyle/>
                    <a:p>
                      <a:pPr algn="l" fontAlgn="b"/>
                      <a:endParaRPr lang="en-US" sz="1200" b="0" i="0" u="none" strike="noStrike">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92907250"/>
                  </a:ext>
                </a:extLst>
              </a:tr>
              <a:tr h="183650">
                <a:tc>
                  <a:txBody>
                    <a:bodyPr/>
                    <a:lstStyle/>
                    <a:p>
                      <a:pPr algn="l" fontAlgn="b"/>
                      <a:r>
                        <a:rPr lang="en-US" sz="1200" b="1" i="0" u="none" strike="noStrike">
                          <a:solidFill>
                            <a:srgbClr val="000000"/>
                          </a:solidFill>
                          <a:effectLst/>
                          <a:latin typeface="Calibri" panose="020F0502020204030204" pitchFamily="34" charset="0"/>
                        </a:rPr>
                        <a:t>Grand Total</a:t>
                      </a:r>
                    </a:p>
                  </a:txBody>
                  <a:tcPr marL="6350" marR="6350" marT="635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panose="020F0502020204030204" pitchFamily="34" charset="0"/>
                        </a:rPr>
                        <a:t>30</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panose="020F0502020204030204" pitchFamily="34" charset="0"/>
                        </a:rPr>
                        <a:t>100.00%</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8</a:t>
                      </a: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1492373"/>
                  </a:ext>
                </a:extLst>
              </a:tr>
            </a:tbl>
          </a:graphicData>
        </a:graphic>
      </p:graphicFrame>
      <p:sp>
        <p:nvSpPr>
          <p:cNvPr id="3" name="TextBox 2">
            <a:extLst>
              <a:ext uri="{FF2B5EF4-FFF2-40B4-BE49-F238E27FC236}">
                <a16:creationId xmlns:a16="http://schemas.microsoft.com/office/drawing/2014/main" id="{BE5C0D28-0140-481F-B7F2-4DA39E098F13}"/>
              </a:ext>
            </a:extLst>
          </p:cNvPr>
          <p:cNvSpPr txBox="1"/>
          <p:nvPr/>
        </p:nvSpPr>
        <p:spPr>
          <a:xfrm>
            <a:off x="472611" y="0"/>
            <a:ext cx="1571946" cy="369332"/>
          </a:xfrm>
          <a:prstGeom prst="rect">
            <a:avLst/>
          </a:prstGeom>
          <a:noFill/>
        </p:spPr>
        <p:txBody>
          <a:bodyPr wrap="square" rtlCol="0">
            <a:spAutoFit/>
          </a:bodyPr>
          <a:lstStyle/>
          <a:p>
            <a:r>
              <a:rPr lang="en-US" dirty="0" err="1"/>
              <a:t>Task.d</a:t>
            </a:r>
            <a:endParaRPr lang="en-US" dirty="0"/>
          </a:p>
        </p:txBody>
      </p:sp>
      <p:graphicFrame>
        <p:nvGraphicFramePr>
          <p:cNvPr id="4" name="Table 3">
            <a:extLst>
              <a:ext uri="{FF2B5EF4-FFF2-40B4-BE49-F238E27FC236}">
                <a16:creationId xmlns:a16="http://schemas.microsoft.com/office/drawing/2014/main" id="{AF07C564-DCCC-489F-A4E0-C743D7CC3A2B}"/>
              </a:ext>
            </a:extLst>
          </p:cNvPr>
          <p:cNvGraphicFramePr>
            <a:graphicFrameLocks noGrp="1"/>
          </p:cNvGraphicFramePr>
          <p:nvPr>
            <p:extLst>
              <p:ext uri="{D42A27DB-BD31-4B8C-83A1-F6EECF244321}">
                <p14:modId xmlns:p14="http://schemas.microsoft.com/office/powerpoint/2010/main" val="1384788671"/>
              </p:ext>
            </p:extLst>
          </p:nvPr>
        </p:nvGraphicFramePr>
        <p:xfrm>
          <a:off x="340902" y="3769953"/>
          <a:ext cx="11012042" cy="2270760"/>
        </p:xfrm>
        <a:graphic>
          <a:graphicData uri="http://schemas.openxmlformats.org/drawingml/2006/table">
            <a:tbl>
              <a:tblPr/>
              <a:tblGrid>
                <a:gridCol w="5392103">
                  <a:extLst>
                    <a:ext uri="{9D8B030D-6E8A-4147-A177-3AD203B41FA5}">
                      <a16:colId xmlns:a16="http://schemas.microsoft.com/office/drawing/2014/main" val="1528714343"/>
                    </a:ext>
                  </a:extLst>
                </a:gridCol>
                <a:gridCol w="5619939">
                  <a:extLst>
                    <a:ext uri="{9D8B030D-6E8A-4147-A177-3AD203B41FA5}">
                      <a16:colId xmlns:a16="http://schemas.microsoft.com/office/drawing/2014/main" val="781992507"/>
                    </a:ext>
                  </a:extLst>
                </a:gridCol>
              </a:tblGrid>
              <a:tr h="184150">
                <a:tc>
                  <a:txBody>
                    <a:bodyPr/>
                    <a:lstStyle/>
                    <a:p>
                      <a:pPr algn="l" fontAlgn="b"/>
                      <a:r>
                        <a:rPr lang="en-US" sz="1200" b="1" i="0" u="none" strike="noStrike">
                          <a:solidFill>
                            <a:srgbClr val="000000"/>
                          </a:solidFill>
                          <a:effectLst/>
                          <a:latin typeface="Calibri" panose="020F0502020204030204" pitchFamily="34" charset="0"/>
                        </a:rPr>
                        <a:t>Assumption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4511958"/>
                  </a:ext>
                </a:extLst>
              </a:tr>
              <a:tr h="184150">
                <a:tc>
                  <a:txBody>
                    <a:bodyPr/>
                    <a:lstStyle/>
                    <a:p>
                      <a:pPr algn="l" fontAlgn="b"/>
                      <a:r>
                        <a:rPr lang="en-US" sz="12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6609234"/>
                  </a:ext>
                </a:extLst>
              </a:tr>
              <a:tr h="184150">
                <a:tc>
                  <a:txBody>
                    <a:bodyPr/>
                    <a:lstStyle/>
                    <a:p>
                      <a:pPr algn="l" fontAlgn="b"/>
                      <a:r>
                        <a:rPr lang="en-US" sz="1200" b="0" i="0" u="none" strike="noStrike">
                          <a:solidFill>
                            <a:srgbClr val="000000"/>
                          </a:solidFill>
                          <a:effectLst/>
                          <a:latin typeface="Calibri" panose="020F0502020204030204" pitchFamily="34" charset="0"/>
                        </a:rPr>
                        <a:t>Agent Working days in a week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9328020"/>
                  </a:ext>
                </a:extLst>
              </a:tr>
              <a:tr h="184150">
                <a:tc>
                  <a:txBody>
                    <a:bodyPr/>
                    <a:lstStyle/>
                    <a:p>
                      <a:pPr algn="l" fontAlgn="b"/>
                      <a:r>
                        <a:rPr lang="en-US" sz="1200" b="0" i="0" u="none" strike="noStrike" dirty="0">
                          <a:solidFill>
                            <a:srgbClr val="000000"/>
                          </a:solidFill>
                          <a:effectLst/>
                          <a:latin typeface="Calibri" panose="020F0502020204030204" pitchFamily="34" charset="0"/>
                        </a:rPr>
                        <a:t>Total working days in month of (30days)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8700576"/>
                  </a:ext>
                </a:extLst>
              </a:tr>
              <a:tr h="184150">
                <a:tc>
                  <a:txBody>
                    <a:bodyPr/>
                    <a:lstStyle/>
                    <a:p>
                      <a:pPr algn="l" fontAlgn="b"/>
                      <a:r>
                        <a:rPr lang="en-US" sz="1200" b="0" i="0" u="none" strike="noStrike">
                          <a:solidFill>
                            <a:srgbClr val="000000"/>
                          </a:solidFill>
                          <a:effectLst/>
                          <a:latin typeface="Calibri" panose="020F0502020204030204" pitchFamily="34" charset="0"/>
                        </a:rPr>
                        <a:t>Total unplanned leave in a month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640951"/>
                  </a:ext>
                </a:extLst>
              </a:tr>
              <a:tr h="184150">
                <a:tc>
                  <a:txBody>
                    <a:bodyPr/>
                    <a:lstStyle/>
                    <a:p>
                      <a:pPr algn="l" fontAlgn="b"/>
                      <a:r>
                        <a:rPr lang="en-US" sz="1200" b="1" i="0" u="none" strike="noStrike">
                          <a:solidFill>
                            <a:srgbClr val="000000"/>
                          </a:solidFill>
                          <a:effectLst/>
                          <a:latin typeface="Calibri" panose="020F0502020204030204" pitchFamily="34" charset="0"/>
                        </a:rPr>
                        <a:t>Net total working days in a month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5264209"/>
                  </a:ext>
                </a:extLst>
              </a:tr>
              <a:tr h="184150">
                <a:tc>
                  <a:txBody>
                    <a:bodyPr/>
                    <a:lstStyle/>
                    <a:p>
                      <a:pPr algn="l" fontAlgn="b"/>
                      <a:r>
                        <a:rPr lang="en-US" sz="1200" b="0" i="0" u="none" strike="noStrike">
                          <a:solidFill>
                            <a:srgbClr val="000000"/>
                          </a:solidFill>
                          <a:effectLst/>
                          <a:latin typeface="Calibri" panose="020F0502020204030204" pitchFamily="34" charset="0"/>
                        </a:rPr>
                        <a:t>Total working hours in day of each employee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2229190"/>
                  </a:ext>
                </a:extLst>
              </a:tr>
              <a:tr h="184150">
                <a:tc>
                  <a:txBody>
                    <a:bodyPr/>
                    <a:lstStyle/>
                    <a:p>
                      <a:pPr algn="l" fontAlgn="b"/>
                      <a:r>
                        <a:rPr lang="en-US" sz="1200" b="0" i="0" u="none" strike="noStrike">
                          <a:solidFill>
                            <a:srgbClr val="000000"/>
                          </a:solidFill>
                          <a:effectLst/>
                          <a:latin typeface="Calibri" panose="020F0502020204030204" pitchFamily="34" charset="0"/>
                        </a:rPr>
                        <a:t>Break time for lunch and snacks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8847868"/>
                  </a:ext>
                </a:extLst>
              </a:tr>
              <a:tr h="184150">
                <a:tc>
                  <a:txBody>
                    <a:bodyPr/>
                    <a:lstStyle/>
                    <a:p>
                      <a:pPr algn="l" fontAlgn="b"/>
                      <a:r>
                        <a:rPr lang="en-US" sz="1200" b="1" i="0" u="none" strike="noStrike">
                          <a:solidFill>
                            <a:srgbClr val="000000"/>
                          </a:solidFill>
                          <a:effectLst/>
                          <a:latin typeface="Calibri" panose="020F0502020204030204" pitchFamily="34" charset="0"/>
                        </a:rPr>
                        <a:t>Net working hours in a days of employee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6437595"/>
                  </a:ext>
                </a:extLst>
              </a:tr>
              <a:tr h="184150">
                <a:tc>
                  <a:txBody>
                    <a:bodyPr/>
                    <a:lstStyle/>
                    <a:p>
                      <a:pPr algn="l" fontAlgn="b"/>
                      <a:r>
                        <a:rPr lang="en-US" sz="1200" b="0" i="0" u="none" strike="noStrike">
                          <a:solidFill>
                            <a:srgbClr val="000000"/>
                          </a:solidFill>
                          <a:effectLst/>
                          <a:latin typeface="Calibri" panose="020F0502020204030204" pitchFamily="34" charset="0"/>
                        </a:rPr>
                        <a:t>Total call received in a day in hours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6908094"/>
                  </a:ext>
                </a:extLst>
              </a:tr>
              <a:tr h="184150">
                <a:tc>
                  <a:txBody>
                    <a:bodyPr/>
                    <a:lstStyle/>
                    <a:p>
                      <a:pPr algn="l" fontAlgn="b"/>
                      <a:r>
                        <a:rPr lang="en-US" sz="1200" b="1" i="0" u="none" strike="noStrike">
                          <a:solidFill>
                            <a:srgbClr val="000000"/>
                          </a:solidFill>
                          <a:effectLst/>
                          <a:latin typeface="Calibri" panose="020F0502020204030204" pitchFamily="34" charset="0"/>
                        </a:rPr>
                        <a:t>30% call received in night calls in hours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200" b="1" i="0" u="none" strike="noStrike">
                          <a:solidFill>
                            <a:srgbClr val="000000"/>
                          </a:solidFill>
                          <a:effectLst/>
                          <a:latin typeface="Calibri" panose="020F0502020204030204" pitchFamily="34" charset="0"/>
                        </a:rPr>
                        <a:t>57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778801582"/>
                  </a:ext>
                </a:extLst>
              </a:tr>
              <a:tr h="184150">
                <a:tc>
                  <a:txBody>
                    <a:bodyPr/>
                    <a:lstStyle/>
                    <a:p>
                      <a:pPr algn="l" fontAlgn="b"/>
                      <a:r>
                        <a:rPr lang="en-US" sz="1200" b="1" i="0" u="none" strike="noStrike">
                          <a:solidFill>
                            <a:srgbClr val="000000"/>
                          </a:solidFill>
                          <a:effectLst/>
                          <a:latin typeface="Calibri" panose="020F0502020204030204" pitchFamily="34" charset="0"/>
                        </a:rPr>
                        <a:t>Total No Agent required in Night Shift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200" b="1" i="0" u="none" strike="noStrike" dirty="0">
                          <a:solidFill>
                            <a:srgbClr val="000000"/>
                          </a:solidFill>
                          <a:effectLst/>
                          <a:latin typeface="Calibri" panose="020F0502020204030204" pitchFamily="34" charset="0"/>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35349487"/>
                  </a:ext>
                </a:extLst>
              </a:tr>
            </a:tbl>
          </a:graphicData>
        </a:graphic>
      </p:graphicFrame>
      <p:sp>
        <p:nvSpPr>
          <p:cNvPr id="5" name="TextBox 4">
            <a:extLst>
              <a:ext uri="{FF2B5EF4-FFF2-40B4-BE49-F238E27FC236}">
                <a16:creationId xmlns:a16="http://schemas.microsoft.com/office/drawing/2014/main" id="{D6D10E77-71F3-4797-8E91-BBF235C25CD1}"/>
              </a:ext>
            </a:extLst>
          </p:cNvPr>
          <p:cNvSpPr txBox="1"/>
          <p:nvPr/>
        </p:nvSpPr>
        <p:spPr>
          <a:xfrm>
            <a:off x="340902" y="6256962"/>
            <a:ext cx="11012042" cy="523220"/>
          </a:xfrm>
          <a:prstGeom prst="rect">
            <a:avLst/>
          </a:prstGeom>
          <a:noFill/>
        </p:spPr>
        <p:txBody>
          <a:bodyPr wrap="square" rtlCol="0">
            <a:spAutoFit/>
          </a:bodyPr>
          <a:lstStyle/>
          <a:p>
            <a:r>
              <a:rPr lang="en-US" sz="1400" dirty="0"/>
              <a:t>In the above analysis total 8 new agent required In the night to reduce the abandon rate to 10% to give good customer experience. Because insufficient manpower hamper business and tend towards bad customer experience for company. </a:t>
            </a:r>
          </a:p>
        </p:txBody>
      </p:sp>
    </p:spTree>
    <p:extLst>
      <p:ext uri="{BB962C8B-B14F-4D97-AF65-F5344CB8AC3E}">
        <p14:creationId xmlns:p14="http://schemas.microsoft.com/office/powerpoint/2010/main" val="206437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D2297-40D3-4465-A992-CBBC6BCBF270}"/>
              </a:ext>
            </a:extLst>
          </p:cNvPr>
          <p:cNvSpPr>
            <a:spLocks noGrp="1"/>
          </p:cNvSpPr>
          <p:nvPr>
            <p:ph type="ctrTitle"/>
          </p:nvPr>
        </p:nvSpPr>
        <p:spPr>
          <a:xfrm>
            <a:off x="948648" y="406400"/>
            <a:ext cx="9144000" cy="1299110"/>
          </a:xfrm>
        </p:spPr>
        <p:txBody>
          <a:bodyPr>
            <a:normAutofit/>
          </a:bodyPr>
          <a:lstStyle/>
          <a:p>
            <a:pPr algn="l"/>
            <a:r>
              <a:rPr lang="en-US" sz="2400" b="1" dirty="0"/>
              <a:t>Closing Note : </a:t>
            </a:r>
            <a:r>
              <a:rPr lang="en-US" sz="2400" dirty="0"/>
              <a:t>I hope my audience understand my report, I tried to make precise and non technical so that every single person can get more clear insight about the dataset.</a:t>
            </a:r>
          </a:p>
        </p:txBody>
      </p:sp>
      <p:sp>
        <p:nvSpPr>
          <p:cNvPr id="3" name="Subtitle 2">
            <a:extLst>
              <a:ext uri="{FF2B5EF4-FFF2-40B4-BE49-F238E27FC236}">
                <a16:creationId xmlns:a16="http://schemas.microsoft.com/office/drawing/2014/main" id="{FE0ACB2B-78E7-4C70-AC84-B59110282370}"/>
              </a:ext>
            </a:extLst>
          </p:cNvPr>
          <p:cNvSpPr>
            <a:spLocks noGrp="1"/>
          </p:cNvSpPr>
          <p:nvPr>
            <p:ph type="subTitle" idx="1"/>
          </p:nvPr>
        </p:nvSpPr>
        <p:spPr>
          <a:xfrm>
            <a:off x="948648" y="4280132"/>
            <a:ext cx="9144000" cy="1655762"/>
          </a:xfrm>
        </p:spPr>
        <p:txBody>
          <a:bodyPr>
            <a:normAutofit/>
          </a:bodyPr>
          <a:lstStyle/>
          <a:p>
            <a:r>
              <a:rPr lang="en-US" sz="2800" b="1" u="sng" dirty="0">
                <a:solidFill>
                  <a:srgbClr val="0070C0"/>
                </a:solidFill>
              </a:rPr>
              <a:t>Thankyou For Your Patience </a:t>
            </a:r>
          </a:p>
        </p:txBody>
      </p:sp>
    </p:spTree>
    <p:extLst>
      <p:ext uri="{BB962C8B-B14F-4D97-AF65-F5344CB8AC3E}">
        <p14:creationId xmlns:p14="http://schemas.microsoft.com/office/powerpoint/2010/main" val="3705604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958</Words>
  <Application>Microsoft Office PowerPoint</Application>
  <PresentationFormat>Widescreen</PresentationFormat>
  <Paragraphs>196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ABC Call Volume Trend Analysis- Project</vt:lpstr>
      <vt:lpstr>PowerPoint Presentation</vt:lpstr>
      <vt:lpstr>PowerPoint Presentation</vt:lpstr>
      <vt:lpstr>PowerPoint Presentation</vt:lpstr>
      <vt:lpstr>PowerPoint Presentation</vt:lpstr>
      <vt:lpstr>Closing Note : I hope my audience understand my report, I tried to make precise and non technical so that every single person can get more clear insight about the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mohdshadab748@outlook.com</dc:creator>
  <cp:lastModifiedBy>mohdshadab748@outlook.com</cp:lastModifiedBy>
  <cp:revision>18</cp:revision>
  <dcterms:created xsi:type="dcterms:W3CDTF">2023-05-02T18:44:38Z</dcterms:created>
  <dcterms:modified xsi:type="dcterms:W3CDTF">2023-05-02T20:33:14Z</dcterms:modified>
</cp:coreProperties>
</file>