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2" r:id="rId17"/>
    <p:sldId id="271" r:id="rId18"/>
    <p:sldId id="273" r:id="rId19"/>
    <p:sldId id="274" r:id="rId20"/>
    <p:sldId id="275" r:id="rId21"/>
    <p:sldId id="276" r:id="rId22"/>
    <p:sldId id="278" r:id="rId23"/>
    <p:sldId id="277"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Trainity%20(%20data%20analytics)\Bank%20Loan%20Case%20Study\app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Trainity%20(%20data%20analytics)\Bank%20Loan%20Case%20Study\pre_app.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Trainity%20(%20data%20analytics)\Bank%20Loan%20Case%20Study\pre_app.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Trainity%20(%20data%20analytics)\Bank%20Loan%20Case%20Study\pre_app.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Trainity%20(%20data%20analytics)\Bank%20Loan%20Case%20Study\pre_app.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Trainity%20(%20data%20analytics)\Bank%20Loan%20Case%20Study\pre_app.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Trainity%20(%20data%20analytics)\Bank%20Loan%20Case%20Study\pre_app.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Trainity%20(%20data%20analytics)\Bank%20Loan%20Case%20Study\pre_app%20(%20revised).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D:\Trainity%20(%20data%20analytics)\Bank%20Loan%20Case%20Study\pre_app%20(%20revised).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D:\Trainity%20(%20data%20analytics)\Bank%20Loan%20Case%20Study\pre_app%20(%20revised).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D:\Trainity%20(%20data%20analytics)\Bank%20Loan%20Case%20Study\pre_app%20(%20revised).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D:\Trainity%20(%20data%20analytics)\Bank%20Loan%20Case%20Study\app_data%20(%20revised).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D:\Trainity%20(%20data%20analytics)\Bank%20Loan%20Case%20Study\pre_app%20(%20revised).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D:\Trainity%20(%20data%20analytics)\Bank%20Loan%20Case%20Study\pre_app%20(%20revised).xlsx" TargetMode="External"/><Relationship Id="rId2" Type="http://schemas.microsoft.com/office/2011/relationships/chartColorStyle" Target="colors21.xml"/><Relationship Id="rId1" Type="http://schemas.microsoft.com/office/2011/relationships/chartStyle" Target="style21.xml"/></Relationships>
</file>

<file path=ppt/charts/_rels/chart3.xml.rels><?xml version="1.0" encoding="UTF-8" standalone="yes"?>
<Relationships xmlns="http://schemas.openxmlformats.org/package/2006/relationships"><Relationship Id="rId3" Type="http://schemas.openxmlformats.org/officeDocument/2006/relationships/oleObject" Target="file:///D:\Trainity%20(%20data%20analytics)\Bank%20Loan%20Case%20Study\app_data%20(%20revis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Trainity%20(%20data%20analytics)\Bank%20Loan%20Case%20Study\app_data%20(%20revis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Trainity%20(%20data%20analytics)\Bank%20Loan%20Case%20Study\app_data%20(%20revis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Trainity%20(%20data%20analytics)\Bank%20Loan%20Case%20Study\app_data%20(%20revis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Trainity%20(%20data%20analytics)\Bank%20Loan%20Case%20Study\app_data%20(%20revis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Trainity%20(%20data%20analytics)\Bank%20Loan%20Case%20Study\pre_app.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Trainity%20(%20data%20analytics)\Bank%20Loan%20Case%20Study\pre_app.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[app_data ( revised).xlsx]agewise pivot!PivotTable6</c:name>
    <c:fmtId val="3"/>
  </c:pivotSource>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b="1">
                <a:solidFill>
                  <a:sysClr val="windowText" lastClr="000000"/>
                </a:solidFill>
              </a:rPr>
              <a:t>Age</a:t>
            </a:r>
            <a:r>
              <a:rPr lang="en-US" b="1" baseline="0">
                <a:solidFill>
                  <a:sysClr val="windowText" lastClr="000000"/>
                </a:solidFill>
              </a:rPr>
              <a:t> Groupwise Imbalance</a:t>
            </a:r>
          </a:p>
          <a:p>
            <a:pPr>
              <a:defRPr b="1">
                <a:solidFill>
                  <a:sysClr val="windowText" lastClr="000000"/>
                </a:solidFill>
              </a:defRPr>
            </a:pP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'agewise pivot'!$E$3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'agewise pivot'!$D$4:$D$9</c:f>
              <c:strCache>
                <c:ptCount val="5"/>
                <c:pt idx="0">
                  <c:v>20-29</c:v>
                </c:pt>
                <c:pt idx="1">
                  <c:v>30-39</c:v>
                </c:pt>
                <c:pt idx="2">
                  <c:v>40-49</c:v>
                </c:pt>
                <c:pt idx="3">
                  <c:v>50-59</c:v>
                </c:pt>
                <c:pt idx="4">
                  <c:v>60-69</c:v>
                </c:pt>
              </c:strCache>
            </c:strRef>
          </c:cat>
          <c:val>
            <c:numRef>
              <c:f>'agewise pivot'!$E$4:$E$9</c:f>
              <c:numCache>
                <c:formatCode>General</c:formatCode>
                <c:ptCount val="5"/>
                <c:pt idx="0">
                  <c:v>45204</c:v>
                </c:pt>
                <c:pt idx="1">
                  <c:v>82331</c:v>
                </c:pt>
                <c:pt idx="2">
                  <c:v>76595</c:v>
                </c:pt>
                <c:pt idx="3">
                  <c:v>68095</c:v>
                </c:pt>
                <c:pt idx="4">
                  <c:v>35286</c:v>
                </c:pt>
              </c:numCache>
            </c:numRef>
          </c:val>
          <c:extLst>
            <c:ext xmlns:c16="http://schemas.microsoft.com/office/drawing/2014/chart" uri="{C3380CC4-5D6E-409C-BE32-E72D297353CC}">
              <c16:uniqueId val="{00000000-BE7A-4D26-98A9-5FE9FD3BBA22}"/>
            </c:ext>
          </c:extLst>
        </c:ser>
        <c:dLbls>
          <c:dLblPos val="outEnd"/>
          <c:showLegendKey val="0"/>
          <c:showVal val="1"/>
          <c:showCatName val="0"/>
          <c:showSerName val="0"/>
          <c:showPercent val="0"/>
          <c:showBubbleSize val="0"/>
        </c:dLbls>
        <c:gapWidth val="219"/>
        <c:overlap val="-27"/>
        <c:axId val="917991152"/>
        <c:axId val="917986576"/>
      </c:barChart>
      <c:catAx>
        <c:axId val="917991152"/>
        <c:scaling>
          <c:orientation val="minMax"/>
        </c:scaling>
        <c:delete val="0"/>
        <c:axPos val="b"/>
        <c:title>
          <c:tx>
            <c:rich>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solidFill>
                      <a:sysClr val="windowText" lastClr="000000"/>
                    </a:solidFill>
                  </a:rPr>
                  <a:t>Age</a:t>
                </a:r>
                <a:r>
                  <a:rPr lang="en-US" baseline="0">
                    <a:solidFill>
                      <a:sysClr val="windowText" lastClr="000000"/>
                    </a:solidFill>
                  </a:rPr>
                  <a:t> Group</a:t>
                </a:r>
                <a:endParaRPr lang="en-US">
                  <a:solidFill>
                    <a:sysClr val="windowText" lastClr="000000"/>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7986576"/>
        <c:crosses val="autoZero"/>
        <c:auto val="1"/>
        <c:lblAlgn val="ctr"/>
        <c:lblOffset val="100"/>
        <c:noMultiLvlLbl val="0"/>
      </c:catAx>
      <c:valAx>
        <c:axId val="917986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US">
                    <a:solidFill>
                      <a:sysClr val="windowText" lastClr="000000"/>
                    </a:solidFill>
                  </a:rPr>
                  <a:t>Count Of Client ID</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7991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[pre_app.xlsx]Loan purpose pivot!PivotTable3</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Cash Loan Purpose Imbalance</a:t>
            </a:r>
          </a:p>
        </c:rich>
      </c:tx>
      <c:layout>
        <c:manualLayout>
          <c:xMode val="edge"/>
          <c:yMode val="edge"/>
          <c:x val="0.26194444444444448"/>
          <c:y val="4.725943679290781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'Loan purpose pivot'!$E$3</c:f>
              <c:strCache>
                <c:ptCount val="1"/>
                <c:pt idx="0">
                  <c:v>Total</c:v>
                </c:pt>
              </c:strCache>
            </c:strRef>
          </c:tx>
          <c:spPr>
            <a:solidFill>
              <a:schemeClr val="accent1"/>
            </a:solidFill>
            <a:ln>
              <a:noFill/>
            </a:ln>
            <a:effectLst/>
          </c:spPr>
          <c:invertIfNegative val="0"/>
          <c:cat>
            <c:strRef>
              <c:f>'Loan purpose pivot'!$D$4:$D$29</c:f>
              <c:strCache>
                <c:ptCount val="25"/>
                <c:pt idx="0">
                  <c:v>Building a house or an annex</c:v>
                </c:pt>
                <c:pt idx="1">
                  <c:v>Business development</c:v>
                </c:pt>
                <c:pt idx="2">
                  <c:v>Buying a garage</c:v>
                </c:pt>
                <c:pt idx="3">
                  <c:v>Buying a holiday home / land</c:v>
                </c:pt>
                <c:pt idx="4">
                  <c:v>Buying a home</c:v>
                </c:pt>
                <c:pt idx="5">
                  <c:v>Buying a new car</c:v>
                </c:pt>
                <c:pt idx="6">
                  <c:v>Buying a used car</c:v>
                </c:pt>
                <c:pt idx="7">
                  <c:v>Car repairs</c:v>
                </c:pt>
                <c:pt idx="8">
                  <c:v>Education</c:v>
                </c:pt>
                <c:pt idx="9">
                  <c:v>Everyday expenses</c:v>
                </c:pt>
                <c:pt idx="10">
                  <c:v>Furniture</c:v>
                </c:pt>
                <c:pt idx="11">
                  <c:v>Gasification / water supply</c:v>
                </c:pt>
                <c:pt idx="12">
                  <c:v>Hobby</c:v>
                </c:pt>
                <c:pt idx="13">
                  <c:v>Journey</c:v>
                </c:pt>
                <c:pt idx="14">
                  <c:v>Medicine</c:v>
                </c:pt>
                <c:pt idx="15">
                  <c:v>Money for a third person</c:v>
                </c:pt>
                <c:pt idx="16">
                  <c:v>Other</c:v>
                </c:pt>
                <c:pt idx="17">
                  <c:v>Payments on other loans</c:v>
                </c:pt>
                <c:pt idx="18">
                  <c:v>Purchase of electronic equipment</c:v>
                </c:pt>
                <c:pt idx="19">
                  <c:v>Refusal to name the goal</c:v>
                </c:pt>
                <c:pt idx="20">
                  <c:v>Repairs</c:v>
                </c:pt>
                <c:pt idx="21">
                  <c:v>Urgent needs</c:v>
                </c:pt>
                <c:pt idx="22">
                  <c:v>Wedding / gift / holiday</c:v>
                </c:pt>
                <c:pt idx="23">
                  <c:v>XAP</c:v>
                </c:pt>
                <c:pt idx="24">
                  <c:v>XNA</c:v>
                </c:pt>
              </c:strCache>
            </c:strRef>
          </c:cat>
          <c:val>
            <c:numRef>
              <c:f>'Loan purpose pivot'!$E$4:$E$29</c:f>
              <c:numCache>
                <c:formatCode>General</c:formatCode>
                <c:ptCount val="25"/>
                <c:pt idx="0">
                  <c:v>2693</c:v>
                </c:pt>
                <c:pt idx="1">
                  <c:v>426</c:v>
                </c:pt>
                <c:pt idx="2">
                  <c:v>136</c:v>
                </c:pt>
                <c:pt idx="3">
                  <c:v>533</c:v>
                </c:pt>
                <c:pt idx="4">
                  <c:v>865</c:v>
                </c:pt>
                <c:pt idx="5">
                  <c:v>996</c:v>
                </c:pt>
                <c:pt idx="6">
                  <c:v>2802</c:v>
                </c:pt>
                <c:pt idx="7">
                  <c:v>797</c:v>
                </c:pt>
                <c:pt idx="8">
                  <c:v>1299</c:v>
                </c:pt>
                <c:pt idx="9">
                  <c:v>1967</c:v>
                </c:pt>
                <c:pt idx="10">
                  <c:v>749</c:v>
                </c:pt>
                <c:pt idx="11">
                  <c:v>300</c:v>
                </c:pt>
                <c:pt idx="12">
                  <c:v>55</c:v>
                </c:pt>
                <c:pt idx="13">
                  <c:v>1119</c:v>
                </c:pt>
                <c:pt idx="14">
                  <c:v>1915</c:v>
                </c:pt>
                <c:pt idx="15">
                  <c:v>22</c:v>
                </c:pt>
                <c:pt idx="16">
                  <c:v>14476</c:v>
                </c:pt>
                <c:pt idx="17">
                  <c:v>1921</c:v>
                </c:pt>
                <c:pt idx="18">
                  <c:v>913</c:v>
                </c:pt>
                <c:pt idx="19">
                  <c:v>15</c:v>
                </c:pt>
                <c:pt idx="20">
                  <c:v>22909</c:v>
                </c:pt>
                <c:pt idx="21">
                  <c:v>8412</c:v>
                </c:pt>
                <c:pt idx="22">
                  <c:v>962</c:v>
                </c:pt>
                <c:pt idx="23">
                  <c:v>334635</c:v>
                </c:pt>
                <c:pt idx="24">
                  <c:v>647658</c:v>
                </c:pt>
              </c:numCache>
            </c:numRef>
          </c:val>
          <c:extLst>
            <c:ext xmlns:c16="http://schemas.microsoft.com/office/drawing/2014/chart" uri="{C3380CC4-5D6E-409C-BE32-E72D297353CC}">
              <c16:uniqueId val="{00000000-8F7B-4DE8-A9AC-1A67988A28CA}"/>
            </c:ext>
          </c:extLst>
        </c:ser>
        <c:dLbls>
          <c:showLegendKey val="0"/>
          <c:showVal val="0"/>
          <c:showCatName val="0"/>
          <c:showSerName val="0"/>
          <c:showPercent val="0"/>
          <c:showBubbleSize val="0"/>
        </c:dLbls>
        <c:gapWidth val="150"/>
        <c:overlap val="100"/>
        <c:axId val="1801314367"/>
        <c:axId val="1801318943"/>
      </c:barChart>
      <c:catAx>
        <c:axId val="1801314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318943"/>
        <c:crosses val="autoZero"/>
        <c:auto val="1"/>
        <c:lblAlgn val="ctr"/>
        <c:lblOffset val="100"/>
        <c:noMultiLvlLbl val="0"/>
      </c:catAx>
      <c:valAx>
        <c:axId val="1801318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3143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[pre_app.xlsx]seller area pivot!PivotTable4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Seller Area  Imbalance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'seller area pivot'!$F$5</c:f>
              <c:strCache>
                <c:ptCount val="1"/>
                <c:pt idx="0">
                  <c:v>Total</c:v>
                </c:pt>
              </c:strCache>
            </c:strRef>
          </c:tx>
          <c:spPr>
            <a:solidFill>
              <a:schemeClr val="accent1"/>
            </a:solidFill>
            <a:ln>
              <a:noFill/>
            </a:ln>
            <a:effectLst/>
          </c:spPr>
          <c:invertIfNegative val="0"/>
          <c:dLbls>
            <c:delete val="1"/>
          </c:dLbls>
          <c:cat>
            <c:strRef>
              <c:f>'seller area pivot'!$E$6:$E$14</c:f>
              <c:strCache>
                <c:ptCount val="8"/>
                <c:pt idx="0">
                  <c:v>-1-9998</c:v>
                </c:pt>
                <c:pt idx="1">
                  <c:v>9999-19998</c:v>
                </c:pt>
                <c:pt idx="2">
                  <c:v>19999-29998</c:v>
                </c:pt>
                <c:pt idx="3">
                  <c:v>29999-39998</c:v>
                </c:pt>
                <c:pt idx="4">
                  <c:v>39999-49998</c:v>
                </c:pt>
                <c:pt idx="5">
                  <c:v>59999-69998</c:v>
                </c:pt>
                <c:pt idx="6">
                  <c:v>69999-79998</c:v>
                </c:pt>
                <c:pt idx="7">
                  <c:v>249999-259998</c:v>
                </c:pt>
              </c:strCache>
            </c:strRef>
          </c:cat>
          <c:val>
            <c:numRef>
              <c:f>'seller area pivot'!$F$6:$F$14</c:f>
              <c:numCache>
                <c:formatCode>General</c:formatCode>
                <c:ptCount val="8"/>
                <c:pt idx="0">
                  <c:v>1047990</c:v>
                </c:pt>
                <c:pt idx="1">
                  <c:v>285</c:v>
                </c:pt>
                <c:pt idx="2">
                  <c:v>2</c:v>
                </c:pt>
                <c:pt idx="3">
                  <c:v>223</c:v>
                </c:pt>
                <c:pt idx="4">
                  <c:v>19</c:v>
                </c:pt>
                <c:pt idx="5">
                  <c:v>3</c:v>
                </c:pt>
                <c:pt idx="6">
                  <c:v>52</c:v>
                </c:pt>
                <c:pt idx="7">
                  <c:v>1</c:v>
                </c:pt>
              </c:numCache>
            </c:numRef>
          </c:val>
          <c:extLst>
            <c:ext xmlns:c16="http://schemas.microsoft.com/office/drawing/2014/chart" uri="{C3380CC4-5D6E-409C-BE32-E72D297353CC}">
              <c16:uniqueId val="{00000000-9A78-4414-9DC7-FF40EB62B602}"/>
            </c:ext>
          </c:extLst>
        </c:ser>
        <c:dLbls>
          <c:showLegendKey val="0"/>
          <c:showVal val="1"/>
          <c:showCatName val="0"/>
          <c:showSerName val="0"/>
          <c:showPercent val="0"/>
          <c:showBubbleSize val="0"/>
        </c:dLbls>
        <c:gapWidth val="150"/>
        <c:overlap val="100"/>
        <c:axId val="1011235263"/>
        <c:axId val="1011233183"/>
      </c:barChart>
      <c:catAx>
        <c:axId val="1011235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1233183"/>
        <c:crosses val="autoZero"/>
        <c:auto val="1"/>
        <c:lblAlgn val="ctr"/>
        <c:lblOffset val="100"/>
        <c:noMultiLvlLbl val="0"/>
      </c:catAx>
      <c:valAx>
        <c:axId val="10112331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12352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[pre_app.xlsx]contract univariate!PivotTable5</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Contract Type Univariate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'contract univariate'!$E$3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'contract univariate'!$D$4:$D$8</c:f>
              <c:strCache>
                <c:ptCount val="4"/>
                <c:pt idx="0">
                  <c:v>Cash loans</c:v>
                </c:pt>
                <c:pt idx="1">
                  <c:v>Consumer loans</c:v>
                </c:pt>
                <c:pt idx="2">
                  <c:v>Revolving loans</c:v>
                </c:pt>
                <c:pt idx="3">
                  <c:v>XNA</c:v>
                </c:pt>
              </c:strCache>
            </c:strRef>
          </c:cat>
          <c:val>
            <c:numRef>
              <c:f>'contract univariate'!$E$4:$E$8</c:f>
              <c:numCache>
                <c:formatCode>General</c:formatCode>
                <c:ptCount val="4"/>
                <c:pt idx="0">
                  <c:v>713940</c:v>
                </c:pt>
                <c:pt idx="1">
                  <c:v>141141</c:v>
                </c:pt>
                <c:pt idx="2">
                  <c:v>193148</c:v>
                </c:pt>
                <c:pt idx="3">
                  <c:v>346</c:v>
                </c:pt>
              </c:numCache>
            </c:numRef>
          </c:val>
          <c:extLst>
            <c:ext xmlns:c16="http://schemas.microsoft.com/office/drawing/2014/chart" uri="{C3380CC4-5D6E-409C-BE32-E72D297353CC}">
              <c16:uniqueId val="{00000000-8577-4C27-BDC8-4CCFD5449854}"/>
            </c:ext>
          </c:extLst>
        </c:ser>
        <c:dLbls>
          <c:dLblPos val="inBase"/>
          <c:showLegendKey val="0"/>
          <c:showVal val="1"/>
          <c:showCatName val="0"/>
          <c:showSerName val="0"/>
          <c:showPercent val="0"/>
          <c:showBubbleSize val="0"/>
        </c:dLbls>
        <c:gapWidth val="150"/>
        <c:overlap val="100"/>
        <c:axId val="1069952927"/>
        <c:axId val="1069958335"/>
      </c:barChart>
      <c:catAx>
        <c:axId val="1069952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9958335"/>
        <c:crosses val="autoZero"/>
        <c:auto val="1"/>
        <c:lblAlgn val="ctr"/>
        <c:lblOffset val="100"/>
        <c:noMultiLvlLbl val="0"/>
      </c:catAx>
      <c:valAx>
        <c:axId val="1069958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99529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[pre_app.xlsx]client type univarite!PivotTable6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Client Type</a:t>
            </a:r>
            <a:r>
              <a:rPr lang="en-US" b="1" baseline="0">
                <a:solidFill>
                  <a:sysClr val="windowText" lastClr="000000"/>
                </a:solidFill>
              </a:rPr>
              <a:t> Univariate</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'client type univarite'!$F$3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'client type univarite'!$E$4:$E$8</c:f>
              <c:strCache>
                <c:ptCount val="4"/>
                <c:pt idx="0">
                  <c:v>New</c:v>
                </c:pt>
                <c:pt idx="1">
                  <c:v>Refreshed</c:v>
                </c:pt>
                <c:pt idx="2">
                  <c:v>Repeater</c:v>
                </c:pt>
                <c:pt idx="3">
                  <c:v>XNA</c:v>
                </c:pt>
              </c:strCache>
            </c:strRef>
          </c:cat>
          <c:val>
            <c:numRef>
              <c:f>'client type univarite'!$F$4:$F$8</c:f>
              <c:numCache>
                <c:formatCode>General</c:formatCode>
                <c:ptCount val="4"/>
                <c:pt idx="0">
                  <c:v>54262</c:v>
                </c:pt>
                <c:pt idx="1">
                  <c:v>81049</c:v>
                </c:pt>
                <c:pt idx="2">
                  <c:v>911674</c:v>
                </c:pt>
                <c:pt idx="3">
                  <c:v>1590</c:v>
                </c:pt>
              </c:numCache>
            </c:numRef>
          </c:val>
          <c:extLst>
            <c:ext xmlns:c16="http://schemas.microsoft.com/office/drawing/2014/chart" uri="{C3380CC4-5D6E-409C-BE32-E72D297353CC}">
              <c16:uniqueId val="{00000000-02D0-4609-B2FF-8F488E43B289}"/>
            </c:ext>
          </c:extLst>
        </c:ser>
        <c:dLbls>
          <c:dLblPos val="inBase"/>
          <c:showLegendKey val="0"/>
          <c:showVal val="1"/>
          <c:showCatName val="0"/>
          <c:showSerName val="0"/>
          <c:showPercent val="0"/>
          <c:showBubbleSize val="0"/>
        </c:dLbls>
        <c:gapWidth val="150"/>
        <c:overlap val="100"/>
        <c:axId val="1011227775"/>
        <c:axId val="1011209887"/>
      </c:barChart>
      <c:catAx>
        <c:axId val="1011227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1209887"/>
        <c:crosses val="autoZero"/>
        <c:auto val="1"/>
        <c:lblAlgn val="ctr"/>
        <c:lblOffset val="100"/>
        <c:noMultiLvlLbl val="0"/>
      </c:catAx>
      <c:valAx>
        <c:axId val="1011209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1227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[pre_app.xlsx]Seller industry univariate!PivotTable7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Type</a:t>
            </a:r>
            <a:r>
              <a:rPr lang="en-US" b="1" baseline="0">
                <a:solidFill>
                  <a:sysClr val="windowText" lastClr="000000"/>
                </a:solidFill>
              </a:rPr>
              <a:t> of Seller Industry Univariate</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'Seller industry univariate'!$E$3</c:f>
              <c:strCache>
                <c:ptCount val="1"/>
                <c:pt idx="0">
                  <c:v>Total</c:v>
                </c:pt>
              </c:strCache>
            </c:strRef>
          </c:tx>
          <c:spPr>
            <a:solidFill>
              <a:schemeClr val="accent1"/>
            </a:solidFill>
            <a:ln>
              <a:noFill/>
            </a:ln>
            <a:effectLst/>
          </c:spPr>
          <c:invertIfNegative val="0"/>
          <c:cat>
            <c:strRef>
              <c:f>'Seller industry univariate'!$D$4:$D$15</c:f>
              <c:strCache>
                <c:ptCount val="11"/>
                <c:pt idx="0">
                  <c:v>Auto technology</c:v>
                </c:pt>
                <c:pt idx="1">
                  <c:v>Clothing</c:v>
                </c:pt>
                <c:pt idx="2">
                  <c:v>Connectivity</c:v>
                </c:pt>
                <c:pt idx="3">
                  <c:v>Construction</c:v>
                </c:pt>
                <c:pt idx="4">
                  <c:v>Consumer electronics</c:v>
                </c:pt>
                <c:pt idx="5">
                  <c:v>Furniture</c:v>
                </c:pt>
                <c:pt idx="6">
                  <c:v>Industry</c:v>
                </c:pt>
                <c:pt idx="7">
                  <c:v>Jewelry</c:v>
                </c:pt>
                <c:pt idx="8">
                  <c:v>MLM partners</c:v>
                </c:pt>
                <c:pt idx="9">
                  <c:v>Tourism</c:v>
                </c:pt>
                <c:pt idx="10">
                  <c:v>XNA</c:v>
                </c:pt>
              </c:strCache>
            </c:strRef>
          </c:cat>
          <c:val>
            <c:numRef>
              <c:f>'Seller industry univariate'!$E$4:$E$15</c:f>
              <c:numCache>
                <c:formatCode>General</c:formatCode>
                <c:ptCount val="11"/>
                <c:pt idx="0">
                  <c:v>2024</c:v>
                </c:pt>
                <c:pt idx="1">
                  <c:v>4049</c:v>
                </c:pt>
                <c:pt idx="2">
                  <c:v>97537</c:v>
                </c:pt>
                <c:pt idx="3">
                  <c:v>5485</c:v>
                </c:pt>
                <c:pt idx="4">
                  <c:v>87950</c:v>
                </c:pt>
                <c:pt idx="5">
                  <c:v>10563</c:v>
                </c:pt>
                <c:pt idx="6">
                  <c:v>6794</c:v>
                </c:pt>
                <c:pt idx="7">
                  <c:v>1099</c:v>
                </c:pt>
                <c:pt idx="8">
                  <c:v>584</c:v>
                </c:pt>
                <c:pt idx="9">
                  <c:v>239</c:v>
                </c:pt>
                <c:pt idx="10">
                  <c:v>832251</c:v>
                </c:pt>
              </c:numCache>
            </c:numRef>
          </c:val>
          <c:extLst>
            <c:ext xmlns:c16="http://schemas.microsoft.com/office/drawing/2014/chart" uri="{C3380CC4-5D6E-409C-BE32-E72D297353CC}">
              <c16:uniqueId val="{00000000-A083-4458-888F-C4C2727878EE}"/>
            </c:ext>
          </c:extLst>
        </c:ser>
        <c:dLbls>
          <c:showLegendKey val="0"/>
          <c:showVal val="0"/>
          <c:showCatName val="0"/>
          <c:showSerName val="0"/>
          <c:showPercent val="0"/>
          <c:showBubbleSize val="0"/>
        </c:dLbls>
        <c:gapWidth val="150"/>
        <c:overlap val="100"/>
        <c:axId val="1011223615"/>
        <c:axId val="1011227359"/>
      </c:barChart>
      <c:catAx>
        <c:axId val="1011223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1227359"/>
        <c:crosses val="autoZero"/>
        <c:auto val="1"/>
        <c:lblAlgn val="ctr"/>
        <c:lblOffset val="100"/>
        <c:noMultiLvlLbl val="0"/>
      </c:catAx>
      <c:valAx>
        <c:axId val="1011227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1223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[pre_app.xlsx]monthwise univariate!PivotTable8</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Decision</a:t>
            </a:r>
            <a:r>
              <a:rPr lang="en-US" b="1" baseline="0">
                <a:solidFill>
                  <a:sysClr val="windowText" lastClr="000000"/>
                </a:solidFill>
              </a:rPr>
              <a:t> Made Monthwise</a:t>
            </a:r>
            <a:endParaRPr lang="en-US" b="1">
              <a:solidFill>
                <a:sysClr val="windowText" lastClr="000000"/>
              </a:solidFill>
            </a:endParaRPr>
          </a:p>
        </c:rich>
      </c:tx>
      <c:layout>
        <c:manualLayout>
          <c:xMode val="edge"/>
          <c:yMode val="edge"/>
          <c:x val="0.27612489063867018"/>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'monthwise univariate'!$F$4</c:f>
              <c:strCache>
                <c:ptCount val="1"/>
                <c:pt idx="0">
                  <c:v>Total</c:v>
                </c:pt>
              </c:strCache>
            </c:strRef>
          </c:tx>
          <c:spPr>
            <a:solidFill>
              <a:schemeClr val="accent1"/>
            </a:solidFill>
            <a:ln>
              <a:noFill/>
            </a:ln>
            <a:effectLst/>
          </c:spPr>
          <c:invertIfNegative val="0"/>
          <c:cat>
            <c:strRef>
              <c:f>'monthwise univariate'!$E$5:$E$15</c:f>
              <c:strCache>
                <c:ptCount val="10"/>
                <c:pt idx="0">
                  <c:v>0-9</c:v>
                </c:pt>
                <c:pt idx="1">
                  <c:v>10-19</c:v>
                </c:pt>
                <c:pt idx="2">
                  <c:v>20-29</c:v>
                </c:pt>
                <c:pt idx="3">
                  <c:v>30-39</c:v>
                </c:pt>
                <c:pt idx="4">
                  <c:v>40-49</c:v>
                </c:pt>
                <c:pt idx="5">
                  <c:v>50-59</c:v>
                </c:pt>
                <c:pt idx="6">
                  <c:v>60-69</c:v>
                </c:pt>
                <c:pt idx="7">
                  <c:v>70-79</c:v>
                </c:pt>
                <c:pt idx="8">
                  <c:v>80-89</c:v>
                </c:pt>
                <c:pt idx="9">
                  <c:v>90-99</c:v>
                </c:pt>
              </c:strCache>
            </c:strRef>
          </c:cat>
          <c:val>
            <c:numRef>
              <c:f>'monthwise univariate'!$F$5:$F$15</c:f>
              <c:numCache>
                <c:formatCode>General</c:formatCode>
                <c:ptCount val="10"/>
                <c:pt idx="0">
                  <c:v>396654</c:v>
                </c:pt>
                <c:pt idx="1">
                  <c:v>292232</c:v>
                </c:pt>
                <c:pt idx="2">
                  <c:v>139359</c:v>
                </c:pt>
                <c:pt idx="3">
                  <c:v>82433</c:v>
                </c:pt>
                <c:pt idx="4">
                  <c:v>46323</c:v>
                </c:pt>
                <c:pt idx="5">
                  <c:v>21565</c:v>
                </c:pt>
                <c:pt idx="6">
                  <c:v>14240</c:v>
                </c:pt>
                <c:pt idx="7">
                  <c:v>19522</c:v>
                </c:pt>
                <c:pt idx="8">
                  <c:v>24839</c:v>
                </c:pt>
                <c:pt idx="9">
                  <c:v>11408</c:v>
                </c:pt>
              </c:numCache>
            </c:numRef>
          </c:val>
          <c:extLst>
            <c:ext xmlns:c16="http://schemas.microsoft.com/office/drawing/2014/chart" uri="{C3380CC4-5D6E-409C-BE32-E72D297353CC}">
              <c16:uniqueId val="{00000000-D0B9-4EE1-B76C-D72B0829DA1F}"/>
            </c:ext>
          </c:extLst>
        </c:ser>
        <c:dLbls>
          <c:showLegendKey val="0"/>
          <c:showVal val="0"/>
          <c:showCatName val="0"/>
          <c:showSerName val="0"/>
          <c:showPercent val="0"/>
          <c:showBubbleSize val="0"/>
        </c:dLbls>
        <c:gapWidth val="150"/>
        <c:overlap val="100"/>
        <c:axId val="143300479"/>
        <c:axId val="143311711"/>
      </c:barChart>
      <c:catAx>
        <c:axId val="143300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Months</a:t>
                </a:r>
                <a:r>
                  <a:rPr lang="en-US" baseline="0"/>
                  <a:t> Range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11711"/>
        <c:crosses val="autoZero"/>
        <c:auto val="1"/>
        <c:lblAlgn val="ctr"/>
        <c:lblOffset val="100"/>
        <c:noMultiLvlLbl val="0"/>
      </c:catAx>
      <c:valAx>
        <c:axId val="1433117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Counts</a:t>
                </a:r>
                <a:r>
                  <a:rPr lang="en-US" baseline="0"/>
                  <a:t> </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00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[pre_app ( revised).xlsx]app vs app amt !PivotTable9</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 Application Status Vs Applied Amount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'app vs app amt '!$D$4:$D$5</c:f>
              <c:strCache>
                <c:ptCount val="1"/>
                <c:pt idx="0">
                  <c:v>Approved</c:v>
                </c:pt>
              </c:strCache>
            </c:strRef>
          </c:tx>
          <c:spPr>
            <a:solidFill>
              <a:schemeClr val="accent1"/>
            </a:solidFill>
            <a:ln>
              <a:noFill/>
            </a:ln>
            <a:effectLst/>
          </c:spPr>
          <c:invertIfNegative val="0"/>
          <c:cat>
            <c:strRef>
              <c:f>'app vs app amt '!$C$6:$C$18</c:f>
              <c:strCache>
                <c:ptCount val="12"/>
                <c:pt idx="0">
                  <c:v>0-500000</c:v>
                </c:pt>
                <c:pt idx="1">
                  <c:v>500000-1000000</c:v>
                </c:pt>
                <c:pt idx="2">
                  <c:v>1000000-1500000</c:v>
                </c:pt>
                <c:pt idx="3">
                  <c:v>1500000-2000000</c:v>
                </c:pt>
                <c:pt idx="4">
                  <c:v>2000000-2500000</c:v>
                </c:pt>
                <c:pt idx="5">
                  <c:v>2500000-3000000</c:v>
                </c:pt>
                <c:pt idx="6">
                  <c:v>3000000-3500000</c:v>
                </c:pt>
                <c:pt idx="7">
                  <c:v>3500000-4000000</c:v>
                </c:pt>
                <c:pt idx="8">
                  <c:v>4000000-4500000</c:v>
                </c:pt>
                <c:pt idx="9">
                  <c:v>5000000-5500000</c:v>
                </c:pt>
                <c:pt idx="10">
                  <c:v>5500000-6000000</c:v>
                </c:pt>
                <c:pt idx="11">
                  <c:v>6500000-7000000</c:v>
                </c:pt>
              </c:strCache>
            </c:strRef>
          </c:cat>
          <c:val>
            <c:numRef>
              <c:f>'app vs app amt '!$D$6:$D$18</c:f>
              <c:numCache>
                <c:formatCode>General</c:formatCode>
                <c:ptCount val="12"/>
                <c:pt idx="0">
                  <c:v>338035</c:v>
                </c:pt>
                <c:pt idx="1">
                  <c:v>52051</c:v>
                </c:pt>
                <c:pt idx="2">
                  <c:v>21356</c:v>
                </c:pt>
                <c:pt idx="3">
                  <c:v>2217</c:v>
                </c:pt>
                <c:pt idx="4">
                  <c:v>1366</c:v>
                </c:pt>
                <c:pt idx="5">
                  <c:v>41</c:v>
                </c:pt>
                <c:pt idx="6">
                  <c:v>64</c:v>
                </c:pt>
                <c:pt idx="7">
                  <c:v>5</c:v>
                </c:pt>
                <c:pt idx="8">
                  <c:v>4</c:v>
                </c:pt>
                <c:pt idx="9">
                  <c:v>1</c:v>
                </c:pt>
                <c:pt idx="10">
                  <c:v>2</c:v>
                </c:pt>
              </c:numCache>
            </c:numRef>
          </c:val>
          <c:extLst>
            <c:ext xmlns:c16="http://schemas.microsoft.com/office/drawing/2014/chart" uri="{C3380CC4-5D6E-409C-BE32-E72D297353CC}">
              <c16:uniqueId val="{00000000-3A41-47A0-B28B-9948A1AB5D34}"/>
            </c:ext>
          </c:extLst>
        </c:ser>
        <c:ser>
          <c:idx val="1"/>
          <c:order val="1"/>
          <c:tx>
            <c:strRef>
              <c:f>'app vs app amt '!$E$4:$E$5</c:f>
              <c:strCache>
                <c:ptCount val="1"/>
                <c:pt idx="0">
                  <c:v>Canceled</c:v>
                </c:pt>
              </c:strCache>
            </c:strRef>
          </c:tx>
          <c:spPr>
            <a:solidFill>
              <a:schemeClr val="accent2"/>
            </a:solidFill>
            <a:ln>
              <a:noFill/>
            </a:ln>
            <a:effectLst/>
          </c:spPr>
          <c:invertIfNegative val="0"/>
          <c:cat>
            <c:strRef>
              <c:f>'app vs app amt '!$C$6:$C$18</c:f>
              <c:strCache>
                <c:ptCount val="12"/>
                <c:pt idx="0">
                  <c:v>0-500000</c:v>
                </c:pt>
                <c:pt idx="1">
                  <c:v>500000-1000000</c:v>
                </c:pt>
                <c:pt idx="2">
                  <c:v>1000000-1500000</c:v>
                </c:pt>
                <c:pt idx="3">
                  <c:v>1500000-2000000</c:v>
                </c:pt>
                <c:pt idx="4">
                  <c:v>2000000-2500000</c:v>
                </c:pt>
                <c:pt idx="5">
                  <c:v>2500000-3000000</c:v>
                </c:pt>
                <c:pt idx="6">
                  <c:v>3000000-3500000</c:v>
                </c:pt>
                <c:pt idx="7">
                  <c:v>3500000-4000000</c:v>
                </c:pt>
                <c:pt idx="8">
                  <c:v>4000000-4500000</c:v>
                </c:pt>
                <c:pt idx="9">
                  <c:v>5000000-5500000</c:v>
                </c:pt>
                <c:pt idx="10">
                  <c:v>5500000-6000000</c:v>
                </c:pt>
                <c:pt idx="11">
                  <c:v>6500000-7000000</c:v>
                </c:pt>
              </c:strCache>
            </c:strRef>
          </c:cat>
          <c:val>
            <c:numRef>
              <c:f>'app vs app amt '!$E$6:$E$18</c:f>
              <c:numCache>
                <c:formatCode>General</c:formatCode>
                <c:ptCount val="12"/>
                <c:pt idx="0">
                  <c:v>311184</c:v>
                </c:pt>
                <c:pt idx="1">
                  <c:v>2722</c:v>
                </c:pt>
                <c:pt idx="2">
                  <c:v>1753</c:v>
                </c:pt>
                <c:pt idx="3">
                  <c:v>364</c:v>
                </c:pt>
                <c:pt idx="4">
                  <c:v>251</c:v>
                </c:pt>
                <c:pt idx="5">
                  <c:v>21</c:v>
                </c:pt>
                <c:pt idx="6">
                  <c:v>19</c:v>
                </c:pt>
                <c:pt idx="7">
                  <c:v>3</c:v>
                </c:pt>
                <c:pt idx="8">
                  <c:v>2</c:v>
                </c:pt>
              </c:numCache>
            </c:numRef>
          </c:val>
          <c:extLst>
            <c:ext xmlns:c16="http://schemas.microsoft.com/office/drawing/2014/chart" uri="{C3380CC4-5D6E-409C-BE32-E72D297353CC}">
              <c16:uniqueId val="{00000001-3A41-47A0-B28B-9948A1AB5D34}"/>
            </c:ext>
          </c:extLst>
        </c:ser>
        <c:ser>
          <c:idx val="2"/>
          <c:order val="2"/>
          <c:tx>
            <c:strRef>
              <c:f>'app vs app amt '!$F$4:$F$5</c:f>
              <c:strCache>
                <c:ptCount val="1"/>
                <c:pt idx="0">
                  <c:v>Refused</c:v>
                </c:pt>
              </c:strCache>
            </c:strRef>
          </c:tx>
          <c:spPr>
            <a:solidFill>
              <a:schemeClr val="accent3"/>
            </a:solidFill>
            <a:ln>
              <a:noFill/>
            </a:ln>
            <a:effectLst/>
          </c:spPr>
          <c:invertIfNegative val="0"/>
          <c:cat>
            <c:strRef>
              <c:f>'app vs app amt '!$C$6:$C$18</c:f>
              <c:strCache>
                <c:ptCount val="12"/>
                <c:pt idx="0">
                  <c:v>0-500000</c:v>
                </c:pt>
                <c:pt idx="1">
                  <c:v>500000-1000000</c:v>
                </c:pt>
                <c:pt idx="2">
                  <c:v>1000000-1500000</c:v>
                </c:pt>
                <c:pt idx="3">
                  <c:v>1500000-2000000</c:v>
                </c:pt>
                <c:pt idx="4">
                  <c:v>2000000-2500000</c:v>
                </c:pt>
                <c:pt idx="5">
                  <c:v>2500000-3000000</c:v>
                </c:pt>
                <c:pt idx="6">
                  <c:v>3000000-3500000</c:v>
                </c:pt>
                <c:pt idx="7">
                  <c:v>3500000-4000000</c:v>
                </c:pt>
                <c:pt idx="8">
                  <c:v>4000000-4500000</c:v>
                </c:pt>
                <c:pt idx="9">
                  <c:v>5000000-5500000</c:v>
                </c:pt>
                <c:pt idx="10">
                  <c:v>5500000-6000000</c:v>
                </c:pt>
                <c:pt idx="11">
                  <c:v>6500000-7000000</c:v>
                </c:pt>
              </c:strCache>
            </c:strRef>
          </c:cat>
          <c:val>
            <c:numRef>
              <c:f>'app vs app amt '!$F$6:$F$18</c:f>
              <c:numCache>
                <c:formatCode>General</c:formatCode>
                <c:ptCount val="12"/>
                <c:pt idx="0">
                  <c:v>230648</c:v>
                </c:pt>
                <c:pt idx="1">
                  <c:v>34970</c:v>
                </c:pt>
                <c:pt idx="2">
                  <c:v>17711</c:v>
                </c:pt>
                <c:pt idx="3">
                  <c:v>4424</c:v>
                </c:pt>
                <c:pt idx="4">
                  <c:v>2253</c:v>
                </c:pt>
                <c:pt idx="5">
                  <c:v>290</c:v>
                </c:pt>
                <c:pt idx="6">
                  <c:v>352</c:v>
                </c:pt>
                <c:pt idx="7">
                  <c:v>16</c:v>
                </c:pt>
                <c:pt idx="8">
                  <c:v>13</c:v>
                </c:pt>
                <c:pt idx="11">
                  <c:v>1</c:v>
                </c:pt>
              </c:numCache>
            </c:numRef>
          </c:val>
          <c:extLst>
            <c:ext xmlns:c16="http://schemas.microsoft.com/office/drawing/2014/chart" uri="{C3380CC4-5D6E-409C-BE32-E72D297353CC}">
              <c16:uniqueId val="{00000002-3A41-47A0-B28B-9948A1AB5D34}"/>
            </c:ext>
          </c:extLst>
        </c:ser>
        <c:ser>
          <c:idx val="3"/>
          <c:order val="3"/>
          <c:tx>
            <c:strRef>
              <c:f>'app vs app amt '!$G$4:$G$5</c:f>
              <c:strCache>
                <c:ptCount val="1"/>
                <c:pt idx="0">
                  <c:v>Unused offer</c:v>
                </c:pt>
              </c:strCache>
            </c:strRef>
          </c:tx>
          <c:spPr>
            <a:solidFill>
              <a:schemeClr val="accent4"/>
            </a:solidFill>
            <a:ln>
              <a:noFill/>
            </a:ln>
            <a:effectLst/>
          </c:spPr>
          <c:invertIfNegative val="0"/>
          <c:cat>
            <c:strRef>
              <c:f>'app vs app amt '!$C$6:$C$18</c:f>
              <c:strCache>
                <c:ptCount val="12"/>
                <c:pt idx="0">
                  <c:v>0-500000</c:v>
                </c:pt>
                <c:pt idx="1">
                  <c:v>500000-1000000</c:v>
                </c:pt>
                <c:pt idx="2">
                  <c:v>1000000-1500000</c:v>
                </c:pt>
                <c:pt idx="3">
                  <c:v>1500000-2000000</c:v>
                </c:pt>
                <c:pt idx="4">
                  <c:v>2000000-2500000</c:v>
                </c:pt>
                <c:pt idx="5">
                  <c:v>2500000-3000000</c:v>
                </c:pt>
                <c:pt idx="6">
                  <c:v>3000000-3500000</c:v>
                </c:pt>
                <c:pt idx="7">
                  <c:v>3500000-4000000</c:v>
                </c:pt>
                <c:pt idx="8">
                  <c:v>4000000-4500000</c:v>
                </c:pt>
                <c:pt idx="9">
                  <c:v>5000000-5500000</c:v>
                </c:pt>
                <c:pt idx="10">
                  <c:v>5500000-6000000</c:v>
                </c:pt>
                <c:pt idx="11">
                  <c:v>6500000-7000000</c:v>
                </c:pt>
              </c:strCache>
            </c:strRef>
          </c:cat>
          <c:val>
            <c:numRef>
              <c:f>'app vs app amt '!$G$6:$G$18</c:f>
              <c:numCache>
                <c:formatCode>General</c:formatCode>
                <c:ptCount val="12"/>
                <c:pt idx="0">
                  <c:v>26363</c:v>
                </c:pt>
                <c:pt idx="1">
                  <c:v>67</c:v>
                </c:pt>
                <c:pt idx="2">
                  <c:v>4</c:v>
                </c:pt>
                <c:pt idx="5">
                  <c:v>1</c:v>
                </c:pt>
                <c:pt idx="7">
                  <c:v>1</c:v>
                </c:pt>
              </c:numCache>
            </c:numRef>
          </c:val>
          <c:extLst>
            <c:ext xmlns:c16="http://schemas.microsoft.com/office/drawing/2014/chart" uri="{C3380CC4-5D6E-409C-BE32-E72D297353CC}">
              <c16:uniqueId val="{00000003-3A41-47A0-B28B-9948A1AB5D34}"/>
            </c:ext>
          </c:extLst>
        </c:ser>
        <c:dLbls>
          <c:showLegendKey val="0"/>
          <c:showVal val="0"/>
          <c:showCatName val="0"/>
          <c:showSerName val="0"/>
          <c:showPercent val="0"/>
          <c:showBubbleSize val="0"/>
        </c:dLbls>
        <c:gapWidth val="219"/>
        <c:overlap val="-27"/>
        <c:axId val="1011209471"/>
        <c:axId val="1011226527"/>
      </c:barChart>
      <c:catAx>
        <c:axId val="101120947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1226527"/>
        <c:crosses val="autoZero"/>
        <c:auto val="1"/>
        <c:lblAlgn val="ctr"/>
        <c:lblOffset val="100"/>
        <c:noMultiLvlLbl val="0"/>
      </c:catAx>
      <c:valAx>
        <c:axId val="1011226527"/>
        <c:scaling>
          <c:orientation val="minMax"/>
          <c:max val="35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12094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[pre_app ( revised).xlsx]status vs chanel typ!PivotTable17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Contract Status Vs Channel Type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'status vs chanel typ'!$E$3:$E$4</c:f>
              <c:strCache>
                <c:ptCount val="1"/>
                <c:pt idx="0">
                  <c:v>Approved</c:v>
                </c:pt>
              </c:strCache>
            </c:strRef>
          </c:tx>
          <c:spPr>
            <a:solidFill>
              <a:schemeClr val="accent1"/>
            </a:solidFill>
            <a:ln>
              <a:noFill/>
            </a:ln>
            <a:effectLst/>
          </c:spPr>
          <c:invertIfNegative val="0"/>
          <c:cat>
            <c:strRef>
              <c:f>'status vs chanel typ'!$D$5:$D$13</c:f>
              <c:strCache>
                <c:ptCount val="8"/>
                <c:pt idx="0">
                  <c:v>AP+ (Cash loan)</c:v>
                </c:pt>
                <c:pt idx="1">
                  <c:v>Car dealer</c:v>
                </c:pt>
                <c:pt idx="2">
                  <c:v>Channel of corporate sales</c:v>
                </c:pt>
                <c:pt idx="3">
                  <c:v>Contact center</c:v>
                </c:pt>
                <c:pt idx="4">
                  <c:v>Country-wide</c:v>
                </c:pt>
                <c:pt idx="5">
                  <c:v>Credit and cash offices</c:v>
                </c:pt>
                <c:pt idx="6">
                  <c:v>Regional / Local</c:v>
                </c:pt>
                <c:pt idx="7">
                  <c:v>Stone</c:v>
                </c:pt>
              </c:strCache>
            </c:strRef>
          </c:cat>
          <c:val>
            <c:numRef>
              <c:f>'status vs chanel typ'!$E$5:$E$13</c:f>
              <c:numCache>
                <c:formatCode>General</c:formatCode>
                <c:ptCount val="8"/>
                <c:pt idx="0">
                  <c:v>31222</c:v>
                </c:pt>
                <c:pt idx="1">
                  <c:v>286</c:v>
                </c:pt>
                <c:pt idx="2">
                  <c:v>2649</c:v>
                </c:pt>
                <c:pt idx="3">
                  <c:v>25210</c:v>
                </c:pt>
                <c:pt idx="4">
                  <c:v>61956</c:v>
                </c:pt>
                <c:pt idx="5">
                  <c:v>266446</c:v>
                </c:pt>
                <c:pt idx="6">
                  <c:v>10581</c:v>
                </c:pt>
                <c:pt idx="7">
                  <c:v>16792</c:v>
                </c:pt>
              </c:numCache>
            </c:numRef>
          </c:val>
          <c:extLst>
            <c:ext xmlns:c16="http://schemas.microsoft.com/office/drawing/2014/chart" uri="{C3380CC4-5D6E-409C-BE32-E72D297353CC}">
              <c16:uniqueId val="{00000000-29CA-427F-9B50-61B8E8849569}"/>
            </c:ext>
          </c:extLst>
        </c:ser>
        <c:ser>
          <c:idx val="1"/>
          <c:order val="1"/>
          <c:tx>
            <c:strRef>
              <c:f>'status vs chanel typ'!$F$3:$F$4</c:f>
              <c:strCache>
                <c:ptCount val="1"/>
                <c:pt idx="0">
                  <c:v>Canceled</c:v>
                </c:pt>
              </c:strCache>
            </c:strRef>
          </c:tx>
          <c:spPr>
            <a:solidFill>
              <a:schemeClr val="accent2"/>
            </a:solidFill>
            <a:ln>
              <a:noFill/>
            </a:ln>
            <a:effectLst/>
          </c:spPr>
          <c:invertIfNegative val="0"/>
          <c:cat>
            <c:strRef>
              <c:f>'status vs chanel typ'!$D$5:$D$13</c:f>
              <c:strCache>
                <c:ptCount val="8"/>
                <c:pt idx="0">
                  <c:v>AP+ (Cash loan)</c:v>
                </c:pt>
                <c:pt idx="1">
                  <c:v>Car dealer</c:v>
                </c:pt>
                <c:pt idx="2">
                  <c:v>Channel of corporate sales</c:v>
                </c:pt>
                <c:pt idx="3">
                  <c:v>Contact center</c:v>
                </c:pt>
                <c:pt idx="4">
                  <c:v>Country-wide</c:v>
                </c:pt>
                <c:pt idx="5">
                  <c:v>Credit and cash offices</c:v>
                </c:pt>
                <c:pt idx="6">
                  <c:v>Regional / Local</c:v>
                </c:pt>
                <c:pt idx="7">
                  <c:v>Stone</c:v>
                </c:pt>
              </c:strCache>
            </c:strRef>
          </c:cat>
          <c:val>
            <c:numRef>
              <c:f>'status vs chanel typ'!$F$5:$F$13</c:f>
              <c:numCache>
                <c:formatCode>General</c:formatCode>
                <c:ptCount val="8"/>
                <c:pt idx="0">
                  <c:v>3711</c:v>
                </c:pt>
                <c:pt idx="1">
                  <c:v>44</c:v>
                </c:pt>
                <c:pt idx="2">
                  <c:v>136</c:v>
                </c:pt>
                <c:pt idx="3">
                  <c:v>30511</c:v>
                </c:pt>
                <c:pt idx="4">
                  <c:v>1782</c:v>
                </c:pt>
                <c:pt idx="5">
                  <c:v>279973</c:v>
                </c:pt>
                <c:pt idx="6">
                  <c:v>95</c:v>
                </c:pt>
                <c:pt idx="7">
                  <c:v>67</c:v>
                </c:pt>
              </c:numCache>
            </c:numRef>
          </c:val>
          <c:extLst>
            <c:ext xmlns:c16="http://schemas.microsoft.com/office/drawing/2014/chart" uri="{C3380CC4-5D6E-409C-BE32-E72D297353CC}">
              <c16:uniqueId val="{00000001-29CA-427F-9B50-61B8E8849569}"/>
            </c:ext>
          </c:extLst>
        </c:ser>
        <c:ser>
          <c:idx val="2"/>
          <c:order val="2"/>
          <c:tx>
            <c:strRef>
              <c:f>'status vs chanel typ'!$G$3:$G$4</c:f>
              <c:strCache>
                <c:ptCount val="1"/>
                <c:pt idx="0">
                  <c:v>Refused</c:v>
                </c:pt>
              </c:strCache>
            </c:strRef>
          </c:tx>
          <c:spPr>
            <a:solidFill>
              <a:schemeClr val="accent3"/>
            </a:solidFill>
            <a:ln>
              <a:noFill/>
            </a:ln>
            <a:effectLst/>
          </c:spPr>
          <c:invertIfNegative val="0"/>
          <c:cat>
            <c:strRef>
              <c:f>'status vs chanel typ'!$D$5:$D$13</c:f>
              <c:strCache>
                <c:ptCount val="8"/>
                <c:pt idx="0">
                  <c:v>AP+ (Cash loan)</c:v>
                </c:pt>
                <c:pt idx="1">
                  <c:v>Car dealer</c:v>
                </c:pt>
                <c:pt idx="2">
                  <c:v>Channel of corporate sales</c:v>
                </c:pt>
                <c:pt idx="3">
                  <c:v>Contact center</c:v>
                </c:pt>
                <c:pt idx="4">
                  <c:v>Country-wide</c:v>
                </c:pt>
                <c:pt idx="5">
                  <c:v>Credit and cash offices</c:v>
                </c:pt>
                <c:pt idx="6">
                  <c:v>Regional / Local</c:v>
                </c:pt>
                <c:pt idx="7">
                  <c:v>Stone</c:v>
                </c:pt>
              </c:strCache>
            </c:strRef>
          </c:cat>
          <c:val>
            <c:numRef>
              <c:f>'status vs chanel typ'!$G$5:$G$13</c:f>
              <c:numCache>
                <c:formatCode>General</c:formatCode>
                <c:ptCount val="8"/>
                <c:pt idx="0">
                  <c:v>22099</c:v>
                </c:pt>
                <c:pt idx="1">
                  <c:v>122</c:v>
                </c:pt>
                <c:pt idx="2">
                  <c:v>3365</c:v>
                </c:pt>
                <c:pt idx="3">
                  <c:v>15566</c:v>
                </c:pt>
                <c:pt idx="4">
                  <c:v>65762</c:v>
                </c:pt>
                <c:pt idx="5">
                  <c:v>150450</c:v>
                </c:pt>
                <c:pt idx="6">
                  <c:v>11326</c:v>
                </c:pt>
                <c:pt idx="7">
                  <c:v>21988</c:v>
                </c:pt>
              </c:numCache>
            </c:numRef>
          </c:val>
          <c:extLst>
            <c:ext xmlns:c16="http://schemas.microsoft.com/office/drawing/2014/chart" uri="{C3380CC4-5D6E-409C-BE32-E72D297353CC}">
              <c16:uniqueId val="{00000002-29CA-427F-9B50-61B8E8849569}"/>
            </c:ext>
          </c:extLst>
        </c:ser>
        <c:ser>
          <c:idx val="3"/>
          <c:order val="3"/>
          <c:tx>
            <c:strRef>
              <c:f>'status vs chanel typ'!$H$3:$H$4</c:f>
              <c:strCache>
                <c:ptCount val="1"/>
                <c:pt idx="0">
                  <c:v>Unused offer</c:v>
                </c:pt>
              </c:strCache>
            </c:strRef>
          </c:tx>
          <c:spPr>
            <a:solidFill>
              <a:schemeClr val="accent4"/>
            </a:solidFill>
            <a:ln>
              <a:noFill/>
            </a:ln>
            <a:effectLst/>
          </c:spPr>
          <c:invertIfNegative val="0"/>
          <c:cat>
            <c:strRef>
              <c:f>'status vs chanel typ'!$D$5:$D$13</c:f>
              <c:strCache>
                <c:ptCount val="8"/>
                <c:pt idx="0">
                  <c:v>AP+ (Cash loan)</c:v>
                </c:pt>
                <c:pt idx="1">
                  <c:v>Car dealer</c:v>
                </c:pt>
                <c:pt idx="2">
                  <c:v>Channel of corporate sales</c:v>
                </c:pt>
                <c:pt idx="3">
                  <c:v>Contact center</c:v>
                </c:pt>
                <c:pt idx="4">
                  <c:v>Country-wide</c:v>
                </c:pt>
                <c:pt idx="5">
                  <c:v>Credit and cash offices</c:v>
                </c:pt>
                <c:pt idx="6">
                  <c:v>Regional / Local</c:v>
                </c:pt>
                <c:pt idx="7">
                  <c:v>Stone</c:v>
                </c:pt>
              </c:strCache>
            </c:strRef>
          </c:cat>
          <c:val>
            <c:numRef>
              <c:f>'status vs chanel typ'!$H$5:$H$13</c:f>
              <c:numCache>
                <c:formatCode>General</c:formatCode>
                <c:ptCount val="8"/>
                <c:pt idx="0">
                  <c:v>5</c:v>
                </c:pt>
                <c:pt idx="4">
                  <c:v>24359</c:v>
                </c:pt>
                <c:pt idx="5">
                  <c:v>489</c:v>
                </c:pt>
                <c:pt idx="6">
                  <c:v>690</c:v>
                </c:pt>
                <c:pt idx="7">
                  <c:v>893</c:v>
                </c:pt>
              </c:numCache>
            </c:numRef>
          </c:val>
          <c:extLst>
            <c:ext xmlns:c16="http://schemas.microsoft.com/office/drawing/2014/chart" uri="{C3380CC4-5D6E-409C-BE32-E72D297353CC}">
              <c16:uniqueId val="{00000003-29CA-427F-9B50-61B8E8849569}"/>
            </c:ext>
          </c:extLst>
        </c:ser>
        <c:dLbls>
          <c:showLegendKey val="0"/>
          <c:showVal val="0"/>
          <c:showCatName val="0"/>
          <c:showSerName val="0"/>
          <c:showPercent val="0"/>
          <c:showBubbleSize val="0"/>
        </c:dLbls>
        <c:gapWidth val="219"/>
        <c:overlap val="-27"/>
        <c:axId val="1011204895"/>
        <c:axId val="1011206559"/>
      </c:barChart>
      <c:catAx>
        <c:axId val="1011204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1206559"/>
        <c:crosses val="autoZero"/>
        <c:auto val="1"/>
        <c:lblAlgn val="ctr"/>
        <c:lblOffset val="100"/>
        <c:noMultiLvlLbl val="0"/>
      </c:catAx>
      <c:valAx>
        <c:axId val="10112065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12048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[pre_app ( revised).xlsx]loan pupose vs status!PivotTable18</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 Purpose of Loan Vs Loan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'loan pupose vs status'!$D$1:$D$2</c:f>
              <c:strCache>
                <c:ptCount val="1"/>
                <c:pt idx="0">
                  <c:v>Approved</c:v>
                </c:pt>
              </c:strCache>
            </c:strRef>
          </c:tx>
          <c:spPr>
            <a:solidFill>
              <a:schemeClr val="accent1"/>
            </a:solidFill>
            <a:ln>
              <a:noFill/>
            </a:ln>
            <a:effectLst/>
          </c:spPr>
          <c:invertIfNegative val="0"/>
          <c:cat>
            <c:strRef>
              <c:f>'loan pupose vs status'!$C$3:$C$28</c:f>
              <c:strCache>
                <c:ptCount val="25"/>
                <c:pt idx="0">
                  <c:v>Building a house or an annex</c:v>
                </c:pt>
                <c:pt idx="1">
                  <c:v>Business development</c:v>
                </c:pt>
                <c:pt idx="2">
                  <c:v>Buying a garage</c:v>
                </c:pt>
                <c:pt idx="3">
                  <c:v>Buying a holiday home / land</c:v>
                </c:pt>
                <c:pt idx="4">
                  <c:v>Buying a home</c:v>
                </c:pt>
                <c:pt idx="5">
                  <c:v>Buying a new car</c:v>
                </c:pt>
                <c:pt idx="6">
                  <c:v>Buying a used car</c:v>
                </c:pt>
                <c:pt idx="7">
                  <c:v>Car repairs</c:v>
                </c:pt>
                <c:pt idx="8">
                  <c:v>Education</c:v>
                </c:pt>
                <c:pt idx="9">
                  <c:v>Everyday expenses</c:v>
                </c:pt>
                <c:pt idx="10">
                  <c:v>Furniture</c:v>
                </c:pt>
                <c:pt idx="11">
                  <c:v>Gasification / water supply</c:v>
                </c:pt>
                <c:pt idx="12">
                  <c:v>Hobby</c:v>
                </c:pt>
                <c:pt idx="13">
                  <c:v>Journey</c:v>
                </c:pt>
                <c:pt idx="14">
                  <c:v>Medicine</c:v>
                </c:pt>
                <c:pt idx="15">
                  <c:v>Money for a third person</c:v>
                </c:pt>
                <c:pt idx="16">
                  <c:v>Other</c:v>
                </c:pt>
                <c:pt idx="17">
                  <c:v>Payments on other loans</c:v>
                </c:pt>
                <c:pt idx="18">
                  <c:v>Purchase of electronic equipment</c:v>
                </c:pt>
                <c:pt idx="19">
                  <c:v>Refusal to name the goal</c:v>
                </c:pt>
                <c:pt idx="20">
                  <c:v>Repairs</c:v>
                </c:pt>
                <c:pt idx="21">
                  <c:v>Urgent needs</c:v>
                </c:pt>
                <c:pt idx="22">
                  <c:v>Wedding / gift / holiday</c:v>
                </c:pt>
                <c:pt idx="23">
                  <c:v>XAP</c:v>
                </c:pt>
                <c:pt idx="24">
                  <c:v>XNA</c:v>
                </c:pt>
              </c:strCache>
            </c:strRef>
          </c:cat>
          <c:val>
            <c:numRef>
              <c:f>'loan pupose vs status'!$D$3:$D$28</c:f>
              <c:numCache>
                <c:formatCode>General</c:formatCode>
                <c:ptCount val="25"/>
                <c:pt idx="0">
                  <c:v>675</c:v>
                </c:pt>
                <c:pt idx="1">
                  <c:v>130</c:v>
                </c:pt>
                <c:pt idx="2">
                  <c:v>39</c:v>
                </c:pt>
                <c:pt idx="3">
                  <c:v>132</c:v>
                </c:pt>
                <c:pt idx="4">
                  <c:v>200</c:v>
                </c:pt>
                <c:pt idx="5">
                  <c:v>205</c:v>
                </c:pt>
                <c:pt idx="6">
                  <c:v>795</c:v>
                </c:pt>
                <c:pt idx="7">
                  <c:v>358</c:v>
                </c:pt>
                <c:pt idx="8">
                  <c:v>491</c:v>
                </c:pt>
                <c:pt idx="9">
                  <c:v>787</c:v>
                </c:pt>
                <c:pt idx="10">
                  <c:v>333</c:v>
                </c:pt>
                <c:pt idx="11">
                  <c:v>115</c:v>
                </c:pt>
                <c:pt idx="12">
                  <c:v>19</c:v>
                </c:pt>
                <c:pt idx="13">
                  <c:v>439</c:v>
                </c:pt>
                <c:pt idx="14">
                  <c:v>778</c:v>
                </c:pt>
                <c:pt idx="15">
                  <c:v>9</c:v>
                </c:pt>
                <c:pt idx="16">
                  <c:v>5545</c:v>
                </c:pt>
                <c:pt idx="17">
                  <c:v>294</c:v>
                </c:pt>
                <c:pt idx="18">
                  <c:v>440</c:v>
                </c:pt>
                <c:pt idx="19">
                  <c:v>4</c:v>
                </c:pt>
                <c:pt idx="20">
                  <c:v>7821</c:v>
                </c:pt>
                <c:pt idx="21">
                  <c:v>3574</c:v>
                </c:pt>
                <c:pt idx="22">
                  <c:v>397</c:v>
                </c:pt>
                <c:pt idx="23">
                  <c:v>136215</c:v>
                </c:pt>
                <c:pt idx="24">
                  <c:v>255347</c:v>
                </c:pt>
              </c:numCache>
            </c:numRef>
          </c:val>
          <c:extLst>
            <c:ext xmlns:c16="http://schemas.microsoft.com/office/drawing/2014/chart" uri="{C3380CC4-5D6E-409C-BE32-E72D297353CC}">
              <c16:uniqueId val="{00000000-03D3-4155-AA55-CB37C8694FC2}"/>
            </c:ext>
          </c:extLst>
        </c:ser>
        <c:ser>
          <c:idx val="1"/>
          <c:order val="1"/>
          <c:tx>
            <c:strRef>
              <c:f>'loan pupose vs status'!$E$1:$E$2</c:f>
              <c:strCache>
                <c:ptCount val="1"/>
                <c:pt idx="0">
                  <c:v>Canceled</c:v>
                </c:pt>
              </c:strCache>
            </c:strRef>
          </c:tx>
          <c:spPr>
            <a:solidFill>
              <a:schemeClr val="accent2"/>
            </a:solidFill>
            <a:ln>
              <a:noFill/>
            </a:ln>
            <a:effectLst/>
          </c:spPr>
          <c:invertIfNegative val="0"/>
          <c:cat>
            <c:strRef>
              <c:f>'loan pupose vs status'!$C$3:$C$28</c:f>
              <c:strCache>
                <c:ptCount val="25"/>
                <c:pt idx="0">
                  <c:v>Building a house or an annex</c:v>
                </c:pt>
                <c:pt idx="1">
                  <c:v>Business development</c:v>
                </c:pt>
                <c:pt idx="2">
                  <c:v>Buying a garage</c:v>
                </c:pt>
                <c:pt idx="3">
                  <c:v>Buying a holiday home / land</c:v>
                </c:pt>
                <c:pt idx="4">
                  <c:v>Buying a home</c:v>
                </c:pt>
                <c:pt idx="5">
                  <c:v>Buying a new car</c:v>
                </c:pt>
                <c:pt idx="6">
                  <c:v>Buying a used car</c:v>
                </c:pt>
                <c:pt idx="7">
                  <c:v>Car repairs</c:v>
                </c:pt>
                <c:pt idx="8">
                  <c:v>Education</c:v>
                </c:pt>
                <c:pt idx="9">
                  <c:v>Everyday expenses</c:v>
                </c:pt>
                <c:pt idx="10">
                  <c:v>Furniture</c:v>
                </c:pt>
                <c:pt idx="11">
                  <c:v>Gasification / water supply</c:v>
                </c:pt>
                <c:pt idx="12">
                  <c:v>Hobby</c:v>
                </c:pt>
                <c:pt idx="13">
                  <c:v>Journey</c:v>
                </c:pt>
                <c:pt idx="14">
                  <c:v>Medicine</c:v>
                </c:pt>
                <c:pt idx="15">
                  <c:v>Money for a third person</c:v>
                </c:pt>
                <c:pt idx="16">
                  <c:v>Other</c:v>
                </c:pt>
                <c:pt idx="17">
                  <c:v>Payments on other loans</c:v>
                </c:pt>
                <c:pt idx="18">
                  <c:v>Purchase of electronic equipment</c:v>
                </c:pt>
                <c:pt idx="19">
                  <c:v>Refusal to name the goal</c:v>
                </c:pt>
                <c:pt idx="20">
                  <c:v>Repairs</c:v>
                </c:pt>
                <c:pt idx="21">
                  <c:v>Urgent needs</c:v>
                </c:pt>
                <c:pt idx="22">
                  <c:v>Wedding / gift / holiday</c:v>
                </c:pt>
                <c:pt idx="23">
                  <c:v>XAP</c:v>
                </c:pt>
                <c:pt idx="24">
                  <c:v>XNA</c:v>
                </c:pt>
              </c:strCache>
            </c:strRef>
          </c:cat>
          <c:val>
            <c:numRef>
              <c:f>'loan pupose vs status'!$E$3:$E$28</c:f>
              <c:numCache>
                <c:formatCode>General</c:formatCode>
                <c:ptCount val="25"/>
                <c:pt idx="0">
                  <c:v>98</c:v>
                </c:pt>
                <c:pt idx="1">
                  <c:v>19</c:v>
                </c:pt>
                <c:pt idx="2">
                  <c:v>8</c:v>
                </c:pt>
                <c:pt idx="3">
                  <c:v>19</c:v>
                </c:pt>
                <c:pt idx="4">
                  <c:v>39</c:v>
                </c:pt>
                <c:pt idx="5">
                  <c:v>50</c:v>
                </c:pt>
                <c:pt idx="6">
                  <c:v>98</c:v>
                </c:pt>
                <c:pt idx="7">
                  <c:v>17</c:v>
                </c:pt>
                <c:pt idx="8">
                  <c:v>21</c:v>
                </c:pt>
                <c:pt idx="9">
                  <c:v>13</c:v>
                </c:pt>
                <c:pt idx="10">
                  <c:v>19</c:v>
                </c:pt>
                <c:pt idx="11">
                  <c:v>5</c:v>
                </c:pt>
                <c:pt idx="13">
                  <c:v>16</c:v>
                </c:pt>
                <c:pt idx="14">
                  <c:v>33</c:v>
                </c:pt>
                <c:pt idx="16">
                  <c:v>314</c:v>
                </c:pt>
                <c:pt idx="17">
                  <c:v>70</c:v>
                </c:pt>
                <c:pt idx="18">
                  <c:v>8</c:v>
                </c:pt>
                <c:pt idx="20">
                  <c:v>621</c:v>
                </c:pt>
                <c:pt idx="21">
                  <c:v>148</c:v>
                </c:pt>
                <c:pt idx="22">
                  <c:v>23</c:v>
                </c:pt>
                <c:pt idx="23">
                  <c:v>47728</c:v>
                </c:pt>
                <c:pt idx="24">
                  <c:v>266952</c:v>
                </c:pt>
              </c:numCache>
            </c:numRef>
          </c:val>
          <c:extLst>
            <c:ext xmlns:c16="http://schemas.microsoft.com/office/drawing/2014/chart" uri="{C3380CC4-5D6E-409C-BE32-E72D297353CC}">
              <c16:uniqueId val="{00000001-03D3-4155-AA55-CB37C8694FC2}"/>
            </c:ext>
          </c:extLst>
        </c:ser>
        <c:ser>
          <c:idx val="2"/>
          <c:order val="2"/>
          <c:tx>
            <c:strRef>
              <c:f>'loan pupose vs status'!$F$1:$F$2</c:f>
              <c:strCache>
                <c:ptCount val="1"/>
                <c:pt idx="0">
                  <c:v>Refused</c:v>
                </c:pt>
              </c:strCache>
            </c:strRef>
          </c:tx>
          <c:spPr>
            <a:solidFill>
              <a:schemeClr val="accent3"/>
            </a:solidFill>
            <a:ln>
              <a:noFill/>
            </a:ln>
            <a:effectLst/>
          </c:spPr>
          <c:invertIfNegative val="0"/>
          <c:cat>
            <c:strRef>
              <c:f>'loan pupose vs status'!$C$3:$C$28</c:f>
              <c:strCache>
                <c:ptCount val="25"/>
                <c:pt idx="0">
                  <c:v>Building a house or an annex</c:v>
                </c:pt>
                <c:pt idx="1">
                  <c:v>Business development</c:v>
                </c:pt>
                <c:pt idx="2">
                  <c:v>Buying a garage</c:v>
                </c:pt>
                <c:pt idx="3">
                  <c:v>Buying a holiday home / land</c:v>
                </c:pt>
                <c:pt idx="4">
                  <c:v>Buying a home</c:v>
                </c:pt>
                <c:pt idx="5">
                  <c:v>Buying a new car</c:v>
                </c:pt>
                <c:pt idx="6">
                  <c:v>Buying a used car</c:v>
                </c:pt>
                <c:pt idx="7">
                  <c:v>Car repairs</c:v>
                </c:pt>
                <c:pt idx="8">
                  <c:v>Education</c:v>
                </c:pt>
                <c:pt idx="9">
                  <c:v>Everyday expenses</c:v>
                </c:pt>
                <c:pt idx="10">
                  <c:v>Furniture</c:v>
                </c:pt>
                <c:pt idx="11">
                  <c:v>Gasification / water supply</c:v>
                </c:pt>
                <c:pt idx="12">
                  <c:v>Hobby</c:v>
                </c:pt>
                <c:pt idx="13">
                  <c:v>Journey</c:v>
                </c:pt>
                <c:pt idx="14">
                  <c:v>Medicine</c:v>
                </c:pt>
                <c:pt idx="15">
                  <c:v>Money for a third person</c:v>
                </c:pt>
                <c:pt idx="16">
                  <c:v>Other</c:v>
                </c:pt>
                <c:pt idx="17">
                  <c:v>Payments on other loans</c:v>
                </c:pt>
                <c:pt idx="18">
                  <c:v>Purchase of electronic equipment</c:v>
                </c:pt>
                <c:pt idx="19">
                  <c:v>Refusal to name the goal</c:v>
                </c:pt>
                <c:pt idx="20">
                  <c:v>Repairs</c:v>
                </c:pt>
                <c:pt idx="21">
                  <c:v>Urgent needs</c:v>
                </c:pt>
                <c:pt idx="22">
                  <c:v>Wedding / gift / holiday</c:v>
                </c:pt>
                <c:pt idx="23">
                  <c:v>XAP</c:v>
                </c:pt>
                <c:pt idx="24">
                  <c:v>XNA</c:v>
                </c:pt>
              </c:strCache>
            </c:strRef>
          </c:cat>
          <c:val>
            <c:numRef>
              <c:f>'loan pupose vs status'!$F$3:$F$28</c:f>
              <c:numCache>
                <c:formatCode>General</c:formatCode>
                <c:ptCount val="25"/>
                <c:pt idx="0">
                  <c:v>1920</c:v>
                </c:pt>
                <c:pt idx="1">
                  <c:v>277</c:v>
                </c:pt>
                <c:pt idx="2">
                  <c:v>89</c:v>
                </c:pt>
                <c:pt idx="3">
                  <c:v>382</c:v>
                </c:pt>
                <c:pt idx="4">
                  <c:v>626</c:v>
                </c:pt>
                <c:pt idx="5">
                  <c:v>735</c:v>
                </c:pt>
                <c:pt idx="6">
                  <c:v>1896</c:v>
                </c:pt>
                <c:pt idx="7">
                  <c:v>422</c:v>
                </c:pt>
                <c:pt idx="8">
                  <c:v>782</c:v>
                </c:pt>
                <c:pt idx="9">
                  <c:v>1147</c:v>
                </c:pt>
                <c:pt idx="10">
                  <c:v>397</c:v>
                </c:pt>
                <c:pt idx="11">
                  <c:v>180</c:v>
                </c:pt>
                <c:pt idx="12">
                  <c:v>36</c:v>
                </c:pt>
                <c:pt idx="13">
                  <c:v>660</c:v>
                </c:pt>
                <c:pt idx="14">
                  <c:v>1099</c:v>
                </c:pt>
                <c:pt idx="15">
                  <c:v>13</c:v>
                </c:pt>
                <c:pt idx="16">
                  <c:v>8519</c:v>
                </c:pt>
                <c:pt idx="17">
                  <c:v>1553</c:v>
                </c:pt>
                <c:pt idx="18">
                  <c:v>461</c:v>
                </c:pt>
                <c:pt idx="19">
                  <c:v>11</c:v>
                </c:pt>
                <c:pt idx="20">
                  <c:v>14421</c:v>
                </c:pt>
                <c:pt idx="21">
                  <c:v>4690</c:v>
                </c:pt>
                <c:pt idx="22">
                  <c:v>542</c:v>
                </c:pt>
                <c:pt idx="23">
                  <c:v>124750</c:v>
                </c:pt>
                <c:pt idx="24">
                  <c:v>125070</c:v>
                </c:pt>
              </c:numCache>
            </c:numRef>
          </c:val>
          <c:extLst>
            <c:ext xmlns:c16="http://schemas.microsoft.com/office/drawing/2014/chart" uri="{C3380CC4-5D6E-409C-BE32-E72D297353CC}">
              <c16:uniqueId val="{00000002-03D3-4155-AA55-CB37C8694FC2}"/>
            </c:ext>
          </c:extLst>
        </c:ser>
        <c:ser>
          <c:idx val="3"/>
          <c:order val="3"/>
          <c:tx>
            <c:strRef>
              <c:f>'loan pupose vs status'!$G$1:$G$2</c:f>
              <c:strCache>
                <c:ptCount val="1"/>
                <c:pt idx="0">
                  <c:v>Unused offer</c:v>
                </c:pt>
              </c:strCache>
            </c:strRef>
          </c:tx>
          <c:spPr>
            <a:solidFill>
              <a:schemeClr val="accent4"/>
            </a:solidFill>
            <a:ln>
              <a:noFill/>
            </a:ln>
            <a:effectLst/>
          </c:spPr>
          <c:invertIfNegative val="0"/>
          <c:cat>
            <c:strRef>
              <c:f>'loan pupose vs status'!$C$3:$C$28</c:f>
              <c:strCache>
                <c:ptCount val="25"/>
                <c:pt idx="0">
                  <c:v>Building a house or an annex</c:v>
                </c:pt>
                <c:pt idx="1">
                  <c:v>Business development</c:v>
                </c:pt>
                <c:pt idx="2">
                  <c:v>Buying a garage</c:v>
                </c:pt>
                <c:pt idx="3">
                  <c:v>Buying a holiday home / land</c:v>
                </c:pt>
                <c:pt idx="4">
                  <c:v>Buying a home</c:v>
                </c:pt>
                <c:pt idx="5">
                  <c:v>Buying a new car</c:v>
                </c:pt>
                <c:pt idx="6">
                  <c:v>Buying a used car</c:v>
                </c:pt>
                <c:pt idx="7">
                  <c:v>Car repairs</c:v>
                </c:pt>
                <c:pt idx="8">
                  <c:v>Education</c:v>
                </c:pt>
                <c:pt idx="9">
                  <c:v>Everyday expenses</c:v>
                </c:pt>
                <c:pt idx="10">
                  <c:v>Furniture</c:v>
                </c:pt>
                <c:pt idx="11">
                  <c:v>Gasification / water supply</c:v>
                </c:pt>
                <c:pt idx="12">
                  <c:v>Hobby</c:v>
                </c:pt>
                <c:pt idx="13">
                  <c:v>Journey</c:v>
                </c:pt>
                <c:pt idx="14">
                  <c:v>Medicine</c:v>
                </c:pt>
                <c:pt idx="15">
                  <c:v>Money for a third person</c:v>
                </c:pt>
                <c:pt idx="16">
                  <c:v>Other</c:v>
                </c:pt>
                <c:pt idx="17">
                  <c:v>Payments on other loans</c:v>
                </c:pt>
                <c:pt idx="18">
                  <c:v>Purchase of electronic equipment</c:v>
                </c:pt>
                <c:pt idx="19">
                  <c:v>Refusal to name the goal</c:v>
                </c:pt>
                <c:pt idx="20">
                  <c:v>Repairs</c:v>
                </c:pt>
                <c:pt idx="21">
                  <c:v>Urgent needs</c:v>
                </c:pt>
                <c:pt idx="22">
                  <c:v>Wedding / gift / holiday</c:v>
                </c:pt>
                <c:pt idx="23">
                  <c:v>XAP</c:v>
                </c:pt>
                <c:pt idx="24">
                  <c:v>XNA</c:v>
                </c:pt>
              </c:strCache>
            </c:strRef>
          </c:cat>
          <c:val>
            <c:numRef>
              <c:f>'loan pupose vs status'!$G$3:$G$28</c:f>
              <c:numCache>
                <c:formatCode>General</c:formatCode>
                <c:ptCount val="25"/>
                <c:pt idx="5">
                  <c:v>6</c:v>
                </c:pt>
                <c:pt idx="6">
                  <c:v>13</c:v>
                </c:pt>
                <c:pt idx="8">
                  <c:v>5</c:v>
                </c:pt>
                <c:pt idx="9">
                  <c:v>20</c:v>
                </c:pt>
                <c:pt idx="13">
                  <c:v>4</c:v>
                </c:pt>
                <c:pt idx="14">
                  <c:v>5</c:v>
                </c:pt>
                <c:pt idx="16">
                  <c:v>98</c:v>
                </c:pt>
                <c:pt idx="17">
                  <c:v>4</c:v>
                </c:pt>
                <c:pt idx="18">
                  <c:v>4</c:v>
                </c:pt>
                <c:pt idx="20">
                  <c:v>46</c:v>
                </c:pt>
                <c:pt idx="23">
                  <c:v>25942</c:v>
                </c:pt>
                <c:pt idx="24">
                  <c:v>289</c:v>
                </c:pt>
              </c:numCache>
            </c:numRef>
          </c:val>
          <c:extLst>
            <c:ext xmlns:c16="http://schemas.microsoft.com/office/drawing/2014/chart" uri="{C3380CC4-5D6E-409C-BE32-E72D297353CC}">
              <c16:uniqueId val="{00000003-03D3-4155-AA55-CB37C8694FC2}"/>
            </c:ext>
          </c:extLst>
        </c:ser>
        <c:dLbls>
          <c:showLegendKey val="0"/>
          <c:showVal val="0"/>
          <c:showCatName val="0"/>
          <c:showSerName val="0"/>
          <c:showPercent val="0"/>
          <c:showBubbleSize val="0"/>
        </c:dLbls>
        <c:gapWidth val="219"/>
        <c:overlap val="-27"/>
        <c:axId val="428065840"/>
        <c:axId val="428064592"/>
      </c:barChart>
      <c:catAx>
        <c:axId val="42806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064592"/>
        <c:crosses val="autoZero"/>
        <c:auto val="1"/>
        <c:lblAlgn val="ctr"/>
        <c:lblOffset val="100"/>
        <c:noMultiLvlLbl val="0"/>
      </c:catAx>
      <c:valAx>
        <c:axId val="428064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065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[pre_app ( revised).xlsx]client type vs status!PivotTable19</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 Type</a:t>
            </a:r>
            <a:r>
              <a:rPr lang="en-US" b="1" baseline="0">
                <a:solidFill>
                  <a:sysClr val="windowText" lastClr="000000"/>
                </a:solidFill>
              </a:rPr>
              <a:t> of Client Vs Loan Status</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'client type vs status'!$E$5:$E$6</c:f>
              <c:strCache>
                <c:ptCount val="1"/>
                <c:pt idx="0">
                  <c:v>Approved</c:v>
                </c:pt>
              </c:strCache>
            </c:strRef>
          </c:tx>
          <c:spPr>
            <a:solidFill>
              <a:schemeClr val="accent1"/>
            </a:solidFill>
            <a:ln>
              <a:noFill/>
            </a:ln>
            <a:effectLst/>
          </c:spPr>
          <c:invertIfNegative val="0"/>
          <c:cat>
            <c:strRef>
              <c:f>'client type vs status'!$D$7:$D$11</c:f>
              <c:strCache>
                <c:ptCount val="4"/>
                <c:pt idx="0">
                  <c:v>New</c:v>
                </c:pt>
                <c:pt idx="1">
                  <c:v>Refreshed</c:v>
                </c:pt>
                <c:pt idx="2">
                  <c:v>Repeater</c:v>
                </c:pt>
                <c:pt idx="3">
                  <c:v>XNA</c:v>
                </c:pt>
              </c:strCache>
            </c:strRef>
          </c:cat>
          <c:val>
            <c:numRef>
              <c:f>'client type vs status'!$E$7:$E$11</c:f>
              <c:numCache>
                <c:formatCode>General</c:formatCode>
                <c:ptCount val="4"/>
                <c:pt idx="0">
                  <c:v>34158</c:v>
                </c:pt>
                <c:pt idx="1">
                  <c:v>42500</c:v>
                </c:pt>
                <c:pt idx="2">
                  <c:v>338257</c:v>
                </c:pt>
                <c:pt idx="3">
                  <c:v>227</c:v>
                </c:pt>
              </c:numCache>
            </c:numRef>
          </c:val>
          <c:extLst>
            <c:ext xmlns:c16="http://schemas.microsoft.com/office/drawing/2014/chart" uri="{C3380CC4-5D6E-409C-BE32-E72D297353CC}">
              <c16:uniqueId val="{00000000-7C97-4EA5-8A18-6B3F8F95F518}"/>
            </c:ext>
          </c:extLst>
        </c:ser>
        <c:ser>
          <c:idx val="1"/>
          <c:order val="1"/>
          <c:tx>
            <c:strRef>
              <c:f>'client type vs status'!$F$5:$F$6</c:f>
              <c:strCache>
                <c:ptCount val="1"/>
                <c:pt idx="0">
                  <c:v>Canceled</c:v>
                </c:pt>
              </c:strCache>
            </c:strRef>
          </c:tx>
          <c:spPr>
            <a:solidFill>
              <a:schemeClr val="accent2"/>
            </a:solidFill>
            <a:ln>
              <a:noFill/>
            </a:ln>
            <a:effectLst/>
          </c:spPr>
          <c:invertIfNegative val="0"/>
          <c:cat>
            <c:strRef>
              <c:f>'client type vs status'!$D$7:$D$11</c:f>
              <c:strCache>
                <c:ptCount val="4"/>
                <c:pt idx="0">
                  <c:v>New</c:v>
                </c:pt>
                <c:pt idx="1">
                  <c:v>Refreshed</c:v>
                </c:pt>
                <c:pt idx="2">
                  <c:v>Repeater</c:v>
                </c:pt>
                <c:pt idx="3">
                  <c:v>XNA</c:v>
                </c:pt>
              </c:strCache>
            </c:strRef>
          </c:cat>
          <c:val>
            <c:numRef>
              <c:f>'client type vs status'!$F$7:$F$11</c:f>
              <c:numCache>
                <c:formatCode>General</c:formatCode>
                <c:ptCount val="4"/>
                <c:pt idx="0">
                  <c:v>3548</c:v>
                </c:pt>
                <c:pt idx="1">
                  <c:v>19563</c:v>
                </c:pt>
                <c:pt idx="2">
                  <c:v>292232</c:v>
                </c:pt>
                <c:pt idx="3">
                  <c:v>976</c:v>
                </c:pt>
              </c:numCache>
            </c:numRef>
          </c:val>
          <c:extLst>
            <c:ext xmlns:c16="http://schemas.microsoft.com/office/drawing/2014/chart" uri="{C3380CC4-5D6E-409C-BE32-E72D297353CC}">
              <c16:uniqueId val="{00000001-7C97-4EA5-8A18-6B3F8F95F518}"/>
            </c:ext>
          </c:extLst>
        </c:ser>
        <c:ser>
          <c:idx val="2"/>
          <c:order val="2"/>
          <c:tx>
            <c:strRef>
              <c:f>'client type vs status'!$G$5:$G$6</c:f>
              <c:strCache>
                <c:ptCount val="1"/>
                <c:pt idx="0">
                  <c:v>Refused</c:v>
                </c:pt>
              </c:strCache>
            </c:strRef>
          </c:tx>
          <c:spPr>
            <a:solidFill>
              <a:schemeClr val="accent3"/>
            </a:solidFill>
            <a:ln>
              <a:noFill/>
            </a:ln>
            <a:effectLst/>
          </c:spPr>
          <c:invertIfNegative val="0"/>
          <c:cat>
            <c:strRef>
              <c:f>'client type vs status'!$D$7:$D$11</c:f>
              <c:strCache>
                <c:ptCount val="4"/>
                <c:pt idx="0">
                  <c:v>New</c:v>
                </c:pt>
                <c:pt idx="1">
                  <c:v>Refreshed</c:v>
                </c:pt>
                <c:pt idx="2">
                  <c:v>Repeater</c:v>
                </c:pt>
                <c:pt idx="3">
                  <c:v>XNA</c:v>
                </c:pt>
              </c:strCache>
            </c:strRef>
          </c:cat>
          <c:val>
            <c:numRef>
              <c:f>'client type vs status'!$G$7:$G$11</c:f>
              <c:numCache>
                <c:formatCode>General</c:formatCode>
                <c:ptCount val="4"/>
                <c:pt idx="0">
                  <c:v>14431</c:v>
                </c:pt>
                <c:pt idx="1">
                  <c:v>15033</c:v>
                </c:pt>
                <c:pt idx="2">
                  <c:v>260860</c:v>
                </c:pt>
                <c:pt idx="3">
                  <c:v>354</c:v>
                </c:pt>
              </c:numCache>
            </c:numRef>
          </c:val>
          <c:extLst>
            <c:ext xmlns:c16="http://schemas.microsoft.com/office/drawing/2014/chart" uri="{C3380CC4-5D6E-409C-BE32-E72D297353CC}">
              <c16:uniqueId val="{00000002-7C97-4EA5-8A18-6B3F8F95F518}"/>
            </c:ext>
          </c:extLst>
        </c:ser>
        <c:ser>
          <c:idx val="3"/>
          <c:order val="3"/>
          <c:tx>
            <c:strRef>
              <c:f>'client type vs status'!$H$5:$H$6</c:f>
              <c:strCache>
                <c:ptCount val="1"/>
                <c:pt idx="0">
                  <c:v>Unused offer</c:v>
                </c:pt>
              </c:strCache>
            </c:strRef>
          </c:tx>
          <c:spPr>
            <a:solidFill>
              <a:schemeClr val="accent4"/>
            </a:solidFill>
            <a:ln>
              <a:noFill/>
            </a:ln>
            <a:effectLst/>
          </c:spPr>
          <c:invertIfNegative val="0"/>
          <c:cat>
            <c:strRef>
              <c:f>'client type vs status'!$D$7:$D$11</c:f>
              <c:strCache>
                <c:ptCount val="4"/>
                <c:pt idx="0">
                  <c:v>New</c:v>
                </c:pt>
                <c:pt idx="1">
                  <c:v>Refreshed</c:v>
                </c:pt>
                <c:pt idx="2">
                  <c:v>Repeater</c:v>
                </c:pt>
                <c:pt idx="3">
                  <c:v>XNA</c:v>
                </c:pt>
              </c:strCache>
            </c:strRef>
          </c:cat>
          <c:val>
            <c:numRef>
              <c:f>'client type vs status'!$H$7:$H$11</c:f>
              <c:numCache>
                <c:formatCode>General</c:formatCode>
                <c:ptCount val="4"/>
                <c:pt idx="0">
                  <c:v>2125</c:v>
                </c:pt>
                <c:pt idx="1">
                  <c:v>3953</c:v>
                </c:pt>
                <c:pt idx="2">
                  <c:v>20325</c:v>
                </c:pt>
                <c:pt idx="3">
                  <c:v>33</c:v>
                </c:pt>
              </c:numCache>
            </c:numRef>
          </c:val>
          <c:extLst>
            <c:ext xmlns:c16="http://schemas.microsoft.com/office/drawing/2014/chart" uri="{C3380CC4-5D6E-409C-BE32-E72D297353CC}">
              <c16:uniqueId val="{00000003-7C97-4EA5-8A18-6B3F8F95F518}"/>
            </c:ext>
          </c:extLst>
        </c:ser>
        <c:dLbls>
          <c:showLegendKey val="0"/>
          <c:showVal val="0"/>
          <c:showCatName val="0"/>
          <c:showSerName val="0"/>
          <c:showPercent val="0"/>
          <c:showBubbleSize val="0"/>
        </c:dLbls>
        <c:gapWidth val="219"/>
        <c:overlap val="-27"/>
        <c:axId val="428093296"/>
        <c:axId val="428099952"/>
      </c:barChart>
      <c:catAx>
        <c:axId val="428093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099952"/>
        <c:crosses val="autoZero"/>
        <c:auto val="1"/>
        <c:lblAlgn val="ctr"/>
        <c:lblOffset val="100"/>
        <c:noMultiLvlLbl val="0"/>
      </c:catAx>
      <c:valAx>
        <c:axId val="428099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0932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[app_data ( revised).xlsx]amt-credit pivot!PivotTable8</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solidFill>
              </a:rPr>
              <a:t>Amount</a:t>
            </a:r>
            <a:r>
              <a:rPr lang="en-US" dirty="0"/>
              <a:t> </a:t>
            </a:r>
            <a:r>
              <a:rPr lang="en-US" b="1" dirty="0">
                <a:solidFill>
                  <a:schemeClr val="tx1"/>
                </a:solidFill>
              </a:rPr>
              <a:t>Credit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'amt-credit pivot'!$E$2</c:f>
              <c:strCache>
                <c:ptCount val="1"/>
                <c:pt idx="0">
                  <c:v>Total</c:v>
                </c:pt>
              </c:strCache>
            </c:strRef>
          </c:tx>
          <c:spPr>
            <a:solidFill>
              <a:schemeClr val="accent1"/>
            </a:solidFill>
            <a:ln>
              <a:noFill/>
            </a:ln>
            <a:effectLst/>
          </c:spPr>
          <c:invertIfNegative val="0"/>
          <c:cat>
            <c:strRef>
              <c:f>'amt-credit pivot'!$D$3:$D$20</c:f>
              <c:strCache>
                <c:ptCount val="17"/>
                <c:pt idx="0">
                  <c:v>45000-290000</c:v>
                </c:pt>
                <c:pt idx="1">
                  <c:v>290000-535000</c:v>
                </c:pt>
                <c:pt idx="2">
                  <c:v>535000-780000</c:v>
                </c:pt>
                <c:pt idx="3">
                  <c:v>780000-1025000</c:v>
                </c:pt>
                <c:pt idx="4">
                  <c:v>1025000-1270000</c:v>
                </c:pt>
                <c:pt idx="5">
                  <c:v>1270000-1515000</c:v>
                </c:pt>
                <c:pt idx="6">
                  <c:v>1515000-1760000</c:v>
                </c:pt>
                <c:pt idx="7">
                  <c:v>1760000-2005000</c:v>
                </c:pt>
                <c:pt idx="8">
                  <c:v>2005000-2250000</c:v>
                </c:pt>
                <c:pt idx="9">
                  <c:v>2250000-2495000</c:v>
                </c:pt>
                <c:pt idx="10">
                  <c:v>2495000-2740000</c:v>
                </c:pt>
                <c:pt idx="11">
                  <c:v>2740000-2985000</c:v>
                </c:pt>
                <c:pt idx="12">
                  <c:v>2985000-3230000</c:v>
                </c:pt>
                <c:pt idx="13">
                  <c:v>3230000-3475000</c:v>
                </c:pt>
                <c:pt idx="14">
                  <c:v>3475000-3720000</c:v>
                </c:pt>
                <c:pt idx="15">
                  <c:v>3720000-3965000</c:v>
                </c:pt>
                <c:pt idx="16">
                  <c:v>3965000-4210000</c:v>
                </c:pt>
              </c:strCache>
            </c:strRef>
          </c:cat>
          <c:val>
            <c:numRef>
              <c:f>'amt-credit pivot'!$E$3:$E$20</c:f>
              <c:numCache>
                <c:formatCode>General</c:formatCode>
                <c:ptCount val="17"/>
                <c:pt idx="0">
                  <c:v>87236</c:v>
                </c:pt>
                <c:pt idx="1">
                  <c:v>74551</c:v>
                </c:pt>
                <c:pt idx="2">
                  <c:v>60165</c:v>
                </c:pt>
                <c:pt idx="3">
                  <c:v>39987</c:v>
                </c:pt>
                <c:pt idx="4">
                  <c:v>22836</c:v>
                </c:pt>
                <c:pt idx="5">
                  <c:v>12401</c:v>
                </c:pt>
                <c:pt idx="6">
                  <c:v>5324</c:v>
                </c:pt>
                <c:pt idx="7">
                  <c:v>2984</c:v>
                </c:pt>
                <c:pt idx="8">
                  <c:v>1052</c:v>
                </c:pt>
                <c:pt idx="9">
                  <c:v>614</c:v>
                </c:pt>
                <c:pt idx="10">
                  <c:v>318</c:v>
                </c:pt>
                <c:pt idx="11">
                  <c:v>11</c:v>
                </c:pt>
                <c:pt idx="12">
                  <c:v>12</c:v>
                </c:pt>
                <c:pt idx="13">
                  <c:v>6</c:v>
                </c:pt>
                <c:pt idx="14">
                  <c:v>2</c:v>
                </c:pt>
                <c:pt idx="15">
                  <c:v>2</c:v>
                </c:pt>
                <c:pt idx="16">
                  <c:v>10</c:v>
                </c:pt>
              </c:numCache>
            </c:numRef>
          </c:val>
          <c:extLst>
            <c:ext xmlns:c16="http://schemas.microsoft.com/office/drawing/2014/chart" uri="{C3380CC4-5D6E-409C-BE32-E72D297353CC}">
              <c16:uniqueId val="{00000000-B7B1-44AD-9E9F-9D06FF179C48}"/>
            </c:ext>
          </c:extLst>
        </c:ser>
        <c:dLbls>
          <c:showLegendKey val="0"/>
          <c:showVal val="0"/>
          <c:showCatName val="0"/>
          <c:showSerName val="0"/>
          <c:showPercent val="0"/>
          <c:showBubbleSize val="0"/>
        </c:dLbls>
        <c:gapWidth val="150"/>
        <c:overlap val="100"/>
        <c:axId val="915091552"/>
        <c:axId val="915074080"/>
      </c:barChart>
      <c:catAx>
        <c:axId val="915091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5074080"/>
        <c:crosses val="autoZero"/>
        <c:auto val="1"/>
        <c:lblAlgn val="ctr"/>
        <c:lblOffset val="100"/>
        <c:noMultiLvlLbl val="0"/>
      </c:catAx>
      <c:valAx>
        <c:axId val="91507408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 of Amout</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50915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[pre_app ( revised).xlsx]Seller Industry vs status!PivotTable20</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 Type</a:t>
            </a:r>
            <a:r>
              <a:rPr lang="en-US" b="1" baseline="0">
                <a:solidFill>
                  <a:sysClr val="windowText" lastClr="000000"/>
                </a:solidFill>
              </a:rPr>
              <a:t> Of Seller Industry Vs Loan Status</a:t>
            </a:r>
          </a:p>
          <a:p>
            <a:pPr>
              <a:defRPr/>
            </a:pP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'Seller Industry vs status'!$E$7:$E$8</c:f>
              <c:strCache>
                <c:ptCount val="1"/>
                <c:pt idx="0">
                  <c:v>Approved</c:v>
                </c:pt>
              </c:strCache>
            </c:strRef>
          </c:tx>
          <c:spPr>
            <a:solidFill>
              <a:schemeClr val="accent1"/>
            </a:solidFill>
            <a:ln>
              <a:noFill/>
            </a:ln>
            <a:effectLst/>
          </c:spPr>
          <c:invertIfNegative val="0"/>
          <c:cat>
            <c:strRef>
              <c:f>'Seller Industry vs status'!$D$9:$D$20</c:f>
              <c:strCache>
                <c:ptCount val="11"/>
                <c:pt idx="0">
                  <c:v>Auto technology</c:v>
                </c:pt>
                <c:pt idx="1">
                  <c:v>Clothing</c:v>
                </c:pt>
                <c:pt idx="2">
                  <c:v>Connectivity</c:v>
                </c:pt>
                <c:pt idx="3">
                  <c:v>Construction</c:v>
                </c:pt>
                <c:pt idx="4">
                  <c:v>Consumer electronics</c:v>
                </c:pt>
                <c:pt idx="5">
                  <c:v>Furniture</c:v>
                </c:pt>
                <c:pt idx="6">
                  <c:v>Industry</c:v>
                </c:pt>
                <c:pt idx="7">
                  <c:v>Jewelry</c:v>
                </c:pt>
                <c:pt idx="8">
                  <c:v>MLM partners</c:v>
                </c:pt>
                <c:pt idx="9">
                  <c:v>Tourism</c:v>
                </c:pt>
                <c:pt idx="10">
                  <c:v>XNA</c:v>
                </c:pt>
              </c:strCache>
            </c:strRef>
          </c:cat>
          <c:val>
            <c:numRef>
              <c:f>'Seller Industry vs status'!$E$9:$E$20</c:f>
              <c:numCache>
                <c:formatCode>General</c:formatCode>
                <c:ptCount val="11"/>
                <c:pt idx="0">
                  <c:v>1549</c:v>
                </c:pt>
                <c:pt idx="1">
                  <c:v>1711</c:v>
                </c:pt>
                <c:pt idx="2">
                  <c:v>37792</c:v>
                </c:pt>
                <c:pt idx="3">
                  <c:v>2322</c:v>
                </c:pt>
                <c:pt idx="4">
                  <c:v>34879</c:v>
                </c:pt>
                <c:pt idx="5">
                  <c:v>4420</c:v>
                </c:pt>
                <c:pt idx="6">
                  <c:v>4777</c:v>
                </c:pt>
                <c:pt idx="7">
                  <c:v>855</c:v>
                </c:pt>
                <c:pt idx="8">
                  <c:v>166</c:v>
                </c:pt>
                <c:pt idx="9">
                  <c:v>178</c:v>
                </c:pt>
                <c:pt idx="10">
                  <c:v>326493</c:v>
                </c:pt>
              </c:numCache>
            </c:numRef>
          </c:val>
          <c:extLst>
            <c:ext xmlns:c16="http://schemas.microsoft.com/office/drawing/2014/chart" uri="{C3380CC4-5D6E-409C-BE32-E72D297353CC}">
              <c16:uniqueId val="{00000000-9FD6-41B4-ACF7-AAACCC0B9074}"/>
            </c:ext>
          </c:extLst>
        </c:ser>
        <c:ser>
          <c:idx val="1"/>
          <c:order val="1"/>
          <c:tx>
            <c:strRef>
              <c:f>'Seller Industry vs status'!$F$7:$F$8</c:f>
              <c:strCache>
                <c:ptCount val="1"/>
                <c:pt idx="0">
                  <c:v>Canceled</c:v>
                </c:pt>
              </c:strCache>
            </c:strRef>
          </c:tx>
          <c:spPr>
            <a:solidFill>
              <a:schemeClr val="accent2"/>
            </a:solidFill>
            <a:ln>
              <a:noFill/>
            </a:ln>
            <a:effectLst/>
          </c:spPr>
          <c:invertIfNegative val="0"/>
          <c:cat>
            <c:strRef>
              <c:f>'Seller Industry vs status'!$D$9:$D$20</c:f>
              <c:strCache>
                <c:ptCount val="11"/>
                <c:pt idx="0">
                  <c:v>Auto technology</c:v>
                </c:pt>
                <c:pt idx="1">
                  <c:v>Clothing</c:v>
                </c:pt>
                <c:pt idx="2">
                  <c:v>Connectivity</c:v>
                </c:pt>
                <c:pt idx="3">
                  <c:v>Construction</c:v>
                </c:pt>
                <c:pt idx="4">
                  <c:v>Consumer electronics</c:v>
                </c:pt>
                <c:pt idx="5">
                  <c:v>Furniture</c:v>
                </c:pt>
                <c:pt idx="6">
                  <c:v>Industry</c:v>
                </c:pt>
                <c:pt idx="7">
                  <c:v>Jewelry</c:v>
                </c:pt>
                <c:pt idx="8">
                  <c:v>MLM partners</c:v>
                </c:pt>
                <c:pt idx="9">
                  <c:v>Tourism</c:v>
                </c:pt>
                <c:pt idx="10">
                  <c:v>XNA</c:v>
                </c:pt>
              </c:strCache>
            </c:strRef>
          </c:cat>
          <c:val>
            <c:numRef>
              <c:f>'Seller Industry vs status'!$F$9:$F$20</c:f>
              <c:numCache>
                <c:formatCode>General</c:formatCode>
                <c:ptCount val="11"/>
                <c:pt idx="0">
                  <c:v>2</c:v>
                </c:pt>
                <c:pt idx="1">
                  <c:v>1</c:v>
                </c:pt>
                <c:pt idx="2">
                  <c:v>1650</c:v>
                </c:pt>
                <c:pt idx="3">
                  <c:v>11</c:v>
                </c:pt>
                <c:pt idx="4">
                  <c:v>248</c:v>
                </c:pt>
                <c:pt idx="5">
                  <c:v>286</c:v>
                </c:pt>
                <c:pt idx="6">
                  <c:v>50</c:v>
                </c:pt>
                <c:pt idx="7">
                  <c:v>1</c:v>
                </c:pt>
                <c:pt idx="8">
                  <c:v>209</c:v>
                </c:pt>
                <c:pt idx="10">
                  <c:v>313861</c:v>
                </c:pt>
              </c:numCache>
            </c:numRef>
          </c:val>
          <c:extLst>
            <c:ext xmlns:c16="http://schemas.microsoft.com/office/drawing/2014/chart" uri="{C3380CC4-5D6E-409C-BE32-E72D297353CC}">
              <c16:uniqueId val="{00000001-9FD6-41B4-ACF7-AAACCC0B9074}"/>
            </c:ext>
          </c:extLst>
        </c:ser>
        <c:ser>
          <c:idx val="2"/>
          <c:order val="2"/>
          <c:tx>
            <c:strRef>
              <c:f>'Seller Industry vs status'!$G$7:$G$8</c:f>
              <c:strCache>
                <c:ptCount val="1"/>
                <c:pt idx="0">
                  <c:v>Refused</c:v>
                </c:pt>
              </c:strCache>
            </c:strRef>
          </c:tx>
          <c:spPr>
            <a:solidFill>
              <a:schemeClr val="accent3"/>
            </a:solidFill>
            <a:ln>
              <a:noFill/>
            </a:ln>
            <a:effectLst/>
          </c:spPr>
          <c:invertIfNegative val="0"/>
          <c:cat>
            <c:strRef>
              <c:f>'Seller Industry vs status'!$D$9:$D$20</c:f>
              <c:strCache>
                <c:ptCount val="11"/>
                <c:pt idx="0">
                  <c:v>Auto technology</c:v>
                </c:pt>
                <c:pt idx="1">
                  <c:v>Clothing</c:v>
                </c:pt>
                <c:pt idx="2">
                  <c:v>Connectivity</c:v>
                </c:pt>
                <c:pt idx="3">
                  <c:v>Construction</c:v>
                </c:pt>
                <c:pt idx="4">
                  <c:v>Consumer electronics</c:v>
                </c:pt>
                <c:pt idx="5">
                  <c:v>Furniture</c:v>
                </c:pt>
                <c:pt idx="6">
                  <c:v>Industry</c:v>
                </c:pt>
                <c:pt idx="7">
                  <c:v>Jewelry</c:v>
                </c:pt>
                <c:pt idx="8">
                  <c:v>MLM partners</c:v>
                </c:pt>
                <c:pt idx="9">
                  <c:v>Tourism</c:v>
                </c:pt>
                <c:pt idx="10">
                  <c:v>XNA</c:v>
                </c:pt>
              </c:strCache>
            </c:strRef>
          </c:cat>
          <c:val>
            <c:numRef>
              <c:f>'Seller Industry vs status'!$G$9:$G$20</c:f>
              <c:numCache>
                <c:formatCode>General</c:formatCode>
                <c:ptCount val="11"/>
                <c:pt idx="0">
                  <c:v>468</c:v>
                </c:pt>
                <c:pt idx="1">
                  <c:v>2265</c:v>
                </c:pt>
                <c:pt idx="2">
                  <c:v>35902</c:v>
                </c:pt>
                <c:pt idx="3">
                  <c:v>3076</c:v>
                </c:pt>
                <c:pt idx="4">
                  <c:v>49510</c:v>
                </c:pt>
                <c:pt idx="5">
                  <c:v>5646</c:v>
                </c:pt>
                <c:pt idx="6">
                  <c:v>1910</c:v>
                </c:pt>
                <c:pt idx="7">
                  <c:v>243</c:v>
                </c:pt>
                <c:pt idx="8">
                  <c:v>208</c:v>
                </c:pt>
                <c:pt idx="9">
                  <c:v>61</c:v>
                </c:pt>
                <c:pt idx="10">
                  <c:v>191389</c:v>
                </c:pt>
              </c:numCache>
            </c:numRef>
          </c:val>
          <c:extLst>
            <c:ext xmlns:c16="http://schemas.microsoft.com/office/drawing/2014/chart" uri="{C3380CC4-5D6E-409C-BE32-E72D297353CC}">
              <c16:uniqueId val="{00000002-9FD6-41B4-ACF7-AAACCC0B9074}"/>
            </c:ext>
          </c:extLst>
        </c:ser>
        <c:ser>
          <c:idx val="3"/>
          <c:order val="3"/>
          <c:tx>
            <c:strRef>
              <c:f>'Seller Industry vs status'!$H$7:$H$8</c:f>
              <c:strCache>
                <c:ptCount val="1"/>
                <c:pt idx="0">
                  <c:v>Unused offer</c:v>
                </c:pt>
              </c:strCache>
            </c:strRef>
          </c:tx>
          <c:spPr>
            <a:solidFill>
              <a:schemeClr val="accent4"/>
            </a:solidFill>
            <a:ln>
              <a:noFill/>
            </a:ln>
            <a:effectLst/>
          </c:spPr>
          <c:invertIfNegative val="0"/>
          <c:cat>
            <c:strRef>
              <c:f>'Seller Industry vs status'!$D$9:$D$20</c:f>
              <c:strCache>
                <c:ptCount val="11"/>
                <c:pt idx="0">
                  <c:v>Auto technology</c:v>
                </c:pt>
                <c:pt idx="1">
                  <c:v>Clothing</c:v>
                </c:pt>
                <c:pt idx="2">
                  <c:v>Connectivity</c:v>
                </c:pt>
                <c:pt idx="3">
                  <c:v>Construction</c:v>
                </c:pt>
                <c:pt idx="4">
                  <c:v>Consumer electronics</c:v>
                </c:pt>
                <c:pt idx="5">
                  <c:v>Furniture</c:v>
                </c:pt>
                <c:pt idx="6">
                  <c:v>Industry</c:v>
                </c:pt>
                <c:pt idx="7">
                  <c:v>Jewelry</c:v>
                </c:pt>
                <c:pt idx="8">
                  <c:v>MLM partners</c:v>
                </c:pt>
                <c:pt idx="9">
                  <c:v>Tourism</c:v>
                </c:pt>
                <c:pt idx="10">
                  <c:v>XNA</c:v>
                </c:pt>
              </c:strCache>
            </c:strRef>
          </c:cat>
          <c:val>
            <c:numRef>
              <c:f>'Seller Industry vs status'!$H$9:$H$20</c:f>
              <c:numCache>
                <c:formatCode>General</c:formatCode>
                <c:ptCount val="11"/>
                <c:pt idx="0">
                  <c:v>5</c:v>
                </c:pt>
                <c:pt idx="1">
                  <c:v>72</c:v>
                </c:pt>
                <c:pt idx="2">
                  <c:v>22193</c:v>
                </c:pt>
                <c:pt idx="3">
                  <c:v>76</c:v>
                </c:pt>
                <c:pt idx="4">
                  <c:v>3313</c:v>
                </c:pt>
                <c:pt idx="5">
                  <c:v>211</c:v>
                </c:pt>
                <c:pt idx="6">
                  <c:v>57</c:v>
                </c:pt>
                <c:pt idx="8">
                  <c:v>1</c:v>
                </c:pt>
                <c:pt idx="10">
                  <c:v>508</c:v>
                </c:pt>
              </c:numCache>
            </c:numRef>
          </c:val>
          <c:extLst>
            <c:ext xmlns:c16="http://schemas.microsoft.com/office/drawing/2014/chart" uri="{C3380CC4-5D6E-409C-BE32-E72D297353CC}">
              <c16:uniqueId val="{00000003-9FD6-41B4-ACF7-AAACCC0B9074}"/>
            </c:ext>
          </c:extLst>
        </c:ser>
        <c:dLbls>
          <c:showLegendKey val="0"/>
          <c:showVal val="0"/>
          <c:showCatName val="0"/>
          <c:showSerName val="0"/>
          <c:showPercent val="0"/>
          <c:showBubbleSize val="0"/>
        </c:dLbls>
        <c:gapWidth val="219"/>
        <c:overlap val="-27"/>
        <c:axId val="428087472"/>
        <c:axId val="428107024"/>
      </c:barChart>
      <c:catAx>
        <c:axId val="428087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107024"/>
        <c:crosses val="autoZero"/>
        <c:auto val="1"/>
        <c:lblAlgn val="ctr"/>
        <c:lblOffset val="100"/>
        <c:noMultiLvlLbl val="0"/>
      </c:catAx>
      <c:valAx>
        <c:axId val="428107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0874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[pre_app ( revised).xlsx]loan type vs status!PivotTable21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Type</a:t>
            </a:r>
            <a:r>
              <a:rPr lang="en-US" b="1" baseline="0">
                <a:solidFill>
                  <a:sysClr val="windowText" lastClr="000000"/>
                </a:solidFill>
              </a:rPr>
              <a:t> Of Loan Vs Loan Status</a:t>
            </a:r>
            <a:r>
              <a:rPr lang="en-US" b="1">
                <a:solidFill>
                  <a:sysClr val="windowText" lastClr="000000"/>
                </a:solidFill>
              </a:rPr>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'loan type vs status'!$E$4:$E$5</c:f>
              <c:strCache>
                <c:ptCount val="1"/>
                <c:pt idx="0">
                  <c:v>Approved</c:v>
                </c:pt>
              </c:strCache>
            </c:strRef>
          </c:tx>
          <c:spPr>
            <a:solidFill>
              <a:schemeClr val="accent1"/>
            </a:solidFill>
            <a:ln>
              <a:noFill/>
            </a:ln>
            <a:effectLst/>
          </c:spPr>
          <c:invertIfNegative val="0"/>
          <c:cat>
            <c:strRef>
              <c:f>'loan type vs status'!$D$6:$D$10</c:f>
              <c:strCache>
                <c:ptCount val="4"/>
                <c:pt idx="0">
                  <c:v>Cash loans</c:v>
                </c:pt>
                <c:pt idx="1">
                  <c:v>Consumer loans</c:v>
                </c:pt>
                <c:pt idx="2">
                  <c:v>Revolving loans</c:v>
                </c:pt>
                <c:pt idx="3">
                  <c:v>XNA</c:v>
                </c:pt>
              </c:strCache>
            </c:strRef>
          </c:cat>
          <c:val>
            <c:numRef>
              <c:f>'loan type vs status'!$E$6:$E$10</c:f>
              <c:numCache>
                <c:formatCode>General</c:formatCode>
                <c:ptCount val="4"/>
                <c:pt idx="0">
                  <c:v>278927</c:v>
                </c:pt>
                <c:pt idx="1">
                  <c:v>38460</c:v>
                </c:pt>
                <c:pt idx="2">
                  <c:v>97755</c:v>
                </c:pt>
              </c:numCache>
            </c:numRef>
          </c:val>
          <c:extLst>
            <c:ext xmlns:c16="http://schemas.microsoft.com/office/drawing/2014/chart" uri="{C3380CC4-5D6E-409C-BE32-E72D297353CC}">
              <c16:uniqueId val="{00000000-65E2-47C8-82FE-D3BFE0A74E60}"/>
            </c:ext>
          </c:extLst>
        </c:ser>
        <c:ser>
          <c:idx val="1"/>
          <c:order val="1"/>
          <c:tx>
            <c:strRef>
              <c:f>'loan type vs status'!$F$4:$F$5</c:f>
              <c:strCache>
                <c:ptCount val="1"/>
                <c:pt idx="0">
                  <c:v>Canceled</c:v>
                </c:pt>
              </c:strCache>
            </c:strRef>
          </c:tx>
          <c:spPr>
            <a:solidFill>
              <a:schemeClr val="accent2"/>
            </a:solidFill>
            <a:ln>
              <a:noFill/>
            </a:ln>
            <a:effectLst/>
          </c:spPr>
          <c:invertIfNegative val="0"/>
          <c:cat>
            <c:strRef>
              <c:f>'loan type vs status'!$D$6:$D$10</c:f>
              <c:strCache>
                <c:ptCount val="4"/>
                <c:pt idx="0">
                  <c:v>Cash loans</c:v>
                </c:pt>
                <c:pt idx="1">
                  <c:v>Consumer loans</c:v>
                </c:pt>
                <c:pt idx="2">
                  <c:v>Revolving loans</c:v>
                </c:pt>
                <c:pt idx="3">
                  <c:v>XNA</c:v>
                </c:pt>
              </c:strCache>
            </c:strRef>
          </c:cat>
          <c:val>
            <c:numRef>
              <c:f>'loan type vs status'!$F$6:$F$10</c:f>
              <c:numCache>
                <c:formatCode>General</c:formatCode>
                <c:ptCount val="4"/>
                <c:pt idx="0">
                  <c:v>268591</c:v>
                </c:pt>
                <c:pt idx="1">
                  <c:v>1559</c:v>
                </c:pt>
                <c:pt idx="2">
                  <c:v>45854</c:v>
                </c:pt>
                <c:pt idx="3">
                  <c:v>315</c:v>
                </c:pt>
              </c:numCache>
            </c:numRef>
          </c:val>
          <c:extLst>
            <c:ext xmlns:c16="http://schemas.microsoft.com/office/drawing/2014/chart" uri="{C3380CC4-5D6E-409C-BE32-E72D297353CC}">
              <c16:uniqueId val="{00000001-65E2-47C8-82FE-D3BFE0A74E60}"/>
            </c:ext>
          </c:extLst>
        </c:ser>
        <c:ser>
          <c:idx val="2"/>
          <c:order val="2"/>
          <c:tx>
            <c:strRef>
              <c:f>'loan type vs status'!$G$4:$G$5</c:f>
              <c:strCache>
                <c:ptCount val="1"/>
                <c:pt idx="0">
                  <c:v>Refused</c:v>
                </c:pt>
              </c:strCache>
            </c:strRef>
          </c:tx>
          <c:spPr>
            <a:solidFill>
              <a:schemeClr val="accent3"/>
            </a:solidFill>
            <a:ln>
              <a:noFill/>
            </a:ln>
            <a:effectLst/>
          </c:spPr>
          <c:invertIfNegative val="0"/>
          <c:cat>
            <c:strRef>
              <c:f>'loan type vs status'!$D$6:$D$10</c:f>
              <c:strCache>
                <c:ptCount val="4"/>
                <c:pt idx="0">
                  <c:v>Cash loans</c:v>
                </c:pt>
                <c:pt idx="1">
                  <c:v>Consumer loans</c:v>
                </c:pt>
                <c:pt idx="2">
                  <c:v>Revolving loans</c:v>
                </c:pt>
                <c:pt idx="3">
                  <c:v>XNA</c:v>
                </c:pt>
              </c:strCache>
            </c:strRef>
          </c:cat>
          <c:val>
            <c:numRef>
              <c:f>'loan type vs status'!$G$6:$G$10</c:f>
              <c:numCache>
                <c:formatCode>General</c:formatCode>
                <c:ptCount val="4"/>
                <c:pt idx="0">
                  <c:v>165928</c:v>
                </c:pt>
                <c:pt idx="1">
                  <c:v>75185</c:v>
                </c:pt>
                <c:pt idx="2">
                  <c:v>49534</c:v>
                </c:pt>
                <c:pt idx="3">
                  <c:v>31</c:v>
                </c:pt>
              </c:numCache>
            </c:numRef>
          </c:val>
          <c:extLst>
            <c:ext xmlns:c16="http://schemas.microsoft.com/office/drawing/2014/chart" uri="{C3380CC4-5D6E-409C-BE32-E72D297353CC}">
              <c16:uniqueId val="{00000002-65E2-47C8-82FE-D3BFE0A74E60}"/>
            </c:ext>
          </c:extLst>
        </c:ser>
        <c:ser>
          <c:idx val="3"/>
          <c:order val="3"/>
          <c:tx>
            <c:strRef>
              <c:f>'loan type vs status'!$H$4:$H$5</c:f>
              <c:strCache>
                <c:ptCount val="1"/>
                <c:pt idx="0">
                  <c:v>Unused offer</c:v>
                </c:pt>
              </c:strCache>
            </c:strRef>
          </c:tx>
          <c:spPr>
            <a:solidFill>
              <a:schemeClr val="accent4"/>
            </a:solidFill>
            <a:ln>
              <a:noFill/>
            </a:ln>
            <a:effectLst/>
          </c:spPr>
          <c:invertIfNegative val="0"/>
          <c:cat>
            <c:strRef>
              <c:f>'loan type vs status'!$D$6:$D$10</c:f>
              <c:strCache>
                <c:ptCount val="4"/>
                <c:pt idx="0">
                  <c:v>Cash loans</c:v>
                </c:pt>
                <c:pt idx="1">
                  <c:v>Consumer loans</c:v>
                </c:pt>
                <c:pt idx="2">
                  <c:v>Revolving loans</c:v>
                </c:pt>
                <c:pt idx="3">
                  <c:v>XNA</c:v>
                </c:pt>
              </c:strCache>
            </c:strRef>
          </c:cat>
          <c:val>
            <c:numRef>
              <c:f>'loan type vs status'!$H$6:$H$10</c:f>
              <c:numCache>
                <c:formatCode>General</c:formatCode>
                <c:ptCount val="4"/>
                <c:pt idx="0">
                  <c:v>494</c:v>
                </c:pt>
                <c:pt idx="1">
                  <c:v>25937</c:v>
                </c:pt>
                <c:pt idx="2">
                  <c:v>5</c:v>
                </c:pt>
              </c:numCache>
            </c:numRef>
          </c:val>
          <c:extLst>
            <c:ext xmlns:c16="http://schemas.microsoft.com/office/drawing/2014/chart" uri="{C3380CC4-5D6E-409C-BE32-E72D297353CC}">
              <c16:uniqueId val="{00000003-65E2-47C8-82FE-D3BFE0A74E60}"/>
            </c:ext>
          </c:extLst>
        </c:ser>
        <c:dLbls>
          <c:showLegendKey val="0"/>
          <c:showVal val="0"/>
          <c:showCatName val="0"/>
          <c:showSerName val="0"/>
          <c:showPercent val="0"/>
          <c:showBubbleSize val="0"/>
        </c:dLbls>
        <c:gapWidth val="219"/>
        <c:overlap val="-27"/>
        <c:axId val="428090800"/>
        <c:axId val="428085392"/>
      </c:barChart>
      <c:catAx>
        <c:axId val="42809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085392"/>
        <c:crosses val="autoZero"/>
        <c:auto val="1"/>
        <c:lblAlgn val="ctr"/>
        <c:lblOffset val="100"/>
        <c:noMultiLvlLbl val="0"/>
      </c:catAx>
      <c:valAx>
        <c:axId val="428085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090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[app_data ( revised).xlsx]amt income pivot!PivotTable9</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solidFill>
              </a:rPr>
              <a:t>Amount</a:t>
            </a:r>
            <a:r>
              <a:rPr lang="en-US" dirty="0"/>
              <a:t> </a:t>
            </a:r>
            <a:r>
              <a:rPr lang="en-US" b="1" dirty="0">
                <a:solidFill>
                  <a:schemeClr val="tx1"/>
                </a:solidFill>
              </a:rPr>
              <a:t>Income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'amt income pivot'!$E$6</c:f>
              <c:strCache>
                <c:ptCount val="1"/>
                <c:pt idx="0">
                  <c:v>Total</c:v>
                </c:pt>
              </c:strCache>
            </c:strRef>
          </c:tx>
          <c:spPr>
            <a:solidFill>
              <a:schemeClr val="accent1"/>
            </a:solidFill>
            <a:ln>
              <a:noFill/>
            </a:ln>
            <a:effectLst/>
          </c:spPr>
          <c:invertIfNegative val="0"/>
          <c:cat>
            <c:strRef>
              <c:f>'amt income pivot'!$D$7:$D$44</c:f>
              <c:strCache>
                <c:ptCount val="37"/>
                <c:pt idx="0">
                  <c:v>25650-125650</c:v>
                </c:pt>
                <c:pt idx="1">
                  <c:v>125650-225650</c:v>
                </c:pt>
                <c:pt idx="2">
                  <c:v>225650-325650</c:v>
                </c:pt>
                <c:pt idx="3">
                  <c:v>325650-425650</c:v>
                </c:pt>
                <c:pt idx="4">
                  <c:v>425650-525650</c:v>
                </c:pt>
                <c:pt idx="5">
                  <c:v>525650-625650</c:v>
                </c:pt>
                <c:pt idx="6">
                  <c:v>625650-725650</c:v>
                </c:pt>
                <c:pt idx="7">
                  <c:v>725650-825650</c:v>
                </c:pt>
                <c:pt idx="8">
                  <c:v>825650-925650</c:v>
                </c:pt>
                <c:pt idx="9">
                  <c:v>925650-1025650</c:v>
                </c:pt>
                <c:pt idx="10">
                  <c:v>1025650-1125650</c:v>
                </c:pt>
                <c:pt idx="11">
                  <c:v>1125650-1225650</c:v>
                </c:pt>
                <c:pt idx="12">
                  <c:v>1225650-1325650</c:v>
                </c:pt>
                <c:pt idx="13">
                  <c:v>1325650-1425650</c:v>
                </c:pt>
                <c:pt idx="14">
                  <c:v>1425650-1525650</c:v>
                </c:pt>
                <c:pt idx="15">
                  <c:v>1525650-1625650</c:v>
                </c:pt>
                <c:pt idx="16">
                  <c:v>1625650-1725650</c:v>
                </c:pt>
                <c:pt idx="17">
                  <c:v>1725650-1825650</c:v>
                </c:pt>
                <c:pt idx="18">
                  <c:v>1825650-1925650</c:v>
                </c:pt>
                <c:pt idx="19">
                  <c:v>1925650-2025650</c:v>
                </c:pt>
                <c:pt idx="20">
                  <c:v>2025650-2125650</c:v>
                </c:pt>
                <c:pt idx="21">
                  <c:v>2125650-2225650</c:v>
                </c:pt>
                <c:pt idx="22">
                  <c:v>2225650-2325650</c:v>
                </c:pt>
                <c:pt idx="23">
                  <c:v>2425650-2525650</c:v>
                </c:pt>
                <c:pt idx="24">
                  <c:v>2625650-2725650</c:v>
                </c:pt>
                <c:pt idx="25">
                  <c:v>2925650-3025650</c:v>
                </c:pt>
                <c:pt idx="26">
                  <c:v>3125650-3225650</c:v>
                </c:pt>
                <c:pt idx="27">
                  <c:v>3325650-3425650</c:v>
                </c:pt>
                <c:pt idx="28">
                  <c:v>3525650-3625650</c:v>
                </c:pt>
                <c:pt idx="29">
                  <c:v>3725650-3825650</c:v>
                </c:pt>
                <c:pt idx="30">
                  <c:v>3925650-4025650</c:v>
                </c:pt>
                <c:pt idx="31">
                  <c:v>4425650-4525650</c:v>
                </c:pt>
                <c:pt idx="32">
                  <c:v>6725650-6825650</c:v>
                </c:pt>
                <c:pt idx="33">
                  <c:v>8925650-9025650</c:v>
                </c:pt>
                <c:pt idx="34">
                  <c:v>13425650-13525650</c:v>
                </c:pt>
                <c:pt idx="35">
                  <c:v>17925650-18025650</c:v>
                </c:pt>
                <c:pt idx="36">
                  <c:v>116925650-117025650</c:v>
                </c:pt>
              </c:strCache>
            </c:strRef>
          </c:cat>
          <c:val>
            <c:numRef>
              <c:f>'amt income pivot'!$E$7:$E$44</c:f>
              <c:numCache>
                <c:formatCode>General</c:formatCode>
                <c:ptCount val="37"/>
                <c:pt idx="0">
                  <c:v>107413</c:v>
                </c:pt>
                <c:pt idx="1">
                  <c:v>152985</c:v>
                </c:pt>
                <c:pt idx="2">
                  <c:v>31126</c:v>
                </c:pt>
                <c:pt idx="3">
                  <c:v>9735</c:v>
                </c:pt>
                <c:pt idx="4">
                  <c:v>3606</c:v>
                </c:pt>
                <c:pt idx="5">
                  <c:v>1078</c:v>
                </c:pt>
                <c:pt idx="6">
                  <c:v>910</c:v>
                </c:pt>
                <c:pt idx="7">
                  <c:v>171</c:v>
                </c:pt>
                <c:pt idx="8">
                  <c:v>211</c:v>
                </c:pt>
                <c:pt idx="9">
                  <c:v>29</c:v>
                </c:pt>
                <c:pt idx="10">
                  <c:v>85</c:v>
                </c:pt>
                <c:pt idx="11">
                  <c:v>10</c:v>
                </c:pt>
                <c:pt idx="12">
                  <c:v>11</c:v>
                </c:pt>
                <c:pt idx="13">
                  <c:v>55</c:v>
                </c:pt>
                <c:pt idx="14">
                  <c:v>2</c:v>
                </c:pt>
                <c:pt idx="15">
                  <c:v>19</c:v>
                </c:pt>
                <c:pt idx="16">
                  <c:v>1</c:v>
                </c:pt>
                <c:pt idx="17">
                  <c:v>15</c:v>
                </c:pt>
                <c:pt idx="18">
                  <c:v>4</c:v>
                </c:pt>
                <c:pt idx="19">
                  <c:v>9</c:v>
                </c:pt>
                <c:pt idx="20">
                  <c:v>1</c:v>
                </c:pt>
                <c:pt idx="21">
                  <c:v>2</c:v>
                </c:pt>
                <c:pt idx="22">
                  <c:v>13</c:v>
                </c:pt>
                <c:pt idx="23">
                  <c:v>1</c:v>
                </c:pt>
                <c:pt idx="24">
                  <c:v>1</c:v>
                </c:pt>
                <c:pt idx="25">
                  <c:v>1</c:v>
                </c:pt>
                <c:pt idx="26">
                  <c:v>2</c:v>
                </c:pt>
                <c:pt idx="27">
                  <c:v>2</c:v>
                </c:pt>
                <c:pt idx="28">
                  <c:v>2</c:v>
                </c:pt>
                <c:pt idx="29">
                  <c:v>1</c:v>
                </c:pt>
                <c:pt idx="30">
                  <c:v>1</c:v>
                </c:pt>
                <c:pt idx="31">
                  <c:v>4</c:v>
                </c:pt>
                <c:pt idx="32">
                  <c:v>1</c:v>
                </c:pt>
                <c:pt idx="33">
                  <c:v>1</c:v>
                </c:pt>
                <c:pt idx="34">
                  <c:v>1</c:v>
                </c:pt>
                <c:pt idx="35">
                  <c:v>1</c:v>
                </c:pt>
                <c:pt idx="36">
                  <c:v>1</c:v>
                </c:pt>
              </c:numCache>
            </c:numRef>
          </c:val>
          <c:extLst>
            <c:ext xmlns:c16="http://schemas.microsoft.com/office/drawing/2014/chart" uri="{C3380CC4-5D6E-409C-BE32-E72D297353CC}">
              <c16:uniqueId val="{00000000-2080-4D8B-AC36-13DC8FD66EC6}"/>
            </c:ext>
          </c:extLst>
        </c:ser>
        <c:dLbls>
          <c:showLegendKey val="0"/>
          <c:showVal val="0"/>
          <c:showCatName val="0"/>
          <c:showSerName val="0"/>
          <c:showPercent val="0"/>
          <c:showBubbleSize val="0"/>
        </c:dLbls>
        <c:gapWidth val="150"/>
        <c:overlap val="100"/>
        <c:axId val="915099872"/>
        <c:axId val="915103200"/>
      </c:barChart>
      <c:catAx>
        <c:axId val="9150998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Income</a:t>
                </a:r>
                <a:r>
                  <a:rPr lang="en-US" baseline="0"/>
                  <a:t> Range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5103200"/>
        <c:crosses val="autoZero"/>
        <c:auto val="1"/>
        <c:lblAlgn val="ctr"/>
        <c:lblOffset val="100"/>
        <c:noMultiLvlLbl val="0"/>
      </c:catAx>
      <c:valAx>
        <c:axId val="915103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800"/>
                  <a:t>Count fo Amount</a:t>
                </a:r>
                <a:r>
                  <a:rPr lang="en-US" sz="800" baseline="0"/>
                  <a:t> Income</a:t>
                </a:r>
                <a:endParaRPr lang="en-US" sz="80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50998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[app_data ( revised).xlsx]age pivot!PivotTable10</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solidFill>
              </a:rPr>
              <a:t>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33727034120735"/>
          <c:y val="0.26791447944006996"/>
          <c:w val="0.67688648293963249"/>
          <c:h val="0.43957239720034996"/>
        </c:manualLayout>
      </c:layout>
      <c:barChart>
        <c:barDir val="col"/>
        <c:grouping val="stacked"/>
        <c:varyColors val="0"/>
        <c:ser>
          <c:idx val="0"/>
          <c:order val="0"/>
          <c:tx>
            <c:strRef>
              <c:f>'age pivot'!$F$3</c:f>
              <c:strCache>
                <c:ptCount val="1"/>
                <c:pt idx="0">
                  <c:v>Total</c:v>
                </c:pt>
              </c:strCache>
            </c:strRef>
          </c:tx>
          <c:spPr>
            <a:solidFill>
              <a:schemeClr val="accent1"/>
            </a:solidFill>
            <a:ln>
              <a:noFill/>
            </a:ln>
            <a:effectLst/>
          </c:spPr>
          <c:invertIfNegative val="0"/>
          <c:cat>
            <c:strRef>
              <c:f>'age pivot'!$E$4:$E$9</c:f>
              <c:strCache>
                <c:ptCount val="5"/>
                <c:pt idx="0">
                  <c:v>20-29</c:v>
                </c:pt>
                <c:pt idx="1">
                  <c:v>30-39</c:v>
                </c:pt>
                <c:pt idx="2">
                  <c:v>40-49</c:v>
                </c:pt>
                <c:pt idx="3">
                  <c:v>50-59</c:v>
                </c:pt>
                <c:pt idx="4">
                  <c:v>60-69</c:v>
                </c:pt>
              </c:strCache>
            </c:strRef>
          </c:cat>
          <c:val>
            <c:numRef>
              <c:f>'age pivot'!$F$4:$F$9</c:f>
              <c:numCache>
                <c:formatCode>General</c:formatCode>
                <c:ptCount val="5"/>
                <c:pt idx="0">
                  <c:v>45204</c:v>
                </c:pt>
                <c:pt idx="1">
                  <c:v>82331</c:v>
                </c:pt>
                <c:pt idx="2">
                  <c:v>76595</c:v>
                </c:pt>
                <c:pt idx="3">
                  <c:v>68095</c:v>
                </c:pt>
                <c:pt idx="4">
                  <c:v>35286</c:v>
                </c:pt>
              </c:numCache>
            </c:numRef>
          </c:val>
          <c:extLst>
            <c:ext xmlns:c16="http://schemas.microsoft.com/office/drawing/2014/chart" uri="{C3380CC4-5D6E-409C-BE32-E72D297353CC}">
              <c16:uniqueId val="{00000000-282F-480F-8C73-4FEE967C0560}"/>
            </c:ext>
          </c:extLst>
        </c:ser>
        <c:dLbls>
          <c:showLegendKey val="0"/>
          <c:showVal val="0"/>
          <c:showCatName val="0"/>
          <c:showSerName val="0"/>
          <c:showPercent val="0"/>
          <c:showBubbleSize val="0"/>
        </c:dLbls>
        <c:gapWidth val="150"/>
        <c:overlap val="100"/>
        <c:axId val="917974512"/>
        <c:axId val="917979920"/>
      </c:barChart>
      <c:catAx>
        <c:axId val="9179745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a:t>
                </a:r>
                <a:r>
                  <a:rPr lang="en-US" baseline="0"/>
                  <a:t> Group</a:t>
                </a:r>
              </a:p>
              <a:p>
                <a:pPr>
                  <a:defRPr/>
                </a:pP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7979920"/>
        <c:crossesAt val="0"/>
        <c:auto val="1"/>
        <c:lblAlgn val="ctr"/>
        <c:lblOffset val="100"/>
        <c:noMultiLvlLbl val="0"/>
      </c:catAx>
      <c:valAx>
        <c:axId val="917979920"/>
        <c:scaling>
          <c:orientation val="minMax"/>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r>
                  <a:rPr lang="en-US" baseline="0"/>
                  <a:t> of Age</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79745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[app_data ( revised).xlsx]Family Status pivot!PivotTable11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solidFill>
              </a:rPr>
              <a:t>Family</a:t>
            </a:r>
            <a:r>
              <a:rPr lang="en-US" dirty="0"/>
              <a:t> </a:t>
            </a:r>
            <a:r>
              <a:rPr lang="en-US" b="1" dirty="0">
                <a:solidFill>
                  <a:schemeClr val="tx1"/>
                </a:solidFill>
              </a:rPr>
              <a:t>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'Family Status pivot'!$F$3</c:f>
              <c:strCache>
                <c:ptCount val="1"/>
                <c:pt idx="0">
                  <c:v>Total</c:v>
                </c:pt>
              </c:strCache>
            </c:strRef>
          </c:tx>
          <c:spPr>
            <a:solidFill>
              <a:schemeClr val="accent1"/>
            </a:solidFill>
            <a:ln>
              <a:noFill/>
            </a:ln>
            <a:effectLst/>
          </c:spPr>
          <c:invertIfNegative val="0"/>
          <c:cat>
            <c:strRef>
              <c:f>'Family Status pivot'!$E$4:$E$10</c:f>
              <c:strCache>
                <c:ptCount val="6"/>
                <c:pt idx="0">
                  <c:v>Civil marriage</c:v>
                </c:pt>
                <c:pt idx="1">
                  <c:v>Married</c:v>
                </c:pt>
                <c:pt idx="2">
                  <c:v>Separated</c:v>
                </c:pt>
                <c:pt idx="3">
                  <c:v>Single / not married</c:v>
                </c:pt>
                <c:pt idx="4">
                  <c:v>Unknown</c:v>
                </c:pt>
                <c:pt idx="5">
                  <c:v>Widow</c:v>
                </c:pt>
              </c:strCache>
            </c:strRef>
          </c:cat>
          <c:val>
            <c:numRef>
              <c:f>'Family Status pivot'!$F$4:$F$10</c:f>
              <c:numCache>
                <c:formatCode>General</c:formatCode>
                <c:ptCount val="6"/>
                <c:pt idx="0">
                  <c:v>29775</c:v>
                </c:pt>
                <c:pt idx="1">
                  <c:v>196432</c:v>
                </c:pt>
                <c:pt idx="2">
                  <c:v>19770</c:v>
                </c:pt>
                <c:pt idx="3">
                  <c:v>45444</c:v>
                </c:pt>
                <c:pt idx="4">
                  <c:v>2</c:v>
                </c:pt>
                <c:pt idx="5">
                  <c:v>16088</c:v>
                </c:pt>
              </c:numCache>
            </c:numRef>
          </c:val>
          <c:extLst>
            <c:ext xmlns:c16="http://schemas.microsoft.com/office/drawing/2014/chart" uri="{C3380CC4-5D6E-409C-BE32-E72D297353CC}">
              <c16:uniqueId val="{00000000-FCC6-4F59-BD86-921426E47EE9}"/>
            </c:ext>
          </c:extLst>
        </c:ser>
        <c:dLbls>
          <c:showLegendKey val="0"/>
          <c:showVal val="0"/>
          <c:showCatName val="0"/>
          <c:showSerName val="0"/>
          <c:showPercent val="0"/>
          <c:showBubbleSize val="0"/>
        </c:dLbls>
        <c:gapWidth val="150"/>
        <c:overlap val="100"/>
        <c:axId val="817089696"/>
        <c:axId val="817102592"/>
      </c:barChart>
      <c:catAx>
        <c:axId val="817089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7102592"/>
        <c:crosses val="autoZero"/>
        <c:auto val="1"/>
        <c:lblAlgn val="ctr"/>
        <c:lblOffset val="100"/>
        <c:noMultiLvlLbl val="0"/>
      </c:catAx>
      <c:valAx>
        <c:axId val="81710259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70896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[app_data ( revised).xlsx]HOusing type pivot!PivotTable12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solidFill>
              </a:rPr>
              <a:t>Housing</a:t>
            </a:r>
            <a:r>
              <a:rPr lang="en-US" dirty="0"/>
              <a:t> </a:t>
            </a:r>
            <a:r>
              <a:rPr lang="en-US" b="1" dirty="0">
                <a:solidFill>
                  <a:schemeClr val="tx1"/>
                </a:solidFill>
              </a:rPr>
              <a:t>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'HOusing type pivot'!$F$3</c:f>
              <c:strCache>
                <c:ptCount val="1"/>
                <c:pt idx="0">
                  <c:v>Total</c:v>
                </c:pt>
              </c:strCache>
            </c:strRef>
          </c:tx>
          <c:spPr>
            <a:solidFill>
              <a:schemeClr val="accent1"/>
            </a:solidFill>
            <a:ln>
              <a:noFill/>
            </a:ln>
            <a:effectLst/>
          </c:spPr>
          <c:invertIfNegative val="0"/>
          <c:cat>
            <c:strRef>
              <c:f>'HOusing type pivot'!$E$4:$E$10</c:f>
              <c:strCache>
                <c:ptCount val="6"/>
                <c:pt idx="0">
                  <c:v>Co-op apartment</c:v>
                </c:pt>
                <c:pt idx="1">
                  <c:v>House / apartment</c:v>
                </c:pt>
                <c:pt idx="2">
                  <c:v>Municipal apartment</c:v>
                </c:pt>
                <c:pt idx="3">
                  <c:v>Office apartment</c:v>
                </c:pt>
                <c:pt idx="4">
                  <c:v>Rented apartment</c:v>
                </c:pt>
                <c:pt idx="5">
                  <c:v>With parents</c:v>
                </c:pt>
              </c:strCache>
            </c:strRef>
          </c:cat>
          <c:val>
            <c:numRef>
              <c:f>'HOusing type pivot'!$F$4:$F$10</c:f>
              <c:numCache>
                <c:formatCode>General</c:formatCode>
                <c:ptCount val="6"/>
                <c:pt idx="0">
                  <c:v>1122</c:v>
                </c:pt>
                <c:pt idx="1">
                  <c:v>272868</c:v>
                </c:pt>
                <c:pt idx="2">
                  <c:v>11183</c:v>
                </c:pt>
                <c:pt idx="3">
                  <c:v>2617</c:v>
                </c:pt>
                <c:pt idx="4">
                  <c:v>4881</c:v>
                </c:pt>
                <c:pt idx="5">
                  <c:v>14840</c:v>
                </c:pt>
              </c:numCache>
            </c:numRef>
          </c:val>
          <c:extLst>
            <c:ext xmlns:c16="http://schemas.microsoft.com/office/drawing/2014/chart" uri="{C3380CC4-5D6E-409C-BE32-E72D297353CC}">
              <c16:uniqueId val="{00000000-029D-43A6-BE0A-03A86E795C78}"/>
            </c:ext>
          </c:extLst>
        </c:ser>
        <c:dLbls>
          <c:showLegendKey val="0"/>
          <c:showVal val="0"/>
          <c:showCatName val="0"/>
          <c:showSerName val="0"/>
          <c:showPercent val="0"/>
          <c:showBubbleSize val="0"/>
        </c:dLbls>
        <c:gapWidth val="150"/>
        <c:overlap val="100"/>
        <c:axId val="917984912"/>
        <c:axId val="917985328"/>
      </c:barChart>
      <c:catAx>
        <c:axId val="917984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7985328"/>
        <c:crosses val="autoZero"/>
        <c:auto val="1"/>
        <c:lblAlgn val="ctr"/>
        <c:lblOffset val="100"/>
        <c:noMultiLvlLbl val="0"/>
      </c:catAx>
      <c:valAx>
        <c:axId val="91798532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79849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[app_data ( revised).xlsx]Income type pivot!PivotTable13</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solidFill>
              </a:rPr>
              <a:t>Income</a:t>
            </a:r>
            <a:r>
              <a:rPr lang="en-US" dirty="0"/>
              <a:t> </a:t>
            </a:r>
            <a:r>
              <a:rPr lang="en-US" b="1" dirty="0">
                <a:solidFill>
                  <a:schemeClr val="tx1"/>
                </a:solidFill>
              </a:rPr>
              <a:t>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'Income type pivot'!$F$4</c:f>
              <c:strCache>
                <c:ptCount val="1"/>
                <c:pt idx="0">
                  <c:v>Total</c:v>
                </c:pt>
              </c:strCache>
            </c:strRef>
          </c:tx>
          <c:spPr>
            <a:solidFill>
              <a:schemeClr val="accent1"/>
            </a:solidFill>
            <a:ln>
              <a:noFill/>
            </a:ln>
            <a:effectLst/>
          </c:spPr>
          <c:invertIfNegative val="0"/>
          <c:cat>
            <c:strRef>
              <c:f>'Income type pivot'!$E$5:$E$13</c:f>
              <c:strCache>
                <c:ptCount val="8"/>
                <c:pt idx="0">
                  <c:v>Businessman</c:v>
                </c:pt>
                <c:pt idx="1">
                  <c:v>Commercial associate</c:v>
                </c:pt>
                <c:pt idx="2">
                  <c:v>Maternity leave</c:v>
                </c:pt>
                <c:pt idx="3">
                  <c:v>Pensioner</c:v>
                </c:pt>
                <c:pt idx="4">
                  <c:v>State servant</c:v>
                </c:pt>
                <c:pt idx="5">
                  <c:v>Student</c:v>
                </c:pt>
                <c:pt idx="6">
                  <c:v>Unemployed</c:v>
                </c:pt>
                <c:pt idx="7">
                  <c:v>Working</c:v>
                </c:pt>
              </c:strCache>
            </c:strRef>
          </c:cat>
          <c:val>
            <c:numRef>
              <c:f>'Income type pivot'!$F$5:$F$13</c:f>
              <c:numCache>
                <c:formatCode>General</c:formatCode>
                <c:ptCount val="8"/>
                <c:pt idx="0">
                  <c:v>10</c:v>
                </c:pt>
                <c:pt idx="1">
                  <c:v>71617</c:v>
                </c:pt>
                <c:pt idx="2">
                  <c:v>5</c:v>
                </c:pt>
                <c:pt idx="3">
                  <c:v>55362</c:v>
                </c:pt>
                <c:pt idx="4">
                  <c:v>21703</c:v>
                </c:pt>
                <c:pt idx="5">
                  <c:v>18</c:v>
                </c:pt>
                <c:pt idx="6">
                  <c:v>22</c:v>
                </c:pt>
                <c:pt idx="7">
                  <c:v>158774</c:v>
                </c:pt>
              </c:numCache>
            </c:numRef>
          </c:val>
          <c:extLst>
            <c:ext xmlns:c16="http://schemas.microsoft.com/office/drawing/2014/chart" uri="{C3380CC4-5D6E-409C-BE32-E72D297353CC}">
              <c16:uniqueId val="{00000000-4097-4E3C-A5EC-F2EF9C626EFF}"/>
            </c:ext>
          </c:extLst>
        </c:ser>
        <c:dLbls>
          <c:showLegendKey val="0"/>
          <c:showVal val="0"/>
          <c:showCatName val="0"/>
          <c:showSerName val="0"/>
          <c:showPercent val="0"/>
          <c:showBubbleSize val="0"/>
        </c:dLbls>
        <c:gapWidth val="150"/>
        <c:overlap val="100"/>
        <c:axId val="8610928"/>
        <c:axId val="8616336"/>
      </c:barChart>
      <c:catAx>
        <c:axId val="861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16336"/>
        <c:crosses val="autoZero"/>
        <c:auto val="1"/>
        <c:lblAlgn val="ctr"/>
        <c:lblOffset val="100"/>
        <c:noMultiLvlLbl val="0"/>
      </c:catAx>
      <c:valAx>
        <c:axId val="86163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109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[pre_app.xlsx]amt imbalance pivot!PivotTable1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Amount</a:t>
            </a:r>
            <a:r>
              <a:rPr lang="en-US" baseline="0" dirty="0">
                <a:solidFill>
                  <a:schemeClr val="tx1"/>
                </a:solidFill>
              </a:rPr>
              <a:t> Application Imbalance</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'amt imbalance pivot'!$E$5</c:f>
              <c:strCache>
                <c:ptCount val="1"/>
                <c:pt idx="0">
                  <c:v>Total</c:v>
                </c:pt>
              </c:strCache>
            </c:strRef>
          </c:tx>
          <c:spPr>
            <a:solidFill>
              <a:schemeClr val="accent1"/>
            </a:solidFill>
            <a:ln>
              <a:noFill/>
            </a:ln>
            <a:effectLst/>
          </c:spPr>
          <c:invertIfNegative val="0"/>
          <c:cat>
            <c:strRef>
              <c:f>'amt imbalance pivot'!$D$6:$D$18</c:f>
              <c:strCache>
                <c:ptCount val="12"/>
                <c:pt idx="0">
                  <c:v>0-500000</c:v>
                </c:pt>
                <c:pt idx="1">
                  <c:v>500000-1000000</c:v>
                </c:pt>
                <c:pt idx="2">
                  <c:v>1000000-1500000</c:v>
                </c:pt>
                <c:pt idx="3">
                  <c:v>1500000-2000000</c:v>
                </c:pt>
                <c:pt idx="4">
                  <c:v>2000000-2500000</c:v>
                </c:pt>
                <c:pt idx="5">
                  <c:v>2500000-3000000</c:v>
                </c:pt>
                <c:pt idx="6">
                  <c:v>3000000-3500000</c:v>
                </c:pt>
                <c:pt idx="7">
                  <c:v>3500000-4000000</c:v>
                </c:pt>
                <c:pt idx="8">
                  <c:v>4000000-4500000</c:v>
                </c:pt>
                <c:pt idx="9">
                  <c:v>5000000-5500000</c:v>
                </c:pt>
                <c:pt idx="10">
                  <c:v>5500000-6000000</c:v>
                </c:pt>
                <c:pt idx="11">
                  <c:v>6500000-7000000</c:v>
                </c:pt>
              </c:strCache>
            </c:strRef>
          </c:cat>
          <c:val>
            <c:numRef>
              <c:f>'amt imbalance pivot'!$E$6:$E$18</c:f>
              <c:numCache>
                <c:formatCode>General</c:formatCode>
                <c:ptCount val="12"/>
                <c:pt idx="0">
                  <c:v>906230</c:v>
                </c:pt>
                <c:pt idx="1">
                  <c:v>89810</c:v>
                </c:pt>
                <c:pt idx="2">
                  <c:v>40824</c:v>
                </c:pt>
                <c:pt idx="3">
                  <c:v>7005</c:v>
                </c:pt>
                <c:pt idx="4">
                  <c:v>3870</c:v>
                </c:pt>
                <c:pt idx="5">
                  <c:v>353</c:v>
                </c:pt>
                <c:pt idx="6">
                  <c:v>435</c:v>
                </c:pt>
                <c:pt idx="7">
                  <c:v>25</c:v>
                </c:pt>
                <c:pt idx="8">
                  <c:v>19</c:v>
                </c:pt>
                <c:pt idx="9">
                  <c:v>1</c:v>
                </c:pt>
                <c:pt idx="10">
                  <c:v>2</c:v>
                </c:pt>
                <c:pt idx="11">
                  <c:v>1</c:v>
                </c:pt>
              </c:numCache>
            </c:numRef>
          </c:val>
          <c:extLst>
            <c:ext xmlns:c16="http://schemas.microsoft.com/office/drawing/2014/chart" uri="{C3380CC4-5D6E-409C-BE32-E72D297353CC}">
              <c16:uniqueId val="{00000000-FEAB-40A6-8606-0AF297CA9192}"/>
            </c:ext>
          </c:extLst>
        </c:ser>
        <c:dLbls>
          <c:showLegendKey val="0"/>
          <c:showVal val="0"/>
          <c:showCatName val="0"/>
          <c:showSerName val="0"/>
          <c:showPercent val="0"/>
          <c:showBubbleSize val="0"/>
        </c:dLbls>
        <c:gapWidth val="150"/>
        <c:overlap val="100"/>
        <c:axId val="1801323103"/>
        <c:axId val="1801317695"/>
      </c:barChart>
      <c:catAx>
        <c:axId val="1801323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317695"/>
        <c:crosses val="autoZero"/>
        <c:auto val="1"/>
        <c:lblAlgn val="ctr"/>
        <c:lblOffset val="100"/>
        <c:noMultiLvlLbl val="0"/>
      </c:catAx>
      <c:valAx>
        <c:axId val="1801317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Counts of Applications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3231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[pre_app.xlsx]amt credit imbalance!PivotTable2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Amount Credit Imbalance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'amt credit imbalance'!$D$4</c:f>
              <c:strCache>
                <c:ptCount val="1"/>
                <c:pt idx="0">
                  <c:v>Total</c:v>
                </c:pt>
              </c:strCache>
            </c:strRef>
          </c:tx>
          <c:spPr>
            <a:solidFill>
              <a:schemeClr val="accent1"/>
            </a:solidFill>
            <a:ln>
              <a:noFill/>
            </a:ln>
            <a:effectLst/>
          </c:spPr>
          <c:invertIfNegative val="0"/>
          <c:cat>
            <c:strRef>
              <c:f>'amt credit imbalance'!$C$5:$C$16</c:f>
              <c:strCache>
                <c:ptCount val="11"/>
                <c:pt idx="0">
                  <c:v>0-500000</c:v>
                </c:pt>
                <c:pt idx="1">
                  <c:v>500000-1000000</c:v>
                </c:pt>
                <c:pt idx="2">
                  <c:v>1000000-1500000</c:v>
                </c:pt>
                <c:pt idx="3">
                  <c:v>1500000-2000000</c:v>
                </c:pt>
                <c:pt idx="4">
                  <c:v>2000000-2500000</c:v>
                </c:pt>
                <c:pt idx="5">
                  <c:v>2500000-3000000</c:v>
                </c:pt>
                <c:pt idx="6">
                  <c:v>3000000-3500000</c:v>
                </c:pt>
                <c:pt idx="7">
                  <c:v>3500000-4000000</c:v>
                </c:pt>
                <c:pt idx="8">
                  <c:v>4000000-4500000</c:v>
                </c:pt>
                <c:pt idx="9">
                  <c:v>4500000-5000000</c:v>
                </c:pt>
                <c:pt idx="10">
                  <c:v>6500000-7000000</c:v>
                </c:pt>
              </c:strCache>
            </c:strRef>
          </c:cat>
          <c:val>
            <c:numRef>
              <c:f>'amt credit imbalance'!$D$5:$D$16</c:f>
              <c:numCache>
                <c:formatCode>General</c:formatCode>
                <c:ptCount val="11"/>
                <c:pt idx="0">
                  <c:v>870472</c:v>
                </c:pt>
                <c:pt idx="1">
                  <c:v>114708</c:v>
                </c:pt>
                <c:pt idx="2">
                  <c:v>45871</c:v>
                </c:pt>
                <c:pt idx="3">
                  <c:v>11113</c:v>
                </c:pt>
                <c:pt idx="4">
                  <c:v>4689</c:v>
                </c:pt>
                <c:pt idx="5">
                  <c:v>1093</c:v>
                </c:pt>
                <c:pt idx="6">
                  <c:v>409</c:v>
                </c:pt>
                <c:pt idx="7">
                  <c:v>196</c:v>
                </c:pt>
                <c:pt idx="8">
                  <c:v>21</c:v>
                </c:pt>
                <c:pt idx="9">
                  <c:v>1</c:v>
                </c:pt>
                <c:pt idx="10">
                  <c:v>1</c:v>
                </c:pt>
              </c:numCache>
            </c:numRef>
          </c:val>
          <c:extLst>
            <c:ext xmlns:c16="http://schemas.microsoft.com/office/drawing/2014/chart" uri="{C3380CC4-5D6E-409C-BE32-E72D297353CC}">
              <c16:uniqueId val="{00000000-AFB6-4F06-9163-2305FF589CBD}"/>
            </c:ext>
          </c:extLst>
        </c:ser>
        <c:dLbls>
          <c:showLegendKey val="0"/>
          <c:showVal val="0"/>
          <c:showCatName val="0"/>
          <c:showSerName val="0"/>
          <c:showPercent val="0"/>
          <c:showBubbleSize val="0"/>
        </c:dLbls>
        <c:gapWidth val="150"/>
        <c:overlap val="100"/>
        <c:axId val="140518783"/>
        <c:axId val="140522943"/>
      </c:barChart>
      <c:catAx>
        <c:axId val="1405187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522943"/>
        <c:crosses val="autoZero"/>
        <c:auto val="1"/>
        <c:lblAlgn val="ctr"/>
        <c:lblOffset val="100"/>
        <c:noMultiLvlLbl val="0"/>
      </c:catAx>
      <c:valAx>
        <c:axId val="140522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Counts</a:t>
                </a:r>
                <a:r>
                  <a:rPr lang="en-US" baseline="0"/>
                  <a:t> of Amt Credited</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5187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22F48-5BF8-4715-A1B0-F6379180E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F43514-19D6-4672-A73B-A9A1BF25A8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FF3F66-D84B-4E7E-86BA-9B51683413A8}"/>
              </a:ext>
            </a:extLst>
          </p:cNvPr>
          <p:cNvSpPr>
            <a:spLocks noGrp="1"/>
          </p:cNvSpPr>
          <p:nvPr>
            <p:ph type="dt" sz="half" idx="10"/>
          </p:nvPr>
        </p:nvSpPr>
        <p:spPr/>
        <p:txBody>
          <a:bodyPr/>
          <a:lstStyle/>
          <a:p>
            <a:fld id="{19F0DBA6-F088-48A2-8C18-BFF76F3C4A75}" type="datetimeFigureOut">
              <a:rPr lang="en-US" smtClean="0"/>
              <a:t>4/15/2023</a:t>
            </a:fld>
            <a:endParaRPr lang="en-US"/>
          </a:p>
        </p:txBody>
      </p:sp>
      <p:sp>
        <p:nvSpPr>
          <p:cNvPr id="5" name="Footer Placeholder 4">
            <a:extLst>
              <a:ext uri="{FF2B5EF4-FFF2-40B4-BE49-F238E27FC236}">
                <a16:creationId xmlns:a16="http://schemas.microsoft.com/office/drawing/2014/main" id="{715C8977-8634-4B14-861E-5B505D3B3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05DDF-0C49-4F90-9A4B-21D84415A4A7}"/>
              </a:ext>
            </a:extLst>
          </p:cNvPr>
          <p:cNvSpPr>
            <a:spLocks noGrp="1"/>
          </p:cNvSpPr>
          <p:nvPr>
            <p:ph type="sldNum" sz="quarter" idx="12"/>
          </p:nvPr>
        </p:nvSpPr>
        <p:spPr/>
        <p:txBody>
          <a:bodyPr/>
          <a:lstStyle/>
          <a:p>
            <a:fld id="{AA789C78-5E91-4E6B-99AE-9E40AB32C6C6}" type="slidenum">
              <a:rPr lang="en-US" smtClean="0"/>
              <a:t>‹#›</a:t>
            </a:fld>
            <a:endParaRPr lang="en-US"/>
          </a:p>
        </p:txBody>
      </p:sp>
    </p:spTree>
    <p:extLst>
      <p:ext uri="{BB962C8B-B14F-4D97-AF65-F5344CB8AC3E}">
        <p14:creationId xmlns:p14="http://schemas.microsoft.com/office/powerpoint/2010/main" val="146532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44CB-75EE-43E5-A15F-E2E6E48F47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6EF363-A062-4632-98F7-79B9D3F891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0D772-A678-4C63-9E75-EC92E36A1FFE}"/>
              </a:ext>
            </a:extLst>
          </p:cNvPr>
          <p:cNvSpPr>
            <a:spLocks noGrp="1"/>
          </p:cNvSpPr>
          <p:nvPr>
            <p:ph type="dt" sz="half" idx="10"/>
          </p:nvPr>
        </p:nvSpPr>
        <p:spPr/>
        <p:txBody>
          <a:bodyPr/>
          <a:lstStyle/>
          <a:p>
            <a:fld id="{19F0DBA6-F088-48A2-8C18-BFF76F3C4A75}" type="datetimeFigureOut">
              <a:rPr lang="en-US" smtClean="0"/>
              <a:t>4/15/2023</a:t>
            </a:fld>
            <a:endParaRPr lang="en-US"/>
          </a:p>
        </p:txBody>
      </p:sp>
      <p:sp>
        <p:nvSpPr>
          <p:cNvPr id="5" name="Footer Placeholder 4">
            <a:extLst>
              <a:ext uri="{FF2B5EF4-FFF2-40B4-BE49-F238E27FC236}">
                <a16:creationId xmlns:a16="http://schemas.microsoft.com/office/drawing/2014/main" id="{DCF5489B-44A0-46F3-BD69-60DB8E3A3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FD1D2-D6C8-4FEB-8CD4-DDB1C489F2B1}"/>
              </a:ext>
            </a:extLst>
          </p:cNvPr>
          <p:cNvSpPr>
            <a:spLocks noGrp="1"/>
          </p:cNvSpPr>
          <p:nvPr>
            <p:ph type="sldNum" sz="quarter" idx="12"/>
          </p:nvPr>
        </p:nvSpPr>
        <p:spPr/>
        <p:txBody>
          <a:bodyPr/>
          <a:lstStyle/>
          <a:p>
            <a:fld id="{AA789C78-5E91-4E6B-99AE-9E40AB32C6C6}" type="slidenum">
              <a:rPr lang="en-US" smtClean="0"/>
              <a:t>‹#›</a:t>
            </a:fld>
            <a:endParaRPr lang="en-US"/>
          </a:p>
        </p:txBody>
      </p:sp>
    </p:spTree>
    <p:extLst>
      <p:ext uri="{BB962C8B-B14F-4D97-AF65-F5344CB8AC3E}">
        <p14:creationId xmlns:p14="http://schemas.microsoft.com/office/powerpoint/2010/main" val="2424438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37F367-FCF1-4C98-9686-3978A9839E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D9C389-9B8A-4841-AE89-77A27756EB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AD9B9B-DDA2-4A26-BD01-04331AF8A4FD}"/>
              </a:ext>
            </a:extLst>
          </p:cNvPr>
          <p:cNvSpPr>
            <a:spLocks noGrp="1"/>
          </p:cNvSpPr>
          <p:nvPr>
            <p:ph type="dt" sz="half" idx="10"/>
          </p:nvPr>
        </p:nvSpPr>
        <p:spPr/>
        <p:txBody>
          <a:bodyPr/>
          <a:lstStyle/>
          <a:p>
            <a:fld id="{19F0DBA6-F088-48A2-8C18-BFF76F3C4A75}" type="datetimeFigureOut">
              <a:rPr lang="en-US" smtClean="0"/>
              <a:t>4/15/2023</a:t>
            </a:fld>
            <a:endParaRPr lang="en-US"/>
          </a:p>
        </p:txBody>
      </p:sp>
      <p:sp>
        <p:nvSpPr>
          <p:cNvPr id="5" name="Footer Placeholder 4">
            <a:extLst>
              <a:ext uri="{FF2B5EF4-FFF2-40B4-BE49-F238E27FC236}">
                <a16:creationId xmlns:a16="http://schemas.microsoft.com/office/drawing/2014/main" id="{671B27B3-4ACB-4D99-86C5-34EC7AD43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E5FD0-BF56-4548-A2F3-10068588E9C3}"/>
              </a:ext>
            </a:extLst>
          </p:cNvPr>
          <p:cNvSpPr>
            <a:spLocks noGrp="1"/>
          </p:cNvSpPr>
          <p:nvPr>
            <p:ph type="sldNum" sz="quarter" idx="12"/>
          </p:nvPr>
        </p:nvSpPr>
        <p:spPr/>
        <p:txBody>
          <a:bodyPr/>
          <a:lstStyle/>
          <a:p>
            <a:fld id="{AA789C78-5E91-4E6B-99AE-9E40AB32C6C6}" type="slidenum">
              <a:rPr lang="en-US" smtClean="0"/>
              <a:t>‹#›</a:t>
            </a:fld>
            <a:endParaRPr lang="en-US"/>
          </a:p>
        </p:txBody>
      </p:sp>
    </p:spTree>
    <p:extLst>
      <p:ext uri="{BB962C8B-B14F-4D97-AF65-F5344CB8AC3E}">
        <p14:creationId xmlns:p14="http://schemas.microsoft.com/office/powerpoint/2010/main" val="2220750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8E37-1A3A-4199-9EE1-868C976A48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596DF-E5FA-461F-8D69-FC237270FA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2EFEE-25E0-4F59-8D5A-B60889AD6C84}"/>
              </a:ext>
            </a:extLst>
          </p:cNvPr>
          <p:cNvSpPr>
            <a:spLocks noGrp="1"/>
          </p:cNvSpPr>
          <p:nvPr>
            <p:ph type="dt" sz="half" idx="10"/>
          </p:nvPr>
        </p:nvSpPr>
        <p:spPr/>
        <p:txBody>
          <a:bodyPr/>
          <a:lstStyle/>
          <a:p>
            <a:fld id="{19F0DBA6-F088-48A2-8C18-BFF76F3C4A75}" type="datetimeFigureOut">
              <a:rPr lang="en-US" smtClean="0"/>
              <a:t>4/15/2023</a:t>
            </a:fld>
            <a:endParaRPr lang="en-US"/>
          </a:p>
        </p:txBody>
      </p:sp>
      <p:sp>
        <p:nvSpPr>
          <p:cNvPr id="5" name="Footer Placeholder 4">
            <a:extLst>
              <a:ext uri="{FF2B5EF4-FFF2-40B4-BE49-F238E27FC236}">
                <a16:creationId xmlns:a16="http://schemas.microsoft.com/office/drawing/2014/main" id="{18CBBC02-1383-4843-B3B9-401046CF8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13512-6FD9-4782-8CEF-583E224370A9}"/>
              </a:ext>
            </a:extLst>
          </p:cNvPr>
          <p:cNvSpPr>
            <a:spLocks noGrp="1"/>
          </p:cNvSpPr>
          <p:nvPr>
            <p:ph type="sldNum" sz="quarter" idx="12"/>
          </p:nvPr>
        </p:nvSpPr>
        <p:spPr/>
        <p:txBody>
          <a:bodyPr/>
          <a:lstStyle/>
          <a:p>
            <a:fld id="{AA789C78-5E91-4E6B-99AE-9E40AB32C6C6}" type="slidenum">
              <a:rPr lang="en-US" smtClean="0"/>
              <a:t>‹#›</a:t>
            </a:fld>
            <a:endParaRPr lang="en-US"/>
          </a:p>
        </p:txBody>
      </p:sp>
    </p:spTree>
    <p:extLst>
      <p:ext uri="{BB962C8B-B14F-4D97-AF65-F5344CB8AC3E}">
        <p14:creationId xmlns:p14="http://schemas.microsoft.com/office/powerpoint/2010/main" val="170753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5495-8F1C-4167-B8B0-0291A46881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B8E478-5575-4577-8C43-2B6CCCF19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D0794F-AB65-4F94-869E-16C122A499DA}"/>
              </a:ext>
            </a:extLst>
          </p:cNvPr>
          <p:cNvSpPr>
            <a:spLocks noGrp="1"/>
          </p:cNvSpPr>
          <p:nvPr>
            <p:ph type="dt" sz="half" idx="10"/>
          </p:nvPr>
        </p:nvSpPr>
        <p:spPr/>
        <p:txBody>
          <a:bodyPr/>
          <a:lstStyle/>
          <a:p>
            <a:fld id="{19F0DBA6-F088-48A2-8C18-BFF76F3C4A75}" type="datetimeFigureOut">
              <a:rPr lang="en-US" smtClean="0"/>
              <a:t>4/15/2023</a:t>
            </a:fld>
            <a:endParaRPr lang="en-US"/>
          </a:p>
        </p:txBody>
      </p:sp>
      <p:sp>
        <p:nvSpPr>
          <p:cNvPr id="5" name="Footer Placeholder 4">
            <a:extLst>
              <a:ext uri="{FF2B5EF4-FFF2-40B4-BE49-F238E27FC236}">
                <a16:creationId xmlns:a16="http://schemas.microsoft.com/office/drawing/2014/main" id="{9B9FF328-4FF4-495D-83D9-7018B0D1D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68208-D3EB-4AA5-B09E-EEAE4A8D3C13}"/>
              </a:ext>
            </a:extLst>
          </p:cNvPr>
          <p:cNvSpPr>
            <a:spLocks noGrp="1"/>
          </p:cNvSpPr>
          <p:nvPr>
            <p:ph type="sldNum" sz="quarter" idx="12"/>
          </p:nvPr>
        </p:nvSpPr>
        <p:spPr/>
        <p:txBody>
          <a:bodyPr/>
          <a:lstStyle/>
          <a:p>
            <a:fld id="{AA789C78-5E91-4E6B-99AE-9E40AB32C6C6}" type="slidenum">
              <a:rPr lang="en-US" smtClean="0"/>
              <a:t>‹#›</a:t>
            </a:fld>
            <a:endParaRPr lang="en-US"/>
          </a:p>
        </p:txBody>
      </p:sp>
    </p:spTree>
    <p:extLst>
      <p:ext uri="{BB962C8B-B14F-4D97-AF65-F5344CB8AC3E}">
        <p14:creationId xmlns:p14="http://schemas.microsoft.com/office/powerpoint/2010/main" val="376042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ECB3-CCC2-40C1-B0AA-17E19C89DA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70521-CDFD-4639-8005-2538E394E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F686C8-071B-412B-BA73-5A9613A1B9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BF4A52-F90C-4B85-806C-69E9E77CD232}"/>
              </a:ext>
            </a:extLst>
          </p:cNvPr>
          <p:cNvSpPr>
            <a:spLocks noGrp="1"/>
          </p:cNvSpPr>
          <p:nvPr>
            <p:ph type="dt" sz="half" idx="10"/>
          </p:nvPr>
        </p:nvSpPr>
        <p:spPr/>
        <p:txBody>
          <a:bodyPr/>
          <a:lstStyle/>
          <a:p>
            <a:fld id="{19F0DBA6-F088-48A2-8C18-BFF76F3C4A75}" type="datetimeFigureOut">
              <a:rPr lang="en-US" smtClean="0"/>
              <a:t>4/15/2023</a:t>
            </a:fld>
            <a:endParaRPr lang="en-US"/>
          </a:p>
        </p:txBody>
      </p:sp>
      <p:sp>
        <p:nvSpPr>
          <p:cNvPr id="6" name="Footer Placeholder 5">
            <a:extLst>
              <a:ext uri="{FF2B5EF4-FFF2-40B4-BE49-F238E27FC236}">
                <a16:creationId xmlns:a16="http://schemas.microsoft.com/office/drawing/2014/main" id="{6B86BA51-FDE2-471E-BB6D-0878B43EBF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955056-E946-4946-8BF0-CA4AF25AD5DD}"/>
              </a:ext>
            </a:extLst>
          </p:cNvPr>
          <p:cNvSpPr>
            <a:spLocks noGrp="1"/>
          </p:cNvSpPr>
          <p:nvPr>
            <p:ph type="sldNum" sz="quarter" idx="12"/>
          </p:nvPr>
        </p:nvSpPr>
        <p:spPr/>
        <p:txBody>
          <a:bodyPr/>
          <a:lstStyle/>
          <a:p>
            <a:fld id="{AA789C78-5E91-4E6B-99AE-9E40AB32C6C6}" type="slidenum">
              <a:rPr lang="en-US" smtClean="0"/>
              <a:t>‹#›</a:t>
            </a:fld>
            <a:endParaRPr lang="en-US"/>
          </a:p>
        </p:txBody>
      </p:sp>
    </p:spTree>
    <p:extLst>
      <p:ext uri="{BB962C8B-B14F-4D97-AF65-F5344CB8AC3E}">
        <p14:creationId xmlns:p14="http://schemas.microsoft.com/office/powerpoint/2010/main" val="194655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55B0-7BD5-4AED-A293-49EC7A1431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DADD23-A875-4729-8260-4A0F94B81B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E1F0F2-CF1D-43AD-8A75-347AB4A2B4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89F4F5-D254-4857-BCE0-54DA8414D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98E1B-76E3-460E-98C7-D5C5DE5D63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DCE8B6-37B0-461B-9E1C-C3184E2732B4}"/>
              </a:ext>
            </a:extLst>
          </p:cNvPr>
          <p:cNvSpPr>
            <a:spLocks noGrp="1"/>
          </p:cNvSpPr>
          <p:nvPr>
            <p:ph type="dt" sz="half" idx="10"/>
          </p:nvPr>
        </p:nvSpPr>
        <p:spPr/>
        <p:txBody>
          <a:bodyPr/>
          <a:lstStyle/>
          <a:p>
            <a:fld id="{19F0DBA6-F088-48A2-8C18-BFF76F3C4A75}" type="datetimeFigureOut">
              <a:rPr lang="en-US" smtClean="0"/>
              <a:t>4/15/2023</a:t>
            </a:fld>
            <a:endParaRPr lang="en-US"/>
          </a:p>
        </p:txBody>
      </p:sp>
      <p:sp>
        <p:nvSpPr>
          <p:cNvPr id="8" name="Footer Placeholder 7">
            <a:extLst>
              <a:ext uri="{FF2B5EF4-FFF2-40B4-BE49-F238E27FC236}">
                <a16:creationId xmlns:a16="http://schemas.microsoft.com/office/drawing/2014/main" id="{D3185109-7388-49FC-A283-FA10F1DB33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5FFFC5-E8EC-4F10-A545-724036683808}"/>
              </a:ext>
            </a:extLst>
          </p:cNvPr>
          <p:cNvSpPr>
            <a:spLocks noGrp="1"/>
          </p:cNvSpPr>
          <p:nvPr>
            <p:ph type="sldNum" sz="quarter" idx="12"/>
          </p:nvPr>
        </p:nvSpPr>
        <p:spPr/>
        <p:txBody>
          <a:bodyPr/>
          <a:lstStyle/>
          <a:p>
            <a:fld id="{AA789C78-5E91-4E6B-99AE-9E40AB32C6C6}" type="slidenum">
              <a:rPr lang="en-US" smtClean="0"/>
              <a:t>‹#›</a:t>
            </a:fld>
            <a:endParaRPr lang="en-US"/>
          </a:p>
        </p:txBody>
      </p:sp>
    </p:spTree>
    <p:extLst>
      <p:ext uri="{BB962C8B-B14F-4D97-AF65-F5344CB8AC3E}">
        <p14:creationId xmlns:p14="http://schemas.microsoft.com/office/powerpoint/2010/main" val="104241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2084-4AE6-47E6-A663-DA09DEBAF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A403DA-6245-428F-96F7-FBBFDA17DE1A}"/>
              </a:ext>
            </a:extLst>
          </p:cNvPr>
          <p:cNvSpPr>
            <a:spLocks noGrp="1"/>
          </p:cNvSpPr>
          <p:nvPr>
            <p:ph type="dt" sz="half" idx="10"/>
          </p:nvPr>
        </p:nvSpPr>
        <p:spPr/>
        <p:txBody>
          <a:bodyPr/>
          <a:lstStyle/>
          <a:p>
            <a:fld id="{19F0DBA6-F088-48A2-8C18-BFF76F3C4A75}" type="datetimeFigureOut">
              <a:rPr lang="en-US" smtClean="0"/>
              <a:t>4/15/2023</a:t>
            </a:fld>
            <a:endParaRPr lang="en-US"/>
          </a:p>
        </p:txBody>
      </p:sp>
      <p:sp>
        <p:nvSpPr>
          <p:cNvPr id="4" name="Footer Placeholder 3">
            <a:extLst>
              <a:ext uri="{FF2B5EF4-FFF2-40B4-BE49-F238E27FC236}">
                <a16:creationId xmlns:a16="http://schemas.microsoft.com/office/drawing/2014/main" id="{783AE5A6-3B9E-4538-946B-D4221F92BA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7BBFD4-A88C-434E-BCF7-63AD7C80578A}"/>
              </a:ext>
            </a:extLst>
          </p:cNvPr>
          <p:cNvSpPr>
            <a:spLocks noGrp="1"/>
          </p:cNvSpPr>
          <p:nvPr>
            <p:ph type="sldNum" sz="quarter" idx="12"/>
          </p:nvPr>
        </p:nvSpPr>
        <p:spPr/>
        <p:txBody>
          <a:bodyPr/>
          <a:lstStyle/>
          <a:p>
            <a:fld id="{AA789C78-5E91-4E6B-99AE-9E40AB32C6C6}" type="slidenum">
              <a:rPr lang="en-US" smtClean="0"/>
              <a:t>‹#›</a:t>
            </a:fld>
            <a:endParaRPr lang="en-US"/>
          </a:p>
        </p:txBody>
      </p:sp>
    </p:spTree>
    <p:extLst>
      <p:ext uri="{BB962C8B-B14F-4D97-AF65-F5344CB8AC3E}">
        <p14:creationId xmlns:p14="http://schemas.microsoft.com/office/powerpoint/2010/main" val="338207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FDE6CE-4904-42FF-81E8-6673D4CBE097}"/>
              </a:ext>
            </a:extLst>
          </p:cNvPr>
          <p:cNvSpPr>
            <a:spLocks noGrp="1"/>
          </p:cNvSpPr>
          <p:nvPr>
            <p:ph type="dt" sz="half" idx="10"/>
          </p:nvPr>
        </p:nvSpPr>
        <p:spPr/>
        <p:txBody>
          <a:bodyPr/>
          <a:lstStyle/>
          <a:p>
            <a:fld id="{19F0DBA6-F088-48A2-8C18-BFF76F3C4A75}" type="datetimeFigureOut">
              <a:rPr lang="en-US" smtClean="0"/>
              <a:t>4/15/2023</a:t>
            </a:fld>
            <a:endParaRPr lang="en-US"/>
          </a:p>
        </p:txBody>
      </p:sp>
      <p:sp>
        <p:nvSpPr>
          <p:cNvPr id="3" name="Footer Placeholder 2">
            <a:extLst>
              <a:ext uri="{FF2B5EF4-FFF2-40B4-BE49-F238E27FC236}">
                <a16:creationId xmlns:a16="http://schemas.microsoft.com/office/drawing/2014/main" id="{C7416F89-0919-469E-9CAD-1E407CB896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2AF6A2-BD2F-4100-9DD4-CC230E881BEB}"/>
              </a:ext>
            </a:extLst>
          </p:cNvPr>
          <p:cNvSpPr>
            <a:spLocks noGrp="1"/>
          </p:cNvSpPr>
          <p:nvPr>
            <p:ph type="sldNum" sz="quarter" idx="12"/>
          </p:nvPr>
        </p:nvSpPr>
        <p:spPr/>
        <p:txBody>
          <a:bodyPr/>
          <a:lstStyle/>
          <a:p>
            <a:fld id="{AA789C78-5E91-4E6B-99AE-9E40AB32C6C6}" type="slidenum">
              <a:rPr lang="en-US" smtClean="0"/>
              <a:t>‹#›</a:t>
            </a:fld>
            <a:endParaRPr lang="en-US"/>
          </a:p>
        </p:txBody>
      </p:sp>
    </p:spTree>
    <p:extLst>
      <p:ext uri="{BB962C8B-B14F-4D97-AF65-F5344CB8AC3E}">
        <p14:creationId xmlns:p14="http://schemas.microsoft.com/office/powerpoint/2010/main" val="216934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76DB-DAF0-41B0-834D-4148F8DFAF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F6B18E-5C05-4359-BD7E-B4CAD64AA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88A270-3D13-46B5-948A-4BB15449E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28851-4CF0-48B0-A924-4FD7B0C08521}"/>
              </a:ext>
            </a:extLst>
          </p:cNvPr>
          <p:cNvSpPr>
            <a:spLocks noGrp="1"/>
          </p:cNvSpPr>
          <p:nvPr>
            <p:ph type="dt" sz="half" idx="10"/>
          </p:nvPr>
        </p:nvSpPr>
        <p:spPr/>
        <p:txBody>
          <a:bodyPr/>
          <a:lstStyle/>
          <a:p>
            <a:fld id="{19F0DBA6-F088-48A2-8C18-BFF76F3C4A75}" type="datetimeFigureOut">
              <a:rPr lang="en-US" smtClean="0"/>
              <a:t>4/15/2023</a:t>
            </a:fld>
            <a:endParaRPr lang="en-US"/>
          </a:p>
        </p:txBody>
      </p:sp>
      <p:sp>
        <p:nvSpPr>
          <p:cNvPr id="6" name="Footer Placeholder 5">
            <a:extLst>
              <a:ext uri="{FF2B5EF4-FFF2-40B4-BE49-F238E27FC236}">
                <a16:creationId xmlns:a16="http://schemas.microsoft.com/office/drawing/2014/main" id="{ED69A1C3-B316-44CF-9AFB-0AE294B4C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20B251-F357-454A-8627-5337B9C42796}"/>
              </a:ext>
            </a:extLst>
          </p:cNvPr>
          <p:cNvSpPr>
            <a:spLocks noGrp="1"/>
          </p:cNvSpPr>
          <p:nvPr>
            <p:ph type="sldNum" sz="quarter" idx="12"/>
          </p:nvPr>
        </p:nvSpPr>
        <p:spPr/>
        <p:txBody>
          <a:bodyPr/>
          <a:lstStyle/>
          <a:p>
            <a:fld id="{AA789C78-5E91-4E6B-99AE-9E40AB32C6C6}" type="slidenum">
              <a:rPr lang="en-US" smtClean="0"/>
              <a:t>‹#›</a:t>
            </a:fld>
            <a:endParaRPr lang="en-US"/>
          </a:p>
        </p:txBody>
      </p:sp>
    </p:spTree>
    <p:extLst>
      <p:ext uri="{BB962C8B-B14F-4D97-AF65-F5344CB8AC3E}">
        <p14:creationId xmlns:p14="http://schemas.microsoft.com/office/powerpoint/2010/main" val="317082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8A99-B64C-41DB-AC96-03A053EBB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D390EB-1D87-4FF7-BABD-4DC825D07A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FBB1D5-9C2E-4E6A-AD68-BE0BB66F4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C0453-1605-4415-A901-7D90610E99C8}"/>
              </a:ext>
            </a:extLst>
          </p:cNvPr>
          <p:cNvSpPr>
            <a:spLocks noGrp="1"/>
          </p:cNvSpPr>
          <p:nvPr>
            <p:ph type="dt" sz="half" idx="10"/>
          </p:nvPr>
        </p:nvSpPr>
        <p:spPr/>
        <p:txBody>
          <a:bodyPr/>
          <a:lstStyle/>
          <a:p>
            <a:fld id="{19F0DBA6-F088-48A2-8C18-BFF76F3C4A75}" type="datetimeFigureOut">
              <a:rPr lang="en-US" smtClean="0"/>
              <a:t>4/15/2023</a:t>
            </a:fld>
            <a:endParaRPr lang="en-US"/>
          </a:p>
        </p:txBody>
      </p:sp>
      <p:sp>
        <p:nvSpPr>
          <p:cNvPr id="6" name="Footer Placeholder 5">
            <a:extLst>
              <a:ext uri="{FF2B5EF4-FFF2-40B4-BE49-F238E27FC236}">
                <a16:creationId xmlns:a16="http://schemas.microsoft.com/office/drawing/2014/main" id="{BC38E253-C823-423F-8A1B-9B9B7B2B24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FE7370-B57C-484E-958E-C6794F786743}"/>
              </a:ext>
            </a:extLst>
          </p:cNvPr>
          <p:cNvSpPr>
            <a:spLocks noGrp="1"/>
          </p:cNvSpPr>
          <p:nvPr>
            <p:ph type="sldNum" sz="quarter" idx="12"/>
          </p:nvPr>
        </p:nvSpPr>
        <p:spPr/>
        <p:txBody>
          <a:bodyPr/>
          <a:lstStyle/>
          <a:p>
            <a:fld id="{AA789C78-5E91-4E6B-99AE-9E40AB32C6C6}" type="slidenum">
              <a:rPr lang="en-US" smtClean="0"/>
              <a:t>‹#›</a:t>
            </a:fld>
            <a:endParaRPr lang="en-US"/>
          </a:p>
        </p:txBody>
      </p:sp>
    </p:spTree>
    <p:extLst>
      <p:ext uri="{BB962C8B-B14F-4D97-AF65-F5344CB8AC3E}">
        <p14:creationId xmlns:p14="http://schemas.microsoft.com/office/powerpoint/2010/main" val="230749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FCD117-4BEC-42B7-A758-121741C274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0B36EB-6E86-4911-A93A-7ABC16BCE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E6E5C1-AC46-4BC5-BA6F-C369917E01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0DBA6-F088-48A2-8C18-BFF76F3C4A75}" type="datetimeFigureOut">
              <a:rPr lang="en-US" smtClean="0"/>
              <a:t>4/15/2023</a:t>
            </a:fld>
            <a:endParaRPr lang="en-US"/>
          </a:p>
        </p:txBody>
      </p:sp>
      <p:sp>
        <p:nvSpPr>
          <p:cNvPr id="5" name="Footer Placeholder 4">
            <a:extLst>
              <a:ext uri="{FF2B5EF4-FFF2-40B4-BE49-F238E27FC236}">
                <a16:creationId xmlns:a16="http://schemas.microsoft.com/office/drawing/2014/main" id="{3C7AA53D-C89C-4829-90C8-6DA12D57AF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FBA862-745D-494A-BAE2-83B713DAB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89C78-5E91-4E6B-99AE-9E40AB32C6C6}" type="slidenum">
              <a:rPr lang="en-US" smtClean="0"/>
              <a:t>‹#›</a:t>
            </a:fld>
            <a:endParaRPr lang="en-US"/>
          </a:p>
        </p:txBody>
      </p:sp>
    </p:spTree>
    <p:extLst>
      <p:ext uri="{BB962C8B-B14F-4D97-AF65-F5344CB8AC3E}">
        <p14:creationId xmlns:p14="http://schemas.microsoft.com/office/powerpoint/2010/main" val="1595628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 Id="rId5" Type="http://schemas.openxmlformats.org/officeDocument/2006/relationships/chart" Target="../charts/chart11.xml"/><Relationship Id="rId4" Type="http://schemas.openxmlformats.org/officeDocument/2006/relationships/chart" Target="../charts/char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7.xml"/><Relationship Id="rId5" Type="http://schemas.openxmlformats.org/officeDocument/2006/relationships/chart" Target="../charts/chart15.xml"/><Relationship Id="rId4" Type="http://schemas.openxmlformats.org/officeDocument/2006/relationships/chart" Target="../charts/char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7.xml"/><Relationship Id="rId5" Type="http://schemas.openxmlformats.org/officeDocument/2006/relationships/chart" Target="../charts/chart19.xml"/><Relationship Id="rId4" Type="http://schemas.openxmlformats.org/officeDocument/2006/relationships/chart" Target="../charts/char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7F89-A0EA-447B-9EC6-E5272018F1F0}"/>
              </a:ext>
            </a:extLst>
          </p:cNvPr>
          <p:cNvSpPr>
            <a:spLocks noGrp="1"/>
          </p:cNvSpPr>
          <p:nvPr>
            <p:ph type="ctrTitle"/>
          </p:nvPr>
        </p:nvSpPr>
        <p:spPr>
          <a:xfrm>
            <a:off x="1524000" y="279882"/>
            <a:ext cx="9144000" cy="1179048"/>
          </a:xfrm>
        </p:spPr>
        <p:txBody>
          <a:bodyPr/>
          <a:lstStyle/>
          <a:p>
            <a:r>
              <a:rPr lang="en-US" dirty="0"/>
              <a:t>Bank Loan </a:t>
            </a:r>
            <a:r>
              <a:rPr lang="en-US" dirty="0" err="1"/>
              <a:t>CaseStudy</a:t>
            </a:r>
            <a:endParaRPr lang="en-US" dirty="0"/>
          </a:p>
        </p:txBody>
      </p:sp>
      <p:sp>
        <p:nvSpPr>
          <p:cNvPr id="3" name="Subtitle 2">
            <a:extLst>
              <a:ext uri="{FF2B5EF4-FFF2-40B4-BE49-F238E27FC236}">
                <a16:creationId xmlns:a16="http://schemas.microsoft.com/office/drawing/2014/main" id="{FE664C9E-C1F9-4C0D-A2BC-1B30535C531E}"/>
              </a:ext>
            </a:extLst>
          </p:cNvPr>
          <p:cNvSpPr>
            <a:spLocks noGrp="1"/>
          </p:cNvSpPr>
          <p:nvPr>
            <p:ph type="subTitle" idx="1"/>
          </p:nvPr>
        </p:nvSpPr>
        <p:spPr>
          <a:xfrm>
            <a:off x="1524000" y="1602769"/>
            <a:ext cx="9144000" cy="4975349"/>
          </a:xfrm>
        </p:spPr>
        <p:txBody>
          <a:bodyPr>
            <a:normAutofit fontScale="92500" lnSpcReduction="20000"/>
          </a:bodyPr>
          <a:lstStyle/>
          <a:p>
            <a:pPr algn="l"/>
            <a:r>
              <a:rPr lang="en-US" b="0" i="0" dirty="0">
                <a:effectLst/>
                <a:latin typeface="+mj-lt"/>
              </a:rPr>
              <a:t>This case study </a:t>
            </a:r>
            <a:r>
              <a:rPr lang="en-US" dirty="0">
                <a:latin typeface="+mj-lt"/>
              </a:rPr>
              <a:t>gives me </a:t>
            </a:r>
            <a:r>
              <a:rPr lang="en-US" b="0" i="0" dirty="0">
                <a:effectLst/>
                <a:latin typeface="+mj-lt"/>
              </a:rPr>
              <a:t>an idea of applying EDA in a real business scenario. In this case study, apart from applying the techniques that I have learnt in the EDA module, I’m  also able to develop a basic understanding of risk analytics in banking and financial services and understand how data is used to minimize the risk of losing money while lending to customers.</a:t>
            </a:r>
          </a:p>
          <a:p>
            <a:pPr algn="l"/>
            <a:endParaRPr lang="en-US" dirty="0">
              <a:latin typeface="+mj-lt"/>
            </a:endParaRPr>
          </a:p>
          <a:p>
            <a:pPr algn="l"/>
            <a:r>
              <a:rPr lang="en-US" b="1" dirty="0">
                <a:latin typeface="+mj-lt"/>
              </a:rPr>
              <a:t>My Approach: </a:t>
            </a:r>
          </a:p>
          <a:p>
            <a:pPr algn="l"/>
            <a:r>
              <a:rPr lang="en-US" dirty="0">
                <a:latin typeface="+mj-lt"/>
              </a:rPr>
              <a:t>There is enormous dataset I haven’t work before on such big and massive datasets. So before starting analysis I sort the data as per my understanding and requirements, I drop few columns which are useless in my analysis and identify missing values by doing cleaning of datasets. The reason behind removing the columns and removing duplicates is just to make my dataset more clean and easy to access as these dataset are enormous.</a:t>
            </a:r>
          </a:p>
          <a:p>
            <a:pPr algn="l"/>
            <a:r>
              <a:rPr lang="en-US" dirty="0">
                <a:latin typeface="+mj-lt"/>
              </a:rPr>
              <a:t>I use </a:t>
            </a:r>
            <a:r>
              <a:rPr lang="en-US" b="1" dirty="0" err="1">
                <a:latin typeface="+mj-lt"/>
              </a:rPr>
              <a:t>countblank</a:t>
            </a:r>
            <a:r>
              <a:rPr lang="en-US" dirty="0">
                <a:latin typeface="+mj-lt"/>
              </a:rPr>
              <a:t> function to identify the missing value and apply </a:t>
            </a:r>
            <a:r>
              <a:rPr lang="en-US" b="1" dirty="0" err="1">
                <a:latin typeface="+mj-lt"/>
              </a:rPr>
              <a:t>iferror</a:t>
            </a:r>
            <a:r>
              <a:rPr lang="en-US" dirty="0">
                <a:latin typeface="+mj-lt"/>
              </a:rPr>
              <a:t> function  to normalize the dataset. </a:t>
            </a:r>
          </a:p>
          <a:p>
            <a:pPr algn="l"/>
            <a:r>
              <a:rPr lang="en-US" b="1" dirty="0">
                <a:latin typeface="+mj-lt"/>
              </a:rPr>
              <a:t>Tools Used: </a:t>
            </a:r>
            <a:r>
              <a:rPr lang="en-US" dirty="0">
                <a:latin typeface="+mj-lt"/>
              </a:rPr>
              <a:t>Microsoft excel 2021 and Tableau Public. </a:t>
            </a:r>
            <a:endParaRPr lang="en-US" b="1" dirty="0">
              <a:latin typeface="+mj-lt"/>
            </a:endParaRPr>
          </a:p>
        </p:txBody>
      </p:sp>
    </p:spTree>
    <p:extLst>
      <p:ext uri="{BB962C8B-B14F-4D97-AF65-F5344CB8AC3E}">
        <p14:creationId xmlns:p14="http://schemas.microsoft.com/office/powerpoint/2010/main" val="222159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532F5F5-B73F-40EF-B569-FBA35E057775}"/>
              </a:ext>
            </a:extLst>
          </p:cNvPr>
          <p:cNvGraphicFramePr>
            <a:graphicFrameLocks/>
          </p:cNvGraphicFramePr>
          <p:nvPr>
            <p:extLst>
              <p:ext uri="{D42A27DB-BD31-4B8C-83A1-F6EECF244321}">
                <p14:modId xmlns:p14="http://schemas.microsoft.com/office/powerpoint/2010/main" val="4245419864"/>
              </p:ext>
            </p:extLst>
          </p:nvPr>
        </p:nvGraphicFramePr>
        <p:xfrm>
          <a:off x="388706" y="44435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8D10D5EA-C278-469E-92A4-445577A55A5B}"/>
              </a:ext>
            </a:extLst>
          </p:cNvPr>
          <p:cNvGraphicFramePr>
            <a:graphicFrameLocks/>
          </p:cNvGraphicFramePr>
          <p:nvPr>
            <p:extLst>
              <p:ext uri="{D42A27DB-BD31-4B8C-83A1-F6EECF244321}">
                <p14:modId xmlns:p14="http://schemas.microsoft.com/office/powerpoint/2010/main" val="136786652"/>
              </p:ext>
            </p:extLst>
          </p:nvPr>
        </p:nvGraphicFramePr>
        <p:xfrm>
          <a:off x="6183331" y="526551"/>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BC785961-4F32-481E-AD0A-45ACF1740C53}"/>
              </a:ext>
            </a:extLst>
          </p:cNvPr>
          <p:cNvGraphicFramePr>
            <a:graphicFrameLocks/>
          </p:cNvGraphicFramePr>
          <p:nvPr>
            <p:extLst>
              <p:ext uri="{D42A27DB-BD31-4B8C-83A1-F6EECF244321}">
                <p14:modId xmlns:p14="http://schemas.microsoft.com/office/powerpoint/2010/main" val="1658919905"/>
              </p:ext>
            </p:extLst>
          </p:nvPr>
        </p:nvGraphicFramePr>
        <p:xfrm>
          <a:off x="3810000" y="3670443"/>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61600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8599D5-2604-424C-8495-9C07A1AEF491}"/>
              </a:ext>
            </a:extLst>
          </p:cNvPr>
          <p:cNvSpPr txBox="1"/>
          <p:nvPr/>
        </p:nvSpPr>
        <p:spPr>
          <a:xfrm>
            <a:off x="838200" y="226570"/>
            <a:ext cx="4755564" cy="1200329"/>
          </a:xfrm>
          <a:prstGeom prst="rect">
            <a:avLst/>
          </a:prstGeom>
          <a:noFill/>
        </p:spPr>
        <p:txBody>
          <a:bodyPr wrap="square" rtlCol="0">
            <a:spAutoFit/>
          </a:bodyPr>
          <a:lstStyle/>
          <a:p>
            <a:r>
              <a:rPr lang="en-US" b="1" dirty="0"/>
              <a:t>Q:</a:t>
            </a:r>
            <a:r>
              <a:rPr lang="en-US" dirty="0"/>
              <a:t>Top Ten Correlation  (Using Correlation matrix)</a:t>
            </a:r>
          </a:p>
          <a:p>
            <a:r>
              <a:rPr lang="en-US" dirty="0"/>
              <a:t>Red color define:   -1 correlation coefficient</a:t>
            </a:r>
          </a:p>
          <a:p>
            <a:r>
              <a:rPr lang="en-US" dirty="0"/>
              <a:t>White Color Define:  0 correlation Coefficient</a:t>
            </a:r>
          </a:p>
          <a:p>
            <a:r>
              <a:rPr lang="en-US" dirty="0"/>
              <a:t>Blue color Define:  1 correlation coefficient </a:t>
            </a:r>
          </a:p>
        </p:txBody>
      </p:sp>
      <p:graphicFrame>
        <p:nvGraphicFramePr>
          <p:cNvPr id="3" name="Table 2">
            <a:extLst>
              <a:ext uri="{FF2B5EF4-FFF2-40B4-BE49-F238E27FC236}">
                <a16:creationId xmlns:a16="http://schemas.microsoft.com/office/drawing/2014/main" id="{49666F63-D9D3-4FDD-8334-5F2DD24F3C26}"/>
              </a:ext>
            </a:extLst>
          </p:cNvPr>
          <p:cNvGraphicFramePr>
            <a:graphicFrameLocks noGrp="1"/>
          </p:cNvGraphicFramePr>
          <p:nvPr>
            <p:extLst>
              <p:ext uri="{D42A27DB-BD31-4B8C-83A1-F6EECF244321}">
                <p14:modId xmlns:p14="http://schemas.microsoft.com/office/powerpoint/2010/main" val="2285376745"/>
              </p:ext>
            </p:extLst>
          </p:nvPr>
        </p:nvGraphicFramePr>
        <p:xfrm>
          <a:off x="838200" y="1426898"/>
          <a:ext cx="10515599" cy="5204529"/>
        </p:xfrm>
        <a:graphic>
          <a:graphicData uri="http://schemas.openxmlformats.org/drawingml/2006/table">
            <a:tbl>
              <a:tblPr/>
              <a:tblGrid>
                <a:gridCol w="1205226">
                  <a:extLst>
                    <a:ext uri="{9D8B030D-6E8A-4147-A177-3AD203B41FA5}">
                      <a16:colId xmlns:a16="http://schemas.microsoft.com/office/drawing/2014/main" val="3872926708"/>
                    </a:ext>
                  </a:extLst>
                </a:gridCol>
                <a:gridCol w="1064617">
                  <a:extLst>
                    <a:ext uri="{9D8B030D-6E8A-4147-A177-3AD203B41FA5}">
                      <a16:colId xmlns:a16="http://schemas.microsoft.com/office/drawing/2014/main" val="1975022547"/>
                    </a:ext>
                  </a:extLst>
                </a:gridCol>
                <a:gridCol w="793441">
                  <a:extLst>
                    <a:ext uri="{9D8B030D-6E8A-4147-A177-3AD203B41FA5}">
                      <a16:colId xmlns:a16="http://schemas.microsoft.com/office/drawing/2014/main" val="3032204671"/>
                    </a:ext>
                  </a:extLst>
                </a:gridCol>
                <a:gridCol w="1094747">
                  <a:extLst>
                    <a:ext uri="{9D8B030D-6E8A-4147-A177-3AD203B41FA5}">
                      <a16:colId xmlns:a16="http://schemas.microsoft.com/office/drawing/2014/main" val="284280477"/>
                    </a:ext>
                  </a:extLst>
                </a:gridCol>
                <a:gridCol w="693005">
                  <a:extLst>
                    <a:ext uri="{9D8B030D-6E8A-4147-A177-3AD203B41FA5}">
                      <a16:colId xmlns:a16="http://schemas.microsoft.com/office/drawing/2014/main" val="38871000"/>
                    </a:ext>
                  </a:extLst>
                </a:gridCol>
                <a:gridCol w="783397">
                  <a:extLst>
                    <a:ext uri="{9D8B030D-6E8A-4147-A177-3AD203B41FA5}">
                      <a16:colId xmlns:a16="http://schemas.microsoft.com/office/drawing/2014/main" val="1761931238"/>
                    </a:ext>
                  </a:extLst>
                </a:gridCol>
                <a:gridCol w="1014399">
                  <a:extLst>
                    <a:ext uri="{9D8B030D-6E8A-4147-A177-3AD203B41FA5}">
                      <a16:colId xmlns:a16="http://schemas.microsoft.com/office/drawing/2014/main" val="314123155"/>
                    </a:ext>
                  </a:extLst>
                </a:gridCol>
                <a:gridCol w="662874">
                  <a:extLst>
                    <a:ext uri="{9D8B030D-6E8A-4147-A177-3AD203B41FA5}">
                      <a16:colId xmlns:a16="http://schemas.microsoft.com/office/drawing/2014/main" val="2905261013"/>
                    </a:ext>
                  </a:extLst>
                </a:gridCol>
                <a:gridCol w="893876">
                  <a:extLst>
                    <a:ext uri="{9D8B030D-6E8A-4147-A177-3AD203B41FA5}">
                      <a16:colId xmlns:a16="http://schemas.microsoft.com/office/drawing/2014/main" val="1346115107"/>
                    </a:ext>
                  </a:extLst>
                </a:gridCol>
                <a:gridCol w="1235357">
                  <a:extLst>
                    <a:ext uri="{9D8B030D-6E8A-4147-A177-3AD203B41FA5}">
                      <a16:colId xmlns:a16="http://schemas.microsoft.com/office/drawing/2014/main" val="3919674363"/>
                    </a:ext>
                  </a:extLst>
                </a:gridCol>
                <a:gridCol w="1074660">
                  <a:extLst>
                    <a:ext uri="{9D8B030D-6E8A-4147-A177-3AD203B41FA5}">
                      <a16:colId xmlns:a16="http://schemas.microsoft.com/office/drawing/2014/main" val="291443692"/>
                    </a:ext>
                  </a:extLst>
                </a:gridCol>
              </a:tblGrid>
              <a:tr h="473139">
                <a:tc>
                  <a:txBody>
                    <a:bodyPr/>
                    <a:lstStyle/>
                    <a:p>
                      <a:pPr algn="ctr" fontAlgn="b"/>
                      <a:r>
                        <a:rPr lang="en-US" sz="900" b="0" i="1" u="none" strike="noStrike">
                          <a:solidFill>
                            <a:srgbClr val="000000"/>
                          </a:solidFill>
                          <a:effectLst/>
                          <a:latin typeface="Calibri" panose="020F0502020204030204" pitchFamily="34" charset="0"/>
                        </a:rPr>
                        <a:t> </a:t>
                      </a:r>
                    </a:p>
                  </a:txBody>
                  <a:tcPr marL="5022" marR="5022" marT="502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Calibri" panose="020F0502020204030204" pitchFamily="34" charset="0"/>
                        </a:rPr>
                        <a:t>DAYS_REGISTRATION</a:t>
                      </a:r>
                    </a:p>
                  </a:txBody>
                  <a:tcPr marL="5022" marR="5022" marT="502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Calibri" panose="020F0502020204030204" pitchFamily="34" charset="0"/>
                        </a:rPr>
                        <a:t>CNT_CHILDREN</a:t>
                      </a:r>
                    </a:p>
                  </a:txBody>
                  <a:tcPr marL="5022" marR="5022" marT="502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Calibri" panose="020F0502020204030204" pitchFamily="34" charset="0"/>
                        </a:rPr>
                        <a:t>AMT_INCOME_TOTAL</a:t>
                      </a:r>
                    </a:p>
                  </a:txBody>
                  <a:tcPr marL="5022" marR="5022" marT="502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Calibri" panose="020F0502020204030204" pitchFamily="34" charset="0"/>
                        </a:rPr>
                        <a:t>AMT_CREDIT</a:t>
                      </a:r>
                    </a:p>
                  </a:txBody>
                  <a:tcPr marL="5022" marR="5022" marT="502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Calibri" panose="020F0502020204030204" pitchFamily="34" charset="0"/>
                        </a:rPr>
                        <a:t>AMT_ANNUITY</a:t>
                      </a:r>
                    </a:p>
                  </a:txBody>
                  <a:tcPr marL="5022" marR="5022" marT="502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Calibri" panose="020F0502020204030204" pitchFamily="34" charset="0"/>
                        </a:rPr>
                        <a:t>AMT_GOODS_PRICE</a:t>
                      </a:r>
                    </a:p>
                  </a:txBody>
                  <a:tcPr marL="5022" marR="5022" marT="502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Calibri" panose="020F0502020204030204" pitchFamily="34" charset="0"/>
                        </a:rPr>
                        <a:t>DAYS_BIRTH</a:t>
                      </a:r>
                    </a:p>
                  </a:txBody>
                  <a:tcPr marL="5022" marR="5022" marT="502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Calibri" panose="020F0502020204030204" pitchFamily="34" charset="0"/>
                        </a:rPr>
                        <a:t>DAYS_EMPLOYED</a:t>
                      </a:r>
                    </a:p>
                  </a:txBody>
                  <a:tcPr marL="5022" marR="5022" marT="502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Calibri" panose="020F0502020204030204" pitchFamily="34" charset="0"/>
                        </a:rPr>
                        <a:t>REGION_RATING_CLIENT</a:t>
                      </a:r>
                    </a:p>
                  </a:txBody>
                  <a:tcPr marL="5022" marR="5022" marT="502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1" u="none" strike="noStrike">
                          <a:solidFill>
                            <a:srgbClr val="000000"/>
                          </a:solidFill>
                          <a:effectLst/>
                          <a:latin typeface="Calibri" panose="020F0502020204030204" pitchFamily="34" charset="0"/>
                        </a:rPr>
                        <a:t>CNT_FAM_MEMBERS</a:t>
                      </a:r>
                    </a:p>
                  </a:txBody>
                  <a:tcPr marL="5022" marR="5022" marT="502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3327025"/>
                  </a:ext>
                </a:extLst>
              </a:tr>
              <a:tr h="473139">
                <a:tc>
                  <a:txBody>
                    <a:bodyPr/>
                    <a:lstStyle/>
                    <a:p>
                      <a:pPr algn="l" fontAlgn="b"/>
                      <a:r>
                        <a:rPr lang="en-US" sz="900" b="0" i="0" u="none" strike="noStrike">
                          <a:solidFill>
                            <a:srgbClr val="000000"/>
                          </a:solidFill>
                          <a:effectLst/>
                          <a:latin typeface="Calibri" panose="020F0502020204030204" pitchFamily="34" charset="0"/>
                        </a:rPr>
                        <a:t>DAYS_REGISTRATION</a:t>
                      </a:r>
                    </a:p>
                  </a:txBody>
                  <a:tcPr marL="5022" marR="5022" marT="502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5022" marR="5022" marT="5022" marB="0" anchor="b">
                    <a:lnL>
                      <a:noFill/>
                    </a:lnL>
                    <a:lnR>
                      <a:noFill/>
                    </a:lnR>
                    <a:lnT w="6350" cap="flat" cmpd="sng" algn="ctr">
                      <a:solidFill>
                        <a:srgbClr val="000000"/>
                      </a:solidFill>
                      <a:prstDash val="solid"/>
                      <a:round/>
                      <a:headEnd type="none" w="med" len="med"/>
                      <a:tailEnd type="none" w="med" len="med"/>
                    </a:lnT>
                    <a:lnB>
                      <a:noFill/>
                    </a:lnB>
                    <a:solidFill>
                      <a:srgbClr val="0070C0"/>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22" marR="5022" marT="502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64937691"/>
                  </a:ext>
                </a:extLst>
              </a:tr>
              <a:tr h="473139">
                <a:tc>
                  <a:txBody>
                    <a:bodyPr/>
                    <a:lstStyle/>
                    <a:p>
                      <a:pPr algn="l" fontAlgn="b"/>
                      <a:r>
                        <a:rPr lang="en-US" sz="900" b="0" i="0" u="none" strike="noStrike">
                          <a:solidFill>
                            <a:srgbClr val="000000"/>
                          </a:solidFill>
                          <a:effectLst/>
                          <a:latin typeface="Calibri" panose="020F0502020204030204" pitchFamily="34" charset="0"/>
                        </a:rPr>
                        <a:t>CNT_CHILDREN</a:t>
                      </a:r>
                    </a:p>
                  </a:txBody>
                  <a:tcPr marL="5022" marR="5022" marT="50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0.183395284</a:t>
                      </a:r>
                    </a:p>
                  </a:txBody>
                  <a:tcPr marL="5022" marR="5022" marT="5022" marB="0" anchor="b">
                    <a:lnL>
                      <a:noFill/>
                    </a:lnL>
                    <a:lnR>
                      <a:noFill/>
                    </a:lnR>
                    <a:lnT>
                      <a:noFill/>
                    </a:lnT>
                    <a:lnB>
                      <a:noFill/>
                    </a:lnB>
                    <a:solidFill>
                      <a:srgbClr val="D1E5F4"/>
                    </a:solidFill>
                  </a:tcPr>
                </a:tc>
                <a:tc>
                  <a:txBody>
                    <a:bodyPr/>
                    <a:lstStyle/>
                    <a:p>
                      <a:pPr algn="r" fontAlgn="b"/>
                      <a:r>
                        <a:rPr lang="en-US" sz="900" b="0" i="0" u="none" strike="noStrike">
                          <a:solidFill>
                            <a:srgbClr val="000000"/>
                          </a:solidFill>
                          <a:effectLst/>
                          <a:latin typeface="Calibri" panose="020F0502020204030204" pitchFamily="34" charset="0"/>
                        </a:rPr>
                        <a:t>1</a:t>
                      </a:r>
                    </a:p>
                  </a:txBody>
                  <a:tcPr marL="5022" marR="5022" marT="5022" marB="0" anchor="b">
                    <a:lnL>
                      <a:noFill/>
                    </a:lnL>
                    <a:lnR>
                      <a:noFill/>
                    </a:lnR>
                    <a:lnT>
                      <a:noFill/>
                    </a:lnT>
                    <a:lnB>
                      <a:noFill/>
                    </a:lnB>
                    <a:solidFill>
                      <a:srgbClr val="0070C0"/>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22" marR="5022" marT="5022"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02252925"/>
                  </a:ext>
                </a:extLst>
              </a:tr>
              <a:tr h="473139">
                <a:tc>
                  <a:txBody>
                    <a:bodyPr/>
                    <a:lstStyle/>
                    <a:p>
                      <a:pPr algn="l" fontAlgn="b"/>
                      <a:r>
                        <a:rPr lang="en-US" sz="900" b="0" i="0" u="none" strike="noStrike">
                          <a:solidFill>
                            <a:srgbClr val="000000"/>
                          </a:solidFill>
                          <a:effectLst/>
                          <a:latin typeface="Calibri" panose="020F0502020204030204" pitchFamily="34" charset="0"/>
                        </a:rPr>
                        <a:t>AMT_INCOME_TOTAL</a:t>
                      </a:r>
                    </a:p>
                  </a:txBody>
                  <a:tcPr marL="5022" marR="5022" marT="50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0.02780542</a:t>
                      </a:r>
                    </a:p>
                  </a:txBody>
                  <a:tcPr marL="5022" marR="5022" marT="5022" marB="0" anchor="b">
                    <a:lnL>
                      <a:noFill/>
                    </a:lnL>
                    <a:lnR>
                      <a:noFill/>
                    </a:lnR>
                    <a:lnT>
                      <a:noFill/>
                    </a:lnT>
                    <a:lnB>
                      <a:noFill/>
                    </a:lnB>
                    <a:solidFill>
                      <a:srgbClr val="F8FCFE"/>
                    </a:solidFill>
                  </a:tcPr>
                </a:tc>
                <a:tc>
                  <a:txBody>
                    <a:bodyPr/>
                    <a:lstStyle/>
                    <a:p>
                      <a:pPr algn="r" fontAlgn="b"/>
                      <a:r>
                        <a:rPr lang="en-US" sz="900" b="0" i="0" u="none" strike="noStrike">
                          <a:solidFill>
                            <a:srgbClr val="000000"/>
                          </a:solidFill>
                          <a:effectLst/>
                          <a:latin typeface="Calibri" panose="020F0502020204030204" pitchFamily="34" charset="0"/>
                        </a:rPr>
                        <a:t>0.012882077</a:t>
                      </a:r>
                    </a:p>
                  </a:txBody>
                  <a:tcPr marL="5022" marR="5022" marT="5022" marB="0" anchor="b">
                    <a:lnL>
                      <a:noFill/>
                    </a:lnL>
                    <a:lnR>
                      <a:noFill/>
                    </a:lnR>
                    <a:lnT>
                      <a:noFill/>
                    </a:lnT>
                    <a:lnB>
                      <a:noFill/>
                    </a:lnB>
                    <a:solidFill>
                      <a:srgbClr val="FCFEFF"/>
                    </a:solidFill>
                  </a:tcPr>
                </a:tc>
                <a:tc>
                  <a:txBody>
                    <a:bodyPr/>
                    <a:lstStyle/>
                    <a:p>
                      <a:pPr algn="r" fontAlgn="b"/>
                      <a:r>
                        <a:rPr lang="en-US" sz="900" b="0" i="0" u="none" strike="noStrike">
                          <a:solidFill>
                            <a:srgbClr val="000000"/>
                          </a:solidFill>
                          <a:effectLst/>
                          <a:latin typeface="Calibri" panose="020F0502020204030204" pitchFamily="34" charset="0"/>
                        </a:rPr>
                        <a:t>1</a:t>
                      </a:r>
                    </a:p>
                  </a:txBody>
                  <a:tcPr marL="5022" marR="5022" marT="5022" marB="0" anchor="b">
                    <a:lnL>
                      <a:noFill/>
                    </a:lnL>
                    <a:lnR>
                      <a:noFill/>
                    </a:lnR>
                    <a:lnT>
                      <a:noFill/>
                    </a:lnT>
                    <a:lnB>
                      <a:noFill/>
                    </a:lnB>
                    <a:solidFill>
                      <a:srgbClr val="0070C0"/>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22" marR="5022" marT="5022"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26840967"/>
                  </a:ext>
                </a:extLst>
              </a:tr>
              <a:tr h="473139">
                <a:tc>
                  <a:txBody>
                    <a:bodyPr/>
                    <a:lstStyle/>
                    <a:p>
                      <a:pPr algn="l" fontAlgn="b"/>
                      <a:r>
                        <a:rPr lang="en-US" sz="900" b="0" i="0" u="none" strike="noStrike">
                          <a:solidFill>
                            <a:srgbClr val="000000"/>
                          </a:solidFill>
                          <a:effectLst/>
                          <a:latin typeface="Calibri" panose="020F0502020204030204" pitchFamily="34" charset="0"/>
                        </a:rPr>
                        <a:t>AMT_CREDIT</a:t>
                      </a:r>
                    </a:p>
                  </a:txBody>
                  <a:tcPr marL="5022" marR="5022" marT="50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0.009621326</a:t>
                      </a:r>
                    </a:p>
                  </a:txBody>
                  <a:tcPr marL="5022" marR="5022" marT="5022" marB="0" anchor="b">
                    <a:lnL>
                      <a:noFill/>
                    </a:lnL>
                    <a:lnR>
                      <a:noFill/>
                    </a:lnR>
                    <a:lnT>
                      <a:noFill/>
                    </a:lnT>
                    <a:lnB>
                      <a:noFill/>
                    </a:lnB>
                    <a:solidFill>
                      <a:srgbClr val="FDFEFF"/>
                    </a:solidFill>
                  </a:tcPr>
                </a:tc>
                <a:tc>
                  <a:txBody>
                    <a:bodyPr/>
                    <a:lstStyle/>
                    <a:p>
                      <a:pPr algn="r" fontAlgn="b"/>
                      <a:r>
                        <a:rPr lang="en-US" sz="900" b="0" i="0" u="none" strike="noStrike">
                          <a:solidFill>
                            <a:srgbClr val="000000"/>
                          </a:solidFill>
                          <a:effectLst/>
                          <a:latin typeface="Calibri" panose="020F0502020204030204" pitchFamily="34" charset="0"/>
                        </a:rPr>
                        <a:t>0.002145443</a:t>
                      </a:r>
                    </a:p>
                  </a:txBody>
                  <a:tcPr marL="5022" marR="5022" marT="5022" marB="0" anchor="b">
                    <a:lnL>
                      <a:noFill/>
                    </a:lnL>
                    <a:lnR>
                      <a:noFill/>
                    </a:lnR>
                    <a:lnT>
                      <a:noFill/>
                    </a:lnT>
                    <a:lnB>
                      <a:noFill/>
                    </a:lnB>
                    <a:solidFill>
                      <a:srgbClr val="FFFFFF"/>
                    </a:solidFill>
                  </a:tcPr>
                </a:tc>
                <a:tc>
                  <a:txBody>
                    <a:bodyPr/>
                    <a:lstStyle/>
                    <a:p>
                      <a:pPr algn="r" fontAlgn="b"/>
                      <a:r>
                        <a:rPr lang="en-US" sz="900" b="0" i="0" u="none" strike="noStrike">
                          <a:solidFill>
                            <a:srgbClr val="000000"/>
                          </a:solidFill>
                          <a:effectLst/>
                          <a:latin typeface="Calibri" panose="020F0502020204030204" pitchFamily="34" charset="0"/>
                        </a:rPr>
                        <a:t>0.156870272</a:t>
                      </a:r>
                    </a:p>
                  </a:txBody>
                  <a:tcPr marL="5022" marR="5022" marT="5022" marB="0" anchor="b">
                    <a:lnL>
                      <a:noFill/>
                    </a:lnL>
                    <a:lnR>
                      <a:noFill/>
                    </a:lnR>
                    <a:lnT>
                      <a:noFill/>
                    </a:lnT>
                    <a:lnB>
                      <a:noFill/>
                    </a:lnB>
                    <a:solidFill>
                      <a:srgbClr val="D7E9F6"/>
                    </a:solidFill>
                  </a:tcPr>
                </a:tc>
                <a:tc>
                  <a:txBody>
                    <a:bodyPr/>
                    <a:lstStyle/>
                    <a:p>
                      <a:pPr algn="r" fontAlgn="b"/>
                      <a:r>
                        <a:rPr lang="en-US" sz="900" b="0" i="0" u="none" strike="noStrike">
                          <a:solidFill>
                            <a:srgbClr val="000000"/>
                          </a:solidFill>
                          <a:effectLst/>
                          <a:latin typeface="Calibri" panose="020F0502020204030204" pitchFamily="34" charset="0"/>
                        </a:rPr>
                        <a:t>1</a:t>
                      </a:r>
                    </a:p>
                  </a:txBody>
                  <a:tcPr marL="5022" marR="5022" marT="5022" marB="0" anchor="b">
                    <a:lnL>
                      <a:noFill/>
                    </a:lnL>
                    <a:lnR>
                      <a:noFill/>
                    </a:lnR>
                    <a:lnT>
                      <a:noFill/>
                    </a:lnT>
                    <a:lnB>
                      <a:noFill/>
                    </a:lnB>
                    <a:solidFill>
                      <a:srgbClr val="0070C0"/>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22" marR="5022" marT="5022"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63920870"/>
                  </a:ext>
                </a:extLst>
              </a:tr>
              <a:tr h="473139">
                <a:tc>
                  <a:txBody>
                    <a:bodyPr/>
                    <a:lstStyle/>
                    <a:p>
                      <a:pPr algn="l" fontAlgn="b"/>
                      <a:r>
                        <a:rPr lang="en-US" sz="900" b="0" i="0" u="none" strike="noStrike">
                          <a:solidFill>
                            <a:srgbClr val="000000"/>
                          </a:solidFill>
                          <a:effectLst/>
                          <a:latin typeface="Calibri" panose="020F0502020204030204" pitchFamily="34" charset="0"/>
                        </a:rPr>
                        <a:t>AMT_ANNUITY</a:t>
                      </a:r>
                    </a:p>
                  </a:txBody>
                  <a:tcPr marL="5022" marR="5022" marT="50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0.038514246</a:t>
                      </a:r>
                    </a:p>
                  </a:txBody>
                  <a:tcPr marL="5022" marR="5022" marT="5022" marB="0" anchor="b">
                    <a:lnL>
                      <a:noFill/>
                    </a:lnL>
                    <a:lnR>
                      <a:noFill/>
                    </a:lnR>
                    <a:lnT>
                      <a:noFill/>
                    </a:lnT>
                    <a:lnB>
                      <a:noFill/>
                    </a:lnB>
                    <a:solidFill>
                      <a:srgbClr val="F6FAFD"/>
                    </a:solidFill>
                  </a:tcPr>
                </a:tc>
                <a:tc>
                  <a:txBody>
                    <a:bodyPr/>
                    <a:lstStyle/>
                    <a:p>
                      <a:pPr algn="r" fontAlgn="b"/>
                      <a:r>
                        <a:rPr lang="en-US" sz="900" b="0" i="0" u="none" strike="noStrike">
                          <a:solidFill>
                            <a:srgbClr val="000000"/>
                          </a:solidFill>
                          <a:effectLst/>
                          <a:latin typeface="Calibri" panose="020F0502020204030204" pitchFamily="34" charset="0"/>
                        </a:rPr>
                        <a:t>0.021373778</a:t>
                      </a:r>
                    </a:p>
                  </a:txBody>
                  <a:tcPr marL="5022" marR="5022" marT="5022" marB="0" anchor="b">
                    <a:lnL>
                      <a:noFill/>
                    </a:lnL>
                    <a:lnR>
                      <a:noFill/>
                    </a:lnR>
                    <a:lnT>
                      <a:noFill/>
                    </a:lnT>
                    <a:lnB>
                      <a:noFill/>
                    </a:lnB>
                    <a:solidFill>
                      <a:srgbClr val="FAFCFE"/>
                    </a:solidFill>
                  </a:tcPr>
                </a:tc>
                <a:tc>
                  <a:txBody>
                    <a:bodyPr/>
                    <a:lstStyle/>
                    <a:p>
                      <a:pPr algn="r" fontAlgn="b"/>
                      <a:r>
                        <a:rPr lang="en-US" sz="900" b="0" i="0" u="none" strike="noStrike">
                          <a:solidFill>
                            <a:srgbClr val="000000"/>
                          </a:solidFill>
                          <a:effectLst/>
                          <a:latin typeface="Calibri" panose="020F0502020204030204" pitchFamily="34" charset="0"/>
                        </a:rPr>
                        <a:t>0.191657428</a:t>
                      </a:r>
                    </a:p>
                  </a:txBody>
                  <a:tcPr marL="5022" marR="5022" marT="5022" marB="0" anchor="b">
                    <a:lnL>
                      <a:noFill/>
                    </a:lnL>
                    <a:lnR>
                      <a:noFill/>
                    </a:lnR>
                    <a:lnT>
                      <a:noFill/>
                    </a:lnT>
                    <a:lnB>
                      <a:noFill/>
                    </a:lnB>
                    <a:solidFill>
                      <a:srgbClr val="CFE4F3"/>
                    </a:solidFill>
                  </a:tcPr>
                </a:tc>
                <a:tc>
                  <a:txBody>
                    <a:bodyPr/>
                    <a:lstStyle/>
                    <a:p>
                      <a:pPr algn="r" fontAlgn="b"/>
                      <a:r>
                        <a:rPr lang="en-US" sz="900" b="0" i="0" u="none" strike="noStrike">
                          <a:solidFill>
                            <a:srgbClr val="000000"/>
                          </a:solidFill>
                          <a:effectLst/>
                          <a:latin typeface="Calibri" panose="020F0502020204030204" pitchFamily="34" charset="0"/>
                        </a:rPr>
                        <a:t>0.770138003</a:t>
                      </a:r>
                    </a:p>
                  </a:txBody>
                  <a:tcPr marL="5022" marR="5022" marT="5022" marB="0" anchor="b">
                    <a:lnL>
                      <a:noFill/>
                    </a:lnL>
                    <a:lnR>
                      <a:noFill/>
                    </a:lnR>
                    <a:lnT>
                      <a:noFill/>
                    </a:lnT>
                    <a:lnB>
                      <a:noFill/>
                    </a:lnB>
                    <a:solidFill>
                      <a:srgbClr val="3B91CF"/>
                    </a:solidFill>
                  </a:tcPr>
                </a:tc>
                <a:tc>
                  <a:txBody>
                    <a:bodyPr/>
                    <a:lstStyle/>
                    <a:p>
                      <a:pPr algn="r" fontAlgn="b"/>
                      <a:r>
                        <a:rPr lang="en-US" sz="900" b="0" i="0" u="none" strike="noStrike">
                          <a:solidFill>
                            <a:srgbClr val="000000"/>
                          </a:solidFill>
                          <a:effectLst/>
                          <a:latin typeface="Calibri" panose="020F0502020204030204" pitchFamily="34" charset="0"/>
                        </a:rPr>
                        <a:t>1</a:t>
                      </a:r>
                    </a:p>
                  </a:txBody>
                  <a:tcPr marL="5022" marR="5022" marT="5022" marB="0" anchor="b">
                    <a:lnL>
                      <a:noFill/>
                    </a:lnL>
                    <a:lnR>
                      <a:noFill/>
                    </a:lnR>
                    <a:lnT>
                      <a:noFill/>
                    </a:lnT>
                    <a:lnB>
                      <a:noFill/>
                    </a:lnB>
                    <a:solidFill>
                      <a:srgbClr val="0070C0"/>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22" marR="5022" marT="5022"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36793539"/>
                  </a:ext>
                </a:extLst>
              </a:tr>
              <a:tr h="473139">
                <a:tc>
                  <a:txBody>
                    <a:bodyPr/>
                    <a:lstStyle/>
                    <a:p>
                      <a:pPr algn="l" fontAlgn="b"/>
                      <a:r>
                        <a:rPr lang="en-US" sz="900" b="0" i="0" u="none" strike="noStrike">
                          <a:solidFill>
                            <a:srgbClr val="000000"/>
                          </a:solidFill>
                          <a:effectLst/>
                          <a:latin typeface="Calibri" panose="020F0502020204030204" pitchFamily="34" charset="0"/>
                        </a:rPr>
                        <a:t>AMT_GOODS_PRICE</a:t>
                      </a:r>
                    </a:p>
                  </a:txBody>
                  <a:tcPr marL="5022" marR="5022" marT="50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0.011564978</a:t>
                      </a:r>
                    </a:p>
                  </a:txBody>
                  <a:tcPr marL="5022" marR="5022" marT="5022" marB="0" anchor="b">
                    <a:lnL>
                      <a:noFill/>
                    </a:lnL>
                    <a:lnR>
                      <a:noFill/>
                    </a:lnR>
                    <a:lnT>
                      <a:noFill/>
                    </a:lnT>
                    <a:lnB>
                      <a:noFill/>
                    </a:lnB>
                    <a:solidFill>
                      <a:srgbClr val="FDFEFF"/>
                    </a:solidFill>
                  </a:tcPr>
                </a:tc>
                <a:tc>
                  <a:txBody>
                    <a:bodyPr/>
                    <a:lstStyle/>
                    <a:p>
                      <a:pPr algn="r" fontAlgn="b"/>
                      <a:r>
                        <a:rPr lang="en-US" sz="900" b="0" i="0" u="none" strike="noStrike">
                          <a:solidFill>
                            <a:srgbClr val="000000"/>
                          </a:solidFill>
                          <a:effectLst/>
                          <a:latin typeface="Calibri" panose="020F0502020204030204" pitchFamily="34" charset="0"/>
                        </a:rPr>
                        <a:t>-0.001827168</a:t>
                      </a:r>
                    </a:p>
                  </a:txBody>
                  <a:tcPr marL="5022" marR="5022" marT="5022" marB="0" anchor="b">
                    <a:lnL>
                      <a:noFill/>
                    </a:lnL>
                    <a:lnR>
                      <a:noFill/>
                    </a:lnR>
                    <a:lnT>
                      <a:noFill/>
                    </a:lnT>
                    <a:lnB>
                      <a:noFill/>
                    </a:lnB>
                    <a:solidFill>
                      <a:srgbClr val="FFFEFE"/>
                    </a:solidFill>
                  </a:tcPr>
                </a:tc>
                <a:tc>
                  <a:txBody>
                    <a:bodyPr/>
                    <a:lstStyle/>
                    <a:p>
                      <a:pPr algn="r" fontAlgn="b"/>
                      <a:r>
                        <a:rPr lang="en-US" sz="900" b="0" i="0" u="none" strike="noStrike">
                          <a:solidFill>
                            <a:srgbClr val="000000"/>
                          </a:solidFill>
                          <a:effectLst/>
                          <a:latin typeface="Calibri" panose="020F0502020204030204" pitchFamily="34" charset="0"/>
                        </a:rPr>
                        <a:t>0.159610064</a:t>
                      </a:r>
                    </a:p>
                  </a:txBody>
                  <a:tcPr marL="5022" marR="5022" marT="5022" marB="0" anchor="b">
                    <a:lnL>
                      <a:noFill/>
                    </a:lnL>
                    <a:lnR>
                      <a:noFill/>
                    </a:lnR>
                    <a:lnT>
                      <a:noFill/>
                    </a:lnT>
                    <a:lnB>
                      <a:noFill/>
                    </a:lnB>
                    <a:solidFill>
                      <a:srgbClr val="D7E9F5"/>
                    </a:solidFill>
                  </a:tcPr>
                </a:tc>
                <a:tc>
                  <a:txBody>
                    <a:bodyPr/>
                    <a:lstStyle/>
                    <a:p>
                      <a:pPr algn="r" fontAlgn="b"/>
                      <a:r>
                        <a:rPr lang="en-US" sz="900" b="0" i="0" u="none" strike="noStrike" dirty="0">
                          <a:solidFill>
                            <a:srgbClr val="000000"/>
                          </a:solidFill>
                          <a:effectLst/>
                          <a:latin typeface="Calibri" panose="020F0502020204030204" pitchFamily="34" charset="0"/>
                        </a:rPr>
                        <a:t>0.986968305</a:t>
                      </a:r>
                    </a:p>
                  </a:txBody>
                  <a:tcPr marL="5022" marR="5022" marT="5022" marB="0" anchor="b">
                    <a:lnL>
                      <a:noFill/>
                    </a:lnL>
                    <a:lnR>
                      <a:noFill/>
                    </a:lnR>
                    <a:lnT>
                      <a:noFill/>
                    </a:lnT>
                    <a:lnB>
                      <a:noFill/>
                    </a:lnB>
                    <a:solidFill>
                      <a:srgbClr val="0472C1"/>
                    </a:solidFill>
                  </a:tcPr>
                </a:tc>
                <a:tc>
                  <a:txBody>
                    <a:bodyPr/>
                    <a:lstStyle/>
                    <a:p>
                      <a:pPr algn="r" fontAlgn="b"/>
                      <a:r>
                        <a:rPr lang="en-US" sz="900" b="0" i="0" u="none" strike="noStrike">
                          <a:solidFill>
                            <a:srgbClr val="000000"/>
                          </a:solidFill>
                          <a:effectLst/>
                          <a:latin typeface="Calibri" panose="020F0502020204030204" pitchFamily="34" charset="0"/>
                        </a:rPr>
                        <a:t>0.775109273</a:t>
                      </a:r>
                    </a:p>
                  </a:txBody>
                  <a:tcPr marL="5022" marR="5022" marT="5022" marB="0" anchor="b">
                    <a:lnL>
                      <a:noFill/>
                    </a:lnL>
                    <a:lnR>
                      <a:noFill/>
                    </a:lnR>
                    <a:lnT>
                      <a:noFill/>
                    </a:lnT>
                    <a:lnB>
                      <a:noFill/>
                    </a:lnB>
                    <a:solidFill>
                      <a:srgbClr val="3A91CF"/>
                    </a:solidFill>
                  </a:tcPr>
                </a:tc>
                <a:tc>
                  <a:txBody>
                    <a:bodyPr/>
                    <a:lstStyle/>
                    <a:p>
                      <a:pPr algn="r" fontAlgn="b"/>
                      <a:r>
                        <a:rPr lang="en-US" sz="900" b="0" i="0" u="none" strike="noStrike">
                          <a:solidFill>
                            <a:srgbClr val="000000"/>
                          </a:solidFill>
                          <a:effectLst/>
                          <a:latin typeface="Calibri" panose="020F0502020204030204" pitchFamily="34" charset="0"/>
                        </a:rPr>
                        <a:t>1</a:t>
                      </a:r>
                    </a:p>
                  </a:txBody>
                  <a:tcPr marL="5022" marR="5022" marT="5022" marB="0" anchor="b">
                    <a:lnL>
                      <a:noFill/>
                    </a:lnL>
                    <a:lnR>
                      <a:noFill/>
                    </a:lnR>
                    <a:lnT>
                      <a:noFill/>
                    </a:lnT>
                    <a:lnB>
                      <a:noFill/>
                    </a:lnB>
                    <a:solidFill>
                      <a:srgbClr val="0070C0"/>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22" marR="5022" marT="5022"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58477423"/>
                  </a:ext>
                </a:extLst>
              </a:tr>
              <a:tr h="473139">
                <a:tc>
                  <a:txBody>
                    <a:bodyPr/>
                    <a:lstStyle/>
                    <a:p>
                      <a:pPr algn="l" fontAlgn="b"/>
                      <a:r>
                        <a:rPr lang="en-US" sz="900" b="0" i="0" u="none" strike="noStrike">
                          <a:solidFill>
                            <a:srgbClr val="000000"/>
                          </a:solidFill>
                          <a:effectLst/>
                          <a:latin typeface="Calibri" panose="020F0502020204030204" pitchFamily="34" charset="0"/>
                        </a:rPr>
                        <a:t>DAYS_BIRTH</a:t>
                      </a:r>
                    </a:p>
                  </a:txBody>
                  <a:tcPr marL="5022" marR="5022" marT="50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-0.331912082</a:t>
                      </a:r>
                    </a:p>
                  </a:txBody>
                  <a:tcPr marL="5022" marR="5022" marT="5022" marB="0" anchor="b">
                    <a:lnL>
                      <a:noFill/>
                    </a:lnL>
                    <a:lnR>
                      <a:noFill/>
                    </a:lnR>
                    <a:lnT>
                      <a:noFill/>
                    </a:lnT>
                    <a:lnB>
                      <a:noFill/>
                    </a:lnB>
                    <a:solidFill>
                      <a:srgbClr val="FFAAAA"/>
                    </a:solidFill>
                  </a:tcPr>
                </a:tc>
                <a:tc>
                  <a:txBody>
                    <a:bodyPr/>
                    <a:lstStyle/>
                    <a:p>
                      <a:pPr algn="r" fontAlgn="b"/>
                      <a:r>
                        <a:rPr lang="en-US" sz="900" b="0" i="0" u="none" strike="noStrike">
                          <a:solidFill>
                            <a:srgbClr val="000000"/>
                          </a:solidFill>
                          <a:effectLst/>
                          <a:latin typeface="Calibri" panose="020F0502020204030204" pitchFamily="34" charset="0"/>
                        </a:rPr>
                        <a:t>-0.330937668</a:t>
                      </a:r>
                    </a:p>
                  </a:txBody>
                  <a:tcPr marL="5022" marR="5022" marT="5022" marB="0" anchor="b">
                    <a:lnL>
                      <a:noFill/>
                    </a:lnL>
                    <a:lnR>
                      <a:noFill/>
                    </a:lnR>
                    <a:lnT>
                      <a:noFill/>
                    </a:lnT>
                    <a:lnB>
                      <a:noFill/>
                    </a:lnB>
                    <a:solidFill>
                      <a:srgbClr val="FFAAAA"/>
                    </a:solidFill>
                  </a:tcPr>
                </a:tc>
                <a:tc>
                  <a:txBody>
                    <a:bodyPr/>
                    <a:lstStyle/>
                    <a:p>
                      <a:pPr algn="r" fontAlgn="b"/>
                      <a:r>
                        <a:rPr lang="en-US" sz="900" b="0" i="0" u="none" strike="noStrike">
                          <a:solidFill>
                            <a:srgbClr val="000000"/>
                          </a:solidFill>
                          <a:effectLst/>
                          <a:latin typeface="Calibri" panose="020F0502020204030204" pitchFamily="34" charset="0"/>
                        </a:rPr>
                        <a:t>-0.027260873</a:t>
                      </a:r>
                    </a:p>
                  </a:txBody>
                  <a:tcPr marL="5022" marR="5022" marT="5022" marB="0" anchor="b">
                    <a:lnL>
                      <a:noFill/>
                    </a:lnL>
                    <a:lnR>
                      <a:noFill/>
                    </a:lnR>
                    <a:lnT>
                      <a:noFill/>
                    </a:lnT>
                    <a:lnB>
                      <a:noFill/>
                    </a:lnB>
                    <a:solidFill>
                      <a:srgbClr val="FFF8F8"/>
                    </a:solidFill>
                  </a:tcPr>
                </a:tc>
                <a:tc>
                  <a:txBody>
                    <a:bodyPr/>
                    <a:lstStyle/>
                    <a:p>
                      <a:pPr algn="r" fontAlgn="b"/>
                      <a:r>
                        <a:rPr lang="en-US" sz="900" b="0" i="0" u="none" strike="noStrike">
                          <a:solidFill>
                            <a:srgbClr val="000000"/>
                          </a:solidFill>
                          <a:effectLst/>
                          <a:latin typeface="Calibri" panose="020F0502020204030204" pitchFamily="34" charset="0"/>
                        </a:rPr>
                        <a:t>0.055435947</a:t>
                      </a:r>
                    </a:p>
                  </a:txBody>
                  <a:tcPr marL="5022" marR="5022" marT="5022" marB="0" anchor="b">
                    <a:lnL>
                      <a:noFill/>
                    </a:lnL>
                    <a:lnR>
                      <a:noFill/>
                    </a:lnR>
                    <a:lnT>
                      <a:noFill/>
                    </a:lnT>
                    <a:lnB>
                      <a:noFill/>
                    </a:lnB>
                    <a:solidFill>
                      <a:srgbClr val="F1F8FC"/>
                    </a:solidFill>
                  </a:tcPr>
                </a:tc>
                <a:tc>
                  <a:txBody>
                    <a:bodyPr/>
                    <a:lstStyle/>
                    <a:p>
                      <a:pPr algn="r" fontAlgn="b"/>
                      <a:r>
                        <a:rPr lang="en-US" sz="900" b="0" i="0" u="none" strike="noStrike">
                          <a:solidFill>
                            <a:srgbClr val="000000"/>
                          </a:solidFill>
                          <a:effectLst/>
                          <a:latin typeface="Calibri" panose="020F0502020204030204" pitchFamily="34" charset="0"/>
                        </a:rPr>
                        <a:t>-0.00944547</a:t>
                      </a:r>
                    </a:p>
                  </a:txBody>
                  <a:tcPr marL="5022" marR="5022" marT="5022" marB="0" anchor="b">
                    <a:lnL>
                      <a:noFill/>
                    </a:lnL>
                    <a:lnR>
                      <a:noFill/>
                    </a:lnR>
                    <a:lnT>
                      <a:noFill/>
                    </a:lnT>
                    <a:lnB>
                      <a:noFill/>
                    </a:lnB>
                    <a:solidFill>
                      <a:srgbClr val="FFFCFC"/>
                    </a:solidFill>
                  </a:tcPr>
                </a:tc>
                <a:tc>
                  <a:txBody>
                    <a:bodyPr/>
                    <a:lstStyle/>
                    <a:p>
                      <a:pPr algn="r" fontAlgn="b"/>
                      <a:r>
                        <a:rPr lang="en-US" sz="900" b="0" i="0" u="none" strike="noStrike">
                          <a:solidFill>
                            <a:srgbClr val="000000"/>
                          </a:solidFill>
                          <a:effectLst/>
                          <a:latin typeface="Calibri" panose="020F0502020204030204" pitchFamily="34" charset="0"/>
                        </a:rPr>
                        <a:t>0.053442309</a:t>
                      </a:r>
                    </a:p>
                  </a:txBody>
                  <a:tcPr marL="5022" marR="5022" marT="5022" marB="0" anchor="b">
                    <a:lnL>
                      <a:noFill/>
                    </a:lnL>
                    <a:lnR>
                      <a:noFill/>
                    </a:lnR>
                    <a:lnT>
                      <a:noFill/>
                    </a:lnT>
                    <a:lnB>
                      <a:noFill/>
                    </a:lnB>
                    <a:solidFill>
                      <a:srgbClr val="F2F8FC"/>
                    </a:solidFill>
                  </a:tcPr>
                </a:tc>
                <a:tc>
                  <a:txBody>
                    <a:bodyPr/>
                    <a:lstStyle/>
                    <a:p>
                      <a:pPr algn="r" fontAlgn="b"/>
                      <a:r>
                        <a:rPr lang="en-US" sz="900" b="0" i="0" u="none" strike="noStrike">
                          <a:solidFill>
                            <a:srgbClr val="000000"/>
                          </a:solidFill>
                          <a:effectLst/>
                          <a:latin typeface="Calibri" panose="020F0502020204030204" pitchFamily="34" charset="0"/>
                        </a:rPr>
                        <a:t>1</a:t>
                      </a:r>
                    </a:p>
                  </a:txBody>
                  <a:tcPr marL="5022" marR="5022" marT="5022" marB="0" anchor="b">
                    <a:lnL>
                      <a:noFill/>
                    </a:lnL>
                    <a:lnR>
                      <a:noFill/>
                    </a:lnR>
                    <a:lnT>
                      <a:noFill/>
                    </a:lnT>
                    <a:lnB>
                      <a:noFill/>
                    </a:lnB>
                    <a:solidFill>
                      <a:srgbClr val="0070C0"/>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22" marR="5022" marT="5022"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02793854"/>
                  </a:ext>
                </a:extLst>
              </a:tr>
              <a:tr h="473139">
                <a:tc>
                  <a:txBody>
                    <a:bodyPr/>
                    <a:lstStyle/>
                    <a:p>
                      <a:pPr algn="l" fontAlgn="b"/>
                      <a:r>
                        <a:rPr lang="en-US" sz="900" b="0" i="0" u="none" strike="noStrike">
                          <a:solidFill>
                            <a:srgbClr val="000000"/>
                          </a:solidFill>
                          <a:effectLst/>
                          <a:latin typeface="Calibri" panose="020F0502020204030204" pitchFamily="34" charset="0"/>
                        </a:rPr>
                        <a:t>DAYS_EMPLOYED</a:t>
                      </a:r>
                    </a:p>
                  </a:txBody>
                  <a:tcPr marL="5022" marR="5022" marT="50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-0.214573002</a:t>
                      </a:r>
                    </a:p>
                  </a:txBody>
                  <a:tcPr marL="5022" marR="5022" marT="5022" marB="0" anchor="b">
                    <a:lnL>
                      <a:noFill/>
                    </a:lnL>
                    <a:lnR>
                      <a:noFill/>
                    </a:lnR>
                    <a:lnT>
                      <a:noFill/>
                    </a:lnT>
                    <a:lnB>
                      <a:noFill/>
                    </a:lnB>
                    <a:solidFill>
                      <a:srgbClr val="FFC8C8"/>
                    </a:solidFill>
                  </a:tcPr>
                </a:tc>
                <a:tc>
                  <a:txBody>
                    <a:bodyPr/>
                    <a:lstStyle/>
                    <a:p>
                      <a:pPr algn="r" fontAlgn="b"/>
                      <a:r>
                        <a:rPr lang="en-US" sz="900" b="0" i="0" u="none" strike="noStrike">
                          <a:solidFill>
                            <a:srgbClr val="000000"/>
                          </a:solidFill>
                          <a:effectLst/>
                          <a:latin typeface="Calibri" panose="020F0502020204030204" pitchFamily="34" charset="0"/>
                        </a:rPr>
                        <a:t>-0.241582844</a:t>
                      </a:r>
                    </a:p>
                  </a:txBody>
                  <a:tcPr marL="5022" marR="5022" marT="5022" marB="0" anchor="b">
                    <a:lnL>
                      <a:noFill/>
                    </a:lnL>
                    <a:lnR>
                      <a:noFill/>
                    </a:lnR>
                    <a:lnT>
                      <a:noFill/>
                    </a:lnT>
                    <a:lnB>
                      <a:noFill/>
                    </a:lnB>
                    <a:solidFill>
                      <a:srgbClr val="FFC1C1"/>
                    </a:solidFill>
                  </a:tcPr>
                </a:tc>
                <a:tc>
                  <a:txBody>
                    <a:bodyPr/>
                    <a:lstStyle/>
                    <a:p>
                      <a:pPr algn="r" fontAlgn="b"/>
                      <a:r>
                        <a:rPr lang="en-US" sz="900" b="0" i="0" u="none" strike="noStrike">
                          <a:solidFill>
                            <a:srgbClr val="000000"/>
                          </a:solidFill>
                          <a:effectLst/>
                          <a:latin typeface="Calibri" panose="020F0502020204030204" pitchFamily="34" charset="0"/>
                        </a:rPr>
                        <a:t>-0.063835353</a:t>
                      </a:r>
                    </a:p>
                  </a:txBody>
                  <a:tcPr marL="5022" marR="5022" marT="5022" marB="0" anchor="b">
                    <a:lnL>
                      <a:noFill/>
                    </a:lnL>
                    <a:lnR>
                      <a:noFill/>
                    </a:lnR>
                    <a:lnT>
                      <a:noFill/>
                    </a:lnT>
                    <a:lnB>
                      <a:noFill/>
                    </a:lnB>
                    <a:solidFill>
                      <a:srgbClr val="FFEEEE"/>
                    </a:solidFill>
                  </a:tcPr>
                </a:tc>
                <a:tc>
                  <a:txBody>
                    <a:bodyPr/>
                    <a:lstStyle/>
                    <a:p>
                      <a:pPr algn="r" fontAlgn="b"/>
                      <a:r>
                        <a:rPr lang="en-US" sz="900" b="0" i="0" u="none" strike="noStrike">
                          <a:solidFill>
                            <a:srgbClr val="000000"/>
                          </a:solidFill>
                          <a:effectLst/>
                          <a:latin typeface="Calibri" panose="020F0502020204030204" pitchFamily="34" charset="0"/>
                        </a:rPr>
                        <a:t>-0.064318887</a:t>
                      </a:r>
                    </a:p>
                  </a:txBody>
                  <a:tcPr marL="5022" marR="5022" marT="5022" marB="0" anchor="b">
                    <a:lnL>
                      <a:noFill/>
                    </a:lnL>
                    <a:lnR>
                      <a:noFill/>
                    </a:lnR>
                    <a:lnT>
                      <a:noFill/>
                    </a:lnT>
                    <a:lnB>
                      <a:noFill/>
                    </a:lnB>
                    <a:solidFill>
                      <a:srgbClr val="FFEEEE"/>
                    </a:solidFill>
                  </a:tcPr>
                </a:tc>
                <a:tc>
                  <a:txBody>
                    <a:bodyPr/>
                    <a:lstStyle/>
                    <a:p>
                      <a:pPr algn="r" fontAlgn="b"/>
                      <a:r>
                        <a:rPr lang="en-US" sz="900" b="0" i="0" u="none" strike="noStrike">
                          <a:solidFill>
                            <a:srgbClr val="000000"/>
                          </a:solidFill>
                          <a:effectLst/>
                          <a:latin typeface="Calibri" panose="020F0502020204030204" pitchFamily="34" charset="0"/>
                        </a:rPr>
                        <a:t>-0.102851483</a:t>
                      </a:r>
                    </a:p>
                  </a:txBody>
                  <a:tcPr marL="5022" marR="5022" marT="5022" marB="0" anchor="b">
                    <a:lnL>
                      <a:noFill/>
                    </a:lnL>
                    <a:lnR>
                      <a:noFill/>
                    </a:lnR>
                    <a:lnT>
                      <a:noFill/>
                    </a:lnT>
                    <a:lnB>
                      <a:noFill/>
                    </a:lnB>
                    <a:solidFill>
                      <a:srgbClr val="FFE4E4"/>
                    </a:solidFill>
                  </a:tcPr>
                </a:tc>
                <a:tc>
                  <a:txBody>
                    <a:bodyPr/>
                    <a:lstStyle/>
                    <a:p>
                      <a:pPr algn="r" fontAlgn="b"/>
                      <a:r>
                        <a:rPr lang="en-US" sz="900" b="0" i="0" u="none" strike="noStrike">
                          <a:solidFill>
                            <a:srgbClr val="000000"/>
                          </a:solidFill>
                          <a:effectLst/>
                          <a:latin typeface="Calibri" panose="020F0502020204030204" pitchFamily="34" charset="0"/>
                        </a:rPr>
                        <a:t>-0.062264996</a:t>
                      </a:r>
                    </a:p>
                  </a:txBody>
                  <a:tcPr marL="5022" marR="5022" marT="5022" marB="0" anchor="b">
                    <a:lnL>
                      <a:noFill/>
                    </a:lnL>
                    <a:lnR>
                      <a:noFill/>
                    </a:lnR>
                    <a:lnT>
                      <a:noFill/>
                    </a:lnT>
                    <a:lnB>
                      <a:noFill/>
                    </a:lnB>
                    <a:solidFill>
                      <a:srgbClr val="FFEFEF"/>
                    </a:solidFill>
                  </a:tcPr>
                </a:tc>
                <a:tc>
                  <a:txBody>
                    <a:bodyPr/>
                    <a:lstStyle/>
                    <a:p>
                      <a:pPr algn="r" fontAlgn="b"/>
                      <a:r>
                        <a:rPr lang="en-US" sz="900" b="0" i="0" u="none" strike="noStrike">
                          <a:solidFill>
                            <a:srgbClr val="000000"/>
                          </a:solidFill>
                          <a:effectLst/>
                          <a:latin typeface="Calibri" panose="020F0502020204030204" pitchFamily="34" charset="0"/>
                        </a:rPr>
                        <a:t>0.623940917</a:t>
                      </a:r>
                    </a:p>
                  </a:txBody>
                  <a:tcPr marL="5022" marR="5022" marT="5022" marB="0" anchor="b">
                    <a:lnL>
                      <a:noFill/>
                    </a:lnL>
                    <a:lnR>
                      <a:noFill/>
                    </a:lnR>
                    <a:lnT>
                      <a:noFill/>
                    </a:lnT>
                    <a:lnB>
                      <a:noFill/>
                    </a:lnB>
                    <a:solidFill>
                      <a:srgbClr val="60A6D8"/>
                    </a:solidFill>
                  </a:tcPr>
                </a:tc>
                <a:tc>
                  <a:txBody>
                    <a:bodyPr/>
                    <a:lstStyle/>
                    <a:p>
                      <a:pPr algn="r" fontAlgn="b"/>
                      <a:r>
                        <a:rPr lang="en-US" sz="900" b="0" i="0" u="none" strike="noStrike">
                          <a:solidFill>
                            <a:srgbClr val="000000"/>
                          </a:solidFill>
                          <a:effectLst/>
                          <a:latin typeface="Calibri" panose="020F0502020204030204" pitchFamily="34" charset="0"/>
                        </a:rPr>
                        <a:t>1</a:t>
                      </a:r>
                    </a:p>
                  </a:txBody>
                  <a:tcPr marL="5022" marR="5022" marT="5022" marB="0" anchor="b">
                    <a:lnL>
                      <a:noFill/>
                    </a:lnL>
                    <a:lnR>
                      <a:noFill/>
                    </a:lnR>
                    <a:lnT>
                      <a:noFill/>
                    </a:lnT>
                    <a:lnB>
                      <a:noFill/>
                    </a:lnB>
                    <a:solidFill>
                      <a:srgbClr val="0070C0"/>
                    </a:solidFill>
                  </a:tcPr>
                </a:tc>
                <a:tc>
                  <a:txBody>
                    <a:bodyPr/>
                    <a:lstStyle/>
                    <a:p>
                      <a:pPr algn="l" fontAlgn="b"/>
                      <a:endParaRPr lang="en-US" sz="900" b="0" i="0" u="none" strike="noStrike">
                        <a:solidFill>
                          <a:srgbClr val="000000"/>
                        </a:solidFill>
                        <a:effectLst/>
                        <a:latin typeface="Calibri" panose="020F0502020204030204" pitchFamily="34" charset="0"/>
                      </a:endParaRPr>
                    </a:p>
                  </a:txBody>
                  <a:tcPr marL="5022" marR="5022" marT="5022"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22" marR="5022" marT="5022"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27977507"/>
                  </a:ext>
                </a:extLst>
              </a:tr>
              <a:tr h="473139">
                <a:tc>
                  <a:txBody>
                    <a:bodyPr/>
                    <a:lstStyle/>
                    <a:p>
                      <a:pPr algn="l" fontAlgn="b"/>
                      <a:r>
                        <a:rPr lang="en-US" sz="900" b="0" i="0" u="none" strike="noStrike">
                          <a:solidFill>
                            <a:srgbClr val="000000"/>
                          </a:solidFill>
                          <a:effectLst/>
                          <a:latin typeface="Calibri" panose="020F0502020204030204" pitchFamily="34" charset="0"/>
                        </a:rPr>
                        <a:t>REGION_RATING_CLIENT</a:t>
                      </a:r>
                    </a:p>
                  </a:txBody>
                  <a:tcPr marL="5022" marR="5022" marT="502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0.080210445</a:t>
                      </a:r>
                    </a:p>
                  </a:txBody>
                  <a:tcPr marL="5022" marR="5022" marT="5022" marB="0" anchor="b">
                    <a:lnL>
                      <a:noFill/>
                    </a:lnL>
                    <a:lnR>
                      <a:noFill/>
                    </a:lnR>
                    <a:lnT>
                      <a:noFill/>
                    </a:lnT>
                    <a:lnB>
                      <a:noFill/>
                    </a:lnB>
                    <a:solidFill>
                      <a:srgbClr val="EBF4FA"/>
                    </a:solidFill>
                  </a:tcPr>
                </a:tc>
                <a:tc>
                  <a:txBody>
                    <a:bodyPr/>
                    <a:lstStyle/>
                    <a:p>
                      <a:pPr algn="r" fontAlgn="b"/>
                      <a:r>
                        <a:rPr lang="en-US" sz="900" b="0" i="0" u="none" strike="noStrike">
                          <a:solidFill>
                            <a:srgbClr val="000000"/>
                          </a:solidFill>
                          <a:effectLst/>
                          <a:latin typeface="Calibri" panose="020F0502020204030204" pitchFamily="34" charset="0"/>
                        </a:rPr>
                        <a:t>0.025422947</a:t>
                      </a:r>
                    </a:p>
                  </a:txBody>
                  <a:tcPr marL="5022" marR="5022" marT="5022" marB="0" anchor="b">
                    <a:lnL>
                      <a:noFill/>
                    </a:lnL>
                    <a:lnR>
                      <a:noFill/>
                    </a:lnR>
                    <a:lnT>
                      <a:noFill/>
                    </a:lnT>
                    <a:lnB>
                      <a:noFill/>
                    </a:lnB>
                    <a:solidFill>
                      <a:srgbClr val="F9FCFE"/>
                    </a:solidFill>
                  </a:tcPr>
                </a:tc>
                <a:tc>
                  <a:txBody>
                    <a:bodyPr/>
                    <a:lstStyle/>
                    <a:p>
                      <a:pPr algn="r" fontAlgn="b"/>
                      <a:r>
                        <a:rPr lang="en-US" sz="900" b="0" i="0" u="none" strike="noStrike">
                          <a:solidFill>
                            <a:srgbClr val="000000"/>
                          </a:solidFill>
                          <a:effectLst/>
                          <a:latin typeface="Calibri" panose="020F0502020204030204" pitchFamily="34" charset="0"/>
                        </a:rPr>
                        <a:t>-0.085465189</a:t>
                      </a:r>
                    </a:p>
                  </a:txBody>
                  <a:tcPr marL="5022" marR="5022" marT="5022" marB="0" anchor="b">
                    <a:lnL>
                      <a:noFill/>
                    </a:lnL>
                    <a:lnR>
                      <a:noFill/>
                    </a:lnR>
                    <a:lnT>
                      <a:noFill/>
                    </a:lnT>
                    <a:lnB>
                      <a:noFill/>
                    </a:lnB>
                    <a:solidFill>
                      <a:srgbClr val="FFE9E9"/>
                    </a:solidFill>
                  </a:tcPr>
                </a:tc>
                <a:tc>
                  <a:txBody>
                    <a:bodyPr/>
                    <a:lstStyle/>
                    <a:p>
                      <a:pPr algn="r" fontAlgn="b"/>
                      <a:r>
                        <a:rPr lang="en-US" sz="900" b="0" i="0" u="none" strike="noStrike">
                          <a:solidFill>
                            <a:srgbClr val="000000"/>
                          </a:solidFill>
                          <a:effectLst/>
                          <a:latin typeface="Calibri" panose="020F0502020204030204" pitchFamily="34" charset="0"/>
                        </a:rPr>
                        <a:t>-0.101776386</a:t>
                      </a:r>
                    </a:p>
                  </a:txBody>
                  <a:tcPr marL="5022" marR="5022" marT="5022" marB="0" anchor="b">
                    <a:lnL>
                      <a:noFill/>
                    </a:lnL>
                    <a:lnR>
                      <a:noFill/>
                    </a:lnR>
                    <a:lnT>
                      <a:noFill/>
                    </a:lnT>
                    <a:lnB>
                      <a:noFill/>
                    </a:lnB>
                    <a:solidFill>
                      <a:srgbClr val="FFE5E5"/>
                    </a:solidFill>
                  </a:tcPr>
                </a:tc>
                <a:tc>
                  <a:txBody>
                    <a:bodyPr/>
                    <a:lstStyle/>
                    <a:p>
                      <a:pPr algn="r" fontAlgn="b"/>
                      <a:r>
                        <a:rPr lang="en-US" sz="900" b="0" i="0" u="none" strike="noStrike">
                          <a:solidFill>
                            <a:srgbClr val="000000"/>
                          </a:solidFill>
                          <a:effectLst/>
                          <a:latin typeface="Calibri" panose="020F0502020204030204" pitchFamily="34" charset="0"/>
                        </a:rPr>
                        <a:t>-0.128524581</a:t>
                      </a:r>
                    </a:p>
                  </a:txBody>
                  <a:tcPr marL="5022" marR="5022" marT="5022" marB="0" anchor="b">
                    <a:lnL>
                      <a:noFill/>
                    </a:lnL>
                    <a:lnR>
                      <a:noFill/>
                    </a:lnR>
                    <a:lnT>
                      <a:noFill/>
                    </a:lnT>
                    <a:lnB>
                      <a:noFill/>
                    </a:lnB>
                    <a:solidFill>
                      <a:srgbClr val="FFDEDE"/>
                    </a:solidFill>
                  </a:tcPr>
                </a:tc>
                <a:tc>
                  <a:txBody>
                    <a:bodyPr/>
                    <a:lstStyle/>
                    <a:p>
                      <a:pPr algn="r" fontAlgn="b"/>
                      <a:r>
                        <a:rPr lang="en-US" sz="900" b="0" i="0" u="none" strike="noStrike">
                          <a:solidFill>
                            <a:srgbClr val="000000"/>
                          </a:solidFill>
                          <a:effectLst/>
                          <a:latin typeface="Calibri" panose="020F0502020204030204" pitchFamily="34" charset="0"/>
                        </a:rPr>
                        <a:t>-0.103786297</a:t>
                      </a:r>
                    </a:p>
                  </a:txBody>
                  <a:tcPr marL="5022" marR="5022" marT="5022" marB="0" anchor="b">
                    <a:lnL>
                      <a:noFill/>
                    </a:lnL>
                    <a:lnR>
                      <a:noFill/>
                    </a:lnR>
                    <a:lnT>
                      <a:noFill/>
                    </a:lnT>
                    <a:lnB>
                      <a:noFill/>
                    </a:lnB>
                    <a:solidFill>
                      <a:srgbClr val="FFE4E4"/>
                    </a:solidFill>
                  </a:tcPr>
                </a:tc>
                <a:tc>
                  <a:txBody>
                    <a:bodyPr/>
                    <a:lstStyle/>
                    <a:p>
                      <a:pPr algn="r" fontAlgn="b"/>
                      <a:r>
                        <a:rPr lang="en-US" sz="900" b="0" i="0" u="none" strike="noStrike">
                          <a:solidFill>
                            <a:srgbClr val="000000"/>
                          </a:solidFill>
                          <a:effectLst/>
                          <a:latin typeface="Calibri" panose="020F0502020204030204" pitchFamily="34" charset="0"/>
                        </a:rPr>
                        <a:t>-0.00936065</a:t>
                      </a:r>
                    </a:p>
                  </a:txBody>
                  <a:tcPr marL="5022" marR="5022" marT="5022" marB="0" anchor="b">
                    <a:lnL>
                      <a:noFill/>
                    </a:lnL>
                    <a:lnR>
                      <a:noFill/>
                    </a:lnR>
                    <a:lnT>
                      <a:noFill/>
                    </a:lnT>
                    <a:lnB>
                      <a:noFill/>
                    </a:lnB>
                    <a:solidFill>
                      <a:srgbClr val="FFFCFC"/>
                    </a:solidFill>
                  </a:tcPr>
                </a:tc>
                <a:tc>
                  <a:txBody>
                    <a:bodyPr/>
                    <a:lstStyle/>
                    <a:p>
                      <a:pPr algn="r" fontAlgn="b"/>
                      <a:r>
                        <a:rPr lang="en-US" sz="900" b="0" i="0" u="none" strike="noStrike">
                          <a:solidFill>
                            <a:srgbClr val="000000"/>
                          </a:solidFill>
                          <a:effectLst/>
                          <a:latin typeface="Calibri" panose="020F0502020204030204" pitchFamily="34" charset="0"/>
                        </a:rPr>
                        <a:t>0.033045946</a:t>
                      </a:r>
                    </a:p>
                  </a:txBody>
                  <a:tcPr marL="5022" marR="5022" marT="5022" marB="0" anchor="b">
                    <a:lnL>
                      <a:noFill/>
                    </a:lnL>
                    <a:lnR>
                      <a:noFill/>
                    </a:lnR>
                    <a:lnT>
                      <a:noFill/>
                    </a:lnT>
                    <a:lnB>
                      <a:noFill/>
                    </a:lnB>
                    <a:solidFill>
                      <a:srgbClr val="F7FBFD"/>
                    </a:solidFill>
                  </a:tcPr>
                </a:tc>
                <a:tc>
                  <a:txBody>
                    <a:bodyPr/>
                    <a:lstStyle/>
                    <a:p>
                      <a:pPr algn="r" fontAlgn="b"/>
                      <a:r>
                        <a:rPr lang="en-US" sz="900" b="0" i="0" u="none" strike="noStrike">
                          <a:solidFill>
                            <a:srgbClr val="000000"/>
                          </a:solidFill>
                          <a:effectLst/>
                          <a:latin typeface="Calibri" panose="020F0502020204030204" pitchFamily="34" charset="0"/>
                        </a:rPr>
                        <a:t>1</a:t>
                      </a:r>
                    </a:p>
                  </a:txBody>
                  <a:tcPr marL="5022" marR="5022" marT="5022" marB="0" anchor="b">
                    <a:lnL>
                      <a:noFill/>
                    </a:lnL>
                    <a:lnR>
                      <a:noFill/>
                    </a:lnR>
                    <a:lnT>
                      <a:noFill/>
                    </a:lnT>
                    <a:lnB>
                      <a:noFill/>
                    </a:lnB>
                    <a:solidFill>
                      <a:srgbClr val="0070C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22" marR="5022" marT="5022"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28740773"/>
                  </a:ext>
                </a:extLst>
              </a:tr>
              <a:tr h="473139">
                <a:tc>
                  <a:txBody>
                    <a:bodyPr/>
                    <a:lstStyle/>
                    <a:p>
                      <a:pPr algn="l" fontAlgn="b"/>
                      <a:r>
                        <a:rPr lang="en-US" sz="900" b="0" i="0" u="none" strike="noStrike">
                          <a:solidFill>
                            <a:srgbClr val="000000"/>
                          </a:solidFill>
                          <a:effectLst/>
                          <a:latin typeface="Calibri" panose="020F0502020204030204" pitchFamily="34" charset="0"/>
                        </a:rPr>
                        <a:t>CNT_FAM_MEMBERS</a:t>
                      </a:r>
                    </a:p>
                  </a:txBody>
                  <a:tcPr marL="5022" marR="5022" marT="5022"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0.173416271</a:t>
                      </a:r>
                    </a:p>
                  </a:txBody>
                  <a:tcPr marL="5022" marR="5022" marT="5022" marB="0" anchor="b">
                    <a:lnL>
                      <a:noFill/>
                    </a:lnL>
                    <a:lnR>
                      <a:noFill/>
                    </a:lnR>
                    <a:lnT>
                      <a:noFill/>
                    </a:lnT>
                    <a:lnB w="6350" cap="flat" cmpd="sng" algn="ctr">
                      <a:solidFill>
                        <a:srgbClr val="000000"/>
                      </a:solidFill>
                      <a:prstDash val="solid"/>
                      <a:round/>
                      <a:headEnd type="none" w="med" len="med"/>
                      <a:tailEnd type="none" w="med" len="med"/>
                    </a:lnB>
                    <a:solidFill>
                      <a:srgbClr val="D3E7F5"/>
                    </a:solidFill>
                  </a:tcPr>
                </a:tc>
                <a:tc>
                  <a:txBody>
                    <a:bodyPr/>
                    <a:lstStyle/>
                    <a:p>
                      <a:pPr algn="r" fontAlgn="b"/>
                      <a:r>
                        <a:rPr lang="en-US" sz="900" b="0" i="0" u="none" strike="noStrike">
                          <a:solidFill>
                            <a:srgbClr val="000000"/>
                          </a:solidFill>
                          <a:effectLst/>
                          <a:latin typeface="Calibri" panose="020F0502020204030204" pitchFamily="34" charset="0"/>
                        </a:rPr>
                        <a:t>0.87916064</a:t>
                      </a:r>
                    </a:p>
                  </a:txBody>
                  <a:tcPr marL="5022" marR="5022" marT="5022" marB="0" anchor="b">
                    <a:lnL>
                      <a:noFill/>
                    </a:lnL>
                    <a:lnR>
                      <a:noFill/>
                    </a:lnR>
                    <a:lnT>
                      <a:noFill/>
                    </a:lnT>
                    <a:lnB w="6350" cap="flat" cmpd="sng" algn="ctr">
                      <a:solidFill>
                        <a:srgbClr val="000000"/>
                      </a:solidFill>
                      <a:prstDash val="solid"/>
                      <a:round/>
                      <a:headEnd type="none" w="med" len="med"/>
                      <a:tailEnd type="none" w="med" len="med"/>
                    </a:lnB>
                    <a:solidFill>
                      <a:srgbClr val="1F82C8"/>
                    </a:solidFill>
                  </a:tcPr>
                </a:tc>
                <a:tc>
                  <a:txBody>
                    <a:bodyPr/>
                    <a:lstStyle/>
                    <a:p>
                      <a:pPr algn="r" fontAlgn="b"/>
                      <a:r>
                        <a:rPr lang="en-US" sz="900" b="0" i="0" u="none" strike="noStrike">
                          <a:solidFill>
                            <a:srgbClr val="000000"/>
                          </a:solidFill>
                          <a:effectLst/>
                          <a:latin typeface="Calibri" panose="020F0502020204030204" pitchFamily="34" charset="0"/>
                        </a:rPr>
                        <a:t>0.016341589</a:t>
                      </a:r>
                    </a:p>
                  </a:txBody>
                  <a:tcPr marL="5022" marR="5022" marT="5022" marB="0" anchor="b">
                    <a:lnL>
                      <a:noFill/>
                    </a:lnL>
                    <a:lnR>
                      <a:noFill/>
                    </a:lnR>
                    <a:lnT>
                      <a:noFill/>
                    </a:lnT>
                    <a:lnB w="6350" cap="flat" cmpd="sng" algn="ctr">
                      <a:solidFill>
                        <a:srgbClr val="000000"/>
                      </a:solidFill>
                      <a:prstDash val="solid"/>
                      <a:round/>
                      <a:headEnd type="none" w="med" len="med"/>
                      <a:tailEnd type="none" w="med" len="med"/>
                    </a:lnB>
                    <a:solidFill>
                      <a:srgbClr val="FBFDFE"/>
                    </a:solidFill>
                  </a:tcPr>
                </a:tc>
                <a:tc>
                  <a:txBody>
                    <a:bodyPr/>
                    <a:lstStyle/>
                    <a:p>
                      <a:pPr algn="r" fontAlgn="b"/>
                      <a:r>
                        <a:rPr lang="en-US" sz="900" b="0" i="0" u="none" strike="noStrike">
                          <a:solidFill>
                            <a:srgbClr val="000000"/>
                          </a:solidFill>
                          <a:effectLst/>
                          <a:latin typeface="Calibri" panose="020F0502020204030204" pitchFamily="34" charset="0"/>
                        </a:rPr>
                        <a:t>0.063159813</a:t>
                      </a:r>
                    </a:p>
                  </a:txBody>
                  <a:tcPr marL="5022" marR="5022" marT="5022" marB="0" anchor="b">
                    <a:lnL>
                      <a:noFill/>
                    </a:lnL>
                    <a:lnR>
                      <a:noFill/>
                    </a:lnR>
                    <a:lnT>
                      <a:noFill/>
                    </a:lnT>
                    <a:lnB w="6350" cap="flat" cmpd="sng" algn="ctr">
                      <a:solidFill>
                        <a:srgbClr val="000000"/>
                      </a:solidFill>
                      <a:prstDash val="solid"/>
                      <a:round/>
                      <a:headEnd type="none" w="med" len="med"/>
                      <a:tailEnd type="none" w="med" len="med"/>
                    </a:lnB>
                    <a:solidFill>
                      <a:srgbClr val="EFF6FC"/>
                    </a:solidFill>
                  </a:tcPr>
                </a:tc>
                <a:tc>
                  <a:txBody>
                    <a:bodyPr/>
                    <a:lstStyle/>
                    <a:p>
                      <a:pPr algn="r" fontAlgn="b"/>
                      <a:r>
                        <a:rPr lang="en-US" sz="900" b="0" i="0" u="none" strike="noStrike">
                          <a:solidFill>
                            <a:srgbClr val="000000"/>
                          </a:solidFill>
                          <a:effectLst/>
                          <a:latin typeface="Calibri" panose="020F0502020204030204" pitchFamily="34" charset="0"/>
                        </a:rPr>
                        <a:t>0.075539282</a:t>
                      </a:r>
                    </a:p>
                  </a:txBody>
                  <a:tcPr marL="5022" marR="5022" marT="5022" marB="0" anchor="b">
                    <a:lnL>
                      <a:noFill/>
                    </a:lnL>
                    <a:lnR>
                      <a:noFill/>
                    </a:lnR>
                    <a:lnT>
                      <a:noFill/>
                    </a:lnT>
                    <a:lnB w="6350" cap="flat" cmpd="sng" algn="ctr">
                      <a:solidFill>
                        <a:srgbClr val="000000"/>
                      </a:solidFill>
                      <a:prstDash val="solid"/>
                      <a:round/>
                      <a:headEnd type="none" w="med" len="med"/>
                      <a:tailEnd type="none" w="med" len="med"/>
                    </a:lnB>
                    <a:solidFill>
                      <a:srgbClr val="ECF5FB"/>
                    </a:solidFill>
                  </a:tcPr>
                </a:tc>
                <a:tc>
                  <a:txBody>
                    <a:bodyPr/>
                    <a:lstStyle/>
                    <a:p>
                      <a:pPr algn="r" fontAlgn="b"/>
                      <a:r>
                        <a:rPr lang="en-US" sz="900" b="0" i="0" u="none" strike="noStrike">
                          <a:solidFill>
                            <a:srgbClr val="000000"/>
                          </a:solidFill>
                          <a:effectLst/>
                          <a:latin typeface="Calibri" panose="020F0502020204030204" pitchFamily="34" charset="0"/>
                        </a:rPr>
                        <a:t>0.061185443</a:t>
                      </a:r>
                    </a:p>
                  </a:txBody>
                  <a:tcPr marL="5022" marR="5022" marT="5022" marB="0" anchor="b">
                    <a:lnL>
                      <a:noFill/>
                    </a:lnL>
                    <a:lnR>
                      <a:noFill/>
                    </a:lnR>
                    <a:lnT>
                      <a:noFill/>
                    </a:lnT>
                    <a:lnB w="6350" cap="flat" cmpd="sng" algn="ctr">
                      <a:solidFill>
                        <a:srgbClr val="000000"/>
                      </a:solidFill>
                      <a:prstDash val="solid"/>
                      <a:round/>
                      <a:headEnd type="none" w="med" len="med"/>
                      <a:tailEnd type="none" w="med" len="med"/>
                    </a:lnB>
                    <a:solidFill>
                      <a:srgbClr val="F0F7FC"/>
                    </a:solidFill>
                  </a:tcPr>
                </a:tc>
                <a:tc>
                  <a:txBody>
                    <a:bodyPr/>
                    <a:lstStyle/>
                    <a:p>
                      <a:pPr algn="r" fontAlgn="b"/>
                      <a:r>
                        <a:rPr lang="en-US" sz="900" b="0" i="0" u="none" strike="noStrike">
                          <a:solidFill>
                            <a:srgbClr val="000000"/>
                          </a:solidFill>
                          <a:effectLst/>
                          <a:latin typeface="Calibri" panose="020F0502020204030204" pitchFamily="34" charset="0"/>
                        </a:rPr>
                        <a:t>-0.27889359</a:t>
                      </a:r>
                    </a:p>
                  </a:txBody>
                  <a:tcPr marL="5022" marR="5022" marT="5022" marB="0" anchor="b">
                    <a:lnL>
                      <a:noFill/>
                    </a:lnL>
                    <a:lnR>
                      <a:noFill/>
                    </a:lnR>
                    <a:lnT>
                      <a:noFill/>
                    </a:lnT>
                    <a:lnB w="6350" cap="flat" cmpd="sng" algn="ctr">
                      <a:solidFill>
                        <a:srgbClr val="000000"/>
                      </a:solidFill>
                      <a:prstDash val="solid"/>
                      <a:round/>
                      <a:headEnd type="none" w="med" len="med"/>
                      <a:tailEnd type="none" w="med" len="med"/>
                    </a:lnB>
                    <a:solidFill>
                      <a:srgbClr val="FFB7B7"/>
                    </a:solidFill>
                  </a:tcPr>
                </a:tc>
                <a:tc>
                  <a:txBody>
                    <a:bodyPr/>
                    <a:lstStyle/>
                    <a:p>
                      <a:pPr algn="r" fontAlgn="b"/>
                      <a:r>
                        <a:rPr lang="en-US" sz="900" b="0" i="0" u="none" strike="noStrike">
                          <a:solidFill>
                            <a:srgbClr val="000000"/>
                          </a:solidFill>
                          <a:effectLst/>
                          <a:latin typeface="Calibri" panose="020F0502020204030204" pitchFamily="34" charset="0"/>
                        </a:rPr>
                        <a:t>-0.234364722</a:t>
                      </a:r>
                    </a:p>
                  </a:txBody>
                  <a:tcPr marL="5022" marR="5022" marT="5022" marB="0" anchor="b">
                    <a:lnL>
                      <a:noFill/>
                    </a:lnL>
                    <a:lnR>
                      <a:noFill/>
                    </a:lnR>
                    <a:lnT>
                      <a:noFill/>
                    </a:lnT>
                    <a:lnB w="6350" cap="flat" cmpd="sng" algn="ctr">
                      <a:solidFill>
                        <a:srgbClr val="000000"/>
                      </a:solidFill>
                      <a:prstDash val="solid"/>
                      <a:round/>
                      <a:headEnd type="none" w="med" len="med"/>
                      <a:tailEnd type="none" w="med" len="med"/>
                    </a:lnB>
                    <a:solidFill>
                      <a:srgbClr val="FFC3C3"/>
                    </a:solidFill>
                  </a:tcPr>
                </a:tc>
                <a:tc>
                  <a:txBody>
                    <a:bodyPr/>
                    <a:lstStyle/>
                    <a:p>
                      <a:pPr algn="r" fontAlgn="b"/>
                      <a:r>
                        <a:rPr lang="en-US" sz="900" b="0" i="0" u="none" strike="noStrike">
                          <a:solidFill>
                            <a:srgbClr val="000000"/>
                          </a:solidFill>
                          <a:effectLst/>
                          <a:latin typeface="Calibri" panose="020F0502020204030204" pitchFamily="34" charset="0"/>
                        </a:rPr>
                        <a:t>0.029687904</a:t>
                      </a:r>
                    </a:p>
                  </a:txBody>
                  <a:tcPr marL="5022" marR="5022" marT="5022" marB="0" anchor="b">
                    <a:lnL>
                      <a:noFill/>
                    </a:lnL>
                    <a:lnR>
                      <a:noFill/>
                    </a:lnR>
                    <a:lnT>
                      <a:noFill/>
                    </a:lnT>
                    <a:lnB w="6350" cap="flat" cmpd="sng" algn="ctr">
                      <a:solidFill>
                        <a:srgbClr val="000000"/>
                      </a:solidFill>
                      <a:prstDash val="solid"/>
                      <a:round/>
                      <a:headEnd type="none" w="med" len="med"/>
                      <a:tailEnd type="none" w="med" len="med"/>
                    </a:lnB>
                    <a:solidFill>
                      <a:srgbClr val="F8FBFE"/>
                    </a:solidFill>
                  </a:tcPr>
                </a:tc>
                <a:tc>
                  <a:txBody>
                    <a:bodyPr/>
                    <a:lstStyle/>
                    <a:p>
                      <a:pPr algn="r" fontAlgn="b"/>
                      <a:r>
                        <a:rPr lang="en-US" sz="900" b="0" i="0" u="none" strike="noStrike" dirty="0">
                          <a:solidFill>
                            <a:srgbClr val="000000"/>
                          </a:solidFill>
                          <a:effectLst/>
                          <a:latin typeface="Calibri" panose="020F0502020204030204" pitchFamily="34" charset="0"/>
                        </a:rPr>
                        <a:t>1</a:t>
                      </a:r>
                    </a:p>
                  </a:txBody>
                  <a:tcPr marL="5022" marR="5022" marT="5022"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74151105"/>
                  </a:ext>
                </a:extLst>
              </a:tr>
            </a:tbl>
          </a:graphicData>
        </a:graphic>
      </p:graphicFrame>
    </p:spTree>
    <p:extLst>
      <p:ext uri="{BB962C8B-B14F-4D97-AF65-F5344CB8AC3E}">
        <p14:creationId xmlns:p14="http://schemas.microsoft.com/office/powerpoint/2010/main" val="314098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FF97-56C0-4146-81F4-269D0E59C76C}"/>
              </a:ext>
            </a:extLst>
          </p:cNvPr>
          <p:cNvSpPr>
            <a:spLocks noGrp="1"/>
          </p:cNvSpPr>
          <p:nvPr>
            <p:ph type="title"/>
          </p:nvPr>
        </p:nvSpPr>
        <p:spPr>
          <a:xfrm>
            <a:off x="663539" y="205483"/>
            <a:ext cx="10515600" cy="5424755"/>
          </a:xfrm>
        </p:spPr>
        <p:txBody>
          <a:bodyPr>
            <a:noAutofit/>
          </a:bodyPr>
          <a:lstStyle/>
          <a:p>
            <a:pPr marL="0" indent="0"/>
            <a:r>
              <a:rPr lang="en-US" sz="2000" b="1" u="sng" dirty="0">
                <a:highlight>
                  <a:srgbClr val="FF0000"/>
                </a:highlight>
                <a:latin typeface="+mj-lt"/>
              </a:rPr>
              <a:t>Using Previous Application Dataset.</a:t>
            </a:r>
            <a:br>
              <a:rPr lang="en-US" sz="2000" b="1" u="sng" dirty="0">
                <a:highlight>
                  <a:srgbClr val="FF0000"/>
                </a:highlight>
                <a:latin typeface="+mj-lt"/>
              </a:rPr>
            </a:br>
            <a:br>
              <a:rPr lang="en-US" sz="2000" b="1" u="sng" dirty="0">
                <a:highlight>
                  <a:srgbClr val="FF0000"/>
                </a:highlight>
                <a:latin typeface="+mj-lt"/>
              </a:rPr>
            </a:br>
            <a:r>
              <a:rPr lang="en-US" sz="2000" dirty="0">
                <a:latin typeface="+mj-lt"/>
              </a:rPr>
              <a:t>Following the data cleaning procedure, I split the columns into two categories of variables:</a:t>
            </a:r>
            <a:br>
              <a:rPr lang="en-US" sz="2000" dirty="0">
                <a:latin typeface="+mj-lt"/>
              </a:rPr>
            </a:br>
            <a:r>
              <a:rPr lang="en-US" sz="2000" dirty="0">
                <a:latin typeface="+mj-lt"/>
              </a:rPr>
              <a:t>Categorical Variables</a:t>
            </a:r>
            <a:br>
              <a:rPr lang="en-US" sz="2000" dirty="0">
                <a:latin typeface="+mj-lt"/>
              </a:rPr>
            </a:br>
            <a:r>
              <a:rPr lang="en-US" sz="2000" dirty="0">
                <a:latin typeface="+mj-lt"/>
              </a:rPr>
              <a:t>Numerical Variables</a:t>
            </a:r>
            <a:br>
              <a:rPr lang="en-US" sz="2000" dirty="0">
                <a:latin typeface="+mj-lt"/>
              </a:rPr>
            </a:br>
            <a:br>
              <a:rPr lang="en-US" sz="2000" dirty="0">
                <a:latin typeface="+mj-lt"/>
              </a:rPr>
            </a:br>
            <a:r>
              <a:rPr lang="en-US" sz="2000" dirty="0">
                <a:latin typeface="+mj-lt"/>
              </a:rPr>
              <a:t>Q:- Identify the Outliers: The outliers can be identified on numerical column, So I try correlation between my selected variables. In excel I find out my </a:t>
            </a:r>
            <a:r>
              <a:rPr lang="en-US" sz="2000" b="1" dirty="0">
                <a:latin typeface="+mj-lt"/>
              </a:rPr>
              <a:t>Upper limit </a:t>
            </a:r>
            <a:r>
              <a:rPr lang="en-US" sz="2000" dirty="0">
                <a:latin typeface="+mj-lt"/>
              </a:rPr>
              <a:t>and </a:t>
            </a:r>
            <a:r>
              <a:rPr lang="en-US" sz="2000" b="1" dirty="0">
                <a:latin typeface="+mj-lt"/>
              </a:rPr>
              <a:t>Lower Limit </a:t>
            </a:r>
            <a:r>
              <a:rPr lang="en-US" sz="2000" dirty="0">
                <a:latin typeface="+mj-lt"/>
              </a:rPr>
              <a:t>to by using </a:t>
            </a:r>
            <a:r>
              <a:rPr lang="en-US" sz="2000" b="1" dirty="0">
                <a:latin typeface="+mj-lt"/>
              </a:rPr>
              <a:t>first quartile </a:t>
            </a:r>
            <a:r>
              <a:rPr lang="en-US" sz="2000" dirty="0">
                <a:latin typeface="+mj-lt"/>
              </a:rPr>
              <a:t>and </a:t>
            </a:r>
            <a:r>
              <a:rPr lang="en-US" sz="2000" b="1" dirty="0">
                <a:latin typeface="+mj-lt"/>
              </a:rPr>
              <a:t>third quartile </a:t>
            </a:r>
            <a:r>
              <a:rPr lang="en-US" sz="2000" dirty="0">
                <a:latin typeface="+mj-lt"/>
              </a:rPr>
              <a:t>function along with </a:t>
            </a:r>
            <a:r>
              <a:rPr lang="en-US" sz="2000" b="1" dirty="0">
                <a:latin typeface="+mj-lt"/>
              </a:rPr>
              <a:t>inter</a:t>
            </a:r>
            <a:r>
              <a:rPr lang="en-US" sz="2000" dirty="0">
                <a:latin typeface="+mj-lt"/>
              </a:rPr>
              <a:t> </a:t>
            </a:r>
            <a:r>
              <a:rPr lang="en-US" sz="2000" b="1" dirty="0">
                <a:latin typeface="+mj-lt"/>
              </a:rPr>
              <a:t>quartile range</a:t>
            </a:r>
            <a:r>
              <a:rPr lang="en-US" sz="2000" dirty="0">
                <a:latin typeface="+mj-lt"/>
              </a:rPr>
              <a:t>.</a:t>
            </a:r>
            <a:br>
              <a:rPr lang="en-US" sz="2000" dirty="0">
                <a:latin typeface="+mj-lt"/>
              </a:rPr>
            </a:br>
            <a:r>
              <a:rPr lang="en-US" sz="2000" dirty="0">
                <a:latin typeface="+mj-lt"/>
              </a:rPr>
              <a:t>I used </a:t>
            </a:r>
            <a:r>
              <a:rPr lang="en-US" sz="2000" b="1" dirty="0">
                <a:latin typeface="+mj-lt"/>
              </a:rPr>
              <a:t>box plot </a:t>
            </a:r>
            <a:r>
              <a:rPr lang="en-US" sz="2000" dirty="0">
                <a:latin typeface="+mj-lt"/>
              </a:rPr>
              <a:t>in </a:t>
            </a:r>
            <a:r>
              <a:rPr lang="en-US" sz="2000" b="1" dirty="0">
                <a:latin typeface="+mj-lt"/>
              </a:rPr>
              <a:t>tableau public </a:t>
            </a:r>
            <a:r>
              <a:rPr lang="en-US" sz="2000" dirty="0">
                <a:latin typeface="+mj-lt"/>
              </a:rPr>
              <a:t>to visualize the outliers  for given variables independently </a:t>
            </a:r>
            <a:r>
              <a:rPr lang="en-US" sz="2000" b="1" u="sng" dirty="0">
                <a:latin typeface="+mj-lt"/>
              </a:rPr>
              <a:t>Amount Credit, Amount Annuity, Amount Application.</a:t>
            </a:r>
            <a:br>
              <a:rPr lang="en-US" sz="2000" b="1" u="sng" dirty="0">
                <a:latin typeface="+mj-lt"/>
              </a:rPr>
            </a:br>
            <a:br>
              <a:rPr lang="en-US" sz="2000" b="1" u="sng" dirty="0">
                <a:latin typeface="+mj-lt"/>
              </a:rPr>
            </a:br>
            <a:r>
              <a:rPr lang="en-US" sz="2000" dirty="0">
                <a:latin typeface="+mj-lt"/>
              </a:rPr>
              <a:t> In the next slide you can easily identify the outliers as per my plotted observation.</a:t>
            </a:r>
            <a:br>
              <a:rPr lang="en-US" sz="2000" dirty="0">
                <a:latin typeface="+mj-lt"/>
              </a:rPr>
            </a:br>
            <a:endParaRPr lang="en-US" sz="2000" dirty="0"/>
          </a:p>
        </p:txBody>
      </p:sp>
    </p:spTree>
    <p:extLst>
      <p:ext uri="{BB962C8B-B14F-4D97-AF65-F5344CB8AC3E}">
        <p14:creationId xmlns:p14="http://schemas.microsoft.com/office/powerpoint/2010/main" val="299078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DE57FF-45F3-4A88-B6AC-7479795C0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7283"/>
            <a:ext cx="12192000" cy="5757803"/>
          </a:xfrm>
          <a:prstGeom prst="rect">
            <a:avLst/>
          </a:prstGeom>
        </p:spPr>
      </p:pic>
      <p:sp>
        <p:nvSpPr>
          <p:cNvPr id="4" name="TextBox 3">
            <a:extLst>
              <a:ext uri="{FF2B5EF4-FFF2-40B4-BE49-F238E27FC236}">
                <a16:creationId xmlns:a16="http://schemas.microsoft.com/office/drawing/2014/main" id="{9850AC8A-CF05-47B7-B4FA-D7A1A7E3967D}"/>
              </a:ext>
            </a:extLst>
          </p:cNvPr>
          <p:cNvSpPr txBox="1"/>
          <p:nvPr/>
        </p:nvSpPr>
        <p:spPr>
          <a:xfrm>
            <a:off x="780836" y="246581"/>
            <a:ext cx="4469258" cy="369332"/>
          </a:xfrm>
          <a:prstGeom prst="rect">
            <a:avLst/>
          </a:prstGeom>
          <a:noFill/>
        </p:spPr>
        <p:txBody>
          <a:bodyPr wrap="square" rtlCol="0">
            <a:spAutoFit/>
          </a:bodyPr>
          <a:lstStyle/>
          <a:p>
            <a:r>
              <a:rPr lang="en-US" b="1" u="sng" dirty="0"/>
              <a:t>Outliers:</a:t>
            </a:r>
          </a:p>
        </p:txBody>
      </p:sp>
    </p:spTree>
    <p:extLst>
      <p:ext uri="{BB962C8B-B14F-4D97-AF65-F5344CB8AC3E}">
        <p14:creationId xmlns:p14="http://schemas.microsoft.com/office/powerpoint/2010/main" val="882400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5DD1-AA0B-4B49-B212-CA671C6E6150}"/>
              </a:ext>
            </a:extLst>
          </p:cNvPr>
          <p:cNvSpPr>
            <a:spLocks noGrp="1"/>
          </p:cNvSpPr>
          <p:nvPr>
            <p:ph type="title"/>
          </p:nvPr>
        </p:nvSpPr>
        <p:spPr>
          <a:xfrm>
            <a:off x="684088" y="1762411"/>
            <a:ext cx="10515600" cy="3939746"/>
          </a:xfrm>
        </p:spPr>
        <p:txBody>
          <a:bodyPr>
            <a:noAutofit/>
          </a:bodyPr>
          <a:lstStyle/>
          <a:p>
            <a:r>
              <a:rPr lang="en-US" sz="2400" b="1" dirty="0"/>
              <a:t>Q:- Data Imbalance: </a:t>
            </a:r>
            <a:r>
              <a:rPr lang="en-US" sz="2400" dirty="0"/>
              <a:t>When data is distributed in unequal manner then data imbalance happened. To figure out the data imbalance I used pivot table only to analyze the report and plot the data imbalance.</a:t>
            </a:r>
            <a:br>
              <a:rPr lang="en-US" sz="2400" dirty="0"/>
            </a:br>
            <a:r>
              <a:rPr lang="en-US" sz="2400" dirty="0"/>
              <a:t>In My analysis I opt for 4 different variables where I found the loan is unevenly distributed, due to this uneven distribution of loan the chances of default or business loss would be more high in next time.</a:t>
            </a:r>
            <a:br>
              <a:rPr lang="en-US" sz="2400" dirty="0"/>
            </a:br>
            <a:r>
              <a:rPr lang="en-US" sz="2400" dirty="0"/>
              <a:t>Like people </a:t>
            </a:r>
            <a:r>
              <a:rPr lang="en-US" sz="2400" b="1" dirty="0"/>
              <a:t>applied for small amount </a:t>
            </a:r>
            <a:r>
              <a:rPr lang="en-US" sz="2400" dirty="0"/>
              <a:t>of loan is enormously small so here the bank will account small business only. When </a:t>
            </a:r>
            <a:r>
              <a:rPr lang="en-US" sz="2400" b="1" dirty="0"/>
              <a:t>application is for small amount </a:t>
            </a:r>
            <a:r>
              <a:rPr lang="en-US" sz="2400" dirty="0"/>
              <a:t>loan the bank sanction the same and at the end return would be small so big loss for bank.</a:t>
            </a:r>
            <a:br>
              <a:rPr lang="en-US" sz="2400" dirty="0"/>
            </a:br>
            <a:r>
              <a:rPr lang="en-US" sz="2400" dirty="0"/>
              <a:t>In </a:t>
            </a:r>
            <a:r>
              <a:rPr lang="en-US" sz="2400" b="1" dirty="0"/>
              <a:t>seller place area </a:t>
            </a:r>
            <a:r>
              <a:rPr lang="en-US" sz="2400" dirty="0"/>
              <a:t>bank sanction the loan amount more into negative area so very high risk of fraudulent activity is possible.</a:t>
            </a:r>
            <a:br>
              <a:rPr lang="en-US" sz="2400" dirty="0"/>
            </a:br>
            <a:r>
              <a:rPr lang="en-US" sz="2400" b="1" dirty="0"/>
              <a:t>Cash loan purpose </a:t>
            </a:r>
            <a:r>
              <a:rPr lang="en-US" sz="2400" dirty="0"/>
              <a:t>is unidentified where application received more comparatively other purpose category, so big risk of default here.</a:t>
            </a:r>
            <a:br>
              <a:rPr lang="en-US" sz="2400" dirty="0"/>
            </a:br>
            <a:br>
              <a:rPr lang="en-US" sz="2400" dirty="0"/>
            </a:br>
            <a:r>
              <a:rPr lang="en-US" sz="2400" dirty="0"/>
              <a:t>Pls refer the next slide for more understanding.</a:t>
            </a:r>
            <a:br>
              <a:rPr lang="en-US" sz="2400" dirty="0"/>
            </a:br>
            <a:br>
              <a:rPr lang="en-US" sz="2400" dirty="0"/>
            </a:br>
            <a:endParaRPr lang="en-US" sz="2400" dirty="0"/>
          </a:p>
        </p:txBody>
      </p:sp>
    </p:spTree>
    <p:extLst>
      <p:ext uri="{BB962C8B-B14F-4D97-AF65-F5344CB8AC3E}">
        <p14:creationId xmlns:p14="http://schemas.microsoft.com/office/powerpoint/2010/main" val="879959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CFE91D5-6797-412C-B910-03C1CACF0181}"/>
              </a:ext>
            </a:extLst>
          </p:cNvPr>
          <p:cNvGraphicFramePr>
            <a:graphicFrameLocks/>
          </p:cNvGraphicFramePr>
          <p:nvPr>
            <p:extLst>
              <p:ext uri="{D42A27DB-BD31-4B8C-83A1-F6EECF244321}">
                <p14:modId xmlns:p14="http://schemas.microsoft.com/office/powerpoint/2010/main" val="2922260785"/>
              </p:ext>
            </p:extLst>
          </p:nvPr>
        </p:nvGraphicFramePr>
        <p:xfrm>
          <a:off x="676382" y="19777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50153FAE-C3F3-4DF0-8C2D-F73D3454F078}"/>
              </a:ext>
            </a:extLst>
          </p:cNvPr>
          <p:cNvGraphicFramePr>
            <a:graphicFrameLocks/>
          </p:cNvGraphicFramePr>
          <p:nvPr>
            <p:extLst>
              <p:ext uri="{D42A27DB-BD31-4B8C-83A1-F6EECF244321}">
                <p14:modId xmlns:p14="http://schemas.microsoft.com/office/powerpoint/2010/main" val="2585703853"/>
              </p:ext>
            </p:extLst>
          </p:nvPr>
        </p:nvGraphicFramePr>
        <p:xfrm>
          <a:off x="6491555" y="19777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3F051994-2B8D-4AFA-B422-FE800F25E97E}"/>
              </a:ext>
            </a:extLst>
          </p:cNvPr>
          <p:cNvGraphicFramePr>
            <a:graphicFrameLocks/>
          </p:cNvGraphicFramePr>
          <p:nvPr>
            <p:extLst>
              <p:ext uri="{D42A27DB-BD31-4B8C-83A1-F6EECF244321}">
                <p14:modId xmlns:p14="http://schemas.microsoft.com/office/powerpoint/2010/main" val="1601547803"/>
              </p:ext>
            </p:extLst>
          </p:nvPr>
        </p:nvGraphicFramePr>
        <p:xfrm>
          <a:off x="1148993" y="3267182"/>
          <a:ext cx="4572000" cy="325947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44775320-1707-4B42-A294-346C0B03C738}"/>
              </a:ext>
            </a:extLst>
          </p:cNvPr>
          <p:cNvGraphicFramePr>
            <a:graphicFrameLocks/>
          </p:cNvGraphicFramePr>
          <p:nvPr>
            <p:extLst>
              <p:ext uri="{D42A27DB-BD31-4B8C-83A1-F6EECF244321}">
                <p14:modId xmlns:p14="http://schemas.microsoft.com/office/powerpoint/2010/main" val="3240987637"/>
              </p:ext>
            </p:extLst>
          </p:nvPr>
        </p:nvGraphicFramePr>
        <p:xfrm>
          <a:off x="6337442" y="3429000"/>
          <a:ext cx="4572000" cy="309765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6902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A9CC-FC85-44E5-9499-BAE4F005ADD7}"/>
              </a:ext>
            </a:extLst>
          </p:cNvPr>
          <p:cNvSpPr>
            <a:spLocks noGrp="1"/>
          </p:cNvSpPr>
          <p:nvPr>
            <p:ph type="title"/>
          </p:nvPr>
        </p:nvSpPr>
        <p:spPr>
          <a:xfrm>
            <a:off x="838200" y="2766218"/>
            <a:ext cx="10515600" cy="1325563"/>
          </a:xfrm>
        </p:spPr>
        <p:txBody>
          <a:bodyPr>
            <a:noAutofit/>
          </a:bodyPr>
          <a:lstStyle/>
          <a:p>
            <a:r>
              <a:rPr lang="en-US" sz="2400" b="1" dirty="0"/>
              <a:t>Q:</a:t>
            </a:r>
            <a:r>
              <a:rPr lang="en-US" sz="2400" b="1" u="sng" dirty="0"/>
              <a:t>Univariate Analysis: </a:t>
            </a:r>
            <a:r>
              <a:rPr lang="en-US" sz="2400" dirty="0"/>
              <a:t>There is only one variable and this analysis does not deal with cause or effect relationship we can establish relation because there is only single variable involved. We simple describe the data and find out pattern that followed in that data.</a:t>
            </a:r>
            <a:br>
              <a:rPr lang="en-US" sz="2400" dirty="0"/>
            </a:br>
            <a:br>
              <a:rPr lang="en-US" sz="2400" dirty="0"/>
            </a:br>
            <a:r>
              <a:rPr lang="en-US" sz="2400" dirty="0"/>
              <a:t>Clients have more often chosen cash and revolving loans and on the right hand the clients are repeaters who repeat to take the loans or they are Banks's repeated clients.</a:t>
            </a:r>
            <a:br>
              <a:rPr lang="en-US" sz="2400" dirty="0"/>
            </a:br>
            <a:r>
              <a:rPr lang="en-US" sz="2400" dirty="0"/>
              <a:t>Then in next analysis the major clients are individual who applied for loans and their decision time is less than 10 months and then followed consumer electronic goods clients.</a:t>
            </a:r>
            <a:br>
              <a:rPr lang="en-US" sz="2400" dirty="0"/>
            </a:br>
            <a:br>
              <a:rPr lang="en-US" sz="2400" dirty="0"/>
            </a:br>
            <a:r>
              <a:rPr lang="en-US" sz="2400" dirty="0"/>
              <a:t>Please refer the dashboard for more understanding how the data represent the univariate among chosen variables.</a:t>
            </a:r>
          </a:p>
        </p:txBody>
      </p:sp>
    </p:spTree>
    <p:extLst>
      <p:ext uri="{BB962C8B-B14F-4D97-AF65-F5344CB8AC3E}">
        <p14:creationId xmlns:p14="http://schemas.microsoft.com/office/powerpoint/2010/main" val="150127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C5E550D-6468-4F1F-9AD2-E8191AC2A2AD}"/>
              </a:ext>
            </a:extLst>
          </p:cNvPr>
          <p:cNvGraphicFramePr>
            <a:graphicFrameLocks/>
          </p:cNvGraphicFramePr>
          <p:nvPr>
            <p:extLst>
              <p:ext uri="{D42A27DB-BD31-4B8C-83A1-F6EECF244321}">
                <p14:modId xmlns:p14="http://schemas.microsoft.com/office/powerpoint/2010/main" val="2455240767"/>
              </p:ext>
            </p:extLst>
          </p:nvPr>
        </p:nvGraphicFramePr>
        <p:xfrm>
          <a:off x="717478" y="115584"/>
          <a:ext cx="5012077"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EE221A0F-B305-4DB6-83D1-C2415F9F7CF9}"/>
              </a:ext>
            </a:extLst>
          </p:cNvPr>
          <p:cNvGraphicFramePr>
            <a:graphicFrameLocks/>
          </p:cNvGraphicFramePr>
          <p:nvPr>
            <p:extLst>
              <p:ext uri="{D42A27DB-BD31-4B8C-83A1-F6EECF244321}">
                <p14:modId xmlns:p14="http://schemas.microsoft.com/office/powerpoint/2010/main" val="377394854"/>
              </p:ext>
            </p:extLst>
          </p:nvPr>
        </p:nvGraphicFramePr>
        <p:xfrm>
          <a:off x="6246688" y="115584"/>
          <a:ext cx="5012077"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0F7E6A4F-B0C8-44E9-AA45-037328B9419D}"/>
              </a:ext>
            </a:extLst>
          </p:cNvPr>
          <p:cNvGraphicFramePr>
            <a:graphicFrameLocks/>
          </p:cNvGraphicFramePr>
          <p:nvPr>
            <p:extLst>
              <p:ext uri="{D42A27DB-BD31-4B8C-83A1-F6EECF244321}">
                <p14:modId xmlns:p14="http://schemas.microsoft.com/office/powerpoint/2010/main" val="452430268"/>
              </p:ext>
            </p:extLst>
          </p:nvPr>
        </p:nvGraphicFramePr>
        <p:xfrm>
          <a:off x="717479" y="3429000"/>
          <a:ext cx="4931596" cy="313618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41997008-7EB1-43A6-99E8-57CF0343257F}"/>
              </a:ext>
            </a:extLst>
          </p:cNvPr>
          <p:cNvGraphicFramePr>
            <a:graphicFrameLocks/>
          </p:cNvGraphicFramePr>
          <p:nvPr>
            <p:extLst>
              <p:ext uri="{D42A27DB-BD31-4B8C-83A1-F6EECF244321}">
                <p14:modId xmlns:p14="http://schemas.microsoft.com/office/powerpoint/2010/main" val="1771690897"/>
              </p:ext>
            </p:extLst>
          </p:nvPr>
        </p:nvGraphicFramePr>
        <p:xfrm>
          <a:off x="5947025" y="3428999"/>
          <a:ext cx="5167900" cy="313618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34229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45A1-4AD5-4C1F-A8B9-BA072352F473}"/>
              </a:ext>
            </a:extLst>
          </p:cNvPr>
          <p:cNvSpPr>
            <a:spLocks noGrp="1"/>
          </p:cNvSpPr>
          <p:nvPr>
            <p:ph type="title"/>
          </p:nvPr>
        </p:nvSpPr>
        <p:spPr>
          <a:xfrm>
            <a:off x="940941" y="2766218"/>
            <a:ext cx="10515600" cy="1325563"/>
          </a:xfrm>
        </p:spPr>
        <p:txBody>
          <a:bodyPr>
            <a:noAutofit/>
          </a:bodyPr>
          <a:lstStyle/>
          <a:p>
            <a:r>
              <a:rPr lang="en-US" sz="2400" b="1" dirty="0"/>
              <a:t>Q:</a:t>
            </a:r>
            <a:r>
              <a:rPr lang="en-US" sz="2400" b="1" u="sng" dirty="0"/>
              <a:t>Bivariate Analysis: </a:t>
            </a:r>
            <a:r>
              <a:rPr lang="en-US" sz="2400" dirty="0"/>
              <a:t>We establish cause and effect relationship between variables, it is slightly more analytical  than univariate analysis because it not only restricted to description.</a:t>
            </a:r>
            <a:br>
              <a:rPr lang="en-US" sz="2400" dirty="0"/>
            </a:br>
            <a:br>
              <a:rPr lang="en-US" sz="2400" dirty="0"/>
            </a:br>
            <a:r>
              <a:rPr lang="en-US" sz="2400" dirty="0"/>
              <a:t>For this dataset I'm trying to create relationship with two variables independently with target column.</a:t>
            </a:r>
            <a:br>
              <a:rPr lang="en-US" sz="2400" dirty="0"/>
            </a:br>
            <a:br>
              <a:rPr lang="en-US" sz="2400" dirty="0"/>
            </a:br>
            <a:r>
              <a:rPr lang="en-US" sz="2400" dirty="0"/>
              <a:t>Clients who apply for </a:t>
            </a:r>
            <a:r>
              <a:rPr lang="en-US" sz="2400" b="1" dirty="0"/>
              <a:t>higher amount loan </a:t>
            </a:r>
            <a:r>
              <a:rPr lang="en-US" sz="2400" dirty="0"/>
              <a:t>like above </a:t>
            </a:r>
            <a:r>
              <a:rPr lang="en-US" sz="2400" b="1" dirty="0"/>
              <a:t>3 lacs </a:t>
            </a:r>
            <a:r>
              <a:rPr lang="en-US" sz="2400" dirty="0"/>
              <a:t>amount are mostly cancelled and majority of clients whose loan got cancelled are from </a:t>
            </a:r>
            <a:r>
              <a:rPr lang="en-US" sz="2400" b="1" dirty="0"/>
              <a:t>Credit and Cash Agencies.</a:t>
            </a:r>
            <a:br>
              <a:rPr lang="en-US" sz="2400" b="1" dirty="0"/>
            </a:br>
            <a:r>
              <a:rPr lang="en-US" sz="2400" dirty="0"/>
              <a:t>In Next, </a:t>
            </a:r>
            <a:r>
              <a:rPr lang="en-US" sz="2400" b="1" dirty="0"/>
              <a:t>New clients </a:t>
            </a:r>
            <a:r>
              <a:rPr lang="en-US" sz="2400" dirty="0"/>
              <a:t>are enjoyed because majority of them got approval for loan while at other hand majority of </a:t>
            </a:r>
            <a:r>
              <a:rPr lang="en-US" sz="2400" b="1" dirty="0"/>
              <a:t>repeat client </a:t>
            </a:r>
            <a:r>
              <a:rPr lang="en-US" sz="2400" dirty="0"/>
              <a:t>loan application got cancelled.</a:t>
            </a:r>
            <a:br>
              <a:rPr lang="en-US" sz="2400" dirty="0"/>
            </a:br>
            <a:r>
              <a:rPr lang="en-US" sz="2400" dirty="0"/>
              <a:t>While Undefined industry client </a:t>
            </a:r>
            <a:r>
              <a:rPr lang="en-US" sz="2400" b="1" dirty="0"/>
              <a:t>(XNA) </a:t>
            </a:r>
            <a:r>
              <a:rPr lang="en-US" sz="2400" dirty="0"/>
              <a:t>seeking loan for self use are mostly got cancelled. On other hand </a:t>
            </a:r>
            <a:r>
              <a:rPr lang="en-US" sz="2400" b="1" dirty="0"/>
              <a:t>cash loan </a:t>
            </a:r>
            <a:r>
              <a:rPr lang="en-US" sz="2400" dirty="0"/>
              <a:t>requirement application are almost equally approve and cancelled ( ratio are almost similar).</a:t>
            </a:r>
            <a:br>
              <a:rPr lang="en-US" sz="2400" dirty="0"/>
            </a:br>
            <a:br>
              <a:rPr lang="en-US" sz="2400" dirty="0"/>
            </a:br>
            <a:r>
              <a:rPr lang="en-US" sz="2400" dirty="0"/>
              <a:t>Please refer next two slides for better understanding.</a:t>
            </a:r>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10998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655C54A-FC54-4CFB-8C45-071912835515}"/>
              </a:ext>
            </a:extLst>
          </p:cNvPr>
          <p:cNvGraphicFramePr>
            <a:graphicFrameLocks/>
          </p:cNvGraphicFramePr>
          <p:nvPr>
            <p:extLst>
              <p:ext uri="{D42A27DB-BD31-4B8C-83A1-F6EECF244321}">
                <p14:modId xmlns:p14="http://schemas.microsoft.com/office/powerpoint/2010/main" val="1367781681"/>
              </p:ext>
            </p:extLst>
          </p:nvPr>
        </p:nvGraphicFramePr>
        <p:xfrm>
          <a:off x="583914" y="341615"/>
          <a:ext cx="5847708"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0504942-36AD-444A-B13D-47E7F0C84623}"/>
              </a:ext>
            </a:extLst>
          </p:cNvPr>
          <p:cNvGraphicFramePr>
            <a:graphicFrameLocks/>
          </p:cNvGraphicFramePr>
          <p:nvPr>
            <p:extLst>
              <p:ext uri="{D42A27DB-BD31-4B8C-83A1-F6EECF244321}">
                <p14:modId xmlns:p14="http://schemas.microsoft.com/office/powerpoint/2010/main" val="1853544726"/>
              </p:ext>
            </p:extLst>
          </p:nvPr>
        </p:nvGraphicFramePr>
        <p:xfrm>
          <a:off x="6856287" y="341615"/>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96F204BA-2FF4-4D53-97D5-F6F5D6B67D3B}"/>
              </a:ext>
            </a:extLst>
          </p:cNvPr>
          <p:cNvGraphicFramePr>
            <a:graphicFrameLocks/>
          </p:cNvGraphicFramePr>
          <p:nvPr>
            <p:extLst>
              <p:ext uri="{D42A27DB-BD31-4B8C-83A1-F6EECF244321}">
                <p14:modId xmlns:p14="http://schemas.microsoft.com/office/powerpoint/2010/main" val="3614852786"/>
              </p:ext>
            </p:extLst>
          </p:nvPr>
        </p:nvGraphicFramePr>
        <p:xfrm>
          <a:off x="583914" y="3547153"/>
          <a:ext cx="5847708"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A3C9C492-5277-46DF-976D-F51904A2CFF3}"/>
              </a:ext>
            </a:extLst>
          </p:cNvPr>
          <p:cNvGraphicFramePr>
            <a:graphicFrameLocks/>
          </p:cNvGraphicFramePr>
          <p:nvPr>
            <p:extLst>
              <p:ext uri="{D42A27DB-BD31-4B8C-83A1-F6EECF244321}">
                <p14:modId xmlns:p14="http://schemas.microsoft.com/office/powerpoint/2010/main" val="170462560"/>
              </p:ext>
            </p:extLst>
          </p:nvPr>
        </p:nvGraphicFramePr>
        <p:xfrm>
          <a:off x="6856287" y="3547153"/>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5892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40381-C98F-4CE1-AA5A-CE1649E3FF5E}"/>
              </a:ext>
            </a:extLst>
          </p:cNvPr>
          <p:cNvSpPr>
            <a:spLocks noGrp="1"/>
          </p:cNvSpPr>
          <p:nvPr>
            <p:ph idx="1"/>
          </p:nvPr>
        </p:nvSpPr>
        <p:spPr>
          <a:xfrm>
            <a:off x="591620" y="315324"/>
            <a:ext cx="10515600" cy="4351338"/>
          </a:xfrm>
        </p:spPr>
        <p:txBody>
          <a:bodyPr>
            <a:normAutofit fontScale="92500" lnSpcReduction="20000"/>
          </a:bodyPr>
          <a:lstStyle/>
          <a:p>
            <a:pPr marL="0" indent="0">
              <a:buNone/>
            </a:pPr>
            <a:r>
              <a:rPr lang="en-US" sz="2200" b="1" u="sng" dirty="0">
                <a:highlight>
                  <a:srgbClr val="FF0000"/>
                </a:highlight>
                <a:latin typeface="+mj-lt"/>
              </a:rPr>
              <a:t>Using Current Application Dataset First.</a:t>
            </a:r>
          </a:p>
          <a:p>
            <a:pPr marL="0" indent="0">
              <a:buNone/>
            </a:pPr>
            <a:endParaRPr lang="en-US" sz="2200" b="1" u="sng" dirty="0">
              <a:highlight>
                <a:srgbClr val="FF0000"/>
              </a:highlight>
              <a:latin typeface="+mj-lt"/>
            </a:endParaRPr>
          </a:p>
          <a:p>
            <a:pPr marL="0" indent="0">
              <a:buNone/>
            </a:pPr>
            <a:r>
              <a:rPr lang="en-US" sz="2200" dirty="0">
                <a:latin typeface="+mj-lt"/>
              </a:rPr>
              <a:t>Following the data cleaning procedure, I split the columns into two categories of variables:</a:t>
            </a:r>
          </a:p>
          <a:p>
            <a:pPr marL="514350" indent="-514350">
              <a:buFont typeface="+mj-lt"/>
              <a:buAutoNum type="alphaUcPeriod"/>
            </a:pPr>
            <a:r>
              <a:rPr lang="en-US" sz="2200" dirty="0">
                <a:latin typeface="+mj-lt"/>
              </a:rPr>
              <a:t>Categorical Variables</a:t>
            </a:r>
          </a:p>
          <a:p>
            <a:pPr marL="514350" indent="-514350">
              <a:buFont typeface="+mj-lt"/>
              <a:buAutoNum type="alphaUcPeriod"/>
            </a:pPr>
            <a:r>
              <a:rPr lang="en-US" sz="2200" dirty="0">
                <a:latin typeface="+mj-lt"/>
              </a:rPr>
              <a:t>Numerical Variables</a:t>
            </a:r>
          </a:p>
          <a:p>
            <a:pPr marL="0" indent="0">
              <a:buNone/>
            </a:pPr>
            <a:endParaRPr lang="en-US" sz="2200" dirty="0">
              <a:latin typeface="+mj-lt"/>
            </a:endParaRPr>
          </a:p>
          <a:p>
            <a:pPr marL="0" indent="0">
              <a:buNone/>
            </a:pPr>
            <a:r>
              <a:rPr lang="en-US" sz="2200" dirty="0">
                <a:latin typeface="+mj-lt"/>
              </a:rPr>
              <a:t>Q:- Identify the Outliers: The outliers can be identified on numerical column, So I try correlation between my selected variables. In excel I find out my </a:t>
            </a:r>
            <a:r>
              <a:rPr lang="en-US" sz="2200" b="1" dirty="0">
                <a:latin typeface="+mj-lt"/>
              </a:rPr>
              <a:t>Upper limit </a:t>
            </a:r>
            <a:r>
              <a:rPr lang="en-US" sz="2200" dirty="0">
                <a:latin typeface="+mj-lt"/>
              </a:rPr>
              <a:t>and </a:t>
            </a:r>
            <a:r>
              <a:rPr lang="en-US" sz="2200" b="1" dirty="0">
                <a:latin typeface="+mj-lt"/>
              </a:rPr>
              <a:t>Lower Limit </a:t>
            </a:r>
            <a:r>
              <a:rPr lang="en-US" sz="2200" dirty="0">
                <a:latin typeface="+mj-lt"/>
              </a:rPr>
              <a:t>to by using </a:t>
            </a:r>
            <a:r>
              <a:rPr lang="en-US" sz="2200" b="1" dirty="0">
                <a:latin typeface="+mj-lt"/>
              </a:rPr>
              <a:t>first quartile </a:t>
            </a:r>
            <a:r>
              <a:rPr lang="en-US" sz="2200" dirty="0">
                <a:latin typeface="+mj-lt"/>
              </a:rPr>
              <a:t>and </a:t>
            </a:r>
            <a:r>
              <a:rPr lang="en-US" sz="2200" b="1" dirty="0">
                <a:latin typeface="+mj-lt"/>
              </a:rPr>
              <a:t>third quartile </a:t>
            </a:r>
            <a:r>
              <a:rPr lang="en-US" sz="2200" dirty="0">
                <a:latin typeface="+mj-lt"/>
              </a:rPr>
              <a:t>function along with </a:t>
            </a:r>
            <a:r>
              <a:rPr lang="en-US" sz="2200" b="1" dirty="0">
                <a:latin typeface="+mj-lt"/>
              </a:rPr>
              <a:t>inter</a:t>
            </a:r>
            <a:r>
              <a:rPr lang="en-US" sz="2200" dirty="0">
                <a:latin typeface="+mj-lt"/>
              </a:rPr>
              <a:t> </a:t>
            </a:r>
            <a:r>
              <a:rPr lang="en-US" sz="2200" b="1" dirty="0">
                <a:latin typeface="+mj-lt"/>
              </a:rPr>
              <a:t>quartile range</a:t>
            </a:r>
            <a:r>
              <a:rPr lang="en-US" sz="2200" dirty="0">
                <a:latin typeface="+mj-lt"/>
              </a:rPr>
              <a:t>.</a:t>
            </a:r>
          </a:p>
          <a:p>
            <a:pPr marL="0" indent="0">
              <a:buNone/>
            </a:pPr>
            <a:r>
              <a:rPr lang="en-US" sz="2200" dirty="0">
                <a:latin typeface="+mj-lt"/>
              </a:rPr>
              <a:t>I used </a:t>
            </a:r>
            <a:r>
              <a:rPr lang="en-US" sz="2200" b="1" dirty="0">
                <a:latin typeface="+mj-lt"/>
              </a:rPr>
              <a:t>box plot </a:t>
            </a:r>
            <a:r>
              <a:rPr lang="en-US" sz="2200" dirty="0">
                <a:latin typeface="+mj-lt"/>
              </a:rPr>
              <a:t>in </a:t>
            </a:r>
            <a:r>
              <a:rPr lang="en-US" sz="2200" b="1" dirty="0">
                <a:latin typeface="+mj-lt"/>
              </a:rPr>
              <a:t>tableau public </a:t>
            </a:r>
            <a:r>
              <a:rPr lang="en-US" sz="2200" dirty="0">
                <a:latin typeface="+mj-lt"/>
              </a:rPr>
              <a:t>to visualize the outliers with reference the category ‘</a:t>
            </a:r>
            <a:r>
              <a:rPr lang="en-US" sz="2200" b="1" dirty="0">
                <a:latin typeface="+mj-lt"/>
              </a:rPr>
              <a:t>Target</a:t>
            </a:r>
            <a:r>
              <a:rPr lang="en-US" sz="2200" dirty="0">
                <a:latin typeface="+mj-lt"/>
              </a:rPr>
              <a:t>’ Vs </a:t>
            </a:r>
            <a:r>
              <a:rPr lang="en-US" sz="2200" b="1" u="sng" dirty="0">
                <a:latin typeface="+mj-lt"/>
              </a:rPr>
              <a:t>Amount Credit, Amount Income, Amount Annuity.</a:t>
            </a:r>
          </a:p>
          <a:p>
            <a:pPr marL="0" indent="0">
              <a:buNone/>
            </a:pPr>
            <a:endParaRPr lang="en-US" sz="2200" b="1" u="sng" dirty="0">
              <a:latin typeface="+mj-lt"/>
            </a:endParaRPr>
          </a:p>
          <a:p>
            <a:pPr marL="0" indent="0">
              <a:buNone/>
            </a:pPr>
            <a:r>
              <a:rPr lang="en-US" sz="2200" dirty="0">
                <a:latin typeface="+mj-lt"/>
              </a:rPr>
              <a:t> In the next slide you can easily identify the outliers as per my plotted observation.</a:t>
            </a:r>
          </a:p>
          <a:p>
            <a:pPr marL="0" indent="0">
              <a:buNone/>
            </a:pPr>
            <a:endParaRPr lang="en-US" sz="2200" dirty="0">
              <a:latin typeface="+mj-lt"/>
            </a:endParaRPr>
          </a:p>
          <a:p>
            <a:pPr marL="514350" indent="-514350">
              <a:buAutoNum type="arabicPeriod"/>
            </a:pPr>
            <a:endParaRPr lang="en-US" sz="2200" dirty="0">
              <a:latin typeface="+mj-lt"/>
            </a:endParaRPr>
          </a:p>
        </p:txBody>
      </p:sp>
    </p:spTree>
    <p:extLst>
      <p:ext uri="{BB962C8B-B14F-4D97-AF65-F5344CB8AC3E}">
        <p14:creationId xmlns:p14="http://schemas.microsoft.com/office/powerpoint/2010/main" val="49877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69F7789-B91D-4182-A6BC-B07E4086CDBC}"/>
              </a:ext>
            </a:extLst>
          </p:cNvPr>
          <p:cNvGraphicFramePr>
            <a:graphicFrameLocks/>
          </p:cNvGraphicFramePr>
          <p:nvPr>
            <p:extLst>
              <p:ext uri="{D42A27DB-BD31-4B8C-83A1-F6EECF244321}">
                <p14:modId xmlns:p14="http://schemas.microsoft.com/office/powerpoint/2010/main" val="2196553449"/>
              </p:ext>
            </p:extLst>
          </p:nvPr>
        </p:nvGraphicFramePr>
        <p:xfrm>
          <a:off x="707204" y="382712"/>
          <a:ext cx="10532724"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FEC7F33A-A303-4CB5-9206-EE432EBDE52E}"/>
              </a:ext>
            </a:extLst>
          </p:cNvPr>
          <p:cNvGraphicFramePr>
            <a:graphicFrameLocks/>
          </p:cNvGraphicFramePr>
          <p:nvPr>
            <p:extLst>
              <p:ext uri="{D42A27DB-BD31-4B8C-83A1-F6EECF244321}">
                <p14:modId xmlns:p14="http://schemas.microsoft.com/office/powerpoint/2010/main" val="2457411483"/>
              </p:ext>
            </p:extLst>
          </p:nvPr>
        </p:nvGraphicFramePr>
        <p:xfrm>
          <a:off x="707204" y="3732088"/>
          <a:ext cx="10532724"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49462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E05B391-01E4-44EE-BD04-6DD136F8C852}"/>
              </a:ext>
            </a:extLst>
          </p:cNvPr>
          <p:cNvGraphicFramePr>
            <a:graphicFrameLocks noGrp="1"/>
          </p:cNvGraphicFramePr>
          <p:nvPr>
            <p:extLst>
              <p:ext uri="{D42A27DB-BD31-4B8C-83A1-F6EECF244321}">
                <p14:modId xmlns:p14="http://schemas.microsoft.com/office/powerpoint/2010/main" val="904560776"/>
              </p:ext>
            </p:extLst>
          </p:nvPr>
        </p:nvGraphicFramePr>
        <p:xfrm>
          <a:off x="838200" y="1510301"/>
          <a:ext cx="10515600" cy="5106255"/>
        </p:xfrm>
        <a:graphic>
          <a:graphicData uri="http://schemas.openxmlformats.org/drawingml/2006/table">
            <a:tbl>
              <a:tblPr/>
              <a:tblGrid>
                <a:gridCol w="1369219">
                  <a:extLst>
                    <a:ext uri="{9D8B030D-6E8A-4147-A177-3AD203B41FA5}">
                      <a16:colId xmlns:a16="http://schemas.microsoft.com/office/drawing/2014/main" val="3930176783"/>
                    </a:ext>
                  </a:extLst>
                </a:gridCol>
                <a:gridCol w="711994">
                  <a:extLst>
                    <a:ext uri="{9D8B030D-6E8A-4147-A177-3AD203B41FA5}">
                      <a16:colId xmlns:a16="http://schemas.microsoft.com/office/drawing/2014/main" val="3423593774"/>
                    </a:ext>
                  </a:extLst>
                </a:gridCol>
                <a:gridCol w="885428">
                  <a:extLst>
                    <a:ext uri="{9D8B030D-6E8A-4147-A177-3AD203B41FA5}">
                      <a16:colId xmlns:a16="http://schemas.microsoft.com/office/drawing/2014/main" val="4246321181"/>
                    </a:ext>
                  </a:extLst>
                </a:gridCol>
                <a:gridCol w="629841">
                  <a:extLst>
                    <a:ext uri="{9D8B030D-6E8A-4147-A177-3AD203B41FA5}">
                      <a16:colId xmlns:a16="http://schemas.microsoft.com/office/drawing/2014/main" val="119418900"/>
                    </a:ext>
                  </a:extLst>
                </a:gridCol>
                <a:gridCol w="1086247">
                  <a:extLst>
                    <a:ext uri="{9D8B030D-6E8A-4147-A177-3AD203B41FA5}">
                      <a16:colId xmlns:a16="http://schemas.microsoft.com/office/drawing/2014/main" val="3273003239"/>
                    </a:ext>
                  </a:extLst>
                </a:gridCol>
                <a:gridCol w="921941">
                  <a:extLst>
                    <a:ext uri="{9D8B030D-6E8A-4147-A177-3AD203B41FA5}">
                      <a16:colId xmlns:a16="http://schemas.microsoft.com/office/drawing/2014/main" val="3515117963"/>
                    </a:ext>
                  </a:extLst>
                </a:gridCol>
                <a:gridCol w="748506">
                  <a:extLst>
                    <a:ext uri="{9D8B030D-6E8A-4147-A177-3AD203B41FA5}">
                      <a16:colId xmlns:a16="http://schemas.microsoft.com/office/drawing/2014/main" val="3007047701"/>
                    </a:ext>
                  </a:extLst>
                </a:gridCol>
                <a:gridCol w="903684">
                  <a:extLst>
                    <a:ext uri="{9D8B030D-6E8A-4147-A177-3AD203B41FA5}">
                      <a16:colId xmlns:a16="http://schemas.microsoft.com/office/drawing/2014/main" val="841872564"/>
                    </a:ext>
                  </a:extLst>
                </a:gridCol>
                <a:gridCol w="1058862">
                  <a:extLst>
                    <a:ext uri="{9D8B030D-6E8A-4147-A177-3AD203B41FA5}">
                      <a16:colId xmlns:a16="http://schemas.microsoft.com/office/drawing/2014/main" val="1796944045"/>
                    </a:ext>
                  </a:extLst>
                </a:gridCol>
                <a:gridCol w="803275">
                  <a:extLst>
                    <a:ext uri="{9D8B030D-6E8A-4147-A177-3AD203B41FA5}">
                      <a16:colId xmlns:a16="http://schemas.microsoft.com/office/drawing/2014/main" val="3163888084"/>
                    </a:ext>
                  </a:extLst>
                </a:gridCol>
                <a:gridCol w="1396603">
                  <a:extLst>
                    <a:ext uri="{9D8B030D-6E8A-4147-A177-3AD203B41FA5}">
                      <a16:colId xmlns:a16="http://schemas.microsoft.com/office/drawing/2014/main" val="1547325277"/>
                    </a:ext>
                  </a:extLst>
                </a:gridCol>
              </a:tblGrid>
              <a:tr h="464205">
                <a:tc>
                  <a:txBody>
                    <a:bodyPr/>
                    <a:lstStyle/>
                    <a:p>
                      <a:pPr algn="ctr" fontAlgn="b"/>
                      <a:r>
                        <a:rPr lang="en-US" sz="800" b="0" i="1" u="none" strike="noStrike">
                          <a:solidFill>
                            <a:srgbClr val="000000"/>
                          </a:solidFill>
                          <a:effectLst/>
                          <a:latin typeface="Calibri" panose="020F0502020204030204" pitchFamily="34" charset="0"/>
                        </a:rPr>
                        <a:t> </a:t>
                      </a:r>
                    </a:p>
                  </a:txBody>
                  <a:tcPr marL="4564" marR="4564" marT="45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solidFill>
                            <a:srgbClr val="000000"/>
                          </a:solidFill>
                          <a:effectLst/>
                          <a:latin typeface="Calibri" panose="020F0502020204030204" pitchFamily="34" charset="0"/>
                        </a:rPr>
                        <a:t>AMT_ANNUITY</a:t>
                      </a:r>
                    </a:p>
                  </a:txBody>
                  <a:tcPr marL="4564" marR="4564" marT="45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solidFill>
                            <a:srgbClr val="000000"/>
                          </a:solidFill>
                          <a:effectLst/>
                          <a:latin typeface="Calibri" panose="020F0502020204030204" pitchFamily="34" charset="0"/>
                        </a:rPr>
                        <a:t>AMT_APPLICATION</a:t>
                      </a:r>
                    </a:p>
                  </a:txBody>
                  <a:tcPr marL="4564" marR="4564" marT="45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solidFill>
                            <a:srgbClr val="000000"/>
                          </a:solidFill>
                          <a:effectLst/>
                          <a:latin typeface="Calibri" panose="020F0502020204030204" pitchFamily="34" charset="0"/>
                        </a:rPr>
                        <a:t>AMT_CREDIT</a:t>
                      </a:r>
                    </a:p>
                  </a:txBody>
                  <a:tcPr marL="4564" marR="4564" marT="45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solidFill>
                            <a:srgbClr val="000000"/>
                          </a:solidFill>
                          <a:effectLst/>
                          <a:latin typeface="Calibri" panose="020F0502020204030204" pitchFamily="34" charset="0"/>
                        </a:rPr>
                        <a:t>AMT_DOWN_PAYMENT</a:t>
                      </a:r>
                    </a:p>
                  </a:txBody>
                  <a:tcPr marL="4564" marR="4564" marT="45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solidFill>
                            <a:srgbClr val="000000"/>
                          </a:solidFill>
                          <a:effectLst/>
                          <a:latin typeface="Calibri" panose="020F0502020204030204" pitchFamily="34" charset="0"/>
                        </a:rPr>
                        <a:t>AMT_GOODS_PRICE</a:t>
                      </a:r>
                    </a:p>
                  </a:txBody>
                  <a:tcPr marL="4564" marR="4564" marT="45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solidFill>
                            <a:srgbClr val="000000"/>
                          </a:solidFill>
                          <a:effectLst/>
                          <a:latin typeface="Calibri" panose="020F0502020204030204" pitchFamily="34" charset="0"/>
                        </a:rPr>
                        <a:t>DAYS_DECISION</a:t>
                      </a:r>
                    </a:p>
                  </a:txBody>
                  <a:tcPr marL="4564" marR="4564" marT="45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solidFill>
                            <a:srgbClr val="000000"/>
                          </a:solidFill>
                          <a:effectLst/>
                          <a:latin typeface="Calibri" panose="020F0502020204030204" pitchFamily="34" charset="0"/>
                        </a:rPr>
                        <a:t>SELLERPLACE_AREA</a:t>
                      </a:r>
                    </a:p>
                  </a:txBody>
                  <a:tcPr marL="4564" marR="4564" marT="45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solidFill>
                            <a:srgbClr val="000000"/>
                          </a:solidFill>
                          <a:effectLst/>
                          <a:latin typeface="Calibri" panose="020F0502020204030204" pitchFamily="34" charset="0"/>
                        </a:rPr>
                        <a:t>DAYS_FIRST_DRAWING</a:t>
                      </a:r>
                    </a:p>
                  </a:txBody>
                  <a:tcPr marL="4564" marR="4564" marT="45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solidFill>
                            <a:srgbClr val="000000"/>
                          </a:solidFill>
                          <a:effectLst/>
                          <a:latin typeface="Calibri" panose="020F0502020204030204" pitchFamily="34" charset="0"/>
                        </a:rPr>
                        <a:t>DAYS_FIRST_DUE</a:t>
                      </a:r>
                    </a:p>
                  </a:txBody>
                  <a:tcPr marL="4564" marR="4564" marT="456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1" u="none" strike="noStrike">
                          <a:solidFill>
                            <a:srgbClr val="000000"/>
                          </a:solidFill>
                          <a:effectLst/>
                          <a:latin typeface="Calibri" panose="020F0502020204030204" pitchFamily="34" charset="0"/>
                        </a:rPr>
                        <a:t>DAYS_LAST_DUE_1ST_VERSION</a:t>
                      </a:r>
                    </a:p>
                  </a:txBody>
                  <a:tcPr marL="4564" marR="4564" marT="45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030990"/>
                  </a:ext>
                </a:extLst>
              </a:tr>
              <a:tr h="464205">
                <a:tc>
                  <a:txBody>
                    <a:bodyPr/>
                    <a:lstStyle/>
                    <a:p>
                      <a:pPr algn="l" fontAlgn="b"/>
                      <a:r>
                        <a:rPr lang="en-US" sz="800" b="0" i="0" u="none" strike="noStrike">
                          <a:solidFill>
                            <a:srgbClr val="000000"/>
                          </a:solidFill>
                          <a:effectLst/>
                          <a:latin typeface="Calibri" panose="020F0502020204030204" pitchFamily="34" charset="0"/>
                        </a:rPr>
                        <a:t>AMT_ANNUITY</a:t>
                      </a:r>
                    </a:p>
                  </a:txBody>
                  <a:tcPr marL="4564" marR="4564" marT="45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1</a:t>
                      </a:r>
                    </a:p>
                  </a:txBody>
                  <a:tcPr marL="4564" marR="4564" marT="4564" marB="0" anchor="b">
                    <a:lnL>
                      <a:noFill/>
                    </a:lnL>
                    <a:lnR>
                      <a:noFill/>
                    </a:lnR>
                    <a:lnT w="6350" cap="flat" cmpd="sng" algn="ctr">
                      <a:solidFill>
                        <a:srgbClr val="000000"/>
                      </a:solidFill>
                      <a:prstDash val="solid"/>
                      <a:round/>
                      <a:headEnd type="none" w="med" len="med"/>
                      <a:tailEnd type="none" w="med" len="med"/>
                    </a:lnT>
                    <a:lnB>
                      <a:noFill/>
                    </a:lnB>
                    <a:solidFill>
                      <a:srgbClr val="0070C0"/>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effectLst/>
                          <a:latin typeface="Calibri" panose="020F0502020204030204" pitchFamily="34" charset="0"/>
                        </a:rPr>
                        <a:t> </a:t>
                      </a:r>
                    </a:p>
                  </a:txBody>
                  <a:tcPr marL="4564" marR="4564" marT="456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71345609"/>
                  </a:ext>
                </a:extLst>
              </a:tr>
              <a:tr h="464205">
                <a:tc>
                  <a:txBody>
                    <a:bodyPr/>
                    <a:lstStyle/>
                    <a:p>
                      <a:pPr algn="l" fontAlgn="b"/>
                      <a:r>
                        <a:rPr lang="en-US" sz="800" b="0" i="0" u="none" strike="noStrike">
                          <a:solidFill>
                            <a:srgbClr val="000000"/>
                          </a:solidFill>
                          <a:effectLst/>
                          <a:latin typeface="Calibri" panose="020F0502020204030204" pitchFamily="34" charset="0"/>
                        </a:rPr>
                        <a:t>AMT_APPLICATION</a:t>
                      </a:r>
                    </a:p>
                  </a:txBody>
                  <a:tcPr marL="4564" marR="4564" marT="456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0.792038802</a:t>
                      </a:r>
                    </a:p>
                  </a:txBody>
                  <a:tcPr marL="4564" marR="4564" marT="4564" marB="0" anchor="b">
                    <a:lnL>
                      <a:noFill/>
                    </a:lnL>
                    <a:lnR>
                      <a:noFill/>
                    </a:lnR>
                    <a:lnT>
                      <a:noFill/>
                    </a:lnT>
                    <a:lnB>
                      <a:noFill/>
                    </a:lnB>
                    <a:solidFill>
                      <a:srgbClr val="368ECE"/>
                    </a:solidFill>
                  </a:tcPr>
                </a:tc>
                <a:tc>
                  <a:txBody>
                    <a:bodyPr/>
                    <a:lstStyle/>
                    <a:p>
                      <a:pPr algn="r" fontAlgn="b"/>
                      <a:r>
                        <a:rPr lang="en-US" sz="800" b="0" i="0" u="none" strike="noStrike">
                          <a:solidFill>
                            <a:srgbClr val="000000"/>
                          </a:solidFill>
                          <a:effectLst/>
                          <a:latin typeface="Calibri" panose="020F0502020204030204" pitchFamily="34" charset="0"/>
                        </a:rPr>
                        <a:t>1</a:t>
                      </a:r>
                    </a:p>
                  </a:txBody>
                  <a:tcPr marL="4564" marR="4564" marT="4564" marB="0" anchor="b">
                    <a:lnL>
                      <a:noFill/>
                    </a:lnL>
                    <a:lnR>
                      <a:noFill/>
                    </a:lnR>
                    <a:lnT>
                      <a:noFill/>
                    </a:lnT>
                    <a:lnB>
                      <a:noFill/>
                    </a:lnB>
                    <a:solidFill>
                      <a:srgbClr val="0070C0"/>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 </a:t>
                      </a:r>
                    </a:p>
                  </a:txBody>
                  <a:tcPr marL="4564" marR="4564" marT="4564"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59068416"/>
                  </a:ext>
                </a:extLst>
              </a:tr>
              <a:tr h="464205">
                <a:tc>
                  <a:txBody>
                    <a:bodyPr/>
                    <a:lstStyle/>
                    <a:p>
                      <a:pPr algn="l" fontAlgn="b"/>
                      <a:r>
                        <a:rPr lang="en-US" sz="800" b="0" i="0" u="none" strike="noStrike">
                          <a:solidFill>
                            <a:srgbClr val="000000"/>
                          </a:solidFill>
                          <a:effectLst/>
                          <a:latin typeface="Calibri" panose="020F0502020204030204" pitchFamily="34" charset="0"/>
                        </a:rPr>
                        <a:t>AMT_CREDIT</a:t>
                      </a:r>
                    </a:p>
                  </a:txBody>
                  <a:tcPr marL="4564" marR="4564" marT="456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0.803238344</a:t>
                      </a:r>
                    </a:p>
                  </a:txBody>
                  <a:tcPr marL="4564" marR="4564" marT="4564" marB="0" anchor="b">
                    <a:lnL>
                      <a:noFill/>
                    </a:lnL>
                    <a:lnR>
                      <a:noFill/>
                    </a:lnR>
                    <a:lnT>
                      <a:noFill/>
                    </a:lnT>
                    <a:lnB>
                      <a:noFill/>
                    </a:lnB>
                    <a:solidFill>
                      <a:srgbClr val="338DCD"/>
                    </a:solidFill>
                  </a:tcPr>
                </a:tc>
                <a:tc>
                  <a:txBody>
                    <a:bodyPr/>
                    <a:lstStyle/>
                    <a:p>
                      <a:pPr algn="r" fontAlgn="b"/>
                      <a:r>
                        <a:rPr lang="en-US" sz="800" b="0" i="0" u="none" strike="noStrike">
                          <a:solidFill>
                            <a:srgbClr val="000000"/>
                          </a:solidFill>
                          <a:effectLst/>
                          <a:latin typeface="Calibri" panose="020F0502020204030204" pitchFamily="34" charset="0"/>
                        </a:rPr>
                        <a:t>0.974983899</a:t>
                      </a:r>
                    </a:p>
                  </a:txBody>
                  <a:tcPr marL="4564" marR="4564" marT="4564" marB="0" anchor="b">
                    <a:lnL>
                      <a:noFill/>
                    </a:lnL>
                    <a:lnR>
                      <a:noFill/>
                    </a:lnR>
                    <a:lnT>
                      <a:noFill/>
                    </a:lnT>
                    <a:lnB>
                      <a:noFill/>
                    </a:lnB>
                    <a:solidFill>
                      <a:srgbClr val="0774C2"/>
                    </a:solidFill>
                  </a:tcPr>
                </a:tc>
                <a:tc>
                  <a:txBody>
                    <a:bodyPr/>
                    <a:lstStyle/>
                    <a:p>
                      <a:pPr algn="r" fontAlgn="b"/>
                      <a:r>
                        <a:rPr lang="en-US" sz="800" b="0" i="0" u="none" strike="noStrike">
                          <a:solidFill>
                            <a:srgbClr val="000000"/>
                          </a:solidFill>
                          <a:effectLst/>
                          <a:latin typeface="Calibri" panose="020F0502020204030204" pitchFamily="34" charset="0"/>
                        </a:rPr>
                        <a:t>1</a:t>
                      </a:r>
                    </a:p>
                  </a:txBody>
                  <a:tcPr marL="4564" marR="4564" marT="4564" marB="0" anchor="b">
                    <a:lnL>
                      <a:noFill/>
                    </a:lnL>
                    <a:lnR>
                      <a:noFill/>
                    </a:lnR>
                    <a:lnT>
                      <a:noFill/>
                    </a:lnT>
                    <a:lnB>
                      <a:noFill/>
                    </a:lnB>
                    <a:solidFill>
                      <a:srgbClr val="0070C0"/>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 </a:t>
                      </a:r>
                    </a:p>
                  </a:txBody>
                  <a:tcPr marL="4564" marR="4564" marT="4564"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22537981"/>
                  </a:ext>
                </a:extLst>
              </a:tr>
              <a:tr h="464205">
                <a:tc>
                  <a:txBody>
                    <a:bodyPr/>
                    <a:lstStyle/>
                    <a:p>
                      <a:pPr algn="l" fontAlgn="b"/>
                      <a:r>
                        <a:rPr lang="en-US" sz="800" b="0" i="0" u="none" strike="noStrike">
                          <a:solidFill>
                            <a:srgbClr val="000000"/>
                          </a:solidFill>
                          <a:effectLst/>
                          <a:latin typeface="Calibri" panose="020F0502020204030204" pitchFamily="34" charset="0"/>
                        </a:rPr>
                        <a:t>AMT_DOWN_PAYMENT</a:t>
                      </a:r>
                    </a:p>
                  </a:txBody>
                  <a:tcPr marL="4564" marR="4564" marT="456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0.312886894</a:t>
                      </a:r>
                    </a:p>
                  </a:txBody>
                  <a:tcPr marL="4564" marR="4564" marT="4564" marB="0" anchor="b">
                    <a:lnL>
                      <a:noFill/>
                    </a:lnL>
                    <a:lnR>
                      <a:noFill/>
                    </a:lnR>
                    <a:lnT>
                      <a:noFill/>
                    </a:lnT>
                    <a:lnB>
                      <a:noFill/>
                    </a:lnB>
                    <a:solidFill>
                      <a:srgbClr val="B0D3EC"/>
                    </a:solidFill>
                  </a:tcPr>
                </a:tc>
                <a:tc>
                  <a:txBody>
                    <a:bodyPr/>
                    <a:lstStyle/>
                    <a:p>
                      <a:pPr algn="r" fontAlgn="b"/>
                      <a:r>
                        <a:rPr lang="en-US" sz="800" b="0" i="0" u="none" strike="noStrike">
                          <a:solidFill>
                            <a:srgbClr val="000000"/>
                          </a:solidFill>
                          <a:effectLst/>
                          <a:latin typeface="Calibri" panose="020F0502020204030204" pitchFamily="34" charset="0"/>
                        </a:rPr>
                        <a:t>0.615856036</a:t>
                      </a:r>
                    </a:p>
                  </a:txBody>
                  <a:tcPr marL="4564" marR="4564" marT="4564" marB="0" anchor="b">
                    <a:lnL>
                      <a:noFill/>
                    </a:lnL>
                    <a:lnR>
                      <a:noFill/>
                    </a:lnR>
                    <a:lnT>
                      <a:noFill/>
                    </a:lnT>
                    <a:lnB>
                      <a:noFill/>
                    </a:lnB>
                    <a:solidFill>
                      <a:srgbClr val="62A7D9"/>
                    </a:solidFill>
                  </a:tcPr>
                </a:tc>
                <a:tc>
                  <a:txBody>
                    <a:bodyPr/>
                    <a:lstStyle/>
                    <a:p>
                      <a:pPr algn="r" fontAlgn="b"/>
                      <a:r>
                        <a:rPr lang="en-US" sz="800" b="0" i="0" u="none" strike="noStrike">
                          <a:solidFill>
                            <a:srgbClr val="000000"/>
                          </a:solidFill>
                          <a:effectLst/>
                          <a:latin typeface="Calibri" panose="020F0502020204030204" pitchFamily="34" charset="0"/>
                        </a:rPr>
                        <a:t>0.423407134</a:t>
                      </a:r>
                    </a:p>
                  </a:txBody>
                  <a:tcPr marL="4564" marR="4564" marT="4564" marB="0" anchor="b">
                    <a:lnL>
                      <a:noFill/>
                    </a:lnL>
                    <a:lnR>
                      <a:noFill/>
                    </a:lnR>
                    <a:lnT>
                      <a:noFill/>
                    </a:lnT>
                    <a:lnB>
                      <a:noFill/>
                    </a:lnB>
                    <a:solidFill>
                      <a:srgbClr val="94C3E5"/>
                    </a:solidFill>
                  </a:tcPr>
                </a:tc>
                <a:tc>
                  <a:txBody>
                    <a:bodyPr/>
                    <a:lstStyle/>
                    <a:p>
                      <a:pPr algn="r" fontAlgn="b"/>
                      <a:r>
                        <a:rPr lang="en-US" sz="800" b="0" i="0" u="none" strike="noStrike">
                          <a:solidFill>
                            <a:srgbClr val="000000"/>
                          </a:solidFill>
                          <a:effectLst/>
                          <a:latin typeface="Calibri" panose="020F0502020204030204" pitchFamily="34" charset="0"/>
                        </a:rPr>
                        <a:t>1</a:t>
                      </a:r>
                    </a:p>
                  </a:txBody>
                  <a:tcPr marL="4564" marR="4564" marT="4564" marB="0" anchor="b">
                    <a:lnL>
                      <a:noFill/>
                    </a:lnL>
                    <a:lnR>
                      <a:noFill/>
                    </a:lnR>
                    <a:lnT>
                      <a:noFill/>
                    </a:lnT>
                    <a:lnB>
                      <a:noFill/>
                    </a:lnB>
                    <a:solidFill>
                      <a:srgbClr val="0070C0"/>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 </a:t>
                      </a:r>
                    </a:p>
                  </a:txBody>
                  <a:tcPr marL="4564" marR="4564" marT="4564"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44702339"/>
                  </a:ext>
                </a:extLst>
              </a:tr>
              <a:tr h="464205">
                <a:tc>
                  <a:txBody>
                    <a:bodyPr/>
                    <a:lstStyle/>
                    <a:p>
                      <a:pPr algn="l" fontAlgn="b"/>
                      <a:r>
                        <a:rPr lang="en-US" sz="800" b="0" i="0" u="none" strike="noStrike">
                          <a:solidFill>
                            <a:srgbClr val="000000"/>
                          </a:solidFill>
                          <a:effectLst/>
                          <a:latin typeface="Calibri" panose="020F0502020204030204" pitchFamily="34" charset="0"/>
                        </a:rPr>
                        <a:t>AMT_GOODS_PRICE</a:t>
                      </a:r>
                    </a:p>
                  </a:txBody>
                  <a:tcPr marL="4564" marR="4564" marT="456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0.802510803</a:t>
                      </a:r>
                    </a:p>
                  </a:txBody>
                  <a:tcPr marL="4564" marR="4564" marT="4564" marB="0" anchor="b">
                    <a:lnL>
                      <a:noFill/>
                    </a:lnL>
                    <a:lnR>
                      <a:noFill/>
                    </a:lnR>
                    <a:lnT>
                      <a:noFill/>
                    </a:lnT>
                    <a:lnB>
                      <a:noFill/>
                    </a:lnB>
                    <a:solidFill>
                      <a:srgbClr val="338DCD"/>
                    </a:solidFill>
                  </a:tcPr>
                </a:tc>
                <a:tc>
                  <a:txBody>
                    <a:bodyPr/>
                    <a:lstStyle/>
                    <a:p>
                      <a:pPr algn="r" fontAlgn="b"/>
                      <a:r>
                        <a:rPr lang="en-US" sz="800" b="0" i="0" u="none" strike="noStrike" dirty="0">
                          <a:solidFill>
                            <a:srgbClr val="000000"/>
                          </a:solidFill>
                          <a:effectLst/>
                          <a:latin typeface="Calibri" panose="020F0502020204030204" pitchFamily="34" charset="0"/>
                        </a:rPr>
                        <a:t>0.999853727</a:t>
                      </a:r>
                    </a:p>
                  </a:txBody>
                  <a:tcPr marL="4564" marR="4564" marT="4564" marB="0" anchor="b">
                    <a:lnL>
                      <a:noFill/>
                    </a:lnL>
                    <a:lnR>
                      <a:noFill/>
                    </a:lnR>
                    <a:lnT>
                      <a:noFill/>
                    </a:lnT>
                    <a:lnB>
                      <a:noFill/>
                    </a:lnB>
                    <a:solidFill>
                      <a:srgbClr val="0171C1"/>
                    </a:solidFill>
                  </a:tcPr>
                </a:tc>
                <a:tc>
                  <a:txBody>
                    <a:bodyPr/>
                    <a:lstStyle/>
                    <a:p>
                      <a:pPr algn="r" fontAlgn="b"/>
                      <a:r>
                        <a:rPr lang="en-US" sz="800" b="0" i="0" u="none" strike="noStrike">
                          <a:solidFill>
                            <a:srgbClr val="000000"/>
                          </a:solidFill>
                          <a:effectLst/>
                          <a:latin typeface="Calibri" panose="020F0502020204030204" pitchFamily="34" charset="0"/>
                        </a:rPr>
                        <a:t>0.992298236</a:t>
                      </a:r>
                    </a:p>
                  </a:txBody>
                  <a:tcPr marL="4564" marR="4564" marT="4564" marB="0" anchor="b">
                    <a:lnL>
                      <a:noFill/>
                    </a:lnL>
                    <a:lnR>
                      <a:noFill/>
                    </a:lnR>
                    <a:lnT>
                      <a:noFill/>
                    </a:lnT>
                    <a:lnB>
                      <a:noFill/>
                    </a:lnB>
                    <a:solidFill>
                      <a:srgbClr val="0272C1"/>
                    </a:solidFill>
                  </a:tcPr>
                </a:tc>
                <a:tc>
                  <a:txBody>
                    <a:bodyPr/>
                    <a:lstStyle/>
                    <a:p>
                      <a:pPr algn="r" fontAlgn="b"/>
                      <a:r>
                        <a:rPr lang="en-US" sz="800" b="0" i="0" u="none" strike="noStrike">
                          <a:solidFill>
                            <a:srgbClr val="000000"/>
                          </a:solidFill>
                          <a:effectLst/>
                          <a:latin typeface="Calibri" panose="020F0502020204030204" pitchFamily="34" charset="0"/>
                        </a:rPr>
                        <a:t>0.615856036</a:t>
                      </a:r>
                    </a:p>
                  </a:txBody>
                  <a:tcPr marL="4564" marR="4564" marT="4564" marB="0" anchor="b">
                    <a:lnL>
                      <a:noFill/>
                    </a:lnL>
                    <a:lnR>
                      <a:noFill/>
                    </a:lnR>
                    <a:lnT>
                      <a:noFill/>
                    </a:lnT>
                    <a:lnB>
                      <a:noFill/>
                    </a:lnB>
                    <a:solidFill>
                      <a:srgbClr val="62A7D9"/>
                    </a:solidFill>
                  </a:tcPr>
                </a:tc>
                <a:tc>
                  <a:txBody>
                    <a:bodyPr/>
                    <a:lstStyle/>
                    <a:p>
                      <a:pPr algn="r" fontAlgn="b"/>
                      <a:r>
                        <a:rPr lang="en-US" sz="800" b="0" i="0" u="none" strike="noStrike">
                          <a:solidFill>
                            <a:srgbClr val="000000"/>
                          </a:solidFill>
                          <a:effectLst/>
                          <a:latin typeface="Calibri" panose="020F0502020204030204" pitchFamily="34" charset="0"/>
                        </a:rPr>
                        <a:t>1</a:t>
                      </a:r>
                    </a:p>
                  </a:txBody>
                  <a:tcPr marL="4564" marR="4564" marT="4564" marB="0" anchor="b">
                    <a:lnL>
                      <a:noFill/>
                    </a:lnL>
                    <a:lnR>
                      <a:noFill/>
                    </a:lnR>
                    <a:lnT>
                      <a:noFill/>
                    </a:lnT>
                    <a:lnB>
                      <a:noFill/>
                    </a:lnB>
                    <a:solidFill>
                      <a:srgbClr val="0070C0"/>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 </a:t>
                      </a:r>
                    </a:p>
                  </a:txBody>
                  <a:tcPr marL="4564" marR="4564" marT="4564"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09173904"/>
                  </a:ext>
                </a:extLst>
              </a:tr>
              <a:tr h="464205">
                <a:tc>
                  <a:txBody>
                    <a:bodyPr/>
                    <a:lstStyle/>
                    <a:p>
                      <a:pPr algn="l" fontAlgn="b"/>
                      <a:r>
                        <a:rPr lang="en-US" sz="800" b="0" i="0" u="none" strike="noStrike">
                          <a:solidFill>
                            <a:srgbClr val="000000"/>
                          </a:solidFill>
                          <a:effectLst/>
                          <a:latin typeface="Calibri" panose="020F0502020204030204" pitchFamily="34" charset="0"/>
                        </a:rPr>
                        <a:t>DAYS_DECISION</a:t>
                      </a:r>
                    </a:p>
                  </a:txBody>
                  <a:tcPr marL="4564" marR="4564" marT="456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0.209590782</a:t>
                      </a:r>
                    </a:p>
                  </a:txBody>
                  <a:tcPr marL="4564" marR="4564" marT="4564" marB="0" anchor="b">
                    <a:lnL>
                      <a:noFill/>
                    </a:lnL>
                    <a:lnR>
                      <a:noFill/>
                    </a:lnR>
                    <a:lnT>
                      <a:noFill/>
                    </a:lnT>
                    <a:lnB>
                      <a:noFill/>
                    </a:lnB>
                    <a:solidFill>
                      <a:srgbClr val="CAE2F2"/>
                    </a:solidFill>
                  </a:tcPr>
                </a:tc>
                <a:tc>
                  <a:txBody>
                    <a:bodyPr/>
                    <a:lstStyle/>
                    <a:p>
                      <a:pPr algn="r" fontAlgn="b"/>
                      <a:r>
                        <a:rPr lang="en-US" sz="800" b="0" i="0" u="none" strike="noStrike">
                          <a:solidFill>
                            <a:srgbClr val="000000"/>
                          </a:solidFill>
                          <a:effectLst/>
                          <a:latin typeface="Calibri" panose="020F0502020204030204" pitchFamily="34" charset="0"/>
                        </a:rPr>
                        <a:t>0.033412823</a:t>
                      </a:r>
                    </a:p>
                  </a:txBody>
                  <a:tcPr marL="4564" marR="4564" marT="4564" marB="0" anchor="b">
                    <a:lnL>
                      <a:noFill/>
                    </a:lnL>
                    <a:lnR>
                      <a:noFill/>
                    </a:lnR>
                    <a:lnT>
                      <a:noFill/>
                    </a:lnT>
                    <a:lnB>
                      <a:noFill/>
                    </a:lnB>
                    <a:solidFill>
                      <a:srgbClr val="F7FBFD"/>
                    </a:solidFill>
                  </a:tcPr>
                </a:tc>
                <a:tc>
                  <a:txBody>
                    <a:bodyPr/>
                    <a:lstStyle/>
                    <a:p>
                      <a:pPr algn="r" fontAlgn="b"/>
                      <a:r>
                        <a:rPr lang="en-US" sz="800" b="0" i="0" u="none" strike="noStrike">
                          <a:solidFill>
                            <a:srgbClr val="000000"/>
                          </a:solidFill>
                          <a:effectLst/>
                          <a:latin typeface="Calibri" panose="020F0502020204030204" pitchFamily="34" charset="0"/>
                        </a:rPr>
                        <a:t>0.009303947</a:t>
                      </a:r>
                    </a:p>
                  </a:txBody>
                  <a:tcPr marL="4564" marR="4564" marT="4564" marB="0" anchor="b">
                    <a:lnL>
                      <a:noFill/>
                    </a:lnL>
                    <a:lnR>
                      <a:noFill/>
                    </a:lnR>
                    <a:lnT>
                      <a:noFill/>
                    </a:lnT>
                    <a:lnB>
                      <a:noFill/>
                    </a:lnB>
                    <a:solidFill>
                      <a:srgbClr val="FDFEFF"/>
                    </a:solidFill>
                  </a:tcPr>
                </a:tc>
                <a:tc>
                  <a:txBody>
                    <a:bodyPr/>
                    <a:lstStyle/>
                    <a:p>
                      <a:pPr algn="r" fontAlgn="b"/>
                      <a:r>
                        <a:rPr lang="en-US" sz="800" b="0" i="0" u="none" strike="noStrike">
                          <a:solidFill>
                            <a:srgbClr val="000000"/>
                          </a:solidFill>
                          <a:effectLst/>
                          <a:latin typeface="Calibri" panose="020F0502020204030204" pitchFamily="34" charset="0"/>
                        </a:rPr>
                        <a:t>-0.012957825</a:t>
                      </a:r>
                    </a:p>
                  </a:txBody>
                  <a:tcPr marL="4564" marR="4564" marT="4564" marB="0" anchor="b">
                    <a:lnL>
                      <a:noFill/>
                    </a:lnL>
                    <a:lnR>
                      <a:noFill/>
                    </a:lnR>
                    <a:lnT>
                      <a:noFill/>
                    </a:lnT>
                    <a:lnB>
                      <a:noFill/>
                    </a:lnB>
                    <a:solidFill>
                      <a:srgbClr val="FFFBFB"/>
                    </a:solidFill>
                  </a:tcPr>
                </a:tc>
                <a:tc>
                  <a:txBody>
                    <a:bodyPr/>
                    <a:lstStyle/>
                    <a:p>
                      <a:pPr algn="r" fontAlgn="b"/>
                      <a:r>
                        <a:rPr lang="en-US" sz="800" b="0" i="0" u="none" strike="noStrike">
                          <a:solidFill>
                            <a:srgbClr val="000000"/>
                          </a:solidFill>
                          <a:effectLst/>
                          <a:latin typeface="Calibri" panose="020F0502020204030204" pitchFamily="34" charset="0"/>
                        </a:rPr>
                        <a:t>0.229003047</a:t>
                      </a:r>
                    </a:p>
                  </a:txBody>
                  <a:tcPr marL="4564" marR="4564" marT="4564" marB="0" anchor="b">
                    <a:lnL>
                      <a:noFill/>
                    </a:lnL>
                    <a:lnR>
                      <a:noFill/>
                    </a:lnR>
                    <a:lnT>
                      <a:noFill/>
                    </a:lnT>
                    <a:lnB>
                      <a:noFill/>
                    </a:lnB>
                    <a:solidFill>
                      <a:srgbClr val="C5DFF1"/>
                    </a:solidFill>
                  </a:tcPr>
                </a:tc>
                <a:tc>
                  <a:txBody>
                    <a:bodyPr/>
                    <a:lstStyle/>
                    <a:p>
                      <a:pPr algn="r" fontAlgn="b"/>
                      <a:r>
                        <a:rPr lang="en-US" sz="800" b="0" i="0" u="none" strike="noStrike">
                          <a:solidFill>
                            <a:srgbClr val="000000"/>
                          </a:solidFill>
                          <a:effectLst/>
                          <a:latin typeface="Calibri" panose="020F0502020204030204" pitchFamily="34" charset="0"/>
                        </a:rPr>
                        <a:t>1</a:t>
                      </a:r>
                    </a:p>
                  </a:txBody>
                  <a:tcPr marL="4564" marR="4564" marT="4564" marB="0" anchor="b">
                    <a:lnL>
                      <a:noFill/>
                    </a:lnL>
                    <a:lnR>
                      <a:noFill/>
                    </a:lnR>
                    <a:lnT>
                      <a:noFill/>
                    </a:lnT>
                    <a:lnB>
                      <a:noFill/>
                    </a:lnB>
                    <a:solidFill>
                      <a:srgbClr val="0070C0"/>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 </a:t>
                      </a:r>
                    </a:p>
                  </a:txBody>
                  <a:tcPr marL="4564" marR="4564" marT="4564"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38579734"/>
                  </a:ext>
                </a:extLst>
              </a:tr>
              <a:tr h="464205">
                <a:tc>
                  <a:txBody>
                    <a:bodyPr/>
                    <a:lstStyle/>
                    <a:p>
                      <a:pPr algn="l" fontAlgn="b"/>
                      <a:r>
                        <a:rPr lang="en-US" sz="800" b="0" i="0" u="none" strike="noStrike">
                          <a:solidFill>
                            <a:srgbClr val="000000"/>
                          </a:solidFill>
                          <a:effectLst/>
                          <a:latin typeface="Calibri" panose="020F0502020204030204" pitchFamily="34" charset="0"/>
                        </a:rPr>
                        <a:t>SELLERPLACE_AREA</a:t>
                      </a:r>
                    </a:p>
                  </a:txBody>
                  <a:tcPr marL="4564" marR="4564" marT="456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-0.073685136</a:t>
                      </a:r>
                    </a:p>
                  </a:txBody>
                  <a:tcPr marL="4564" marR="4564" marT="4564" marB="0" anchor="b">
                    <a:lnL>
                      <a:noFill/>
                    </a:lnL>
                    <a:lnR>
                      <a:noFill/>
                    </a:lnR>
                    <a:lnT>
                      <a:noFill/>
                    </a:lnT>
                    <a:lnB>
                      <a:noFill/>
                    </a:lnB>
                    <a:solidFill>
                      <a:srgbClr val="FFECEC"/>
                    </a:solidFill>
                  </a:tcPr>
                </a:tc>
                <a:tc>
                  <a:txBody>
                    <a:bodyPr/>
                    <a:lstStyle/>
                    <a:p>
                      <a:pPr algn="r" fontAlgn="b"/>
                      <a:r>
                        <a:rPr lang="en-US" sz="800" b="0" i="0" u="none" strike="noStrike">
                          <a:solidFill>
                            <a:srgbClr val="000000"/>
                          </a:solidFill>
                          <a:effectLst/>
                          <a:latin typeface="Calibri" panose="020F0502020204030204" pitchFamily="34" charset="0"/>
                        </a:rPr>
                        <a:t>-0.023798278</a:t>
                      </a:r>
                    </a:p>
                  </a:txBody>
                  <a:tcPr marL="4564" marR="4564" marT="4564" marB="0" anchor="b">
                    <a:lnL>
                      <a:noFill/>
                    </a:lnL>
                    <a:lnR>
                      <a:noFill/>
                    </a:lnR>
                    <a:lnT>
                      <a:noFill/>
                    </a:lnT>
                    <a:lnB>
                      <a:noFill/>
                    </a:lnB>
                    <a:solidFill>
                      <a:srgbClr val="FFF8F8"/>
                    </a:solidFill>
                  </a:tcPr>
                </a:tc>
                <a:tc>
                  <a:txBody>
                    <a:bodyPr/>
                    <a:lstStyle/>
                    <a:p>
                      <a:pPr algn="r" fontAlgn="b"/>
                      <a:r>
                        <a:rPr lang="en-US" sz="800" b="0" i="0" u="none" strike="noStrike">
                          <a:solidFill>
                            <a:srgbClr val="000000"/>
                          </a:solidFill>
                          <a:effectLst/>
                          <a:latin typeface="Calibri" panose="020F0502020204030204" pitchFamily="34" charset="0"/>
                        </a:rPr>
                        <a:t>-0.029239812</a:t>
                      </a:r>
                    </a:p>
                  </a:txBody>
                  <a:tcPr marL="4564" marR="4564" marT="4564" marB="0" anchor="b">
                    <a:lnL>
                      <a:noFill/>
                    </a:lnL>
                    <a:lnR>
                      <a:noFill/>
                    </a:lnR>
                    <a:lnT>
                      <a:noFill/>
                    </a:lnT>
                    <a:lnB>
                      <a:noFill/>
                    </a:lnB>
                    <a:solidFill>
                      <a:srgbClr val="FFF7F7"/>
                    </a:solidFill>
                  </a:tcPr>
                </a:tc>
                <a:tc>
                  <a:txBody>
                    <a:bodyPr/>
                    <a:lstStyle/>
                    <a:p>
                      <a:pPr algn="r" fontAlgn="b"/>
                      <a:r>
                        <a:rPr lang="en-US" sz="800" b="0" i="0" u="none" strike="noStrike">
                          <a:solidFill>
                            <a:srgbClr val="000000"/>
                          </a:solidFill>
                          <a:effectLst/>
                          <a:latin typeface="Calibri" panose="020F0502020204030204" pitchFamily="34" charset="0"/>
                        </a:rPr>
                        <a:t>0.036836373</a:t>
                      </a:r>
                    </a:p>
                  </a:txBody>
                  <a:tcPr marL="4564" marR="4564" marT="4564" marB="0" anchor="b">
                    <a:lnL>
                      <a:noFill/>
                    </a:lnL>
                    <a:lnR>
                      <a:noFill/>
                    </a:lnR>
                    <a:lnT>
                      <a:noFill/>
                    </a:lnT>
                    <a:lnB>
                      <a:noFill/>
                    </a:lnB>
                    <a:solidFill>
                      <a:srgbClr val="F6FAFD"/>
                    </a:solidFill>
                  </a:tcPr>
                </a:tc>
                <a:tc>
                  <a:txBody>
                    <a:bodyPr/>
                    <a:lstStyle/>
                    <a:p>
                      <a:pPr algn="r" fontAlgn="b"/>
                      <a:r>
                        <a:rPr lang="en-US" sz="800" b="0" i="0" u="none" strike="noStrike">
                          <a:solidFill>
                            <a:srgbClr val="000000"/>
                          </a:solidFill>
                          <a:effectLst/>
                          <a:latin typeface="Calibri" panose="020F0502020204030204" pitchFamily="34" charset="0"/>
                        </a:rPr>
                        <a:t>-0.066588865</a:t>
                      </a:r>
                    </a:p>
                  </a:txBody>
                  <a:tcPr marL="4564" marR="4564" marT="4564" marB="0" anchor="b">
                    <a:lnL>
                      <a:noFill/>
                    </a:lnL>
                    <a:lnR>
                      <a:noFill/>
                    </a:lnR>
                    <a:lnT>
                      <a:noFill/>
                    </a:lnT>
                    <a:lnB>
                      <a:noFill/>
                    </a:lnB>
                    <a:solidFill>
                      <a:srgbClr val="FFEEEE"/>
                    </a:solidFill>
                  </a:tcPr>
                </a:tc>
                <a:tc>
                  <a:txBody>
                    <a:bodyPr/>
                    <a:lstStyle/>
                    <a:p>
                      <a:pPr algn="r" fontAlgn="b"/>
                      <a:r>
                        <a:rPr lang="en-US" sz="800" b="0" i="0" u="none" strike="noStrike">
                          <a:solidFill>
                            <a:srgbClr val="000000"/>
                          </a:solidFill>
                          <a:effectLst/>
                          <a:latin typeface="Calibri" panose="020F0502020204030204" pitchFamily="34" charset="0"/>
                        </a:rPr>
                        <a:t>-0.107962582</a:t>
                      </a:r>
                    </a:p>
                  </a:txBody>
                  <a:tcPr marL="4564" marR="4564" marT="4564" marB="0" anchor="b">
                    <a:lnL>
                      <a:noFill/>
                    </a:lnL>
                    <a:lnR>
                      <a:noFill/>
                    </a:lnR>
                    <a:lnT>
                      <a:noFill/>
                    </a:lnT>
                    <a:lnB>
                      <a:noFill/>
                    </a:lnB>
                    <a:solidFill>
                      <a:srgbClr val="FFE3E3"/>
                    </a:solidFill>
                  </a:tcPr>
                </a:tc>
                <a:tc>
                  <a:txBody>
                    <a:bodyPr/>
                    <a:lstStyle/>
                    <a:p>
                      <a:pPr algn="r" fontAlgn="b"/>
                      <a:r>
                        <a:rPr lang="en-US" sz="800" b="0" i="0" u="none" strike="noStrike">
                          <a:solidFill>
                            <a:srgbClr val="000000"/>
                          </a:solidFill>
                          <a:effectLst/>
                          <a:latin typeface="Calibri" panose="020F0502020204030204" pitchFamily="34" charset="0"/>
                        </a:rPr>
                        <a:t>1</a:t>
                      </a:r>
                    </a:p>
                  </a:txBody>
                  <a:tcPr marL="4564" marR="4564" marT="4564" marB="0" anchor="b">
                    <a:lnL>
                      <a:noFill/>
                    </a:lnL>
                    <a:lnR>
                      <a:noFill/>
                    </a:lnR>
                    <a:lnT>
                      <a:noFill/>
                    </a:lnT>
                    <a:lnB>
                      <a:noFill/>
                    </a:lnB>
                    <a:solidFill>
                      <a:srgbClr val="0070C0"/>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 </a:t>
                      </a:r>
                    </a:p>
                  </a:txBody>
                  <a:tcPr marL="4564" marR="4564" marT="4564"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41240387"/>
                  </a:ext>
                </a:extLst>
              </a:tr>
              <a:tr h="464205">
                <a:tc>
                  <a:txBody>
                    <a:bodyPr/>
                    <a:lstStyle/>
                    <a:p>
                      <a:pPr algn="l" fontAlgn="b"/>
                      <a:r>
                        <a:rPr lang="en-US" sz="800" b="0" i="0" u="none" strike="noStrike">
                          <a:solidFill>
                            <a:srgbClr val="000000"/>
                          </a:solidFill>
                          <a:effectLst/>
                          <a:latin typeface="Calibri" panose="020F0502020204030204" pitchFamily="34" charset="0"/>
                        </a:rPr>
                        <a:t>DAYS_FIRST_DRAWING</a:t>
                      </a:r>
                    </a:p>
                  </a:txBody>
                  <a:tcPr marL="4564" marR="4564" marT="456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0.24888572</a:t>
                      </a:r>
                    </a:p>
                  </a:txBody>
                  <a:tcPr marL="4564" marR="4564" marT="4564" marB="0" anchor="b">
                    <a:lnL>
                      <a:noFill/>
                    </a:lnL>
                    <a:lnR>
                      <a:noFill/>
                    </a:lnR>
                    <a:lnT>
                      <a:noFill/>
                    </a:lnT>
                    <a:lnB>
                      <a:noFill/>
                    </a:lnB>
                    <a:solidFill>
                      <a:srgbClr val="C0DCF0"/>
                    </a:solidFill>
                  </a:tcPr>
                </a:tc>
                <a:tc>
                  <a:txBody>
                    <a:bodyPr/>
                    <a:lstStyle/>
                    <a:p>
                      <a:pPr algn="r" fontAlgn="b"/>
                      <a:r>
                        <a:rPr lang="en-US" sz="800" b="0" i="0" u="none" strike="noStrike">
                          <a:solidFill>
                            <a:srgbClr val="000000"/>
                          </a:solidFill>
                          <a:effectLst/>
                          <a:latin typeface="Calibri" panose="020F0502020204030204" pitchFamily="34" charset="0"/>
                        </a:rPr>
                        <a:t>0.263420655</a:t>
                      </a:r>
                    </a:p>
                  </a:txBody>
                  <a:tcPr marL="4564" marR="4564" marT="4564" marB="0" anchor="b">
                    <a:lnL>
                      <a:noFill/>
                    </a:lnL>
                    <a:lnR>
                      <a:noFill/>
                    </a:lnR>
                    <a:lnT>
                      <a:noFill/>
                    </a:lnT>
                    <a:lnB>
                      <a:noFill/>
                    </a:lnB>
                    <a:solidFill>
                      <a:srgbClr val="BCDAEF"/>
                    </a:solidFill>
                  </a:tcPr>
                </a:tc>
                <a:tc>
                  <a:txBody>
                    <a:bodyPr/>
                    <a:lstStyle/>
                    <a:p>
                      <a:pPr algn="r" fontAlgn="b"/>
                      <a:r>
                        <a:rPr lang="en-US" sz="800" b="0" i="0" u="none" strike="noStrike">
                          <a:solidFill>
                            <a:srgbClr val="000000"/>
                          </a:solidFill>
                          <a:effectLst/>
                          <a:latin typeface="Calibri" panose="020F0502020204030204" pitchFamily="34" charset="0"/>
                        </a:rPr>
                        <a:t>0.163163393</a:t>
                      </a:r>
                    </a:p>
                  </a:txBody>
                  <a:tcPr marL="4564" marR="4564" marT="4564" marB="0" anchor="b">
                    <a:lnL>
                      <a:noFill/>
                    </a:lnL>
                    <a:lnR>
                      <a:noFill/>
                    </a:lnR>
                    <a:lnT>
                      <a:noFill/>
                    </a:lnT>
                    <a:lnB>
                      <a:noFill/>
                    </a:lnB>
                    <a:solidFill>
                      <a:srgbClr val="D6E8F5"/>
                    </a:solidFill>
                  </a:tcPr>
                </a:tc>
                <a:tc>
                  <a:txBody>
                    <a:bodyPr/>
                    <a:lstStyle/>
                    <a:p>
                      <a:pPr algn="r" fontAlgn="b"/>
                      <a:r>
                        <a:rPr lang="en-US" sz="800" b="0" i="0" u="none" strike="noStrike">
                          <a:solidFill>
                            <a:srgbClr val="000000"/>
                          </a:solidFill>
                          <a:effectLst/>
                          <a:latin typeface="Calibri" panose="020F0502020204030204" pitchFamily="34" charset="0"/>
                        </a:rPr>
                        <a:t>0.030162653</a:t>
                      </a:r>
                    </a:p>
                  </a:txBody>
                  <a:tcPr marL="4564" marR="4564" marT="4564" marB="0" anchor="b">
                    <a:lnL>
                      <a:noFill/>
                    </a:lnL>
                    <a:lnR>
                      <a:noFill/>
                    </a:lnR>
                    <a:lnT>
                      <a:noFill/>
                    </a:lnT>
                    <a:lnB>
                      <a:noFill/>
                    </a:lnB>
                    <a:solidFill>
                      <a:srgbClr val="F8FBFE"/>
                    </a:solidFill>
                  </a:tcPr>
                </a:tc>
                <a:tc>
                  <a:txBody>
                    <a:bodyPr/>
                    <a:lstStyle/>
                    <a:p>
                      <a:pPr algn="r" fontAlgn="b"/>
                      <a:r>
                        <a:rPr lang="en-US" sz="800" b="0" i="0" u="none" strike="noStrike">
                          <a:solidFill>
                            <a:srgbClr val="000000"/>
                          </a:solidFill>
                          <a:effectLst/>
                          <a:latin typeface="Calibri" panose="020F0502020204030204" pitchFamily="34" charset="0"/>
                        </a:rPr>
                        <a:t>0.11851039</a:t>
                      </a:r>
                    </a:p>
                  </a:txBody>
                  <a:tcPr marL="4564" marR="4564" marT="4564" marB="0" anchor="b">
                    <a:lnL>
                      <a:noFill/>
                    </a:lnL>
                    <a:lnR>
                      <a:noFill/>
                    </a:lnR>
                    <a:lnT>
                      <a:noFill/>
                    </a:lnT>
                    <a:lnB>
                      <a:noFill/>
                    </a:lnB>
                    <a:solidFill>
                      <a:srgbClr val="E1EFF8"/>
                    </a:solidFill>
                  </a:tcPr>
                </a:tc>
                <a:tc>
                  <a:txBody>
                    <a:bodyPr/>
                    <a:lstStyle/>
                    <a:p>
                      <a:pPr algn="r" fontAlgn="b"/>
                      <a:r>
                        <a:rPr lang="en-US" sz="800" b="0" i="0" u="none" strike="noStrike">
                          <a:solidFill>
                            <a:srgbClr val="000000"/>
                          </a:solidFill>
                          <a:effectLst/>
                          <a:latin typeface="Calibri" panose="020F0502020204030204" pitchFamily="34" charset="0"/>
                        </a:rPr>
                        <a:t>0.220972618</a:t>
                      </a:r>
                    </a:p>
                  </a:txBody>
                  <a:tcPr marL="4564" marR="4564" marT="4564" marB="0" anchor="b">
                    <a:lnL>
                      <a:noFill/>
                    </a:lnL>
                    <a:lnR>
                      <a:noFill/>
                    </a:lnR>
                    <a:lnT>
                      <a:noFill/>
                    </a:lnT>
                    <a:lnB>
                      <a:noFill/>
                    </a:lnB>
                    <a:solidFill>
                      <a:srgbClr val="C7E0F2"/>
                    </a:solidFill>
                  </a:tcPr>
                </a:tc>
                <a:tc>
                  <a:txBody>
                    <a:bodyPr/>
                    <a:lstStyle/>
                    <a:p>
                      <a:pPr algn="r" fontAlgn="b"/>
                      <a:r>
                        <a:rPr lang="en-US" sz="800" b="0" i="0" u="none" strike="noStrike">
                          <a:solidFill>
                            <a:srgbClr val="000000"/>
                          </a:solidFill>
                          <a:effectLst/>
                          <a:latin typeface="Calibri" panose="020F0502020204030204" pitchFamily="34" charset="0"/>
                        </a:rPr>
                        <a:t>-0.058571447</a:t>
                      </a:r>
                    </a:p>
                  </a:txBody>
                  <a:tcPr marL="4564" marR="4564" marT="4564" marB="0" anchor="b">
                    <a:lnL>
                      <a:noFill/>
                    </a:lnL>
                    <a:lnR>
                      <a:noFill/>
                    </a:lnR>
                    <a:lnT>
                      <a:noFill/>
                    </a:lnT>
                    <a:lnB>
                      <a:noFill/>
                    </a:lnB>
                    <a:solidFill>
                      <a:srgbClr val="FFF0F0"/>
                    </a:solidFill>
                  </a:tcPr>
                </a:tc>
                <a:tc>
                  <a:txBody>
                    <a:bodyPr/>
                    <a:lstStyle/>
                    <a:p>
                      <a:pPr algn="r" fontAlgn="b"/>
                      <a:r>
                        <a:rPr lang="en-US" sz="800" b="0" i="0" u="none" strike="noStrike">
                          <a:solidFill>
                            <a:srgbClr val="000000"/>
                          </a:solidFill>
                          <a:effectLst/>
                          <a:latin typeface="Calibri" panose="020F0502020204030204" pitchFamily="34" charset="0"/>
                        </a:rPr>
                        <a:t>1</a:t>
                      </a:r>
                    </a:p>
                  </a:txBody>
                  <a:tcPr marL="4564" marR="4564" marT="4564" marB="0" anchor="b">
                    <a:lnL>
                      <a:noFill/>
                    </a:lnL>
                    <a:lnR>
                      <a:noFill/>
                    </a:lnR>
                    <a:lnT>
                      <a:noFill/>
                    </a:lnT>
                    <a:lnB>
                      <a:noFill/>
                    </a:lnB>
                    <a:solidFill>
                      <a:srgbClr val="0070C0"/>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564" marR="4564" marT="4564"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 </a:t>
                      </a:r>
                    </a:p>
                  </a:txBody>
                  <a:tcPr marL="4564" marR="4564" marT="4564"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00077713"/>
                  </a:ext>
                </a:extLst>
              </a:tr>
              <a:tr h="464205">
                <a:tc>
                  <a:txBody>
                    <a:bodyPr/>
                    <a:lstStyle/>
                    <a:p>
                      <a:pPr algn="l" fontAlgn="b"/>
                      <a:r>
                        <a:rPr lang="en-US" sz="800" b="0" i="0" u="none" strike="noStrike">
                          <a:solidFill>
                            <a:srgbClr val="000000"/>
                          </a:solidFill>
                          <a:effectLst/>
                          <a:latin typeface="Calibri" panose="020F0502020204030204" pitchFamily="34" charset="0"/>
                        </a:rPr>
                        <a:t>DAYS_FIRST_DUE</a:t>
                      </a:r>
                    </a:p>
                  </a:txBody>
                  <a:tcPr marL="4564" marR="4564" marT="4564"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panose="020F0502020204030204" pitchFamily="34" charset="0"/>
                        </a:rPr>
                        <a:t>-0.191483209</a:t>
                      </a:r>
                    </a:p>
                  </a:txBody>
                  <a:tcPr marL="4564" marR="4564" marT="4564" marB="0" anchor="b">
                    <a:lnL>
                      <a:noFill/>
                    </a:lnL>
                    <a:lnR>
                      <a:noFill/>
                    </a:lnR>
                    <a:lnT>
                      <a:noFill/>
                    </a:lnT>
                    <a:lnB>
                      <a:noFill/>
                    </a:lnB>
                    <a:solidFill>
                      <a:srgbClr val="FFCECE"/>
                    </a:solidFill>
                  </a:tcPr>
                </a:tc>
                <a:tc>
                  <a:txBody>
                    <a:bodyPr/>
                    <a:lstStyle/>
                    <a:p>
                      <a:pPr algn="r" fontAlgn="b"/>
                      <a:r>
                        <a:rPr lang="en-US" sz="800" b="0" i="0" u="none" strike="noStrike">
                          <a:solidFill>
                            <a:srgbClr val="000000"/>
                          </a:solidFill>
                          <a:effectLst/>
                          <a:latin typeface="Calibri" panose="020F0502020204030204" pitchFamily="34" charset="0"/>
                        </a:rPr>
                        <a:t>-0.174106563</a:t>
                      </a:r>
                    </a:p>
                  </a:txBody>
                  <a:tcPr marL="4564" marR="4564" marT="4564" marB="0" anchor="b">
                    <a:lnL>
                      <a:noFill/>
                    </a:lnL>
                    <a:lnR>
                      <a:noFill/>
                    </a:lnR>
                    <a:lnT>
                      <a:noFill/>
                    </a:lnT>
                    <a:lnB>
                      <a:noFill/>
                    </a:lnB>
                    <a:solidFill>
                      <a:srgbClr val="FFD2D2"/>
                    </a:solidFill>
                  </a:tcPr>
                </a:tc>
                <a:tc>
                  <a:txBody>
                    <a:bodyPr/>
                    <a:lstStyle/>
                    <a:p>
                      <a:pPr algn="r" fontAlgn="b"/>
                      <a:r>
                        <a:rPr lang="en-US" sz="800" b="0" i="0" u="none" strike="noStrike">
                          <a:solidFill>
                            <a:srgbClr val="000000"/>
                          </a:solidFill>
                          <a:effectLst/>
                          <a:latin typeface="Calibri" panose="020F0502020204030204" pitchFamily="34" charset="0"/>
                        </a:rPr>
                        <a:t>-0.130634291</a:t>
                      </a:r>
                    </a:p>
                  </a:txBody>
                  <a:tcPr marL="4564" marR="4564" marT="4564" marB="0" anchor="b">
                    <a:lnL>
                      <a:noFill/>
                    </a:lnL>
                    <a:lnR>
                      <a:noFill/>
                    </a:lnR>
                    <a:lnT>
                      <a:noFill/>
                    </a:lnT>
                    <a:lnB>
                      <a:noFill/>
                    </a:lnB>
                    <a:solidFill>
                      <a:srgbClr val="FFDDDD"/>
                    </a:solidFill>
                  </a:tcPr>
                </a:tc>
                <a:tc>
                  <a:txBody>
                    <a:bodyPr/>
                    <a:lstStyle/>
                    <a:p>
                      <a:pPr algn="r" fontAlgn="b"/>
                      <a:r>
                        <a:rPr lang="en-US" sz="800" b="0" i="0" u="none" strike="noStrike">
                          <a:solidFill>
                            <a:srgbClr val="000000"/>
                          </a:solidFill>
                          <a:effectLst/>
                          <a:latin typeface="Calibri" panose="020F0502020204030204" pitchFamily="34" charset="0"/>
                        </a:rPr>
                        <a:t>-0.010733409</a:t>
                      </a:r>
                    </a:p>
                  </a:txBody>
                  <a:tcPr marL="4564" marR="4564" marT="4564" marB="0" anchor="b">
                    <a:lnL>
                      <a:noFill/>
                    </a:lnL>
                    <a:lnR>
                      <a:noFill/>
                    </a:lnR>
                    <a:lnT>
                      <a:noFill/>
                    </a:lnT>
                    <a:lnB>
                      <a:noFill/>
                    </a:lnB>
                    <a:solidFill>
                      <a:srgbClr val="FFFCFC"/>
                    </a:solidFill>
                  </a:tcPr>
                </a:tc>
                <a:tc>
                  <a:txBody>
                    <a:bodyPr/>
                    <a:lstStyle/>
                    <a:p>
                      <a:pPr algn="r" fontAlgn="b"/>
                      <a:r>
                        <a:rPr lang="en-US" sz="800" b="0" i="0" u="none" strike="noStrike">
                          <a:solidFill>
                            <a:srgbClr val="000000"/>
                          </a:solidFill>
                          <a:effectLst/>
                          <a:latin typeface="Calibri" panose="020F0502020204030204" pitchFamily="34" charset="0"/>
                        </a:rPr>
                        <a:t>-0.145181538</a:t>
                      </a:r>
                    </a:p>
                  </a:txBody>
                  <a:tcPr marL="4564" marR="4564" marT="4564" marB="0" anchor="b">
                    <a:lnL>
                      <a:noFill/>
                    </a:lnL>
                    <a:lnR>
                      <a:noFill/>
                    </a:lnR>
                    <a:lnT>
                      <a:noFill/>
                    </a:lnT>
                    <a:lnB>
                      <a:noFill/>
                    </a:lnB>
                    <a:solidFill>
                      <a:srgbClr val="FFD9D9"/>
                    </a:solidFill>
                  </a:tcPr>
                </a:tc>
                <a:tc>
                  <a:txBody>
                    <a:bodyPr/>
                    <a:lstStyle/>
                    <a:p>
                      <a:pPr algn="r" fontAlgn="b"/>
                      <a:r>
                        <a:rPr lang="en-US" sz="800" b="0" i="0" u="none" strike="noStrike">
                          <a:solidFill>
                            <a:srgbClr val="000000"/>
                          </a:solidFill>
                          <a:effectLst/>
                          <a:latin typeface="Calibri" panose="020F0502020204030204" pitchFamily="34" charset="0"/>
                        </a:rPr>
                        <a:t>0.128206632</a:t>
                      </a:r>
                    </a:p>
                  </a:txBody>
                  <a:tcPr marL="4564" marR="4564" marT="4564" marB="0" anchor="b">
                    <a:lnL>
                      <a:noFill/>
                    </a:lnL>
                    <a:lnR>
                      <a:noFill/>
                    </a:lnR>
                    <a:lnT>
                      <a:noFill/>
                    </a:lnT>
                    <a:lnB>
                      <a:noFill/>
                    </a:lnB>
                    <a:solidFill>
                      <a:srgbClr val="DFEDF7"/>
                    </a:solidFill>
                  </a:tcPr>
                </a:tc>
                <a:tc>
                  <a:txBody>
                    <a:bodyPr/>
                    <a:lstStyle/>
                    <a:p>
                      <a:pPr algn="r" fontAlgn="b"/>
                      <a:r>
                        <a:rPr lang="en-US" sz="800" b="0" i="0" u="none" strike="noStrike">
                          <a:solidFill>
                            <a:srgbClr val="000000"/>
                          </a:solidFill>
                          <a:effectLst/>
                          <a:latin typeface="Calibri" panose="020F0502020204030204" pitchFamily="34" charset="0"/>
                        </a:rPr>
                        <a:t>0.102653152</a:t>
                      </a:r>
                    </a:p>
                  </a:txBody>
                  <a:tcPr marL="4564" marR="4564" marT="4564" marB="0" anchor="b">
                    <a:lnL>
                      <a:noFill/>
                    </a:lnL>
                    <a:lnR>
                      <a:noFill/>
                    </a:lnR>
                    <a:lnT>
                      <a:noFill/>
                    </a:lnT>
                    <a:lnB>
                      <a:noFill/>
                    </a:lnB>
                    <a:solidFill>
                      <a:srgbClr val="E5F1F9"/>
                    </a:solidFill>
                  </a:tcPr>
                </a:tc>
                <a:tc>
                  <a:txBody>
                    <a:bodyPr/>
                    <a:lstStyle/>
                    <a:p>
                      <a:pPr algn="r" fontAlgn="b"/>
                      <a:r>
                        <a:rPr lang="en-US" sz="800" b="0" i="0" u="none" strike="noStrike">
                          <a:solidFill>
                            <a:srgbClr val="000000"/>
                          </a:solidFill>
                          <a:effectLst/>
                          <a:latin typeface="Calibri" panose="020F0502020204030204" pitchFamily="34" charset="0"/>
                        </a:rPr>
                        <a:t>0.085109504</a:t>
                      </a:r>
                    </a:p>
                  </a:txBody>
                  <a:tcPr marL="4564" marR="4564" marT="4564" marB="0" anchor="b">
                    <a:lnL>
                      <a:noFill/>
                    </a:lnL>
                    <a:lnR>
                      <a:noFill/>
                    </a:lnR>
                    <a:lnT>
                      <a:noFill/>
                    </a:lnT>
                    <a:lnB>
                      <a:noFill/>
                    </a:lnB>
                    <a:solidFill>
                      <a:srgbClr val="EAF3FA"/>
                    </a:solidFill>
                  </a:tcPr>
                </a:tc>
                <a:tc>
                  <a:txBody>
                    <a:bodyPr/>
                    <a:lstStyle/>
                    <a:p>
                      <a:pPr algn="r" fontAlgn="b"/>
                      <a:r>
                        <a:rPr lang="en-US" sz="800" b="0" i="0" u="none" strike="noStrike">
                          <a:solidFill>
                            <a:srgbClr val="000000"/>
                          </a:solidFill>
                          <a:effectLst/>
                          <a:latin typeface="Calibri" panose="020F0502020204030204" pitchFamily="34" charset="0"/>
                        </a:rPr>
                        <a:t>1</a:t>
                      </a:r>
                    </a:p>
                  </a:txBody>
                  <a:tcPr marL="4564" marR="4564" marT="4564" marB="0" anchor="b">
                    <a:lnL>
                      <a:noFill/>
                    </a:lnL>
                    <a:lnR>
                      <a:noFill/>
                    </a:lnR>
                    <a:lnT>
                      <a:noFill/>
                    </a:lnT>
                    <a:lnB>
                      <a:noFill/>
                    </a:lnB>
                    <a:solidFill>
                      <a:srgbClr val="0070C0"/>
                    </a:solidFill>
                  </a:tcPr>
                </a:tc>
                <a:tc>
                  <a:txBody>
                    <a:bodyPr/>
                    <a:lstStyle/>
                    <a:p>
                      <a:pPr algn="l" fontAlgn="b"/>
                      <a:r>
                        <a:rPr lang="en-US" sz="800" b="0" i="0" u="none" strike="noStrike">
                          <a:solidFill>
                            <a:srgbClr val="000000"/>
                          </a:solidFill>
                          <a:effectLst/>
                          <a:latin typeface="Calibri" panose="020F0502020204030204" pitchFamily="34" charset="0"/>
                        </a:rPr>
                        <a:t> </a:t>
                      </a:r>
                    </a:p>
                  </a:txBody>
                  <a:tcPr marL="4564" marR="4564" marT="4564"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59542502"/>
                  </a:ext>
                </a:extLst>
              </a:tr>
              <a:tr h="464205">
                <a:tc>
                  <a:txBody>
                    <a:bodyPr/>
                    <a:lstStyle/>
                    <a:p>
                      <a:pPr algn="l" fontAlgn="b"/>
                      <a:r>
                        <a:rPr lang="en-US" sz="800" b="0" i="0" u="none" strike="noStrike">
                          <a:solidFill>
                            <a:srgbClr val="000000"/>
                          </a:solidFill>
                          <a:effectLst/>
                          <a:latin typeface="Calibri" panose="020F0502020204030204" pitchFamily="34" charset="0"/>
                        </a:rPr>
                        <a:t>DAYS_LAST_DUE_1ST_VERSION</a:t>
                      </a:r>
                    </a:p>
                  </a:txBody>
                  <a:tcPr marL="4564" marR="4564" marT="4564"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-0.328115245</a:t>
                      </a:r>
                    </a:p>
                  </a:txBody>
                  <a:tcPr marL="4564" marR="4564" marT="4564" marB="0" anchor="b">
                    <a:lnL>
                      <a:noFill/>
                    </a:lnL>
                    <a:lnR>
                      <a:noFill/>
                    </a:lnR>
                    <a:lnT>
                      <a:noFill/>
                    </a:lnT>
                    <a:lnB w="6350" cap="flat" cmpd="sng" algn="ctr">
                      <a:solidFill>
                        <a:srgbClr val="000000"/>
                      </a:solidFill>
                      <a:prstDash val="solid"/>
                      <a:round/>
                      <a:headEnd type="none" w="med" len="med"/>
                      <a:tailEnd type="none" w="med" len="med"/>
                    </a:lnB>
                    <a:solidFill>
                      <a:srgbClr val="FFABAB"/>
                    </a:solidFill>
                  </a:tcPr>
                </a:tc>
                <a:tc>
                  <a:txBody>
                    <a:bodyPr/>
                    <a:lstStyle/>
                    <a:p>
                      <a:pPr algn="r" fontAlgn="b"/>
                      <a:r>
                        <a:rPr lang="en-US" sz="800" b="0" i="0" u="none" strike="noStrike">
                          <a:solidFill>
                            <a:srgbClr val="000000"/>
                          </a:solidFill>
                          <a:effectLst/>
                          <a:latin typeface="Calibri" panose="020F0502020204030204" pitchFamily="34" charset="0"/>
                        </a:rPr>
                        <a:t>-0.332422182</a:t>
                      </a:r>
                    </a:p>
                  </a:txBody>
                  <a:tcPr marL="4564" marR="4564" marT="4564" marB="0" anchor="b">
                    <a:lnL>
                      <a:noFill/>
                    </a:lnL>
                    <a:lnR>
                      <a:noFill/>
                    </a:lnR>
                    <a:lnT>
                      <a:noFill/>
                    </a:lnT>
                    <a:lnB w="6350" cap="flat" cmpd="sng" algn="ctr">
                      <a:solidFill>
                        <a:srgbClr val="000000"/>
                      </a:solidFill>
                      <a:prstDash val="solid"/>
                      <a:round/>
                      <a:headEnd type="none" w="med" len="med"/>
                      <a:tailEnd type="none" w="med" len="med"/>
                    </a:lnB>
                    <a:solidFill>
                      <a:srgbClr val="FFAAAA"/>
                    </a:solidFill>
                  </a:tcPr>
                </a:tc>
                <a:tc>
                  <a:txBody>
                    <a:bodyPr/>
                    <a:lstStyle/>
                    <a:p>
                      <a:pPr algn="r" fontAlgn="b"/>
                      <a:r>
                        <a:rPr lang="en-US" sz="800" b="0" i="0" u="none" strike="noStrike">
                          <a:solidFill>
                            <a:srgbClr val="000000"/>
                          </a:solidFill>
                          <a:effectLst/>
                          <a:latin typeface="Calibri" panose="020F0502020204030204" pitchFamily="34" charset="0"/>
                        </a:rPr>
                        <a:t>-0.215627618</a:t>
                      </a:r>
                    </a:p>
                  </a:txBody>
                  <a:tcPr marL="4564" marR="4564" marT="4564" marB="0" anchor="b">
                    <a:lnL>
                      <a:noFill/>
                    </a:lnL>
                    <a:lnR>
                      <a:noFill/>
                    </a:lnR>
                    <a:lnT>
                      <a:noFill/>
                    </a:lnT>
                    <a:lnB w="6350" cap="flat" cmpd="sng" algn="ctr">
                      <a:solidFill>
                        <a:srgbClr val="000000"/>
                      </a:solidFill>
                      <a:prstDash val="solid"/>
                      <a:round/>
                      <a:headEnd type="none" w="med" len="med"/>
                      <a:tailEnd type="none" w="med" len="med"/>
                    </a:lnB>
                    <a:solidFill>
                      <a:srgbClr val="FFC8C8"/>
                    </a:solidFill>
                  </a:tcPr>
                </a:tc>
                <a:tc>
                  <a:txBody>
                    <a:bodyPr/>
                    <a:lstStyle/>
                    <a:p>
                      <a:pPr algn="r" fontAlgn="b"/>
                      <a:r>
                        <a:rPr lang="en-US" sz="800" b="0" i="0" u="none" strike="noStrike">
                          <a:solidFill>
                            <a:srgbClr val="000000"/>
                          </a:solidFill>
                          <a:effectLst/>
                          <a:latin typeface="Calibri" panose="020F0502020204030204" pitchFamily="34" charset="0"/>
                        </a:rPr>
                        <a:t>-0.029616468</a:t>
                      </a:r>
                    </a:p>
                  </a:txBody>
                  <a:tcPr marL="4564" marR="4564" marT="4564" marB="0" anchor="b">
                    <a:lnL>
                      <a:noFill/>
                    </a:lnL>
                    <a:lnR>
                      <a:noFill/>
                    </a:lnR>
                    <a:lnT>
                      <a:noFill/>
                    </a:lnT>
                    <a:lnB w="6350" cap="flat" cmpd="sng" algn="ctr">
                      <a:solidFill>
                        <a:srgbClr val="000000"/>
                      </a:solidFill>
                      <a:prstDash val="solid"/>
                      <a:round/>
                      <a:headEnd type="none" w="med" len="med"/>
                      <a:tailEnd type="none" w="med" len="med"/>
                    </a:lnB>
                    <a:solidFill>
                      <a:srgbClr val="FFF7F7"/>
                    </a:solidFill>
                  </a:tcPr>
                </a:tc>
                <a:tc>
                  <a:txBody>
                    <a:bodyPr/>
                    <a:lstStyle/>
                    <a:p>
                      <a:pPr algn="r" fontAlgn="b"/>
                      <a:r>
                        <a:rPr lang="en-US" sz="800" b="0" i="0" u="none" strike="noStrike">
                          <a:solidFill>
                            <a:srgbClr val="000000"/>
                          </a:solidFill>
                          <a:effectLst/>
                          <a:latin typeface="Calibri" panose="020F0502020204030204" pitchFamily="34" charset="0"/>
                        </a:rPr>
                        <a:t>-0.183858062</a:t>
                      </a:r>
                    </a:p>
                  </a:txBody>
                  <a:tcPr marL="4564" marR="4564" marT="4564" marB="0" anchor="b">
                    <a:lnL>
                      <a:noFill/>
                    </a:lnL>
                    <a:lnR>
                      <a:noFill/>
                    </a:lnR>
                    <a:lnT>
                      <a:noFill/>
                    </a:lnT>
                    <a:lnB w="6350" cap="flat" cmpd="sng" algn="ctr">
                      <a:solidFill>
                        <a:srgbClr val="000000"/>
                      </a:solidFill>
                      <a:prstDash val="solid"/>
                      <a:round/>
                      <a:headEnd type="none" w="med" len="med"/>
                      <a:tailEnd type="none" w="med" len="med"/>
                    </a:lnB>
                    <a:solidFill>
                      <a:srgbClr val="FFD0D0"/>
                    </a:solidFill>
                  </a:tcPr>
                </a:tc>
                <a:tc>
                  <a:txBody>
                    <a:bodyPr/>
                    <a:lstStyle/>
                    <a:p>
                      <a:pPr algn="r" fontAlgn="b"/>
                      <a:r>
                        <a:rPr lang="en-US" sz="800" b="0" i="0" u="none" strike="noStrike">
                          <a:solidFill>
                            <a:srgbClr val="000000"/>
                          </a:solidFill>
                          <a:effectLst/>
                          <a:latin typeface="Calibri" panose="020F0502020204030204" pitchFamily="34" charset="0"/>
                        </a:rPr>
                        <a:t>-0.12150698</a:t>
                      </a:r>
                    </a:p>
                  </a:txBody>
                  <a:tcPr marL="4564" marR="4564" marT="4564" marB="0" anchor="b">
                    <a:lnL>
                      <a:noFill/>
                    </a:lnL>
                    <a:lnR>
                      <a:noFill/>
                    </a:lnR>
                    <a:lnT>
                      <a:noFill/>
                    </a:lnT>
                    <a:lnB w="6350" cap="flat" cmpd="sng" algn="ctr">
                      <a:solidFill>
                        <a:srgbClr val="000000"/>
                      </a:solidFill>
                      <a:prstDash val="solid"/>
                      <a:round/>
                      <a:headEnd type="none" w="med" len="med"/>
                      <a:tailEnd type="none" w="med" len="med"/>
                    </a:lnB>
                    <a:solidFill>
                      <a:srgbClr val="FFE0E0"/>
                    </a:solidFill>
                  </a:tcPr>
                </a:tc>
                <a:tc>
                  <a:txBody>
                    <a:bodyPr/>
                    <a:lstStyle/>
                    <a:p>
                      <a:pPr algn="r" fontAlgn="b"/>
                      <a:r>
                        <a:rPr lang="en-US" sz="800" b="0" i="0" u="none" strike="noStrike">
                          <a:solidFill>
                            <a:srgbClr val="000000"/>
                          </a:solidFill>
                          <a:effectLst/>
                          <a:latin typeface="Calibri" panose="020F0502020204030204" pitchFamily="34" charset="0"/>
                        </a:rPr>
                        <a:t>0.113830952</a:t>
                      </a:r>
                    </a:p>
                  </a:txBody>
                  <a:tcPr marL="4564" marR="4564" marT="4564" marB="0" anchor="b">
                    <a:lnL>
                      <a:noFill/>
                    </a:lnL>
                    <a:lnR>
                      <a:noFill/>
                    </a:lnR>
                    <a:lnT>
                      <a:noFill/>
                    </a:lnT>
                    <a:lnB w="6350" cap="flat" cmpd="sng" algn="ctr">
                      <a:solidFill>
                        <a:srgbClr val="000000"/>
                      </a:solidFill>
                      <a:prstDash val="solid"/>
                      <a:round/>
                      <a:headEnd type="none" w="med" len="med"/>
                      <a:tailEnd type="none" w="med" len="med"/>
                    </a:lnB>
                    <a:solidFill>
                      <a:srgbClr val="E2EFF8"/>
                    </a:solidFill>
                  </a:tcPr>
                </a:tc>
                <a:tc>
                  <a:txBody>
                    <a:bodyPr/>
                    <a:lstStyle/>
                    <a:p>
                      <a:pPr algn="r" fontAlgn="b"/>
                      <a:r>
                        <a:rPr lang="en-US" sz="800" b="0" i="0" u="none" strike="noStrike">
                          <a:solidFill>
                            <a:srgbClr val="000000"/>
                          </a:solidFill>
                          <a:effectLst/>
                          <a:latin typeface="Calibri" panose="020F0502020204030204" pitchFamily="34" charset="0"/>
                        </a:rPr>
                        <a:t>-0.776060135</a:t>
                      </a:r>
                    </a:p>
                  </a:txBody>
                  <a:tcPr marL="4564" marR="4564" marT="4564" marB="0" anchor="b">
                    <a:lnL>
                      <a:noFill/>
                    </a:lnL>
                    <a:lnR>
                      <a:noFill/>
                    </a:lnR>
                    <a:lnT>
                      <a:noFill/>
                    </a:lnT>
                    <a:lnB w="6350" cap="flat" cmpd="sng" algn="ctr">
                      <a:solidFill>
                        <a:srgbClr val="000000"/>
                      </a:solidFill>
                      <a:prstDash val="solid"/>
                      <a:round/>
                      <a:headEnd type="none" w="med" len="med"/>
                      <a:tailEnd type="none" w="med" len="med"/>
                    </a:lnB>
                    <a:solidFill>
                      <a:srgbClr val="FF3939"/>
                    </a:solidFill>
                  </a:tcPr>
                </a:tc>
                <a:tc>
                  <a:txBody>
                    <a:bodyPr/>
                    <a:lstStyle/>
                    <a:p>
                      <a:pPr algn="r" fontAlgn="b"/>
                      <a:r>
                        <a:rPr lang="en-US" sz="800" b="0" i="0" u="none" strike="noStrike">
                          <a:solidFill>
                            <a:srgbClr val="000000"/>
                          </a:solidFill>
                          <a:effectLst/>
                          <a:latin typeface="Calibri" panose="020F0502020204030204" pitchFamily="34" charset="0"/>
                        </a:rPr>
                        <a:t>0.528736509</a:t>
                      </a:r>
                    </a:p>
                  </a:txBody>
                  <a:tcPr marL="4564" marR="4564" marT="4564" marB="0" anchor="b">
                    <a:lnL>
                      <a:noFill/>
                    </a:lnL>
                    <a:lnR>
                      <a:noFill/>
                    </a:lnR>
                    <a:lnT>
                      <a:noFill/>
                    </a:lnT>
                    <a:lnB w="6350" cap="flat" cmpd="sng" algn="ctr">
                      <a:solidFill>
                        <a:srgbClr val="000000"/>
                      </a:solidFill>
                      <a:prstDash val="solid"/>
                      <a:round/>
                      <a:headEnd type="none" w="med" len="med"/>
                      <a:tailEnd type="none" w="med" len="med"/>
                    </a:lnB>
                    <a:solidFill>
                      <a:srgbClr val="79B4DE"/>
                    </a:solidFill>
                  </a:tcPr>
                </a:tc>
                <a:tc>
                  <a:txBody>
                    <a:bodyPr/>
                    <a:lstStyle/>
                    <a:p>
                      <a:pPr algn="r" fontAlgn="b"/>
                      <a:r>
                        <a:rPr lang="en-US" sz="800" b="0" i="0" u="none" strike="noStrike" dirty="0">
                          <a:solidFill>
                            <a:srgbClr val="000000"/>
                          </a:solidFill>
                          <a:effectLst/>
                          <a:latin typeface="Calibri" panose="020F0502020204030204" pitchFamily="34" charset="0"/>
                        </a:rPr>
                        <a:t>1</a:t>
                      </a:r>
                    </a:p>
                  </a:txBody>
                  <a:tcPr marL="4564" marR="4564" marT="456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24830339"/>
                  </a:ext>
                </a:extLst>
              </a:tr>
            </a:tbl>
          </a:graphicData>
        </a:graphic>
      </p:graphicFrame>
      <p:sp>
        <p:nvSpPr>
          <p:cNvPr id="4" name="TextBox 3">
            <a:extLst>
              <a:ext uri="{FF2B5EF4-FFF2-40B4-BE49-F238E27FC236}">
                <a16:creationId xmlns:a16="http://schemas.microsoft.com/office/drawing/2014/main" id="{D74D647D-2C74-4D90-AE25-54A409A3F623}"/>
              </a:ext>
            </a:extLst>
          </p:cNvPr>
          <p:cNvSpPr txBox="1"/>
          <p:nvPr/>
        </p:nvSpPr>
        <p:spPr>
          <a:xfrm>
            <a:off x="838200" y="226570"/>
            <a:ext cx="4755564" cy="1200329"/>
          </a:xfrm>
          <a:prstGeom prst="rect">
            <a:avLst/>
          </a:prstGeom>
          <a:noFill/>
        </p:spPr>
        <p:txBody>
          <a:bodyPr wrap="square" rtlCol="0">
            <a:spAutoFit/>
          </a:bodyPr>
          <a:lstStyle/>
          <a:p>
            <a:r>
              <a:rPr lang="en-US" b="1" dirty="0"/>
              <a:t>Q:</a:t>
            </a:r>
            <a:r>
              <a:rPr lang="en-US" dirty="0"/>
              <a:t>Top Ten Correlation  (Using Correlation matrix)</a:t>
            </a:r>
          </a:p>
          <a:p>
            <a:r>
              <a:rPr lang="en-US" dirty="0"/>
              <a:t>Red color define:   -1 correlation coefficient</a:t>
            </a:r>
          </a:p>
          <a:p>
            <a:r>
              <a:rPr lang="en-US" dirty="0"/>
              <a:t>White Color Define:  0 correlation Coefficient</a:t>
            </a:r>
          </a:p>
          <a:p>
            <a:r>
              <a:rPr lang="en-US" dirty="0"/>
              <a:t>Blue color Define:  1 correlation coefficient </a:t>
            </a:r>
          </a:p>
        </p:txBody>
      </p:sp>
    </p:spTree>
    <p:extLst>
      <p:ext uri="{BB962C8B-B14F-4D97-AF65-F5344CB8AC3E}">
        <p14:creationId xmlns:p14="http://schemas.microsoft.com/office/powerpoint/2010/main" val="3684334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F5AF-8CB2-40C6-BA67-E82612689268}"/>
              </a:ext>
            </a:extLst>
          </p:cNvPr>
          <p:cNvSpPr>
            <a:spLocks noGrp="1"/>
          </p:cNvSpPr>
          <p:nvPr>
            <p:ph type="title"/>
          </p:nvPr>
        </p:nvSpPr>
        <p:spPr>
          <a:xfrm>
            <a:off x="704636" y="2204200"/>
            <a:ext cx="10515600" cy="1325563"/>
          </a:xfrm>
        </p:spPr>
        <p:txBody>
          <a:bodyPr>
            <a:noAutofit/>
          </a:bodyPr>
          <a:lstStyle/>
          <a:p>
            <a:r>
              <a:rPr lang="en-US" sz="2400" b="1" dirty="0"/>
              <a:t>JOINING:</a:t>
            </a:r>
            <a:br>
              <a:rPr lang="en-US" sz="2400" dirty="0"/>
            </a:br>
            <a:br>
              <a:rPr lang="en-US" sz="2400" dirty="0"/>
            </a:br>
            <a:r>
              <a:rPr lang="en-US" sz="2400" dirty="0"/>
              <a:t>I tried to Join these two given datasets to find out my last analysis to get the relationship who applied loan previously and currently also.</a:t>
            </a:r>
            <a:br>
              <a:rPr lang="en-US" sz="2400" dirty="0"/>
            </a:br>
            <a:r>
              <a:rPr lang="en-US" sz="2400" dirty="0"/>
              <a:t>I prefer Tableau Public to join these two dataset and get relation as per my observation.</a:t>
            </a:r>
            <a:br>
              <a:rPr lang="en-US" sz="2400" dirty="0"/>
            </a:br>
            <a:r>
              <a:rPr lang="en-US" sz="2400" dirty="0"/>
              <a:t>I found that  those client who applied previously and got their loan sanctioned previously have also get approval currently and have </a:t>
            </a:r>
            <a:r>
              <a:rPr lang="en-US" sz="2400" b="1" dirty="0"/>
              <a:t>no defaulters </a:t>
            </a:r>
            <a:r>
              <a:rPr lang="en-US" sz="2400" dirty="0"/>
              <a:t>yet this time.</a:t>
            </a:r>
            <a:br>
              <a:rPr lang="en-US" sz="2400" dirty="0"/>
            </a:br>
            <a:r>
              <a:rPr lang="en-US" sz="2400" dirty="0"/>
              <a:t>Maximum number of loan sanctioned to </a:t>
            </a:r>
            <a:r>
              <a:rPr lang="en-US" sz="2400" b="1" dirty="0"/>
              <a:t>“credit and cash agencies” </a:t>
            </a:r>
            <a:r>
              <a:rPr lang="en-US" sz="2400" dirty="0"/>
              <a:t>this time as like previously.</a:t>
            </a:r>
            <a:br>
              <a:rPr lang="en-US" sz="2400" dirty="0"/>
            </a:br>
            <a:br>
              <a:rPr lang="en-US" sz="2400" dirty="0"/>
            </a:br>
            <a:r>
              <a:rPr lang="en-US" sz="2400" dirty="0"/>
              <a:t>Please refer the next slide for detail understanding.</a:t>
            </a:r>
            <a:br>
              <a:rPr lang="en-US" sz="2400" dirty="0"/>
            </a:br>
            <a:endParaRPr lang="en-US" sz="2400" dirty="0"/>
          </a:p>
        </p:txBody>
      </p:sp>
    </p:spTree>
    <p:extLst>
      <p:ext uri="{BB962C8B-B14F-4D97-AF65-F5344CB8AC3E}">
        <p14:creationId xmlns:p14="http://schemas.microsoft.com/office/powerpoint/2010/main" val="273768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512971-3F12-4C31-8BF4-FEA497A03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098"/>
            <a:ext cx="12192000" cy="5757803"/>
          </a:xfrm>
          <a:prstGeom prst="rect">
            <a:avLst/>
          </a:prstGeom>
        </p:spPr>
      </p:pic>
    </p:spTree>
    <p:extLst>
      <p:ext uri="{BB962C8B-B14F-4D97-AF65-F5344CB8AC3E}">
        <p14:creationId xmlns:p14="http://schemas.microsoft.com/office/powerpoint/2010/main" val="2653772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3406-95D4-434E-8A0B-A3DA9B63ED56}"/>
              </a:ext>
            </a:extLst>
          </p:cNvPr>
          <p:cNvSpPr>
            <a:spLocks noGrp="1"/>
          </p:cNvSpPr>
          <p:nvPr>
            <p:ph type="title"/>
          </p:nvPr>
        </p:nvSpPr>
        <p:spPr>
          <a:xfrm>
            <a:off x="756007" y="2553520"/>
            <a:ext cx="10515600" cy="1325563"/>
          </a:xfrm>
        </p:spPr>
        <p:txBody>
          <a:bodyPr>
            <a:normAutofit fontScale="90000"/>
          </a:bodyPr>
          <a:lstStyle/>
          <a:p>
            <a:r>
              <a:rPr lang="en-US" dirty="0"/>
              <a:t>The End,</a:t>
            </a:r>
            <a:br>
              <a:rPr lang="en-US" dirty="0"/>
            </a:br>
            <a:br>
              <a:rPr lang="en-US" dirty="0"/>
            </a:br>
            <a:br>
              <a:rPr lang="en-US" dirty="0"/>
            </a:br>
            <a:br>
              <a:rPr lang="en-US" dirty="0"/>
            </a:br>
            <a:br>
              <a:rPr lang="en-US" dirty="0"/>
            </a:br>
            <a:r>
              <a:rPr lang="en-US" dirty="0"/>
              <a:t>Thank You.</a:t>
            </a:r>
          </a:p>
        </p:txBody>
      </p:sp>
    </p:spTree>
    <p:extLst>
      <p:ext uri="{BB962C8B-B14F-4D97-AF65-F5344CB8AC3E}">
        <p14:creationId xmlns:p14="http://schemas.microsoft.com/office/powerpoint/2010/main" val="216778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CAC9F4-E912-4718-9B44-6D02BA90E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2137"/>
            <a:ext cx="12192000" cy="6053726"/>
          </a:xfrm>
          <a:prstGeom prst="rect">
            <a:avLst/>
          </a:prstGeom>
        </p:spPr>
      </p:pic>
    </p:spTree>
    <p:extLst>
      <p:ext uri="{BB962C8B-B14F-4D97-AF65-F5344CB8AC3E}">
        <p14:creationId xmlns:p14="http://schemas.microsoft.com/office/powerpoint/2010/main" val="160726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3B8FC-B854-41D8-A949-9E9E7F26201C}"/>
              </a:ext>
            </a:extLst>
          </p:cNvPr>
          <p:cNvSpPr>
            <a:spLocks noGrp="1"/>
          </p:cNvSpPr>
          <p:nvPr>
            <p:ph type="title"/>
          </p:nvPr>
        </p:nvSpPr>
        <p:spPr>
          <a:xfrm>
            <a:off x="838200" y="365125"/>
            <a:ext cx="10515600" cy="1504772"/>
          </a:xfrm>
        </p:spPr>
        <p:txBody>
          <a:bodyPr>
            <a:normAutofit fontScale="90000"/>
          </a:bodyPr>
          <a:lstStyle/>
          <a:p>
            <a:r>
              <a:rPr lang="en-US" sz="2400" b="1" dirty="0"/>
              <a:t>Q:- Data Imbalance:</a:t>
            </a:r>
            <a:r>
              <a:rPr lang="en-US" sz="2100" b="1" dirty="0"/>
              <a:t> </a:t>
            </a:r>
            <a:r>
              <a:rPr lang="en-US" sz="2100" dirty="0"/>
              <a:t>When data is distributed in unequal manner then data imbalance happened. To figure out the data imbalance I used pivot table and tableau public to analyze the report and plot the data imbalance.</a:t>
            </a:r>
            <a:br>
              <a:rPr lang="en-US" sz="2100" dirty="0"/>
            </a:br>
            <a:r>
              <a:rPr lang="en-US" sz="2100" dirty="0"/>
              <a:t>In my first chart of Age Groupwise Imbalance I opt for pivot table and convert the birth days column into years using </a:t>
            </a:r>
            <a:r>
              <a:rPr lang="en-US" sz="2100" dirty="0" err="1"/>
              <a:t>datediff</a:t>
            </a:r>
            <a:r>
              <a:rPr lang="en-US" sz="2100" dirty="0"/>
              <a:t> function, then group the age into groups of 10 years each and count the client id to plot the data.</a:t>
            </a:r>
            <a:endParaRPr lang="en-US" sz="2100" b="1" dirty="0"/>
          </a:p>
        </p:txBody>
      </p:sp>
      <p:graphicFrame>
        <p:nvGraphicFramePr>
          <p:cNvPr id="3" name="Chart 2">
            <a:extLst>
              <a:ext uri="{FF2B5EF4-FFF2-40B4-BE49-F238E27FC236}">
                <a16:creationId xmlns:a16="http://schemas.microsoft.com/office/drawing/2014/main" id="{A50739D4-A92B-45D7-880F-D14C979E5C2A}"/>
              </a:ext>
            </a:extLst>
          </p:cNvPr>
          <p:cNvGraphicFramePr>
            <a:graphicFrameLocks/>
          </p:cNvGraphicFramePr>
          <p:nvPr>
            <p:extLst>
              <p:ext uri="{D42A27DB-BD31-4B8C-83A1-F6EECF244321}">
                <p14:modId xmlns:p14="http://schemas.microsoft.com/office/powerpoint/2010/main" val="2076346485"/>
              </p:ext>
            </p:extLst>
          </p:nvPr>
        </p:nvGraphicFramePr>
        <p:xfrm>
          <a:off x="838201" y="2044557"/>
          <a:ext cx="10515599" cy="46644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145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760766-9B44-4D8F-8F60-EF3BA824E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194"/>
            <a:ext cx="12192000" cy="6575460"/>
          </a:xfrm>
          <a:prstGeom prst="rect">
            <a:avLst/>
          </a:prstGeom>
        </p:spPr>
      </p:pic>
    </p:spTree>
    <p:extLst>
      <p:ext uri="{BB962C8B-B14F-4D97-AF65-F5344CB8AC3E}">
        <p14:creationId xmlns:p14="http://schemas.microsoft.com/office/powerpoint/2010/main" val="250230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ACC5-E129-4502-95F8-B695F275626A}"/>
              </a:ext>
            </a:extLst>
          </p:cNvPr>
          <p:cNvSpPr>
            <a:spLocks noGrp="1"/>
          </p:cNvSpPr>
          <p:nvPr>
            <p:ph type="title"/>
          </p:nvPr>
        </p:nvSpPr>
        <p:spPr>
          <a:xfrm>
            <a:off x="838200" y="365125"/>
            <a:ext cx="10515600" cy="4278794"/>
          </a:xfrm>
        </p:spPr>
        <p:txBody>
          <a:bodyPr>
            <a:normAutofit/>
          </a:bodyPr>
          <a:lstStyle/>
          <a:p>
            <a:r>
              <a:rPr lang="en-US" sz="2000" b="1" dirty="0"/>
              <a:t>Q:</a:t>
            </a:r>
            <a:r>
              <a:rPr lang="en-US" sz="2000" b="1" u="sng" dirty="0"/>
              <a:t>Bivariate Analysis: </a:t>
            </a:r>
            <a:r>
              <a:rPr lang="en-US" sz="2000" dirty="0"/>
              <a:t>We establish cause and effect relationship between variables, it is slightly more analytical</a:t>
            </a:r>
            <a:br>
              <a:rPr lang="en-US" sz="2000" dirty="0"/>
            </a:br>
            <a:r>
              <a:rPr lang="en-US" sz="2000" dirty="0"/>
              <a:t>than univariate analysis because it not only restricted to description.</a:t>
            </a:r>
            <a:br>
              <a:rPr lang="en-US" sz="2000" dirty="0"/>
            </a:br>
            <a:br>
              <a:rPr lang="en-US" sz="2000" dirty="0"/>
            </a:br>
            <a:r>
              <a:rPr lang="en-US" sz="2000" dirty="0"/>
              <a:t>For this dataset I'm trying to create relationship with two variables independently with target column.</a:t>
            </a:r>
            <a:br>
              <a:rPr lang="en-US" sz="2000" dirty="0"/>
            </a:br>
            <a:br>
              <a:rPr lang="en-US" sz="2000" dirty="0"/>
            </a:br>
            <a:r>
              <a:rPr lang="en-US" sz="2000" dirty="0"/>
              <a:t>Customer who live in low- rating areas will have higher defaults, low income earning clients will have high chance of default, females are less probability to make defaults than males, clients with less educational qualification are most likely to pay installments of loan.</a:t>
            </a:r>
            <a:br>
              <a:rPr lang="en-US" sz="2000" dirty="0"/>
            </a:br>
            <a:endParaRPr lang="en-US" sz="2000" dirty="0"/>
          </a:p>
        </p:txBody>
      </p:sp>
    </p:spTree>
    <p:extLst>
      <p:ext uri="{BB962C8B-B14F-4D97-AF65-F5344CB8AC3E}">
        <p14:creationId xmlns:p14="http://schemas.microsoft.com/office/powerpoint/2010/main" val="75943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F6D2-931E-4427-9A2B-4FCA6786D5DD}"/>
              </a:ext>
            </a:extLst>
          </p:cNvPr>
          <p:cNvSpPr>
            <a:spLocks noGrp="1"/>
          </p:cNvSpPr>
          <p:nvPr>
            <p:ph type="title"/>
          </p:nvPr>
        </p:nvSpPr>
        <p:spPr>
          <a:xfrm>
            <a:off x="838200" y="365126"/>
            <a:ext cx="10515600" cy="169130"/>
          </a:xfrm>
        </p:spPr>
        <p:txBody>
          <a:bodyPr>
            <a:noAutofit/>
          </a:bodyPr>
          <a:lstStyle/>
          <a:p>
            <a:r>
              <a:rPr lang="en-US" sz="2800" dirty="0"/>
              <a:t>Bivariate Analysis</a:t>
            </a:r>
          </a:p>
        </p:txBody>
      </p:sp>
      <p:pic>
        <p:nvPicPr>
          <p:cNvPr id="4" name="Picture 3">
            <a:extLst>
              <a:ext uri="{FF2B5EF4-FFF2-40B4-BE49-F238E27FC236}">
                <a16:creationId xmlns:a16="http://schemas.microsoft.com/office/drawing/2014/main" id="{75BB8A31-58B7-42D3-ABA8-F302E02DB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6450"/>
            <a:ext cx="12192000" cy="6338724"/>
          </a:xfrm>
          <a:prstGeom prst="rect">
            <a:avLst/>
          </a:prstGeom>
        </p:spPr>
      </p:pic>
    </p:spTree>
    <p:extLst>
      <p:ext uri="{BB962C8B-B14F-4D97-AF65-F5344CB8AC3E}">
        <p14:creationId xmlns:p14="http://schemas.microsoft.com/office/powerpoint/2010/main" val="274696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B4F2-DBDD-4D5A-9C25-EAE6F6C36AC6}"/>
              </a:ext>
            </a:extLst>
          </p:cNvPr>
          <p:cNvSpPr>
            <a:spLocks noGrp="1"/>
          </p:cNvSpPr>
          <p:nvPr>
            <p:ph type="title"/>
          </p:nvPr>
        </p:nvSpPr>
        <p:spPr>
          <a:xfrm>
            <a:off x="838200" y="365125"/>
            <a:ext cx="10515600" cy="3919199"/>
          </a:xfrm>
        </p:spPr>
        <p:txBody>
          <a:bodyPr>
            <a:normAutofit/>
          </a:bodyPr>
          <a:lstStyle/>
          <a:p>
            <a:r>
              <a:rPr lang="en-US" sz="2000" b="1" dirty="0"/>
              <a:t>Q:</a:t>
            </a:r>
            <a:r>
              <a:rPr lang="en-US" sz="2000" b="1" u="sng" dirty="0"/>
              <a:t>Univariate Analysis: </a:t>
            </a:r>
            <a:r>
              <a:rPr lang="en-US" sz="2000" dirty="0"/>
              <a:t>There is only one variable and this analysis does not deal with cause or effect relationship we can establish relation because there is only single variable involved. We simple describe the data and find out pattern that followed in that data.</a:t>
            </a:r>
            <a:br>
              <a:rPr lang="en-US" sz="2000" dirty="0"/>
            </a:br>
            <a:br>
              <a:rPr lang="en-US" sz="2000" dirty="0"/>
            </a:br>
            <a:r>
              <a:rPr lang="en-US" sz="2000" dirty="0"/>
              <a:t>Clients with higher income are less interest to apply for loan. The Credit amount of loan is deliberately are in the range of 45000 to 1045000 ( Using min and mx function in excel). The major applicants for loan are those whose age is between 35 to 50 years old. Those who are earning less are seeking more for loans. Those people who are married and have their own home are more intended to take loans again.  </a:t>
            </a:r>
            <a:br>
              <a:rPr lang="en-US" sz="2000" dirty="0"/>
            </a:br>
            <a:r>
              <a:rPr lang="en-US" sz="2000" dirty="0"/>
              <a:t>Please refer the dashboard for more understanding how the data represent the univariate among chosen variables.</a:t>
            </a:r>
          </a:p>
        </p:txBody>
      </p:sp>
    </p:spTree>
    <p:extLst>
      <p:ext uri="{BB962C8B-B14F-4D97-AF65-F5344CB8AC3E}">
        <p14:creationId xmlns:p14="http://schemas.microsoft.com/office/powerpoint/2010/main" val="407421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F5EA827-A7CB-4685-87E0-5FFB15D2A83E}"/>
              </a:ext>
            </a:extLst>
          </p:cNvPr>
          <p:cNvGraphicFramePr>
            <a:graphicFrameLocks/>
          </p:cNvGraphicFramePr>
          <p:nvPr>
            <p:extLst>
              <p:ext uri="{D42A27DB-BD31-4B8C-83A1-F6EECF244321}">
                <p14:modId xmlns:p14="http://schemas.microsoft.com/office/powerpoint/2010/main" val="2477260178"/>
              </p:ext>
            </p:extLst>
          </p:nvPr>
        </p:nvGraphicFramePr>
        <p:xfrm>
          <a:off x="301714" y="3845105"/>
          <a:ext cx="606107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485479B-D91F-4668-9248-992EAAA83CDE}"/>
              </a:ext>
            </a:extLst>
          </p:cNvPr>
          <p:cNvGraphicFramePr>
            <a:graphicFrameLocks/>
          </p:cNvGraphicFramePr>
          <p:nvPr>
            <p:extLst>
              <p:ext uri="{D42A27DB-BD31-4B8C-83A1-F6EECF244321}">
                <p14:modId xmlns:p14="http://schemas.microsoft.com/office/powerpoint/2010/main" val="1654867315"/>
              </p:ext>
            </p:extLst>
          </p:nvPr>
        </p:nvGraphicFramePr>
        <p:xfrm>
          <a:off x="301714" y="189750"/>
          <a:ext cx="11311169" cy="29622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237664E-63F1-47BE-A1DC-B5B2CB1CBBB3}"/>
              </a:ext>
            </a:extLst>
          </p:cNvPr>
          <p:cNvGraphicFramePr>
            <a:graphicFrameLocks/>
          </p:cNvGraphicFramePr>
          <p:nvPr>
            <p:extLst>
              <p:ext uri="{D42A27DB-BD31-4B8C-83A1-F6EECF244321}">
                <p14:modId xmlns:p14="http://schemas.microsoft.com/office/powerpoint/2010/main" val="520065245"/>
              </p:ext>
            </p:extLst>
          </p:nvPr>
        </p:nvGraphicFramePr>
        <p:xfrm>
          <a:off x="7040883" y="3845105"/>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37896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6414</TotalTime>
  <Words>1871</Words>
  <Application>Microsoft Office PowerPoint</Application>
  <PresentationFormat>Widescreen</PresentationFormat>
  <Paragraphs>243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Bank Loan CaseStudy</vt:lpstr>
      <vt:lpstr>PowerPoint Presentation</vt:lpstr>
      <vt:lpstr>PowerPoint Presentation</vt:lpstr>
      <vt:lpstr>Q:- Data Imbalance: When data is distributed in unequal manner then data imbalance happened. To figure out the data imbalance I used pivot table and tableau public to analyze the report and plot the data imbalance. In my first chart of Age Groupwise Imbalance I opt for pivot table and convert the birth days column into years using datediff function, then group the age into groups of 10 years each and count the client id to plot the data.</vt:lpstr>
      <vt:lpstr>PowerPoint Presentation</vt:lpstr>
      <vt:lpstr>Q:Bivariate Analysis: We establish cause and effect relationship between variables, it is slightly more analytical than univariate analysis because it not only restricted to description.  For this dataset I'm trying to create relationship with two variables independently with target column.  Customer who live in low- rating areas will have higher defaults, low income earning clients will have high chance of default, females are less probability to make defaults than males, clients with less educational qualification are most likely to pay installments of loan. </vt:lpstr>
      <vt:lpstr>Bivariate Analysis</vt:lpstr>
      <vt:lpstr>Q:Univariate Analysis: There is only one variable and this analysis does not deal with cause or effect relationship we can establish relation because there is only single variable involved. We simple describe the data and find out pattern that followed in that data.  Clients with higher income are less interest to apply for loan. The Credit amount of loan is deliberately are in the range of 45000 to 1045000 ( Using min and mx function in excel). The major applicants for loan are those whose age is between 35 to 50 years old. Those who are earning less are seeking more for loans. Those people who are married and have their own home are more intended to take loans again.   Please refer the dashboard for more understanding how the data represent the univariate among chosen variables.</vt:lpstr>
      <vt:lpstr>PowerPoint Presentation</vt:lpstr>
      <vt:lpstr>PowerPoint Presentation</vt:lpstr>
      <vt:lpstr>PowerPoint Presentation</vt:lpstr>
      <vt:lpstr>Using Previous Application Dataset.  Following the data cleaning procedure, I split the columns into two categories of variables: Categorical Variables Numerical Variables  Q:- Identify the Outliers: The outliers can be identified on numerical column, So I try correlation between my selected variables. In excel I find out my Upper limit and Lower Limit to by using first quartile and third quartile function along with inter quartile range. I used box plot in tableau public to visualize the outliers  for given variables independently Amount Credit, Amount Annuity, Amount Application.   In the next slide you can easily identify the outliers as per my plotted observation. </vt:lpstr>
      <vt:lpstr>PowerPoint Presentation</vt:lpstr>
      <vt:lpstr>Q:- Data Imbalance: When data is distributed in unequal manner then data imbalance happened. To figure out the data imbalance I used pivot table only to analyze the report and plot the data imbalance. In My analysis I opt for 4 different variables where I found the loan is unevenly distributed, due to this uneven distribution of loan the chances of default or business loss would be more high in next time. Like people applied for small amount of loan is enormously small so here the bank will account small business only. When application is for small amount loan the bank sanction the same and at the end return would be small so big loss for bank. In seller place area bank sanction the loan amount more into negative area so very high risk of fraudulent activity is possible. Cash loan purpose is unidentified where application received more comparatively other purpose category, so big risk of default here.  Pls refer the next slide for more understanding.  </vt:lpstr>
      <vt:lpstr>PowerPoint Presentation</vt:lpstr>
      <vt:lpstr>Q:Univariate Analysis: There is only one variable and this analysis does not deal with cause or effect relationship we can establish relation because there is only single variable involved. We simple describe the data and find out pattern that followed in that data.  Clients have more often chosen cash and revolving loans and on the right hand the clients are repeaters who repeat to take the loans or they are Banks's repeated clients. Then in next analysis the major clients are individual who applied for loans and their decision time is less than 10 months and then followed consumer electronic goods clients.  Please refer the dashboard for more understanding how the data represent the univariate among chosen variables.</vt:lpstr>
      <vt:lpstr>PowerPoint Presentation</vt:lpstr>
      <vt:lpstr>Q:Bivariate Analysis: We establish cause and effect relationship between variables, it is slightly more analytical  than univariate analysis because it not only restricted to description.  For this dataset I'm trying to create relationship with two variables independently with target column.  Clients who apply for higher amount loan like above 3 lacs amount are mostly cancelled and majority of clients whose loan got cancelled are from Credit and Cash Agencies. In Next, New clients are enjoyed because majority of them got approval for loan while at other hand majority of repeat client loan application got cancelled. While Undefined industry client (XNA) seeking loan for self use are mostly got cancelled. On other hand cash loan requirement application are almost equally approve and cancelled ( ratio are almost similar).  Please refer next two slides for better understanding.   </vt:lpstr>
      <vt:lpstr>PowerPoint Presentation</vt:lpstr>
      <vt:lpstr>PowerPoint Presentation</vt:lpstr>
      <vt:lpstr>PowerPoint Presentation</vt:lpstr>
      <vt:lpstr>JOINING:  I tried to Join these two given datasets to find out my last analysis to get the relationship who applied loan previously and currently also. I prefer Tableau Public to join these two dataset and get relation as per my observation. I found that  those client who applied previously and got their loan sanctioned previously have also get approval currently and have no defaulters yet this time. Maximum number of loan sanctioned to “credit and cash agencies” this time as like previously.  Please refer the next slide for detail understanding. </vt:lpstr>
      <vt:lpstr>PowerPoint Presentation</vt:lpstr>
      <vt:lpstr>The End,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CaseStudy</dc:title>
  <dc:creator>mohdshadab748@outlook.com</dc:creator>
  <cp:lastModifiedBy>mohdshadab748@outlook.com</cp:lastModifiedBy>
  <cp:revision>39</cp:revision>
  <dcterms:created xsi:type="dcterms:W3CDTF">2023-04-11T21:43:46Z</dcterms:created>
  <dcterms:modified xsi:type="dcterms:W3CDTF">2023-04-16T11:03:19Z</dcterms:modified>
</cp:coreProperties>
</file>