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97" r:id="rId2"/>
    <p:sldId id="343" r:id="rId3"/>
    <p:sldId id="390" r:id="rId4"/>
    <p:sldId id="389" r:id="rId5"/>
    <p:sldId id="391" r:id="rId6"/>
    <p:sldId id="377" r:id="rId7"/>
    <p:sldId id="35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2383" autoAdjust="0"/>
  </p:normalViewPr>
  <p:slideViewPr>
    <p:cSldViewPr>
      <p:cViewPr varScale="1">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288234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4</a:t>
            </a:fld>
            <a:endParaRPr lang="en-US"/>
          </a:p>
        </p:txBody>
      </p:sp>
    </p:spTree>
    <p:extLst>
      <p:ext uri="{BB962C8B-B14F-4D97-AF65-F5344CB8AC3E}">
        <p14:creationId xmlns:p14="http://schemas.microsoft.com/office/powerpoint/2010/main" val="301318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5</a:t>
            </a:fld>
            <a:endParaRPr lang="en-US"/>
          </a:p>
        </p:txBody>
      </p:sp>
    </p:spTree>
    <p:extLst>
      <p:ext uri="{BB962C8B-B14F-4D97-AF65-F5344CB8AC3E}">
        <p14:creationId xmlns:p14="http://schemas.microsoft.com/office/powerpoint/2010/main" val="3770955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10/11/2023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10/11/2023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10/11/2023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47645"/>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Go-Session-15</a:t>
            </a: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a:t>
            </a:r>
            <a:endParaRPr lang="en-US" b="1" dirty="0" smtClean="0">
              <a:latin typeface="Andalus" pitchFamily="18" charset="-78"/>
              <a:cs typeface="Andalus" pitchFamily="18" charset="-78"/>
            </a:endParaRPr>
          </a:p>
          <a:p>
            <a:pPr algn="ctr"/>
            <a:r>
              <a:rPr lang="en-US" b="1" dirty="0" smtClean="0">
                <a:latin typeface="Andalus" pitchFamily="18" charset="-78"/>
                <a:cs typeface="Andalus" pitchFamily="18" charset="-78"/>
              </a:rPr>
              <a:t>Memory Management in Golang</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r>
              <a:rPr lang="en-US" sz="1400" dirty="0" smtClean="0">
                <a:latin typeface="Andalus" pitchFamily="18" charset="-78"/>
                <a:cs typeface="Andalus" pitchFamily="18" charset="-78"/>
              </a:rPr>
              <a:t>Automatic </a:t>
            </a:r>
            <a:r>
              <a:rPr lang="en-US" sz="1400" dirty="0">
                <a:latin typeface="Andalus" pitchFamily="18" charset="-78"/>
                <a:cs typeface="Andalus" pitchFamily="18" charset="-78"/>
              </a:rPr>
              <a:t>Memory Management (Garbage Collection</a:t>
            </a:r>
            <a:r>
              <a:rPr lang="en-US" sz="1400" dirty="0">
                <a:latin typeface="Andalus" pitchFamily="18" charset="-78"/>
                <a:cs typeface="Andalus" pitchFamily="18" charset="-78"/>
              </a:rPr>
              <a:t>)</a:t>
            </a:r>
          </a:p>
          <a:p>
            <a:r>
              <a:rPr lang="en-US" sz="1400" dirty="0">
                <a:latin typeface="Andalus" pitchFamily="18" charset="-78"/>
                <a:cs typeface="Andalus" pitchFamily="18" charset="-78"/>
              </a:rPr>
              <a:t>Pointers and Value </a:t>
            </a:r>
            <a:r>
              <a:rPr lang="en-US" sz="1400" dirty="0">
                <a:latin typeface="Andalus" pitchFamily="18" charset="-78"/>
                <a:cs typeface="Andalus" pitchFamily="18" charset="-78"/>
              </a:rPr>
              <a:t>Types</a:t>
            </a:r>
          </a:p>
          <a:p>
            <a:r>
              <a:rPr lang="en-US" sz="1400" dirty="0">
                <a:latin typeface="Andalus" pitchFamily="18" charset="-78"/>
                <a:cs typeface="Andalus" pitchFamily="18" charset="-78"/>
              </a:rPr>
              <a:t>Reference Counting and Garbage </a:t>
            </a:r>
            <a:r>
              <a:rPr lang="en-US" sz="1400" dirty="0">
                <a:latin typeface="Andalus" pitchFamily="18" charset="-78"/>
                <a:cs typeface="Andalus" pitchFamily="18" charset="-78"/>
              </a:rPr>
              <a:t>Collection</a:t>
            </a:r>
          </a:p>
          <a:p>
            <a:r>
              <a:rPr lang="en-US" sz="1400" dirty="0">
                <a:latin typeface="Andalus" pitchFamily="18" charset="-78"/>
                <a:cs typeface="Andalus" pitchFamily="18" charset="-78"/>
              </a:rPr>
              <a:t>Memory Safety and No Null </a:t>
            </a:r>
            <a:r>
              <a:rPr lang="en-US" sz="1400" dirty="0">
                <a:latin typeface="Andalus" pitchFamily="18" charset="-78"/>
                <a:cs typeface="Andalus" pitchFamily="18" charset="-78"/>
              </a:rPr>
              <a:t>Pointers</a:t>
            </a:r>
          </a:p>
          <a:p>
            <a:r>
              <a:rPr lang="en-US" sz="1400" dirty="0">
                <a:latin typeface="Andalus" pitchFamily="18" charset="-78"/>
                <a:cs typeface="Andalus" pitchFamily="18" charset="-78"/>
              </a:rPr>
              <a:t>Slices and </a:t>
            </a:r>
            <a:r>
              <a:rPr lang="en-US" sz="1400" dirty="0">
                <a:latin typeface="Andalus" pitchFamily="18" charset="-78"/>
                <a:cs typeface="Andalus" pitchFamily="18" charset="-78"/>
              </a:rPr>
              <a:t>Maps</a:t>
            </a:r>
          </a:p>
          <a:p>
            <a:r>
              <a:rPr lang="en-US" sz="1400" dirty="0">
                <a:latin typeface="Andalus" pitchFamily="18" charset="-78"/>
                <a:cs typeface="Andalus" pitchFamily="18" charset="-78"/>
              </a:rPr>
              <a:t>Defer and </a:t>
            </a:r>
            <a:r>
              <a:rPr lang="en-US" sz="1400" dirty="0">
                <a:latin typeface="Andalus" pitchFamily="18" charset="-78"/>
                <a:cs typeface="Andalus" pitchFamily="18" charset="-78"/>
              </a:rPr>
              <a:t>Clean-Up</a:t>
            </a:r>
          </a:p>
          <a:p>
            <a:r>
              <a:rPr lang="en-US" sz="1400" dirty="0">
                <a:latin typeface="Andalus" pitchFamily="18" charset="-78"/>
                <a:cs typeface="Andalus" pitchFamily="18" charset="-78"/>
              </a:rPr>
              <a:t>Escape </a:t>
            </a:r>
            <a:r>
              <a:rPr lang="en-US" sz="1400" dirty="0">
                <a:latin typeface="Andalus" pitchFamily="18" charset="-78"/>
                <a:cs typeface="Andalus" pitchFamily="18" charset="-78"/>
              </a:rPr>
              <a:t>Analysis</a:t>
            </a:r>
          </a:p>
          <a:p>
            <a:r>
              <a:rPr lang="en-US" sz="1400" dirty="0">
                <a:latin typeface="Andalus" pitchFamily="18" charset="-78"/>
                <a:cs typeface="Andalus" pitchFamily="18" charset="-78"/>
              </a:rPr>
              <a:t>Built-in Memory </a:t>
            </a:r>
            <a:r>
              <a:rPr lang="en-US" sz="1400" dirty="0">
                <a:latin typeface="Andalus" pitchFamily="18" charset="-78"/>
                <a:cs typeface="Andalus" pitchFamily="18" charset="-78"/>
              </a:rPr>
              <a:t>Profiling</a:t>
            </a:r>
          </a:p>
          <a:p>
            <a:r>
              <a:rPr lang="en-US" sz="1400" dirty="0">
                <a:latin typeface="Andalus" pitchFamily="18" charset="-78"/>
                <a:cs typeface="Andalus" pitchFamily="18" charset="-78"/>
              </a:rPr>
              <a:t>Use of `make` and `</a:t>
            </a:r>
            <a:r>
              <a:rPr lang="en-US" sz="1400" dirty="0">
                <a:latin typeface="Andalus" pitchFamily="18" charset="-78"/>
                <a:cs typeface="Andalus" pitchFamily="18" charset="-78"/>
              </a:rPr>
              <a:t>new</a:t>
            </a:r>
          </a:p>
          <a:p>
            <a:r>
              <a:rPr lang="en-US" sz="1400" dirty="0">
                <a:latin typeface="Andalus" pitchFamily="18" charset="-78"/>
                <a:cs typeface="Andalus" pitchFamily="18" charset="-78"/>
              </a:rPr>
              <a:t>Resource Limitations</a:t>
            </a: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Memory Management in </a:t>
            </a:r>
            <a:r>
              <a:rPr lang="en-US" sz="1400" b="1" dirty="0" smtClean="0">
                <a:latin typeface="Andalus" pitchFamily="18" charset="-78"/>
                <a:cs typeface="Andalus" pitchFamily="18" charset="-78"/>
              </a:rPr>
              <a:t>Golang</a:t>
            </a:r>
            <a:endParaRPr lang="en-US" sz="1400" b="1" dirty="0" smtClean="0">
              <a:latin typeface="Andalus" pitchFamily="18" charset="-78"/>
              <a:cs typeface="Andalus" pitchFamily="18" charset="-78"/>
            </a:endParaRPr>
          </a:p>
          <a:p>
            <a:pPr marL="109728" indent="0" algn="ctr">
              <a:buNone/>
            </a:pPr>
            <a:r>
              <a:rPr lang="en-US" sz="1400" dirty="0" smtClean="0">
                <a:latin typeface="Andalus" pitchFamily="18" charset="-78"/>
                <a:cs typeface="Andalus" pitchFamily="18" charset="-78"/>
              </a:rPr>
              <a:t>------------------------------------------------------------------------------------------------</a:t>
            </a:r>
          </a:p>
          <a:p>
            <a:pPr marL="109728" indent="0">
              <a:buNone/>
            </a:pPr>
            <a:r>
              <a:rPr lang="en-US" sz="1400" dirty="0">
                <a:solidFill>
                  <a:srgbClr val="002060"/>
                </a:solidFill>
                <a:latin typeface="Andalus" pitchFamily="18" charset="-78"/>
                <a:cs typeface="Andalus" pitchFamily="18" charset="-78"/>
              </a:rPr>
              <a:t>Memory management in Go is designed to be efficient and convenient for developers while minimizing the risk of common memory-related errors such as leaks and invalid memory accesses. </a:t>
            </a:r>
            <a:endParaRPr lang="en-US" sz="1400" dirty="0" smtClean="0">
              <a:solidFill>
                <a:srgbClr val="002060"/>
              </a:solidFill>
              <a:latin typeface="Andalus" pitchFamily="18" charset="-78"/>
              <a:cs typeface="Andalus" pitchFamily="18" charset="-78"/>
            </a:endParaRPr>
          </a:p>
          <a:p>
            <a:pPr marL="109728" indent="0">
              <a:buNone/>
            </a:pPr>
            <a:endParaRPr lang="en-US" sz="1400" b="1" dirty="0">
              <a:latin typeface="Andalus" pitchFamily="18" charset="-78"/>
              <a:cs typeface="Andalus" pitchFamily="18" charset="-78"/>
            </a:endParaRPr>
          </a:p>
          <a:p>
            <a:pPr marL="109728" indent="0">
              <a:buNone/>
            </a:pPr>
            <a:r>
              <a:rPr lang="en-US" sz="1400" b="1" dirty="0" smtClean="0">
                <a:latin typeface="Andalus" pitchFamily="18" charset="-78"/>
                <a:cs typeface="Andalus" pitchFamily="18" charset="-78"/>
              </a:rPr>
              <a:t>Go </a:t>
            </a:r>
            <a:r>
              <a:rPr lang="en-US" sz="1400" b="1" dirty="0">
                <a:latin typeface="Andalus" pitchFamily="18" charset="-78"/>
                <a:cs typeface="Andalus" pitchFamily="18" charset="-78"/>
              </a:rPr>
              <a:t>employs several strategies to achieve these goals</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1. </a:t>
            </a:r>
            <a:r>
              <a:rPr lang="en-US" sz="1400" b="1" dirty="0" smtClean="0">
                <a:solidFill>
                  <a:srgbClr val="008000"/>
                </a:solidFill>
                <a:latin typeface="Andalus" pitchFamily="18" charset="-78"/>
                <a:cs typeface="Andalus" pitchFamily="18" charset="-78"/>
              </a:rPr>
              <a:t>**Automatic Memory Management (Garbage Collection)**:</a:t>
            </a:r>
            <a:endParaRPr lang="en-US" sz="1400" b="1" dirty="0">
              <a:solidFill>
                <a:srgbClr val="008000"/>
              </a:solidFill>
              <a:latin typeface="Andalus" pitchFamily="18" charset="-78"/>
              <a:cs typeface="Andalus" pitchFamily="18" charset="-78"/>
            </a:endParaRPr>
          </a:p>
          <a:p>
            <a:pPr marL="109728" indent="0">
              <a:buNone/>
            </a:pPr>
            <a:r>
              <a:rPr lang="en-US" sz="1400" dirty="0" smtClean="0">
                <a:latin typeface="Andalus" pitchFamily="18" charset="-78"/>
                <a:cs typeface="Andalus" pitchFamily="18" charset="-78"/>
              </a:rPr>
              <a:t>Go </a:t>
            </a:r>
            <a:r>
              <a:rPr lang="en-US" sz="1400" dirty="0">
                <a:latin typeface="Andalus" pitchFamily="18" charset="-78"/>
                <a:cs typeface="Andalus" pitchFamily="18" charset="-78"/>
              </a:rPr>
              <a:t>uses automatic garbage collection to manage </a:t>
            </a:r>
            <a:r>
              <a:rPr lang="en-US" sz="1400" dirty="0" smtClean="0">
                <a:latin typeface="Andalus" pitchFamily="18" charset="-78"/>
                <a:cs typeface="Andalus" pitchFamily="18" charset="-78"/>
              </a:rPr>
              <a:t>memory. </a:t>
            </a:r>
            <a:r>
              <a:rPr lang="en-US" sz="1400" dirty="0">
                <a:latin typeface="Andalus" pitchFamily="18" charset="-78"/>
                <a:cs typeface="Andalus" pitchFamily="18" charset="-78"/>
              </a:rPr>
              <a:t>This means that the language runtime is responsible for reclaiming memory that is no longer in use, making it less prone to memory leaks compared to languages that require manual memory management.</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2. **Pointers and Value Types**:</a:t>
            </a:r>
          </a:p>
          <a:p>
            <a:pPr marL="109728" indent="0">
              <a:buNone/>
            </a:pPr>
            <a:r>
              <a:rPr lang="en-US" sz="1400" dirty="0" smtClean="0">
                <a:latin typeface="Andalus" pitchFamily="18" charset="-78"/>
                <a:cs typeface="Andalus" pitchFamily="18" charset="-78"/>
              </a:rPr>
              <a:t>Go </a:t>
            </a:r>
            <a:r>
              <a:rPr lang="en-US" sz="1400" dirty="0">
                <a:latin typeface="Andalus" pitchFamily="18" charset="-78"/>
                <a:cs typeface="Andalus" pitchFamily="18" charset="-78"/>
              </a:rPr>
              <a:t>uses a combination of pointers and value types to control memory management. Some data structures are passed by value, which means they are copied when passed to functions or assigned to variables. Others are passed by reference (using pointers), which means they point to the same data in memory.</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3. **Reference Counting and Garbage Collection**:</a:t>
            </a:r>
          </a:p>
          <a:p>
            <a:pPr marL="109728" indent="0">
              <a:buNone/>
            </a:pPr>
            <a:r>
              <a:rPr lang="en-US" sz="1400" dirty="0">
                <a:latin typeface="Andalus" pitchFamily="18" charset="-78"/>
                <a:cs typeface="Andalus" pitchFamily="18" charset="-78"/>
              </a:rPr>
              <a:t> </a:t>
            </a:r>
            <a:r>
              <a:rPr lang="en-US" sz="1400" dirty="0" smtClean="0">
                <a:latin typeface="Andalus" pitchFamily="18" charset="-78"/>
                <a:cs typeface="Andalus" pitchFamily="18" charset="-78"/>
              </a:rPr>
              <a:t>Go's </a:t>
            </a:r>
            <a:r>
              <a:rPr lang="en-US" sz="1400" dirty="0">
                <a:latin typeface="Andalus" pitchFamily="18" charset="-78"/>
                <a:cs typeface="Andalus" pitchFamily="18" charset="-78"/>
              </a:rPr>
              <a:t>garbage collector uses a combination of reference counting and a concurrent mark-and-sweep algorithm. Reference counting is used to determine when an object is no longer referenced, and the mark-and-sweep algorithm reclaims memory.</a:t>
            </a:r>
          </a:p>
          <a:p>
            <a:pPr marL="109728" indent="0">
              <a:buNone/>
            </a:pPr>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1471938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Memory Management in </a:t>
            </a:r>
            <a:r>
              <a:rPr lang="en-US" sz="1400" b="1" dirty="0" smtClean="0">
                <a:latin typeface="Andalus" pitchFamily="18" charset="-78"/>
                <a:cs typeface="Andalus" pitchFamily="18" charset="-78"/>
              </a:rPr>
              <a:t>Golang</a:t>
            </a:r>
            <a:endParaRPr lang="en-US" sz="1400" b="1" dirty="0" smtClean="0">
              <a:latin typeface="Andalus" pitchFamily="18" charset="-78"/>
              <a:cs typeface="Andalus" pitchFamily="18" charset="-78"/>
            </a:endParaRPr>
          </a:p>
          <a:p>
            <a:pPr marL="109728" indent="0" algn="ctr">
              <a:buNone/>
            </a:pPr>
            <a:r>
              <a:rPr lang="en-US" sz="1400" dirty="0" smtClean="0">
                <a:latin typeface="Andalus" pitchFamily="18" charset="-78"/>
                <a:cs typeface="Andalus" pitchFamily="18" charset="-78"/>
              </a:rPr>
              <a:t>------------------------------------------------------------------------------------------------</a:t>
            </a:r>
          </a:p>
          <a:p>
            <a:pPr marL="109728" indent="0">
              <a:buNone/>
            </a:pPr>
            <a:r>
              <a:rPr lang="en-US" sz="1400" b="1" dirty="0" smtClean="0">
                <a:solidFill>
                  <a:srgbClr val="008000"/>
                </a:solidFill>
                <a:latin typeface="Andalus" pitchFamily="18" charset="-78"/>
                <a:cs typeface="Andalus" pitchFamily="18" charset="-78"/>
              </a:rPr>
              <a:t>4</a:t>
            </a:r>
            <a:r>
              <a:rPr lang="en-US" sz="1400" b="1" dirty="0">
                <a:solidFill>
                  <a:srgbClr val="008000"/>
                </a:solidFill>
                <a:latin typeface="Andalus" pitchFamily="18" charset="-78"/>
                <a:cs typeface="Andalus" pitchFamily="18" charset="-78"/>
              </a:rPr>
              <a:t>. **Memory Safety and No Null Pointers**:</a:t>
            </a:r>
          </a:p>
          <a:p>
            <a:pPr marL="109728" indent="0">
              <a:buNone/>
            </a:pPr>
            <a:r>
              <a:rPr lang="en-US" sz="1400" dirty="0" smtClean="0">
                <a:latin typeface="Andalus" pitchFamily="18" charset="-78"/>
                <a:cs typeface="Andalus" pitchFamily="18" charset="-78"/>
              </a:rPr>
              <a:t>Go </a:t>
            </a:r>
            <a:r>
              <a:rPr lang="en-US" sz="1400" dirty="0">
                <a:latin typeface="Andalus" pitchFamily="18" charset="-78"/>
                <a:cs typeface="Andalus" pitchFamily="18" charset="-78"/>
              </a:rPr>
              <a:t>is designed with memory safety in mind. It eliminates null pointers, and all variables are initialized to zero values by default, reducing the chances of uninitialized memory access errors.</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5. **Slices and Maps**:</a:t>
            </a:r>
          </a:p>
          <a:p>
            <a:pPr marL="109728" indent="0">
              <a:buNone/>
            </a:pPr>
            <a:r>
              <a:rPr lang="en-US" sz="1400" dirty="0" smtClean="0">
                <a:latin typeface="Andalus" pitchFamily="18" charset="-78"/>
                <a:cs typeface="Andalus" pitchFamily="18" charset="-78"/>
              </a:rPr>
              <a:t>Go's </a:t>
            </a:r>
            <a:r>
              <a:rPr lang="en-US" sz="1400" dirty="0">
                <a:latin typeface="Andalus" pitchFamily="18" charset="-78"/>
                <a:cs typeface="Andalus" pitchFamily="18" charset="-78"/>
              </a:rPr>
              <a:t>built-in data structures like slices and maps automatically manage memory for you. Slices, for example, handle resizing as needed without exposing memory management details to the developer.</a:t>
            </a:r>
          </a:p>
          <a:p>
            <a:pPr marL="109728" indent="0">
              <a:buNone/>
            </a:pPr>
            <a:endParaRPr lang="en-US" sz="1400" b="1" dirty="0">
              <a:solidFill>
                <a:srgbClr val="008000"/>
              </a:solidFill>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6. **Defer and Clean-Up**:</a:t>
            </a:r>
          </a:p>
          <a:p>
            <a:pPr marL="109728" indent="0">
              <a:buNone/>
            </a:pPr>
            <a:r>
              <a:rPr lang="en-US" sz="1400" dirty="0" smtClean="0">
                <a:latin typeface="Andalus" pitchFamily="18" charset="-78"/>
                <a:cs typeface="Andalus" pitchFamily="18" charset="-78"/>
              </a:rPr>
              <a:t>Go </a:t>
            </a:r>
            <a:r>
              <a:rPr lang="en-US" sz="1400" dirty="0">
                <a:latin typeface="Andalus" pitchFamily="18" charset="-78"/>
                <a:cs typeface="Andalus" pitchFamily="18" charset="-78"/>
              </a:rPr>
              <a:t>provides the `defer` statement, which can be used to ensure that resources are cleaned up, even in the presence of errors. It's often used for tasks like closing files, network connections, or releasing memory.</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7. **Escape Analysis**:</a:t>
            </a:r>
          </a:p>
          <a:p>
            <a:pPr marL="109728" indent="0">
              <a:buNone/>
            </a:pPr>
            <a:r>
              <a:rPr lang="en-US" sz="1400" dirty="0" smtClean="0">
                <a:latin typeface="Andalus" pitchFamily="18" charset="-78"/>
                <a:cs typeface="Andalus" pitchFamily="18" charset="-78"/>
              </a:rPr>
              <a:t>Go's </a:t>
            </a:r>
            <a:r>
              <a:rPr lang="en-US" sz="1400" dirty="0">
                <a:latin typeface="Andalus" pitchFamily="18" charset="-78"/>
                <a:cs typeface="Andalus" pitchFamily="18" charset="-78"/>
              </a:rPr>
              <a:t>compiler includes an escape analysis mechanism to determine whether a variable's lifetime exceeds the function's scope. If not, it allocates the variable on the stack, which can be more efficient than heap allocation.</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8. **Built-in Memory Profiling**:</a:t>
            </a:r>
          </a:p>
          <a:p>
            <a:pPr marL="109728" indent="0">
              <a:buNone/>
            </a:pPr>
            <a:r>
              <a:rPr lang="en-US" sz="1400" dirty="0">
                <a:latin typeface="Andalus" pitchFamily="18" charset="-78"/>
                <a:cs typeface="Andalus" pitchFamily="18" charset="-78"/>
              </a:rPr>
              <a:t>   Go provides built-in tools for memory profiling and debugging, making it easier to identify and address memory-related issues in your code.</a:t>
            </a:r>
          </a:p>
          <a:p>
            <a:pPr marL="109728"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254891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Memory Management in </a:t>
            </a:r>
            <a:r>
              <a:rPr lang="en-US" sz="1400" b="1" dirty="0" smtClean="0">
                <a:latin typeface="Andalus" pitchFamily="18" charset="-78"/>
                <a:cs typeface="Andalus" pitchFamily="18" charset="-78"/>
              </a:rPr>
              <a:t>Golang</a:t>
            </a:r>
            <a:endParaRPr lang="en-US" sz="1400" b="1" dirty="0" smtClean="0">
              <a:latin typeface="Andalus" pitchFamily="18" charset="-78"/>
              <a:cs typeface="Andalus" pitchFamily="18" charset="-78"/>
            </a:endParaRPr>
          </a:p>
          <a:p>
            <a:pPr marL="109728" indent="0" algn="ctr">
              <a:buNone/>
            </a:pPr>
            <a:r>
              <a:rPr lang="en-US" sz="1400" dirty="0" smtClean="0">
                <a:latin typeface="Andalus" pitchFamily="18" charset="-78"/>
                <a:cs typeface="Andalus" pitchFamily="18" charset="-78"/>
              </a:rPr>
              <a:t>------------------------------------------------------------------------------------------------</a:t>
            </a:r>
          </a:p>
          <a:p>
            <a:pPr marL="109728" indent="0">
              <a:buNone/>
            </a:pPr>
            <a:r>
              <a:rPr lang="en-US" sz="1400" b="1" dirty="0" smtClean="0">
                <a:solidFill>
                  <a:srgbClr val="008000"/>
                </a:solidFill>
                <a:latin typeface="Andalus" pitchFamily="18" charset="-78"/>
                <a:cs typeface="Andalus" pitchFamily="18" charset="-78"/>
              </a:rPr>
              <a:t>9</a:t>
            </a:r>
            <a:r>
              <a:rPr lang="en-US" sz="1400" b="1" dirty="0">
                <a:solidFill>
                  <a:srgbClr val="008000"/>
                </a:solidFill>
                <a:latin typeface="Andalus" pitchFamily="18" charset="-78"/>
                <a:cs typeface="Andalus" pitchFamily="18" charset="-78"/>
              </a:rPr>
              <a:t>. **Use of `make` and `new`**:</a:t>
            </a:r>
          </a:p>
          <a:p>
            <a:pPr marL="109728" indent="0">
              <a:buNone/>
            </a:pPr>
            <a:r>
              <a:rPr lang="en-US" sz="1400" dirty="0" smtClean="0">
                <a:latin typeface="Andalus" pitchFamily="18" charset="-78"/>
                <a:cs typeface="Andalus" pitchFamily="18" charset="-78"/>
              </a:rPr>
              <a:t>The </a:t>
            </a:r>
            <a:r>
              <a:rPr lang="en-US" sz="1400" dirty="0">
                <a:latin typeface="Andalus" pitchFamily="18" charset="-78"/>
                <a:cs typeface="Andalus" pitchFamily="18" charset="-78"/>
              </a:rPr>
              <a:t>`make` function is used to create slices, maps, and channels with the appropriate initial memory allocation. The `new` function allocates memory for a new object and returns a pointer to it.</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10. **Resource Limitations**:</a:t>
            </a:r>
          </a:p>
          <a:p>
            <a:pPr marL="109728" indent="0">
              <a:buNone/>
            </a:pPr>
            <a:r>
              <a:rPr lang="en-US" sz="1400" dirty="0">
                <a:latin typeface="Andalus" pitchFamily="18" charset="-78"/>
                <a:cs typeface="Andalus" pitchFamily="18" charset="-78"/>
              </a:rPr>
              <a:t> </a:t>
            </a:r>
            <a:r>
              <a:rPr lang="en-US" sz="1400" dirty="0" smtClean="0">
                <a:latin typeface="Andalus" pitchFamily="18" charset="-78"/>
                <a:cs typeface="Andalus" pitchFamily="18" charset="-78"/>
              </a:rPr>
              <a:t>Go </a:t>
            </a:r>
            <a:r>
              <a:rPr lang="en-US" sz="1400" dirty="0">
                <a:latin typeface="Andalus" pitchFamily="18" charset="-78"/>
                <a:cs typeface="Andalus" pitchFamily="18" charset="-78"/>
              </a:rPr>
              <a:t>allows you to set resource limitations on your program, which can help avoid excessive memory usage.</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In Go, you can focus on writing clean and efficient code without delving deeply into low-level memory management concerns. The runtime and garbage collector work behind the scenes to manage memory efficiently and reduce the chances of memory-related errors.</a:t>
            </a: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 </a:t>
            </a: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2882092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r>
              <a:rPr lang="en-US" sz="1400" dirty="0">
                <a:latin typeface="Andalus" pitchFamily="18" charset="-78"/>
                <a:cs typeface="Andalus" pitchFamily="18" charset="-78"/>
              </a:rPr>
              <a:t>Automatic Memory Management (Garbage Collection)</a:t>
            </a:r>
          </a:p>
          <a:p>
            <a:r>
              <a:rPr lang="en-US" sz="1400" dirty="0">
                <a:latin typeface="Andalus" pitchFamily="18" charset="-78"/>
                <a:cs typeface="Andalus" pitchFamily="18" charset="-78"/>
              </a:rPr>
              <a:t>Pointers and Value Types</a:t>
            </a:r>
          </a:p>
          <a:p>
            <a:r>
              <a:rPr lang="en-US" sz="1400" dirty="0">
                <a:latin typeface="Andalus" pitchFamily="18" charset="-78"/>
                <a:cs typeface="Andalus" pitchFamily="18" charset="-78"/>
              </a:rPr>
              <a:t>Reference Counting and Garbage Collection</a:t>
            </a:r>
          </a:p>
          <a:p>
            <a:r>
              <a:rPr lang="en-US" sz="1400" dirty="0">
                <a:latin typeface="Andalus" pitchFamily="18" charset="-78"/>
                <a:cs typeface="Andalus" pitchFamily="18" charset="-78"/>
              </a:rPr>
              <a:t>Memory Safety and No Null Pointers</a:t>
            </a:r>
          </a:p>
          <a:p>
            <a:r>
              <a:rPr lang="en-US" sz="1400" dirty="0">
                <a:latin typeface="Andalus" pitchFamily="18" charset="-78"/>
                <a:cs typeface="Andalus" pitchFamily="18" charset="-78"/>
              </a:rPr>
              <a:t>Slices and Maps</a:t>
            </a:r>
          </a:p>
          <a:p>
            <a:r>
              <a:rPr lang="en-US" sz="1400" dirty="0">
                <a:latin typeface="Andalus" pitchFamily="18" charset="-78"/>
                <a:cs typeface="Andalus" pitchFamily="18" charset="-78"/>
              </a:rPr>
              <a:t>Defer and Clean-Up</a:t>
            </a:r>
          </a:p>
          <a:p>
            <a:r>
              <a:rPr lang="en-US" sz="1400" dirty="0">
                <a:latin typeface="Andalus" pitchFamily="18" charset="-78"/>
                <a:cs typeface="Andalus" pitchFamily="18" charset="-78"/>
              </a:rPr>
              <a:t>Escape Analysis</a:t>
            </a:r>
          </a:p>
          <a:p>
            <a:r>
              <a:rPr lang="en-US" sz="1400" dirty="0">
                <a:latin typeface="Andalus" pitchFamily="18" charset="-78"/>
                <a:cs typeface="Andalus" pitchFamily="18" charset="-78"/>
              </a:rPr>
              <a:t>Built-in Memory Profiling</a:t>
            </a:r>
          </a:p>
          <a:p>
            <a:r>
              <a:rPr lang="en-US" sz="1400" dirty="0">
                <a:latin typeface="Andalus" pitchFamily="18" charset="-78"/>
                <a:cs typeface="Andalus" pitchFamily="18" charset="-78"/>
              </a:rPr>
              <a:t>Use of `make` and `new</a:t>
            </a:r>
          </a:p>
          <a:p>
            <a:r>
              <a:rPr lang="en-US" sz="1400">
                <a:latin typeface="Andalus" pitchFamily="18" charset="-78"/>
                <a:cs typeface="Andalus" pitchFamily="18" charset="-78"/>
              </a:rPr>
              <a:t>Resource Limitations</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16705</TotalTime>
  <Words>669</Words>
  <Application>Microsoft Office PowerPoint</Application>
  <PresentationFormat>On-screen Show (4:3)</PresentationFormat>
  <Paragraphs>161</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1634</cp:revision>
  <dcterms:created xsi:type="dcterms:W3CDTF">2018-01-16T19:20:37Z</dcterms:created>
  <dcterms:modified xsi:type="dcterms:W3CDTF">2023-10-11T19:10:46Z</dcterms:modified>
</cp:coreProperties>
</file>