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97" r:id="rId2"/>
    <p:sldId id="343" r:id="rId3"/>
    <p:sldId id="390" r:id="rId4"/>
    <p:sldId id="391" r:id="rId5"/>
    <p:sldId id="377" r:id="rId6"/>
    <p:sldId id="35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2383" autoAdjust="0"/>
  </p:normalViewPr>
  <p:slideViewPr>
    <p:cSldViewPr>
      <p:cViewPr varScale="1">
        <p:scale>
          <a:sx n="88" d="100"/>
          <a:sy n="88" d="100"/>
        </p:scale>
        <p:origin x="133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5D9125-3809-48D5-AFB8-88038AC3E2BD}" type="datetimeFigureOut">
              <a:rPr lang="en-US" smtClean="0"/>
              <a:pPr/>
              <a:t>10/12/2023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E6E033-D182-4CC6-9D22-44404B0BD30C}" type="slidenum">
              <a:rPr lang="en-US" smtClean="0"/>
              <a:pPr/>
              <a:t>‹#›</a:t>
            </a:fld>
            <a:endParaRPr lang="en-US"/>
          </a:p>
        </p:txBody>
      </p:sp>
    </p:spTree>
    <p:extLst>
      <p:ext uri="{BB962C8B-B14F-4D97-AF65-F5344CB8AC3E}">
        <p14:creationId xmlns:p14="http://schemas.microsoft.com/office/powerpoint/2010/main" val="2375500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3</a:t>
            </a:fld>
            <a:endParaRPr lang="en-US"/>
          </a:p>
        </p:txBody>
      </p:sp>
    </p:spTree>
    <p:extLst>
      <p:ext uri="{BB962C8B-B14F-4D97-AF65-F5344CB8AC3E}">
        <p14:creationId xmlns:p14="http://schemas.microsoft.com/office/powerpoint/2010/main" val="2882346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CE6E033-D182-4CC6-9D22-44404B0BD30C}" type="slidenum">
              <a:rPr lang="en-US" smtClean="0"/>
              <a:pPr/>
              <a:t>4</a:t>
            </a:fld>
            <a:endParaRPr lang="en-US"/>
          </a:p>
        </p:txBody>
      </p:sp>
    </p:spTree>
    <p:extLst>
      <p:ext uri="{BB962C8B-B14F-4D97-AF65-F5344CB8AC3E}">
        <p14:creationId xmlns:p14="http://schemas.microsoft.com/office/powerpoint/2010/main" val="28361286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4A92137-41D9-4ABB-B7D0-9050F600A88C}" type="datetimeFigureOut">
              <a:rPr lang="en-US" smtClean="0"/>
              <a:pPr/>
              <a:t>10/12/2023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8EE79F5-09D3-4F41-B444-74C6EFA5956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4A92137-41D9-4ABB-B7D0-9050F600A88C}"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4A92137-41D9-4ABB-B7D0-9050F600A88C}" type="datetimeFigureOut">
              <a:rPr lang="en-US" smtClean="0"/>
              <a:pPr/>
              <a:t>10/12/2023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E79F5-09D3-4F41-B444-74C6EFA5956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A92137-41D9-4ABB-B7D0-9050F600A88C}" type="datetimeFigureOut">
              <a:rPr lang="en-US" smtClean="0"/>
              <a:pPr/>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E79F5-09D3-4F41-B444-74C6EFA59569}"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4A92137-41D9-4ABB-B7D0-9050F600A88C}" type="datetimeFigureOut">
              <a:rPr lang="en-US" smtClean="0"/>
              <a:pPr/>
              <a:t>10/12/2023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E79F5-09D3-4F41-B444-74C6EFA595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4A92137-41D9-4ABB-B7D0-9050F600A88C}" type="datetimeFigureOut">
              <a:rPr lang="en-US" smtClean="0"/>
              <a:pPr/>
              <a:t>10/12/2023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E79F5-09D3-4F41-B444-74C6EFA59569}"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A92137-41D9-4ABB-B7D0-9050F600A88C}" type="datetimeFigureOut">
              <a:rPr lang="en-US" smtClean="0"/>
              <a:pPr/>
              <a:t>10/12/2023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E79F5-09D3-4F41-B444-74C6EFA595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4A92137-41D9-4ABB-B7D0-9050F600A88C}" type="datetimeFigureOut">
              <a:rPr lang="en-US" smtClean="0"/>
              <a:pPr/>
              <a:t>10/12/2023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E79F5-09D3-4F41-B444-74C6EFA5956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4A92137-41D9-4ABB-B7D0-9050F600A88C}" type="datetimeFigureOut">
              <a:rPr lang="en-US" smtClean="0"/>
              <a:pPr/>
              <a:t>10/12/2023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8EE79F5-09D3-4F41-B444-74C6EFA5956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4A92137-41D9-4ABB-B7D0-9050F600A88C}" type="datetimeFigureOut">
              <a:rPr lang="en-US" smtClean="0"/>
              <a:pPr/>
              <a:t>10/12/2023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8EE79F5-09D3-4F41-B444-74C6EFA5956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228600"/>
            <a:ext cx="8610600" cy="5447645"/>
          </a:xfrm>
          <a:prstGeom prst="rect">
            <a:avLst/>
          </a:prstGeom>
        </p:spPr>
        <p:txBody>
          <a:bodyPr wrap="square">
            <a:spAutoFit/>
          </a:bodyPr>
          <a:lstStyle/>
          <a:p>
            <a:pPr algn="ctr"/>
            <a:endParaRPr lang="en-US" b="1" dirty="0" smtClean="0">
              <a:solidFill>
                <a:srgbClr val="FF0000"/>
              </a:solidFill>
              <a:latin typeface="Andalus" pitchFamily="18" charset="-78"/>
              <a:cs typeface="Andalus" pitchFamily="18" charset="-78"/>
            </a:endParaRPr>
          </a:p>
          <a:p>
            <a:pPr algn="ctr"/>
            <a:r>
              <a:rPr lang="en-US" b="1" dirty="0" smtClean="0">
                <a:solidFill>
                  <a:srgbClr val="FF0000"/>
                </a:solidFill>
                <a:latin typeface="Andalus" pitchFamily="18" charset="-78"/>
                <a:cs typeface="Andalus" pitchFamily="18" charset="-78"/>
              </a:rPr>
              <a:t>Go-Session-17</a:t>
            </a:r>
          </a:p>
          <a:p>
            <a:pPr algn="ctr"/>
            <a:r>
              <a:rPr lang="en-US" b="1" dirty="0" smtClean="0">
                <a:solidFill>
                  <a:srgbClr val="FF0000"/>
                </a:solidFill>
                <a:latin typeface="Andalus" pitchFamily="18" charset="-78"/>
                <a:cs typeface="Andalus" pitchFamily="18" charset="-78"/>
              </a:rPr>
              <a:t>---------------------</a:t>
            </a:r>
            <a:endParaRPr lang="en-US" b="1" dirty="0" smtClean="0">
              <a:latin typeface="Andalus" pitchFamily="18" charset="-78"/>
              <a:cs typeface="Andalus" pitchFamily="18" charset="-78"/>
            </a:endParaRPr>
          </a:p>
          <a:p>
            <a:pPr algn="ctr"/>
            <a:r>
              <a:rPr lang="en-US" b="1" dirty="0" smtClean="0">
                <a:latin typeface="Andalus" pitchFamily="18" charset="-78"/>
                <a:cs typeface="Andalus" pitchFamily="18" charset="-78"/>
              </a:rPr>
              <a:t>Pointer in Golang</a:t>
            </a: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smtClean="0">
              <a:latin typeface="Andalus" pitchFamily="18" charset="-78"/>
              <a:cs typeface="Andalus" pitchFamily="18" charset="-78"/>
            </a:endParaRPr>
          </a:p>
          <a:p>
            <a:pPr algn="ctr"/>
            <a:endParaRPr lang="en-US" b="1" dirty="0">
              <a:latin typeface="Andalus" pitchFamily="18" charset="-78"/>
              <a:cs typeface="Andalus" pitchFamily="18" charset="-78"/>
            </a:endParaRPr>
          </a:p>
          <a:p>
            <a:pPr algn="ctr"/>
            <a:endParaRPr lang="en-US" sz="1400" b="1" dirty="0" smtClean="0">
              <a:latin typeface="Andalus" pitchFamily="18" charset="-78"/>
              <a:cs typeface="Andalus" pitchFamily="18" charset="-78"/>
            </a:endParaRPr>
          </a:p>
          <a:p>
            <a:pPr algn="ctr"/>
            <a:endParaRPr lang="en-US" sz="1400" b="1" dirty="0">
              <a:latin typeface="Andalus" pitchFamily="18" charset="-78"/>
              <a:cs typeface="Andalus" pitchFamily="18" charset="-78"/>
            </a:endParaRPr>
          </a:p>
          <a:p>
            <a:pPr algn="ctr"/>
            <a:r>
              <a:rPr lang="en-US" sz="1400" b="1" dirty="0" smtClean="0">
                <a:latin typeface="Andalus" pitchFamily="18" charset="-78"/>
                <a:cs typeface="Andalus" pitchFamily="18" charset="-78"/>
              </a:rPr>
              <a:t>By </a:t>
            </a:r>
            <a:r>
              <a:rPr lang="en-US" sz="1400" b="1" dirty="0">
                <a:latin typeface="Andalus" pitchFamily="18" charset="-78"/>
                <a:cs typeface="Andalus" pitchFamily="18" charset="-78"/>
              </a:rPr>
              <a:t>Shadab Akhtar</a:t>
            </a:r>
          </a:p>
          <a:p>
            <a:endParaRPr lang="en-IN" dirty="0">
              <a:solidFill>
                <a:srgbClr val="002060"/>
              </a:solidFill>
              <a:latin typeface="Andalus" pitchFamily="18" charset="-78"/>
              <a:cs typeface="Andalus" pitchFamily="18" charset="-78"/>
            </a:endParaRPr>
          </a:p>
          <a:p>
            <a:endParaRPr lang="en-IN" b="1" dirty="0">
              <a:solidFill>
                <a:schemeClr val="accent3"/>
              </a:solidFill>
              <a:latin typeface="Andalus" pitchFamily="18" charset="-78"/>
              <a:cs typeface="Andalus" pitchFamily="18" charset="-78"/>
            </a:endParaRPr>
          </a:p>
          <a:p>
            <a:pPr algn="ctr"/>
            <a:endParaRPr lang="en-US" b="1" dirty="0">
              <a:solidFill>
                <a:schemeClr val="accent3"/>
              </a:solidFill>
              <a:latin typeface="Andalus" pitchFamily="18" charset="-78"/>
              <a:cs typeface="Andalus" pitchFamily="18" charset="-78"/>
            </a:endParaRPr>
          </a:p>
        </p:txBody>
      </p:sp>
      <p:pic>
        <p:nvPicPr>
          <p:cNvPr id="7" name="Picture 6"/>
          <p:cNvPicPr>
            <a:picLocks noChangeAspect="1"/>
          </p:cNvPicPr>
          <p:nvPr/>
        </p:nvPicPr>
        <p:blipFill>
          <a:blip r:embed="rId2"/>
          <a:stretch>
            <a:fillRect/>
          </a:stretch>
        </p:blipFill>
        <p:spPr>
          <a:xfrm>
            <a:off x="3619500" y="2071675"/>
            <a:ext cx="1981200" cy="7477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2819400"/>
            <a:ext cx="3162403" cy="1295565"/>
          </a:xfrm>
          <a:prstGeom prst="rect">
            <a:avLst/>
          </a:prstGeom>
        </p:spPr>
      </p:pic>
    </p:spTree>
    <p:extLst>
      <p:ext uri="{BB962C8B-B14F-4D97-AF65-F5344CB8AC3E}">
        <p14:creationId xmlns:p14="http://schemas.microsoft.com/office/powerpoint/2010/main" val="1891808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Module Introduction</a:t>
            </a:r>
          </a:p>
          <a:p>
            <a:pPr marL="109728" indent="0" algn="ctr">
              <a:buNone/>
            </a:pPr>
            <a:r>
              <a:rPr lang="en-US" sz="1400" b="1" dirty="0" smtClean="0">
                <a:latin typeface="Andalus" pitchFamily="18" charset="-78"/>
                <a:cs typeface="Andalus" pitchFamily="18" charset="-78"/>
              </a:rPr>
              <a:t>--------------------------------------------------------------------------------------------------</a:t>
            </a:r>
          </a:p>
          <a:p>
            <a:pPr marL="109728" indent="0">
              <a:buNone/>
            </a:pPr>
            <a:r>
              <a:rPr lang="en-US" sz="1400" b="1" dirty="0" smtClean="0">
                <a:latin typeface="Andalus" pitchFamily="18" charset="-78"/>
                <a:cs typeface="Andalus" pitchFamily="18" charset="-78"/>
              </a:rPr>
              <a:t>In this module, we will cover</a:t>
            </a:r>
          </a:p>
          <a:p>
            <a:r>
              <a:rPr lang="en-US" sz="1400" dirty="0" smtClean="0">
                <a:latin typeface="Andalus" pitchFamily="18" charset="-78"/>
                <a:cs typeface="Andalus" pitchFamily="18" charset="-78"/>
              </a:rPr>
              <a:t>Introduction To Pointer</a:t>
            </a:r>
          </a:p>
          <a:p>
            <a:r>
              <a:rPr lang="en-US" sz="1400" dirty="0" smtClean="0">
                <a:latin typeface="Andalus" pitchFamily="18" charset="-78"/>
                <a:cs typeface="Andalus" pitchFamily="18" charset="-78"/>
              </a:rPr>
              <a:t>Differences between Golang pointer and other programming pointer</a:t>
            </a: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2803264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Autofit/>
          </a:bodyPr>
          <a:lstStyle/>
          <a:p>
            <a:pPr marL="109728" indent="0" algn="ctr">
              <a:buNone/>
            </a:pPr>
            <a:r>
              <a:rPr lang="en-US" sz="1400" dirty="0" smtClean="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Pointer Introduction</a:t>
            </a:r>
          </a:p>
          <a:p>
            <a:pPr marL="109728" indent="0" algn="ctr">
              <a:buNone/>
            </a:pPr>
            <a:r>
              <a:rPr lang="en-US" sz="1400" dirty="0" smtClean="0">
                <a:latin typeface="Andalus" pitchFamily="18" charset="-78"/>
                <a:cs typeface="Andalus" pitchFamily="18" charset="-78"/>
              </a:rPr>
              <a:t>------------------------------------------------------------------------------------------------</a:t>
            </a:r>
          </a:p>
          <a:p>
            <a:pPr marL="109728" indent="0">
              <a:buNone/>
            </a:pPr>
            <a:r>
              <a:rPr lang="en-US" sz="1400" dirty="0" smtClean="0">
                <a:solidFill>
                  <a:srgbClr val="002060"/>
                </a:solidFill>
                <a:latin typeface="Andalus" pitchFamily="18" charset="-78"/>
                <a:cs typeface="Andalus" pitchFamily="18" charset="-78"/>
              </a:rPr>
              <a:t>Pointers </a:t>
            </a:r>
            <a:r>
              <a:rPr lang="en-US" sz="1400" dirty="0">
                <a:solidFill>
                  <a:srgbClr val="002060"/>
                </a:solidFill>
                <a:latin typeface="Andalus" pitchFamily="18" charset="-78"/>
                <a:cs typeface="Andalus" pitchFamily="18" charset="-78"/>
              </a:rPr>
              <a:t>are a fundamental concept in Go and many other programming languages. They allow you to work with memory addresses and create more efficient and flexible code. In Go, you can use pointers to reference and manipulate data stored in memory.</a:t>
            </a:r>
          </a:p>
          <a:p>
            <a:pPr marL="109728" indent="0">
              <a:buNone/>
            </a:pPr>
            <a:endParaRPr lang="en-US" sz="1400" dirty="0">
              <a:latin typeface="Andalus" pitchFamily="18" charset="-78"/>
              <a:cs typeface="Andalus" pitchFamily="18" charset="-78"/>
            </a:endParaRPr>
          </a:p>
          <a:p>
            <a:pPr marL="109728" indent="0">
              <a:buNone/>
            </a:pPr>
            <a:r>
              <a:rPr lang="en-US" sz="1400" b="1" dirty="0">
                <a:latin typeface="Andalus" pitchFamily="18" charset="-78"/>
                <a:cs typeface="Andalus" pitchFamily="18" charset="-78"/>
              </a:rPr>
              <a:t>Here's an introduction to pointers in Go</a:t>
            </a:r>
            <a:r>
              <a:rPr lang="en-US" sz="1400" b="1" dirty="0" smtClean="0">
                <a:latin typeface="Andalus" pitchFamily="18" charset="-78"/>
                <a:cs typeface="Andalus" pitchFamily="18" charset="-78"/>
              </a:rPr>
              <a:t>:</a:t>
            </a:r>
            <a:endParaRPr lang="en-US" sz="1400" b="1" dirty="0">
              <a:latin typeface="Andalus" pitchFamily="18" charset="-78"/>
              <a:cs typeface="Andalus" pitchFamily="18" charset="-78"/>
            </a:endParaRPr>
          </a:p>
          <a:p>
            <a:pPr marL="109728" indent="0">
              <a:buNone/>
            </a:pPr>
            <a:r>
              <a:rPr lang="en-US" sz="1400" b="1" dirty="0">
                <a:solidFill>
                  <a:srgbClr val="008000"/>
                </a:solidFill>
                <a:latin typeface="Andalus" pitchFamily="18" charset="-78"/>
                <a:cs typeface="Andalus" pitchFamily="18" charset="-78"/>
              </a:rPr>
              <a:t>Pointer Declaration</a:t>
            </a:r>
            <a:r>
              <a:rPr lang="en-US" sz="1400" b="1" dirty="0" smtClean="0">
                <a:solidFill>
                  <a:srgbClr val="008000"/>
                </a:solidFill>
                <a:latin typeface="Andalus" pitchFamily="18" charset="-78"/>
                <a:cs typeface="Andalus" pitchFamily="18" charset="-78"/>
              </a:rPr>
              <a:t>:</a:t>
            </a:r>
            <a:endParaRPr lang="en-US" sz="1400" b="1" dirty="0">
              <a:solidFill>
                <a:srgbClr val="008000"/>
              </a:solidFill>
              <a:latin typeface="Andalus" pitchFamily="18" charset="-78"/>
              <a:cs typeface="Andalus" pitchFamily="18" charset="-78"/>
            </a:endParaRPr>
          </a:p>
          <a:p>
            <a:pPr marL="109728" indent="0">
              <a:buNone/>
            </a:pPr>
            <a:r>
              <a:rPr lang="en-US" sz="1400" dirty="0">
                <a:latin typeface="Andalus" pitchFamily="18" charset="-78"/>
                <a:cs typeface="Andalus" pitchFamily="18" charset="-78"/>
              </a:rPr>
              <a:t>In Go, a pointer is declared using the * symbol followed by the type it points to. For example, </a:t>
            </a:r>
            <a:r>
              <a:rPr lang="en-US" sz="1400" dirty="0" err="1">
                <a:latin typeface="Andalus" pitchFamily="18" charset="-78"/>
                <a:cs typeface="Andalus" pitchFamily="18" charset="-78"/>
              </a:rPr>
              <a:t>var</a:t>
            </a:r>
            <a:r>
              <a:rPr lang="en-US" sz="1400" dirty="0">
                <a:latin typeface="Andalus" pitchFamily="18" charset="-78"/>
                <a:cs typeface="Andalus" pitchFamily="18" charset="-78"/>
              </a:rPr>
              <a:t> </a:t>
            </a:r>
            <a:r>
              <a:rPr lang="en-US" sz="1400" dirty="0" err="1">
                <a:latin typeface="Andalus" pitchFamily="18" charset="-78"/>
                <a:cs typeface="Andalus" pitchFamily="18" charset="-78"/>
              </a:rPr>
              <a:t>ptr</a:t>
            </a:r>
            <a:r>
              <a:rPr lang="en-US" sz="1400" dirty="0">
                <a:latin typeface="Andalus" pitchFamily="18" charset="-78"/>
                <a:cs typeface="Andalus" pitchFamily="18" charset="-78"/>
              </a:rPr>
              <a:t> *</a:t>
            </a:r>
            <a:r>
              <a:rPr lang="en-US" sz="1400" dirty="0" err="1">
                <a:latin typeface="Andalus" pitchFamily="18" charset="-78"/>
                <a:cs typeface="Andalus" pitchFamily="18" charset="-78"/>
              </a:rPr>
              <a:t>int</a:t>
            </a:r>
            <a:r>
              <a:rPr lang="en-US" sz="1400" dirty="0">
                <a:latin typeface="Andalus" pitchFamily="18" charset="-78"/>
                <a:cs typeface="Andalus" pitchFamily="18" charset="-78"/>
              </a:rPr>
              <a:t> declares a pointer to an integer.</a:t>
            </a:r>
          </a:p>
          <a:p>
            <a:pPr marL="109728" indent="0">
              <a:buNone/>
            </a:pPr>
            <a:r>
              <a:rPr lang="en-US" sz="1400" dirty="0">
                <a:latin typeface="Andalus" pitchFamily="18" charset="-78"/>
                <a:cs typeface="Andalus" pitchFamily="18" charset="-78"/>
              </a:rPr>
              <a:t>You can also create a pointer using the new function, like this: </a:t>
            </a:r>
            <a:endParaRPr lang="en-US" sz="1400" dirty="0" smtClean="0">
              <a:latin typeface="Andalus" pitchFamily="18" charset="-78"/>
              <a:cs typeface="Andalus" pitchFamily="18" charset="-78"/>
            </a:endParaRPr>
          </a:p>
          <a:p>
            <a:pPr marL="109728" indent="0">
              <a:buNone/>
            </a:pPr>
            <a:endParaRPr lang="en-US" sz="1400" dirty="0">
              <a:latin typeface="Andalus" pitchFamily="18" charset="-78"/>
              <a:cs typeface="Andalus" pitchFamily="18" charset="-78"/>
            </a:endParaRPr>
          </a:p>
          <a:p>
            <a:pPr marL="109728" indent="0">
              <a:buNone/>
            </a:pPr>
            <a:r>
              <a:rPr lang="en-US" sz="1400" dirty="0" err="1" smtClean="0">
                <a:solidFill>
                  <a:srgbClr val="FF0000"/>
                </a:solidFill>
                <a:latin typeface="Andalus" pitchFamily="18" charset="-78"/>
                <a:cs typeface="Andalus" pitchFamily="18" charset="-78"/>
              </a:rPr>
              <a:t>ptr</a:t>
            </a:r>
            <a:r>
              <a:rPr lang="en-US" sz="1400" dirty="0" smtClean="0">
                <a:solidFill>
                  <a:srgbClr val="FF0000"/>
                </a:solidFill>
                <a:latin typeface="Andalus" pitchFamily="18" charset="-78"/>
                <a:cs typeface="Andalus" pitchFamily="18" charset="-78"/>
              </a:rPr>
              <a:t> </a:t>
            </a:r>
            <a:r>
              <a:rPr lang="en-US" sz="1400" dirty="0">
                <a:solidFill>
                  <a:srgbClr val="FF0000"/>
                </a:solidFill>
                <a:latin typeface="Andalus" pitchFamily="18" charset="-78"/>
                <a:cs typeface="Andalus" pitchFamily="18" charset="-78"/>
              </a:rPr>
              <a:t>:= new(</a:t>
            </a:r>
            <a:r>
              <a:rPr lang="en-US" sz="1400" dirty="0" err="1">
                <a:solidFill>
                  <a:srgbClr val="FF0000"/>
                </a:solidFill>
                <a:latin typeface="Andalus" pitchFamily="18" charset="-78"/>
                <a:cs typeface="Andalus" pitchFamily="18" charset="-78"/>
              </a:rPr>
              <a:t>int</a:t>
            </a:r>
            <a:r>
              <a:rPr lang="en-US" sz="1400" dirty="0" smtClean="0">
                <a:solidFill>
                  <a:srgbClr val="FF0000"/>
                </a:solidFill>
                <a:latin typeface="Andalus" pitchFamily="18" charset="-78"/>
                <a:cs typeface="Andalus" pitchFamily="18" charset="-78"/>
              </a:rPr>
              <a:t>)</a:t>
            </a:r>
          </a:p>
          <a:p>
            <a:pPr marL="109728" indent="0">
              <a:buNone/>
            </a:pPr>
            <a:endParaRPr lang="en-US" sz="1400" dirty="0">
              <a:solidFill>
                <a:srgbClr val="FF0000"/>
              </a:solidFill>
              <a:latin typeface="Andalus" pitchFamily="18" charset="-78"/>
              <a:cs typeface="Andalus" pitchFamily="18" charset="-78"/>
            </a:endParaRPr>
          </a:p>
          <a:p>
            <a:pPr marL="109728" indent="0">
              <a:buNone/>
            </a:pPr>
            <a:r>
              <a:rPr lang="en-US" sz="1400" b="1" dirty="0">
                <a:solidFill>
                  <a:srgbClr val="008000"/>
                </a:solidFill>
                <a:latin typeface="Andalus" pitchFamily="18" charset="-78"/>
                <a:cs typeface="Andalus" pitchFamily="18" charset="-78"/>
              </a:rPr>
              <a:t>Assignment:</a:t>
            </a:r>
          </a:p>
          <a:p>
            <a:pPr marL="109728" indent="0">
              <a:buNone/>
            </a:pPr>
            <a:r>
              <a:rPr lang="en-US" sz="1400" dirty="0">
                <a:latin typeface="Andalus" pitchFamily="18" charset="-78"/>
                <a:cs typeface="Andalus" pitchFamily="18" charset="-78"/>
              </a:rPr>
              <a:t>You can assign the address of a variable to a pointer using the &amp; (address-of) operator. </a:t>
            </a:r>
            <a:endParaRPr lang="en-US" sz="1400" dirty="0" smtClean="0">
              <a:latin typeface="Andalus" pitchFamily="18" charset="-78"/>
              <a:cs typeface="Andalus" pitchFamily="18" charset="-78"/>
            </a:endParaRPr>
          </a:p>
          <a:p>
            <a:pPr marL="109728" indent="0">
              <a:buNone/>
            </a:pPr>
            <a:r>
              <a:rPr lang="en-US" sz="1400" dirty="0" smtClean="0">
                <a:latin typeface="Andalus" pitchFamily="18" charset="-78"/>
                <a:cs typeface="Andalus" pitchFamily="18" charset="-78"/>
              </a:rPr>
              <a:t>For </a:t>
            </a:r>
            <a:r>
              <a:rPr lang="en-US" sz="1400" dirty="0">
                <a:latin typeface="Andalus" pitchFamily="18" charset="-78"/>
                <a:cs typeface="Andalus" pitchFamily="18" charset="-78"/>
              </a:rPr>
              <a:t>example, </a:t>
            </a:r>
            <a:endParaRPr lang="en-US" sz="1400" dirty="0" smtClean="0">
              <a:latin typeface="Andalus" pitchFamily="18" charset="-78"/>
              <a:cs typeface="Andalus" pitchFamily="18" charset="-78"/>
            </a:endParaRPr>
          </a:p>
          <a:p>
            <a:pPr marL="109728" indent="0">
              <a:buNone/>
            </a:pPr>
            <a:endParaRPr lang="en-US" sz="1400" dirty="0" smtClean="0">
              <a:latin typeface="Andalus" pitchFamily="18" charset="-78"/>
              <a:cs typeface="Andalus" pitchFamily="18" charset="-78"/>
            </a:endParaRPr>
          </a:p>
          <a:p>
            <a:pPr marL="109728" indent="0">
              <a:buNone/>
            </a:pPr>
            <a:r>
              <a:rPr lang="en-US" sz="1400" dirty="0" err="1" smtClean="0">
                <a:solidFill>
                  <a:srgbClr val="FF0000"/>
                </a:solidFill>
                <a:latin typeface="Andalus" pitchFamily="18" charset="-78"/>
                <a:cs typeface="Andalus" pitchFamily="18" charset="-78"/>
              </a:rPr>
              <a:t>ptr</a:t>
            </a:r>
            <a:r>
              <a:rPr lang="en-US" sz="1400" dirty="0" smtClean="0">
                <a:solidFill>
                  <a:srgbClr val="FF0000"/>
                </a:solidFill>
                <a:latin typeface="Andalus" pitchFamily="18" charset="-78"/>
                <a:cs typeface="Andalus" pitchFamily="18" charset="-78"/>
              </a:rPr>
              <a:t> </a:t>
            </a:r>
            <a:r>
              <a:rPr lang="en-US" sz="1400" dirty="0">
                <a:solidFill>
                  <a:srgbClr val="FF0000"/>
                </a:solidFill>
                <a:latin typeface="Andalus" pitchFamily="18" charset="-78"/>
                <a:cs typeface="Andalus" pitchFamily="18" charset="-78"/>
              </a:rPr>
              <a:t>= &amp;</a:t>
            </a:r>
            <a:r>
              <a:rPr lang="en-US" sz="1400" dirty="0" err="1" smtClean="0">
                <a:solidFill>
                  <a:srgbClr val="FF0000"/>
                </a:solidFill>
                <a:latin typeface="Andalus" pitchFamily="18" charset="-78"/>
                <a:cs typeface="Andalus" pitchFamily="18" charset="-78"/>
              </a:rPr>
              <a:t>someVariable</a:t>
            </a:r>
            <a:endParaRPr lang="en-US" sz="1400" dirty="0" smtClean="0">
              <a:solidFill>
                <a:srgbClr val="FF0000"/>
              </a:solidFill>
              <a:latin typeface="Andalus" pitchFamily="18" charset="-78"/>
              <a:cs typeface="Andalus" pitchFamily="18" charset="-78"/>
            </a:endParaRPr>
          </a:p>
          <a:p>
            <a:pPr marL="109728" indent="0">
              <a:buNone/>
            </a:pPr>
            <a:endParaRPr lang="en-US" sz="1400" dirty="0">
              <a:solidFill>
                <a:srgbClr val="FF0000"/>
              </a:solidFill>
              <a:latin typeface="Andalus" pitchFamily="18" charset="-78"/>
              <a:cs typeface="Andalus" pitchFamily="18" charset="-78"/>
            </a:endParaRPr>
          </a:p>
          <a:p>
            <a:pPr marL="109728" indent="0">
              <a:buNone/>
            </a:pPr>
            <a:r>
              <a:rPr lang="en-US" sz="1400" dirty="0">
                <a:latin typeface="Andalus" pitchFamily="18" charset="-78"/>
                <a:cs typeface="Andalus" pitchFamily="18" charset="-78"/>
              </a:rPr>
              <a:t>Assigning nil to a pointer indicates that it doesn't point to any valid memory location</a:t>
            </a:r>
            <a:r>
              <a:rPr lang="en-US" sz="1400" dirty="0" smtClean="0">
                <a:latin typeface="Andalus" pitchFamily="18" charset="-78"/>
                <a:cs typeface="Andalus" pitchFamily="18" charset="-78"/>
              </a:rPr>
              <a:t>.</a:t>
            </a:r>
            <a:endParaRPr lang="en-US" sz="1400" dirty="0">
              <a:latin typeface="Andalus" pitchFamily="18" charset="-78"/>
              <a:cs typeface="Andalus" pitchFamily="18" charset="-78"/>
            </a:endParaRPr>
          </a:p>
        </p:txBody>
      </p:sp>
    </p:spTree>
    <p:extLst>
      <p:ext uri="{BB962C8B-B14F-4D97-AF65-F5344CB8AC3E}">
        <p14:creationId xmlns:p14="http://schemas.microsoft.com/office/powerpoint/2010/main" val="14719385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28600"/>
            <a:ext cx="8229600" cy="5867400"/>
          </a:xfrm>
        </p:spPr>
        <p:txBody>
          <a:bodyPr>
            <a:noAutofit/>
          </a:bodyPr>
          <a:lstStyle/>
          <a:p>
            <a:pPr marL="109728" indent="0" algn="ctr">
              <a:buNone/>
            </a:pPr>
            <a:r>
              <a:rPr lang="en-US" sz="1400" dirty="0" smtClean="0">
                <a:latin typeface="Andalus" pitchFamily="18" charset="-78"/>
                <a:cs typeface="Andalus" pitchFamily="18" charset="-78"/>
              </a:rPr>
              <a:t>------------------------------------------------------------------------------------------------</a:t>
            </a:r>
          </a:p>
          <a:p>
            <a:pPr marL="109728" indent="0" algn="ctr">
              <a:buNone/>
            </a:pPr>
            <a:r>
              <a:rPr lang="en-US" sz="1400" b="1" dirty="0" smtClean="0">
                <a:latin typeface="Andalus" pitchFamily="18" charset="-78"/>
                <a:cs typeface="Andalus" pitchFamily="18" charset="-78"/>
              </a:rPr>
              <a:t>Pointer Introduction</a:t>
            </a:r>
          </a:p>
          <a:p>
            <a:pPr marL="109728" indent="0" algn="ctr">
              <a:buNone/>
            </a:pPr>
            <a:r>
              <a:rPr lang="en-US" sz="1400" dirty="0" smtClean="0">
                <a:latin typeface="Andalus" pitchFamily="18" charset="-78"/>
                <a:cs typeface="Andalus" pitchFamily="18" charset="-78"/>
              </a:rPr>
              <a:t>------------------------------------------------------------------------------------------------</a:t>
            </a:r>
          </a:p>
          <a:p>
            <a:pPr marL="109728" indent="0">
              <a:buNone/>
            </a:pPr>
            <a:r>
              <a:rPr lang="en-US" sz="1400" b="1" dirty="0" smtClean="0">
                <a:solidFill>
                  <a:srgbClr val="008000"/>
                </a:solidFill>
                <a:latin typeface="Andalus" pitchFamily="18" charset="-78"/>
                <a:cs typeface="Andalus" pitchFamily="18" charset="-78"/>
              </a:rPr>
              <a:t>Dereferencing:</a:t>
            </a:r>
            <a:endParaRPr lang="en-US" sz="1400" dirty="0">
              <a:solidFill>
                <a:srgbClr val="008000"/>
              </a:solidFill>
              <a:latin typeface="Andalus" pitchFamily="18" charset="-78"/>
              <a:cs typeface="Andalus" pitchFamily="18" charset="-78"/>
            </a:endParaRPr>
          </a:p>
          <a:p>
            <a:pPr marL="109728" indent="0">
              <a:buNone/>
            </a:pPr>
            <a:r>
              <a:rPr lang="en-US" sz="1400" dirty="0">
                <a:latin typeface="Andalus" pitchFamily="18" charset="-78"/>
                <a:cs typeface="Andalus" pitchFamily="18" charset="-78"/>
              </a:rPr>
              <a:t>To access the value a pointer points to, you use the * operator. For example, value := *</a:t>
            </a:r>
            <a:r>
              <a:rPr lang="en-US" sz="1400" dirty="0" err="1">
                <a:latin typeface="Andalus" pitchFamily="18" charset="-78"/>
                <a:cs typeface="Andalus" pitchFamily="18" charset="-78"/>
              </a:rPr>
              <a:t>ptr</a:t>
            </a:r>
            <a:r>
              <a:rPr lang="en-US" sz="1400" dirty="0">
                <a:latin typeface="Andalus" pitchFamily="18" charset="-78"/>
                <a:cs typeface="Andalus" pitchFamily="18" charset="-78"/>
              </a:rPr>
              <a:t> assigns the value pointed to by </a:t>
            </a:r>
            <a:r>
              <a:rPr lang="en-US" sz="1400" dirty="0" err="1">
                <a:latin typeface="Andalus" pitchFamily="18" charset="-78"/>
                <a:cs typeface="Andalus" pitchFamily="18" charset="-78"/>
              </a:rPr>
              <a:t>ptr</a:t>
            </a:r>
            <a:r>
              <a:rPr lang="en-US" sz="1400" dirty="0">
                <a:latin typeface="Andalus" pitchFamily="18" charset="-78"/>
                <a:cs typeface="Andalus" pitchFamily="18" charset="-78"/>
              </a:rPr>
              <a:t> to the variable value</a:t>
            </a:r>
            <a:r>
              <a:rPr lang="en-US" sz="1400" dirty="0" smtClean="0">
                <a:latin typeface="Andalus" pitchFamily="18" charset="-78"/>
                <a:cs typeface="Andalus" pitchFamily="18" charset="-78"/>
              </a:rPr>
              <a:t>.</a:t>
            </a:r>
          </a:p>
          <a:p>
            <a:pPr marL="109728" indent="0">
              <a:buNone/>
            </a:pPr>
            <a:endParaRPr lang="en-US" sz="1400" dirty="0">
              <a:latin typeface="Andalus" pitchFamily="18" charset="-78"/>
              <a:cs typeface="Andalus" pitchFamily="18" charset="-78"/>
            </a:endParaRPr>
          </a:p>
          <a:p>
            <a:pPr marL="109728" indent="0">
              <a:buNone/>
            </a:pPr>
            <a:r>
              <a:rPr lang="en-US" sz="1400" b="1" dirty="0">
                <a:solidFill>
                  <a:srgbClr val="008000"/>
                </a:solidFill>
                <a:latin typeface="Andalus" pitchFamily="18" charset="-78"/>
                <a:cs typeface="Andalus" pitchFamily="18" charset="-78"/>
              </a:rPr>
              <a:t>Use Cases</a:t>
            </a:r>
            <a:r>
              <a:rPr lang="en-US" sz="1400" b="1" dirty="0" smtClean="0">
                <a:solidFill>
                  <a:srgbClr val="008000"/>
                </a:solidFill>
                <a:latin typeface="Andalus" pitchFamily="18" charset="-78"/>
                <a:cs typeface="Andalus" pitchFamily="18" charset="-78"/>
              </a:rPr>
              <a:t>:</a:t>
            </a:r>
            <a:endParaRPr lang="en-US" sz="1400" dirty="0">
              <a:latin typeface="Andalus" pitchFamily="18" charset="-78"/>
              <a:cs typeface="Andalus" pitchFamily="18" charset="-78"/>
            </a:endParaRPr>
          </a:p>
          <a:p>
            <a:pPr marL="109728" indent="0">
              <a:buNone/>
            </a:pPr>
            <a:r>
              <a:rPr lang="en-US" sz="1400" dirty="0">
                <a:latin typeface="Andalus" pitchFamily="18" charset="-78"/>
                <a:cs typeface="Andalus" pitchFamily="18" charset="-78"/>
              </a:rPr>
              <a:t>Pointers are often used for passing large data structures to functions efficiently, as they don't involve copying data.</a:t>
            </a:r>
          </a:p>
          <a:p>
            <a:pPr marL="109728" indent="0">
              <a:buNone/>
            </a:pPr>
            <a:r>
              <a:rPr lang="en-US" sz="1400" dirty="0">
                <a:latin typeface="Andalus" pitchFamily="18" charset="-78"/>
                <a:cs typeface="Andalus" pitchFamily="18" charset="-78"/>
              </a:rPr>
              <a:t>They are commonly used for modifying a variable's value within a function, as changes made to the pointer in the function will affect the original data.</a:t>
            </a:r>
          </a:p>
          <a:p>
            <a:pPr marL="109728" indent="0">
              <a:buNone/>
            </a:pPr>
            <a:r>
              <a:rPr lang="en-US" sz="1400" dirty="0">
                <a:latin typeface="Andalus" pitchFamily="18" charset="-78"/>
                <a:cs typeface="Andalus" pitchFamily="18" charset="-78"/>
              </a:rPr>
              <a:t>Pointers can be used to allocate memory dynamically, creating and working with data structures such as linked lists and trees.</a:t>
            </a:r>
          </a:p>
          <a:p>
            <a:pPr marL="109728" indent="0">
              <a:buNone/>
            </a:pPr>
            <a:r>
              <a:rPr lang="en-US" sz="1400" dirty="0">
                <a:latin typeface="Andalus" pitchFamily="18" charset="-78"/>
                <a:cs typeface="Andalus" pitchFamily="18" charset="-78"/>
              </a:rPr>
              <a:t>They are useful for interacting with system functions and managing resources efficiently</a:t>
            </a: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a:p>
        </p:txBody>
      </p:sp>
    </p:spTree>
    <p:extLst>
      <p:ext uri="{BB962C8B-B14F-4D97-AF65-F5344CB8AC3E}">
        <p14:creationId xmlns:p14="http://schemas.microsoft.com/office/powerpoint/2010/main" val="1238387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533400"/>
            <a:ext cx="8229600" cy="5867400"/>
          </a:xfrm>
        </p:spPr>
        <p:txBody>
          <a:bodyPr>
            <a:normAutofit/>
          </a:bodyPr>
          <a:lstStyle/>
          <a:p>
            <a:pPr marL="109728" indent="0" algn="ctr">
              <a:buNone/>
            </a:pPr>
            <a:r>
              <a:rPr lang="en-US" sz="1400" b="1" dirty="0">
                <a:latin typeface="Andalus" pitchFamily="18" charset="-78"/>
                <a:cs typeface="Andalus" pitchFamily="18" charset="-78"/>
              </a:rPr>
              <a:t>--------------------------------------------------------------------------------------------------</a:t>
            </a:r>
            <a:endParaRPr lang="en-US" sz="1400" b="1" dirty="0" smtClean="0">
              <a:latin typeface="Andalus" pitchFamily="18" charset="-78"/>
              <a:cs typeface="Andalus" pitchFamily="18" charset="-78"/>
            </a:endParaRPr>
          </a:p>
          <a:p>
            <a:pPr marL="109728" indent="0" algn="ctr">
              <a:buNone/>
            </a:pPr>
            <a:r>
              <a:rPr lang="en-US" sz="1400" b="1" dirty="0" smtClean="0">
                <a:latin typeface="Andalus" pitchFamily="18" charset="-78"/>
                <a:cs typeface="Andalus" pitchFamily="18" charset="-78"/>
              </a:rPr>
              <a:t>Module Summary</a:t>
            </a:r>
          </a:p>
          <a:p>
            <a:pPr marL="109728" indent="0" algn="ctr">
              <a:buNone/>
            </a:pPr>
            <a:r>
              <a:rPr lang="en-US" sz="1400" b="1" dirty="0" smtClean="0">
                <a:latin typeface="Andalus" pitchFamily="18" charset="-78"/>
                <a:cs typeface="Andalus" pitchFamily="18" charset="-78"/>
              </a:rPr>
              <a:t>--------------------------------------------------------------------------------------------------</a:t>
            </a:r>
          </a:p>
          <a:p>
            <a:pPr marL="109728" indent="0">
              <a:buNone/>
            </a:pPr>
            <a:r>
              <a:rPr lang="en-US" sz="1400" b="1" dirty="0" smtClean="0">
                <a:latin typeface="Andalus" pitchFamily="18" charset="-78"/>
                <a:cs typeface="Andalus" pitchFamily="18" charset="-78"/>
              </a:rPr>
              <a:t>In this module, we have covered</a:t>
            </a:r>
          </a:p>
          <a:p>
            <a:pPr marL="109728" indent="0">
              <a:buNone/>
            </a:pPr>
            <a:r>
              <a:rPr lang="en-US" sz="1400" b="1" dirty="0" smtClean="0">
                <a:latin typeface="Andalus" pitchFamily="18" charset="-78"/>
                <a:cs typeface="Andalus" pitchFamily="18" charset="-78"/>
              </a:rPr>
              <a:t>-------------------------------</a:t>
            </a:r>
          </a:p>
          <a:p>
            <a:r>
              <a:rPr lang="en-US" sz="1400" dirty="0">
                <a:latin typeface="Andalus" pitchFamily="18" charset="-78"/>
                <a:cs typeface="Andalus" pitchFamily="18" charset="-78"/>
              </a:rPr>
              <a:t>Introduction To Pointer</a:t>
            </a:r>
          </a:p>
          <a:p>
            <a:r>
              <a:rPr lang="en-US" sz="1400">
                <a:latin typeface="Andalus" pitchFamily="18" charset="-78"/>
                <a:cs typeface="Andalus" pitchFamily="18" charset="-78"/>
              </a:rPr>
              <a:t>Differences between Golang pointer and other programming pointer</a:t>
            </a:r>
          </a:p>
          <a:p>
            <a:pPr lvl="0"/>
            <a:endParaRPr lang="en-US" sz="1400" dirty="0" smtClean="0">
              <a:latin typeface="Andalus" pitchFamily="18" charset="-78"/>
              <a:cs typeface="Andalus" pitchFamily="18" charset="-78"/>
            </a:endParaRPr>
          </a:p>
          <a:p>
            <a:pPr lvl="0"/>
            <a:endParaRPr lang="en-US" sz="1400" dirty="0">
              <a:latin typeface="Andalus" pitchFamily="18" charset="-78"/>
              <a:cs typeface="Andalus" pitchFamily="18" charset="-78"/>
            </a:endParaRPr>
          </a:p>
          <a:p>
            <a:pPr lvl="0"/>
            <a:endParaRPr lang="en-US" sz="1400" dirty="0" smtClean="0">
              <a:latin typeface="Andalus" pitchFamily="18" charset="-78"/>
              <a:cs typeface="Andalus" pitchFamily="18" charset="-78"/>
            </a:endParaRPr>
          </a:p>
          <a:p>
            <a:pPr lvl="0"/>
            <a:endParaRPr lang="en-IN" sz="1400" dirty="0">
              <a:latin typeface="Andalus" pitchFamily="18" charset="-78"/>
              <a:cs typeface="Andalus" pitchFamily="18" charset="-78"/>
            </a:endParaRPr>
          </a:p>
          <a:p>
            <a:endParaRPr lang="en-US" sz="1400" dirty="0">
              <a:latin typeface="Andalus" pitchFamily="18" charset="-78"/>
              <a:cs typeface="Andalus" pitchFamily="18" charset="-78"/>
            </a:endParaRPr>
          </a:p>
          <a:p>
            <a:endParaRPr lang="en-IN" b="1" dirty="0"/>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endParaRPr lang="en-US" sz="1400" dirty="0" smtClean="0">
              <a:latin typeface="Andalus" pitchFamily="18" charset="-78"/>
              <a:cs typeface="Andalus" pitchFamily="18" charset="-78"/>
            </a:endParaRPr>
          </a:p>
          <a:p>
            <a:pPr marL="109728" indent="0">
              <a:buNone/>
            </a:pPr>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sz="2000" dirty="0" smtClean="0">
              <a:latin typeface="Andalus" pitchFamily="18" charset="-78"/>
              <a:cs typeface="Andalus" pitchFamily="18" charset="-78"/>
            </a:endParaRPr>
          </a:p>
          <a:p>
            <a:endParaRPr lang="en-US" dirty="0"/>
          </a:p>
        </p:txBody>
      </p:sp>
    </p:spTree>
    <p:extLst>
      <p:ext uri="{BB962C8B-B14F-4D97-AF65-F5344CB8AC3E}">
        <p14:creationId xmlns:p14="http://schemas.microsoft.com/office/powerpoint/2010/main" val="30075438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447800"/>
            <a:ext cx="5108895" cy="3200400"/>
          </a:xfrm>
          <a:prstGeom prst="rect">
            <a:avLst/>
          </a:prstGeom>
        </p:spPr>
      </p:pic>
    </p:spTree>
    <p:extLst>
      <p:ext uri="{BB962C8B-B14F-4D97-AF65-F5344CB8AC3E}">
        <p14:creationId xmlns:p14="http://schemas.microsoft.com/office/powerpoint/2010/main" val="29620593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17029</TotalTime>
  <Words>335</Words>
  <Application>Microsoft Office PowerPoint</Application>
  <PresentationFormat>On-screen Show (4:3)</PresentationFormat>
  <Paragraphs>105</Paragraphs>
  <Slides>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Andalus</vt:lpstr>
      <vt:lpstr>Calibri</vt:lpstr>
      <vt:lpstr>Lucida Sans Unicode</vt:lpstr>
      <vt:lpstr>Verdana</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GangBoard (A division of Besant Technologies)</dc:title>
  <dc:creator>fardeen</dc:creator>
  <cp:lastModifiedBy>hp</cp:lastModifiedBy>
  <cp:revision>1651</cp:revision>
  <dcterms:created xsi:type="dcterms:W3CDTF">2018-01-16T19:20:37Z</dcterms:created>
  <dcterms:modified xsi:type="dcterms:W3CDTF">2023-10-12T02:41:30Z</dcterms:modified>
</cp:coreProperties>
</file>