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7" r:id="rId2"/>
    <p:sldId id="343" r:id="rId3"/>
    <p:sldId id="378" r:id="rId4"/>
    <p:sldId id="384" r:id="rId5"/>
    <p:sldId id="386" r:id="rId6"/>
    <p:sldId id="385" r:id="rId7"/>
    <p:sldId id="377" r:id="rId8"/>
    <p:sldId id="383" r:id="rId9"/>
    <p:sldId id="35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2383" autoAdjust="0"/>
  </p:normalViewPr>
  <p:slideViewPr>
    <p:cSldViewPr>
      <p:cViewPr>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5/1/2024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411006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13444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1954796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5/1/2024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5/1/2024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5/1/2024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170646"/>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Go-Session-11</a:t>
            </a: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a:latin typeface="Andalus" pitchFamily="18" charset="-78"/>
                <a:cs typeface="Andalus" pitchFamily="18" charset="-78"/>
              </a:rPr>
              <a:t>Tooling and Workflow</a:t>
            </a: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a:latin typeface="Andalus" pitchFamily="18" charset="-78"/>
                <a:cs typeface="Andalus" pitchFamily="18" charset="-78"/>
              </a:rPr>
              <a:t>Go modules in depth</a:t>
            </a:r>
          </a:p>
          <a:p>
            <a:r>
              <a:rPr lang="en-US" sz="1400" dirty="0">
                <a:latin typeface="Andalus" pitchFamily="18" charset="-78"/>
                <a:cs typeface="Andalus" pitchFamily="18" charset="-78"/>
              </a:rPr>
              <a:t>Custom tooling with go generate</a:t>
            </a:r>
          </a:p>
          <a:p>
            <a:r>
              <a:rPr lang="en-US" sz="1400" dirty="0">
                <a:latin typeface="Andalus" pitchFamily="18" charset="-78"/>
                <a:cs typeface="Andalus" pitchFamily="18" charset="-78"/>
              </a:rPr>
              <a:t>Code generation techniques</a:t>
            </a:r>
          </a:p>
          <a:p>
            <a:r>
              <a:rPr lang="en-US" sz="1400" dirty="0">
                <a:latin typeface="Andalus" pitchFamily="18" charset="-78"/>
                <a:cs typeface="Andalus" pitchFamily="18" charset="-78"/>
              </a:rPr>
              <a:t>Continuous Integration/Continuous Deployment (CI/CD) for Go projects</a:t>
            </a:r>
          </a:p>
          <a:p>
            <a:r>
              <a:rPr lang="en-US" sz="1400" dirty="0">
                <a:latin typeface="Andalus" pitchFamily="18" charset="-78"/>
                <a:cs typeface="Andalus" pitchFamily="18" charset="-78"/>
              </a:rPr>
              <a:t>Advanced Topics in Networking:</a:t>
            </a:r>
          </a:p>
          <a:p>
            <a:r>
              <a:rPr lang="en-US" sz="1400" dirty="0">
                <a:latin typeface="Andalus" pitchFamily="18" charset="-78"/>
                <a:cs typeface="Andalus" pitchFamily="18" charset="-78"/>
              </a:rPr>
              <a:t>Working with TCP/UDP sockets</a:t>
            </a:r>
          </a:p>
          <a:p>
            <a:r>
              <a:rPr lang="en-US" sz="1400" dirty="0">
                <a:latin typeface="Andalus" pitchFamily="18" charset="-78"/>
                <a:cs typeface="Andalus" pitchFamily="18" charset="-78"/>
              </a:rPr>
              <a:t>Using the net/http package in depth</a:t>
            </a:r>
          </a:p>
          <a:p>
            <a:r>
              <a:rPr lang="en-US" sz="1400" dirty="0">
                <a:latin typeface="Andalus" pitchFamily="18" charset="-78"/>
                <a:cs typeface="Andalus" pitchFamily="18" charset="-78"/>
              </a:rPr>
              <a:t>Building RESTful APIs with Gorilla Mux or chi</a:t>
            </a:r>
          </a:p>
          <a:p>
            <a:r>
              <a:rPr lang="en-US" sz="1400" dirty="0">
                <a:latin typeface="Andalus" pitchFamily="18" charset="-78"/>
                <a:cs typeface="Andalus" pitchFamily="18" charset="-78"/>
              </a:rPr>
              <a:t>Securing APIs with JWT or OAuth</a:t>
            </a:r>
          </a:p>
          <a:p>
            <a:r>
              <a:rPr lang="en-US" sz="1400" dirty="0">
                <a:latin typeface="Andalus" pitchFamily="18" charset="-78"/>
                <a:cs typeface="Andalus" pitchFamily="18" charset="-78"/>
              </a:rPr>
              <a:t>Advanced Concurrency Patterns:</a:t>
            </a:r>
          </a:p>
          <a:p>
            <a:r>
              <a:rPr lang="en-US" sz="1400" dirty="0">
                <a:latin typeface="Andalus" pitchFamily="18" charset="-78"/>
                <a:cs typeface="Andalus" pitchFamily="18" charset="-78"/>
              </a:rPr>
              <a:t>Context-aware cancellation</a:t>
            </a:r>
          </a:p>
          <a:p>
            <a:r>
              <a:rPr lang="en-US" sz="1400" dirty="0">
                <a:latin typeface="Andalus" pitchFamily="18" charset="-78"/>
                <a:cs typeface="Andalus" pitchFamily="18" charset="-78"/>
              </a:rPr>
              <a:t>Advanced channel usage (select statement, buffered channels)</a:t>
            </a:r>
          </a:p>
          <a:p>
            <a:r>
              <a:rPr lang="en-US" sz="1400" dirty="0">
                <a:latin typeface="Andalus" pitchFamily="18" charset="-78"/>
                <a:cs typeface="Andalus" pitchFamily="18" charset="-78"/>
              </a:rPr>
              <a:t>Coordination and synchronization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atomic operations)</a:t>
            </a:r>
          </a:p>
          <a:p>
            <a:endParaRPr lang="en-IN"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a:solidFill>
                  <a:srgbClr val="002060"/>
                </a:solidFill>
                <a:latin typeface="Andalus" pitchFamily="18" charset="-78"/>
                <a:cs typeface="Andalus" pitchFamily="18" charset="-78"/>
              </a:rPr>
              <a:t>----------------------------------------------------------------------------------------------</a:t>
            </a:r>
          </a:p>
          <a:p>
            <a:pPr marL="109728" indent="0" algn="ctr">
              <a:buNone/>
            </a:pPr>
            <a:r>
              <a:rPr lang="en-US" sz="1400" b="1" dirty="0" smtClean="0">
                <a:solidFill>
                  <a:srgbClr val="002060"/>
                </a:solidFill>
                <a:latin typeface="Andalus" pitchFamily="18" charset="-78"/>
                <a:cs typeface="Andalus" pitchFamily="18" charset="-78"/>
              </a:rPr>
              <a:t>Tooling </a:t>
            </a:r>
            <a:r>
              <a:rPr lang="en-US" sz="1400" b="1" dirty="0">
                <a:solidFill>
                  <a:srgbClr val="002060"/>
                </a:solidFill>
                <a:latin typeface="Andalus" pitchFamily="18" charset="-78"/>
                <a:cs typeface="Andalus" pitchFamily="18" charset="-78"/>
              </a:rPr>
              <a:t>and Workflow in Go</a:t>
            </a:r>
            <a:endParaRPr lang="en-US" sz="1400" b="1" dirty="0">
              <a:solidFill>
                <a:srgbClr val="002060"/>
              </a:solidFill>
              <a:latin typeface="Andalus" pitchFamily="18" charset="-78"/>
              <a:cs typeface="Andalus" pitchFamily="18" charset="-78"/>
            </a:endParaRPr>
          </a:p>
          <a:p>
            <a:pPr marL="109728" indent="0" algn="ctr">
              <a:buNone/>
            </a:pPr>
            <a:r>
              <a:rPr lang="en-US" sz="1400" b="1" dirty="0">
                <a:solidFill>
                  <a:srgbClr val="002060"/>
                </a:solidFill>
                <a:latin typeface="Andalus" pitchFamily="18" charset="-78"/>
                <a:cs typeface="Andalus" pitchFamily="18" charset="-78"/>
              </a:rPr>
              <a:t>----------------------------------------------------------------------------------------------</a:t>
            </a:r>
          </a:p>
          <a:p>
            <a:pPr marL="109728" indent="0">
              <a:buNone/>
            </a:pPr>
            <a:r>
              <a:rPr lang="en-US" sz="1400" b="1" dirty="0" smtClean="0">
                <a:solidFill>
                  <a:srgbClr val="002060"/>
                </a:solidFill>
                <a:latin typeface="Andalus" pitchFamily="18" charset="-78"/>
                <a:cs typeface="Andalus" pitchFamily="18" charset="-78"/>
              </a:rPr>
              <a:t>1</a:t>
            </a:r>
            <a:r>
              <a:rPr lang="en-US" sz="1400" b="1" dirty="0">
                <a:solidFill>
                  <a:srgbClr val="002060"/>
                </a:solidFill>
                <a:latin typeface="Andalus" pitchFamily="18" charset="-78"/>
                <a:cs typeface="Andalus" pitchFamily="18" charset="-78"/>
              </a:rPr>
              <a:t>. **Go Modules in Depth:**</a:t>
            </a:r>
          </a:p>
          <a:p>
            <a:pPr marL="109728" indent="0">
              <a:buNone/>
            </a:pPr>
            <a:r>
              <a:rPr lang="en-US" sz="1400" dirty="0">
                <a:latin typeface="Andalus" pitchFamily="18" charset="-78"/>
                <a:cs typeface="Andalus" pitchFamily="18" charset="-78"/>
              </a:rPr>
              <a:t>   - Go modules are a dependency management solution introduced in Go 1.11. They enable versioning and dependency management at the project level.</a:t>
            </a:r>
          </a:p>
          <a:p>
            <a:pPr marL="109728" indent="0">
              <a:buNone/>
            </a:pPr>
            <a:r>
              <a:rPr lang="en-US" sz="1400" dirty="0">
                <a:latin typeface="Andalus" pitchFamily="18" charset="-78"/>
                <a:cs typeface="Andalus" pitchFamily="18" charset="-78"/>
              </a:rPr>
              <a:t>   - Modules allow Go projects to define and manage dependencies in a separate `go.mod` file, specifying the required packages and their versions.</a:t>
            </a:r>
          </a:p>
          <a:p>
            <a:pPr marL="109728" indent="0">
              <a:buNone/>
            </a:pPr>
            <a:r>
              <a:rPr lang="en-US" sz="1400" dirty="0">
                <a:latin typeface="Andalus" pitchFamily="18" charset="-78"/>
                <a:cs typeface="Andalus" pitchFamily="18" charset="-78"/>
              </a:rPr>
              <a:t>   - Developers can use commands like `go mod </a:t>
            </a:r>
            <a:r>
              <a:rPr lang="en-US" sz="1400" dirty="0" err="1">
                <a:latin typeface="Andalus" pitchFamily="18" charset="-78"/>
                <a:cs typeface="Andalus" pitchFamily="18" charset="-78"/>
              </a:rPr>
              <a:t>init</a:t>
            </a:r>
            <a:r>
              <a:rPr lang="en-US" sz="1400" dirty="0">
                <a:latin typeface="Andalus" pitchFamily="18" charset="-78"/>
                <a:cs typeface="Andalus" pitchFamily="18" charset="-78"/>
              </a:rPr>
              <a:t>`, `go mod tidy`, and `go mod vendor` to create, update, and manage modules</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2. **Custom Tooling with `go generate`:**</a:t>
            </a:r>
          </a:p>
          <a:p>
            <a:pPr marL="109728" indent="0">
              <a:buNone/>
            </a:pPr>
            <a:r>
              <a:rPr lang="en-US" sz="1400" dirty="0">
                <a:latin typeface="Andalus" pitchFamily="18" charset="-78"/>
                <a:cs typeface="Andalus" pitchFamily="18" charset="-78"/>
              </a:rPr>
              <a:t>   - `go generate` is a tool in Go that automates the generation of Go code based on directives specified in Go source files.</a:t>
            </a:r>
          </a:p>
          <a:p>
            <a:pPr marL="109728" indent="0">
              <a:buNone/>
            </a:pPr>
            <a:r>
              <a:rPr lang="en-US" sz="1400" dirty="0">
                <a:latin typeface="Andalus" pitchFamily="18" charset="-78"/>
                <a:cs typeface="Andalus" pitchFamily="18" charset="-78"/>
              </a:rPr>
              <a:t>   - Developers can use `//</a:t>
            </a:r>
            <a:r>
              <a:rPr lang="en-US" sz="1400" dirty="0" err="1">
                <a:latin typeface="Andalus" pitchFamily="18" charset="-78"/>
                <a:cs typeface="Andalus" pitchFamily="18" charset="-78"/>
              </a:rPr>
              <a:t>go:generate</a:t>
            </a:r>
            <a:r>
              <a:rPr lang="en-US" sz="1400" dirty="0">
                <a:latin typeface="Andalus" pitchFamily="18" charset="-78"/>
                <a:cs typeface="Andalus" pitchFamily="18" charset="-78"/>
              </a:rPr>
              <a:t>` comments to specify commands to be executed during code generation.</a:t>
            </a:r>
          </a:p>
          <a:p>
            <a:pPr marL="109728" indent="0">
              <a:buNone/>
            </a:pPr>
            <a:r>
              <a:rPr lang="en-US" sz="1400" dirty="0">
                <a:latin typeface="Andalus" pitchFamily="18" charset="-78"/>
                <a:cs typeface="Andalus" pitchFamily="18" charset="-78"/>
              </a:rPr>
              <a:t>   - Custom tooling with `go generate` enables automating repetitive tasks like generating code from templates, embedding files into Go binaries, or running custom code generation scripts</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3. **Code Generation Techniques:**</a:t>
            </a:r>
          </a:p>
          <a:p>
            <a:pPr marL="109728" indent="0">
              <a:buNone/>
            </a:pPr>
            <a:r>
              <a:rPr lang="en-US" sz="1400" dirty="0">
                <a:latin typeface="Andalus" pitchFamily="18" charset="-78"/>
                <a:cs typeface="Andalus" pitchFamily="18" charset="-78"/>
              </a:rPr>
              <a:t>   - Code generation is the process of automatically generating code based on predefined templates or rules.</a:t>
            </a:r>
          </a:p>
          <a:p>
            <a:pPr marL="109728" indent="0">
              <a:buNone/>
            </a:pPr>
            <a:r>
              <a:rPr lang="en-US" sz="1400" dirty="0">
                <a:latin typeface="Andalus" pitchFamily="18" charset="-78"/>
                <a:cs typeface="Andalus" pitchFamily="18" charset="-78"/>
              </a:rPr>
              <a:t>   - Techniques for code generation in Go include using `go generate`, text/template package, AST (Abstract Syntax Tree) manipulation, and third-party code generation tools like `go-swagger` for API documentation generation.</a:t>
            </a: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4. **Continuous Integration/Continuous Deployment (CI/CD) for Go Projects:**</a:t>
            </a:r>
          </a:p>
          <a:p>
            <a:pPr marL="109728" indent="0">
              <a:buNone/>
            </a:pPr>
            <a:r>
              <a:rPr lang="en-US" sz="1400" dirty="0">
                <a:latin typeface="Andalus" pitchFamily="18" charset="-78"/>
                <a:cs typeface="Andalus" pitchFamily="18" charset="-78"/>
              </a:rPr>
              <a:t>   - CI/CD is a software development practice that enables automated testing, building, and deployment of applications.</a:t>
            </a:r>
          </a:p>
          <a:p>
            <a:pPr marL="109728" indent="0">
              <a:buNone/>
            </a:pPr>
            <a:r>
              <a:rPr lang="en-US" sz="1400" dirty="0">
                <a:latin typeface="Andalus" pitchFamily="18" charset="-78"/>
                <a:cs typeface="Andalus" pitchFamily="18" charset="-78"/>
              </a:rPr>
              <a:t>   - CI involves automatically running tests and checks whenever changes are pushed to a shared repository.</a:t>
            </a:r>
          </a:p>
          <a:p>
            <a:pPr marL="109728" indent="0">
              <a:buNone/>
            </a:pPr>
            <a:r>
              <a:rPr lang="en-US" sz="1400" dirty="0">
                <a:latin typeface="Andalus" pitchFamily="18" charset="-78"/>
                <a:cs typeface="Andalus" pitchFamily="18" charset="-78"/>
              </a:rPr>
              <a:t>   - CD involves automating the deployment process, ensuring that changes are deployed to production environments quickly and reliably.</a:t>
            </a:r>
          </a:p>
          <a:p>
            <a:pPr marL="109728" indent="0">
              <a:buNone/>
            </a:pPr>
            <a:r>
              <a:rPr lang="en-US" sz="1400" dirty="0">
                <a:latin typeface="Andalus" pitchFamily="18" charset="-78"/>
                <a:cs typeface="Andalus" pitchFamily="18" charset="-78"/>
              </a:rPr>
              <a:t>   - Popular CI/CD tools for Go projects include Jenkins, Travis CI, </a:t>
            </a:r>
            <a:r>
              <a:rPr lang="en-US" sz="1400" dirty="0" err="1">
                <a:latin typeface="Andalus" pitchFamily="18" charset="-78"/>
                <a:cs typeface="Andalus" pitchFamily="18" charset="-78"/>
              </a:rPr>
              <a:t>CircleCI</a:t>
            </a:r>
            <a:r>
              <a:rPr lang="en-US" sz="1400" dirty="0">
                <a:latin typeface="Andalus" pitchFamily="18" charset="-78"/>
                <a:cs typeface="Andalus" pitchFamily="18" charset="-78"/>
              </a:rPr>
              <a:t>, </a:t>
            </a:r>
            <a:r>
              <a:rPr lang="en-US" sz="1400" dirty="0" err="1">
                <a:latin typeface="Andalus" pitchFamily="18" charset="-78"/>
                <a:cs typeface="Andalus" pitchFamily="18" charset="-78"/>
              </a:rPr>
              <a:t>GitLab</a:t>
            </a:r>
            <a:r>
              <a:rPr lang="en-US" sz="1400" dirty="0">
                <a:latin typeface="Andalus" pitchFamily="18" charset="-78"/>
                <a:cs typeface="Andalus" pitchFamily="18" charset="-78"/>
              </a:rPr>
              <a:t> CI/CD, and GitHub Actions.</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Advanced Topics in Networking</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1. **Working with TCP/UDP Sockets:**</a:t>
            </a:r>
          </a:p>
          <a:p>
            <a:pPr marL="109728" indent="0">
              <a:buNone/>
            </a:pPr>
            <a:r>
              <a:rPr lang="en-US" sz="1400" dirty="0">
                <a:latin typeface="Andalus" pitchFamily="18" charset="-78"/>
                <a:cs typeface="Andalus" pitchFamily="18" charset="-78"/>
              </a:rPr>
              <a:t>   - TCP (Transmission Control Protocol) and UDP (User Datagram Protocol) are communication protocols used for data transmission over networks.</a:t>
            </a:r>
          </a:p>
          <a:p>
            <a:pPr marL="109728" indent="0">
              <a:buNone/>
            </a:pPr>
            <a:r>
              <a:rPr lang="en-US" sz="1400" dirty="0">
                <a:latin typeface="Andalus" pitchFamily="18" charset="-78"/>
                <a:cs typeface="Andalus" pitchFamily="18" charset="-78"/>
              </a:rPr>
              <a:t>   - In Go, developers can work with TCP and UDP sockets using the `net` package, which provides functions for creating and interacting with network connections.</a:t>
            </a:r>
          </a:p>
          <a:p>
            <a:pPr marL="109728" indent="0">
              <a:buNone/>
            </a:pPr>
            <a:endParaRPr lang="en-US" sz="1400" b="1" dirty="0">
              <a:solidFill>
                <a:srgbClr val="002060"/>
              </a:solidFill>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2. **Using the net/http Package in Depth:**</a:t>
            </a:r>
          </a:p>
          <a:p>
            <a:pPr marL="109728" indent="0">
              <a:buNone/>
            </a:pPr>
            <a:r>
              <a:rPr lang="en-US" sz="1400" dirty="0">
                <a:latin typeface="Andalus" pitchFamily="18" charset="-78"/>
                <a:cs typeface="Andalus" pitchFamily="18" charset="-78"/>
              </a:rPr>
              <a:t>   - The `net/http` package in Go provides a robust framework for building HTTP servers and clients.</a:t>
            </a:r>
          </a:p>
          <a:p>
            <a:pPr marL="109728" indent="0">
              <a:buNone/>
            </a:pPr>
            <a:r>
              <a:rPr lang="en-US" sz="1400" dirty="0">
                <a:latin typeface="Andalus" pitchFamily="18" charset="-78"/>
                <a:cs typeface="Andalus" pitchFamily="18" charset="-78"/>
              </a:rPr>
              <a:t>   - Developers can create HTTP servers to handle incoming requests, define routes, and serve static files using the `http` package's functionalities.</a:t>
            </a: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8276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3. **Building RESTful APIs with Gorilla Mux or chi:**</a:t>
            </a:r>
          </a:p>
          <a:p>
            <a:pPr marL="109728" indent="0">
              <a:buNone/>
            </a:pPr>
            <a:r>
              <a:rPr lang="en-US" sz="1400" dirty="0">
                <a:latin typeface="Andalus" pitchFamily="18" charset="-78"/>
                <a:cs typeface="Andalus" pitchFamily="18" charset="-78"/>
              </a:rPr>
              <a:t>   - Gorilla Mux and chi are popular third-party packages in Go for building RESTful APIs.</a:t>
            </a:r>
          </a:p>
          <a:p>
            <a:pPr marL="109728" indent="0">
              <a:buNone/>
            </a:pPr>
            <a:r>
              <a:rPr lang="en-US" sz="1400" dirty="0">
                <a:latin typeface="Andalus" pitchFamily="18" charset="-78"/>
                <a:cs typeface="Andalus" pitchFamily="18" charset="-78"/>
              </a:rPr>
              <a:t>   - These packages provide routers and middleware for defining routes, handling request parameters, parsing request bodies, and implementing middleware for cross-cutting concerns like logging and authentication.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4. **Securing APIs with JWT or OAuth</a:t>
            </a:r>
            <a:r>
              <a:rPr lang="en-US" sz="1400" dirty="0">
                <a:latin typeface="Andalus" pitchFamily="18" charset="-78"/>
                <a:cs typeface="Andalus" pitchFamily="18" charset="-78"/>
              </a:rPr>
              <a:t>:**</a:t>
            </a:r>
          </a:p>
          <a:p>
            <a:pPr marL="109728" indent="0">
              <a:buNone/>
            </a:pPr>
            <a:r>
              <a:rPr lang="en-US" sz="1400" dirty="0">
                <a:latin typeface="Andalus" pitchFamily="18" charset="-78"/>
                <a:cs typeface="Andalus" pitchFamily="18" charset="-78"/>
              </a:rPr>
              <a:t>   - JWT (JSON Web Tokens) and OAuth are authentication and authorization mechanisms commonly used to secure APIs.</a:t>
            </a:r>
          </a:p>
          <a:p>
            <a:pPr marL="109728" indent="0">
              <a:buNone/>
            </a:pPr>
            <a:r>
              <a:rPr lang="en-US" sz="1400" dirty="0">
                <a:latin typeface="Andalus" pitchFamily="18" charset="-78"/>
                <a:cs typeface="Andalus" pitchFamily="18" charset="-78"/>
              </a:rPr>
              <a:t>   - Developers can implement JWT-based authentication or OAuth-based authorization to protect their APIs from unauthorized access and ensure data security.</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Advanced Concurrency Patterns</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1. **Context-Aware Cancellation:**</a:t>
            </a:r>
          </a:p>
          <a:p>
            <a:pPr marL="109728" indent="0">
              <a:buNone/>
            </a:pPr>
            <a:r>
              <a:rPr lang="en-US" sz="1400" dirty="0">
                <a:latin typeface="Andalus" pitchFamily="18" charset="-78"/>
                <a:cs typeface="Andalus" pitchFamily="18" charset="-78"/>
              </a:rPr>
              <a:t>   - Context-aware cancellation is a technique used in Go to manage cancellation and timeouts in concurrent operations.</a:t>
            </a:r>
          </a:p>
          <a:p>
            <a:pPr marL="109728" indent="0">
              <a:buNone/>
            </a:pPr>
            <a:r>
              <a:rPr lang="en-US" sz="1400" dirty="0">
                <a:latin typeface="Andalus" pitchFamily="18" charset="-78"/>
                <a:cs typeface="Andalus" pitchFamily="18" charset="-78"/>
              </a:rPr>
              <a:t>   - The `context` package provides tools for propagating cancellation signals across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and coordinating context-aware operations.</a:t>
            </a: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2439836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endParaRPr lang="en-US" sz="1400" dirty="0">
              <a:latin typeface="Andalus" pitchFamily="18" charset="-78"/>
              <a:cs typeface="Andalus" pitchFamily="18" charset="-78"/>
            </a:endParaRPr>
          </a:p>
          <a:p>
            <a:pPr marL="109728" indent="0">
              <a:buNone/>
            </a:pPr>
            <a:endParaRPr lang="en-US" sz="1400" b="1"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2. **Advanced Channel Usage (Select Statement, Buffered Channels):**</a:t>
            </a:r>
          </a:p>
          <a:p>
            <a:pPr marL="109728" indent="0">
              <a:buNone/>
            </a:pPr>
            <a:r>
              <a:rPr lang="en-US" sz="1400" dirty="0">
                <a:latin typeface="Andalus" pitchFamily="18" charset="-78"/>
                <a:cs typeface="Andalus" pitchFamily="18" charset="-78"/>
              </a:rPr>
              <a:t>   - The `select` statement in Go enables concurrent operations to wait on multiple communication channels.</a:t>
            </a:r>
          </a:p>
          <a:p>
            <a:pPr marL="109728" indent="0">
              <a:buNone/>
            </a:pPr>
            <a:r>
              <a:rPr lang="en-US" sz="1400" dirty="0">
                <a:latin typeface="Andalus" pitchFamily="18" charset="-78"/>
                <a:cs typeface="Andalus" pitchFamily="18" charset="-78"/>
              </a:rPr>
              <a:t>   - Buffered channels allow sending and receiving values asynchronously, enabling fine-grained control over communication and synchronization between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endParaRPr lang="en-US" sz="1400" b="1" dirty="0">
              <a:solidFill>
                <a:srgbClr val="002060"/>
              </a:solidFill>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3. **Coordination and Synchronization (</a:t>
            </a:r>
            <a:r>
              <a:rPr lang="en-US" sz="1400" b="1" dirty="0" err="1">
                <a:solidFill>
                  <a:srgbClr val="002060"/>
                </a:solidFill>
                <a:latin typeface="Andalus" pitchFamily="18" charset="-78"/>
                <a:cs typeface="Andalus" pitchFamily="18" charset="-78"/>
              </a:rPr>
              <a:t>Mutexes</a:t>
            </a:r>
            <a:r>
              <a:rPr lang="en-US" sz="1400" b="1" dirty="0">
                <a:solidFill>
                  <a:srgbClr val="002060"/>
                </a:solidFill>
                <a:latin typeface="Andalus" pitchFamily="18" charset="-78"/>
                <a:cs typeface="Andalus" pitchFamily="18" charset="-78"/>
              </a:rPr>
              <a:t>, Atomic Operations):**</a:t>
            </a:r>
          </a:p>
          <a:p>
            <a:pPr marL="109728" indent="0">
              <a:buNone/>
            </a:pPr>
            <a:r>
              <a:rPr lang="en-US" sz="1400" dirty="0">
                <a:latin typeface="Andalus" pitchFamily="18" charset="-78"/>
                <a:cs typeface="Andalus" pitchFamily="18" charset="-78"/>
              </a:rPr>
              <a:t>   -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(Mutual Exclusion Locks) and atomic operations are synchronization primitives used to coordinate access to shared resources in concurrent programs.</a:t>
            </a:r>
          </a:p>
          <a:p>
            <a:pPr marL="109728" indent="0">
              <a:buNone/>
            </a:pPr>
            <a:r>
              <a:rPr lang="en-US" sz="1400" dirty="0">
                <a:latin typeface="Andalus" pitchFamily="18" charset="-78"/>
                <a:cs typeface="Andalus" pitchFamily="18" charset="-78"/>
              </a:rPr>
              <a:t>   -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prevent concurrent access to shared data by allowing only one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to access the data at a time.</a:t>
            </a:r>
          </a:p>
          <a:p>
            <a:pPr marL="109728" indent="0">
              <a:buNone/>
            </a:pPr>
            <a:r>
              <a:rPr lang="en-US" sz="1400" dirty="0">
                <a:latin typeface="Andalus" pitchFamily="18" charset="-78"/>
                <a:cs typeface="Andalus" pitchFamily="18" charset="-78"/>
              </a:rPr>
              <a:t>   - Atomic operations provide low-level primitives for performing read-modify-write operations on shared variables atomically, without the need for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002060"/>
                </a:solidFill>
                <a:latin typeface="Andalus" pitchFamily="18" charset="-78"/>
                <a:cs typeface="Andalus" pitchFamily="18" charset="-78"/>
              </a:rPr>
              <a:t>Understanding these theoretical concepts is essential for designing and implementing robust networking and concurrency solutions in Go applications. These topics provide foundational knowledge for building scalable, efficient, and reliable systems in Go.</a:t>
            </a:r>
            <a:endParaRPr lang="en-US" sz="1400" dirty="0">
              <a:solidFill>
                <a:srgbClr val="002060"/>
              </a:solidFill>
              <a:latin typeface="Andalus" pitchFamily="18" charset="-78"/>
              <a:cs typeface="Andalus" pitchFamily="18" charset="-78"/>
            </a:endParaRPr>
          </a:p>
        </p:txBody>
      </p:sp>
    </p:spTree>
    <p:extLst>
      <p:ext uri="{BB962C8B-B14F-4D97-AF65-F5344CB8AC3E}">
        <p14:creationId xmlns:p14="http://schemas.microsoft.com/office/powerpoint/2010/main" val="288251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a:latin typeface="Andalus" pitchFamily="18" charset="-78"/>
                <a:cs typeface="Andalus" pitchFamily="18" charset="-78"/>
              </a:rPr>
              <a:t>Go modules in depth</a:t>
            </a:r>
          </a:p>
          <a:p>
            <a:r>
              <a:rPr lang="en-US" sz="1400" dirty="0">
                <a:latin typeface="Andalus" pitchFamily="18" charset="-78"/>
                <a:cs typeface="Andalus" pitchFamily="18" charset="-78"/>
              </a:rPr>
              <a:t>Custom tooling with go generate</a:t>
            </a:r>
          </a:p>
          <a:p>
            <a:r>
              <a:rPr lang="en-US" sz="1400" dirty="0">
                <a:latin typeface="Andalus" pitchFamily="18" charset="-78"/>
                <a:cs typeface="Andalus" pitchFamily="18" charset="-78"/>
              </a:rPr>
              <a:t>Code generation techniques</a:t>
            </a:r>
          </a:p>
          <a:p>
            <a:r>
              <a:rPr lang="en-US" sz="1400" dirty="0">
                <a:latin typeface="Andalus" pitchFamily="18" charset="-78"/>
                <a:cs typeface="Andalus" pitchFamily="18" charset="-78"/>
              </a:rPr>
              <a:t>Continuous Integration/Continuous Deployment (CI/CD) for Go projects</a:t>
            </a:r>
          </a:p>
          <a:p>
            <a:r>
              <a:rPr lang="en-US" sz="1400" dirty="0">
                <a:latin typeface="Andalus" pitchFamily="18" charset="-78"/>
                <a:cs typeface="Andalus" pitchFamily="18" charset="-78"/>
              </a:rPr>
              <a:t>Advanced Topics in Networking:</a:t>
            </a:r>
          </a:p>
          <a:p>
            <a:r>
              <a:rPr lang="en-US" sz="1400" dirty="0">
                <a:latin typeface="Andalus" pitchFamily="18" charset="-78"/>
                <a:cs typeface="Andalus" pitchFamily="18" charset="-78"/>
              </a:rPr>
              <a:t>Working with TCP/UDP sockets</a:t>
            </a:r>
          </a:p>
          <a:p>
            <a:r>
              <a:rPr lang="en-US" sz="1400" dirty="0">
                <a:latin typeface="Andalus" pitchFamily="18" charset="-78"/>
                <a:cs typeface="Andalus" pitchFamily="18" charset="-78"/>
              </a:rPr>
              <a:t>Using the net/http package in depth</a:t>
            </a:r>
          </a:p>
          <a:p>
            <a:r>
              <a:rPr lang="en-US" sz="1400" dirty="0">
                <a:latin typeface="Andalus" pitchFamily="18" charset="-78"/>
                <a:cs typeface="Andalus" pitchFamily="18" charset="-78"/>
              </a:rPr>
              <a:t>Building RESTful APIs with Gorilla Mux or chi</a:t>
            </a:r>
          </a:p>
          <a:p>
            <a:r>
              <a:rPr lang="en-US" sz="1400" dirty="0">
                <a:latin typeface="Andalus" pitchFamily="18" charset="-78"/>
                <a:cs typeface="Andalus" pitchFamily="18" charset="-78"/>
              </a:rPr>
              <a:t>Securing APIs with JWT or OAuth</a:t>
            </a:r>
          </a:p>
          <a:p>
            <a:r>
              <a:rPr lang="en-US" sz="1400" dirty="0">
                <a:latin typeface="Andalus" pitchFamily="18" charset="-78"/>
                <a:cs typeface="Andalus" pitchFamily="18" charset="-78"/>
              </a:rPr>
              <a:t>Advanced Concurrency Patterns:</a:t>
            </a:r>
          </a:p>
          <a:p>
            <a:r>
              <a:rPr lang="en-US" sz="1400" dirty="0">
                <a:latin typeface="Andalus" pitchFamily="18" charset="-78"/>
                <a:cs typeface="Andalus" pitchFamily="18" charset="-78"/>
              </a:rPr>
              <a:t>Context-aware cancellation</a:t>
            </a:r>
          </a:p>
          <a:p>
            <a:r>
              <a:rPr lang="en-US" sz="1400" dirty="0">
                <a:latin typeface="Andalus" pitchFamily="18" charset="-78"/>
                <a:cs typeface="Andalus" pitchFamily="18" charset="-78"/>
              </a:rPr>
              <a:t>Advanced channel usage (select statement, buffered channels)</a:t>
            </a:r>
          </a:p>
          <a:p>
            <a:r>
              <a:rPr lang="en-US" sz="1400" dirty="0">
                <a:latin typeface="Andalus" pitchFamily="18" charset="-78"/>
                <a:cs typeface="Andalus" pitchFamily="18" charset="-78"/>
              </a:rPr>
              <a:t>Coordination and synchronization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atomic operations)</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984260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18656</TotalTime>
  <Words>991</Words>
  <Application>Microsoft Office PowerPoint</Application>
  <PresentationFormat>On-screen Show (4:3)</PresentationFormat>
  <Paragraphs>150</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1684</cp:revision>
  <dcterms:created xsi:type="dcterms:W3CDTF">2018-01-16T19:20:37Z</dcterms:created>
  <dcterms:modified xsi:type="dcterms:W3CDTF">2024-05-01T04:43:23Z</dcterms:modified>
</cp:coreProperties>
</file>