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97" r:id="rId2"/>
    <p:sldId id="343" r:id="rId3"/>
    <p:sldId id="378" r:id="rId4"/>
    <p:sldId id="384" r:id="rId5"/>
    <p:sldId id="385" r:id="rId6"/>
    <p:sldId id="386" r:id="rId7"/>
    <p:sldId id="383" r:id="rId8"/>
    <p:sldId id="387" r:id="rId9"/>
    <p:sldId id="388" r:id="rId10"/>
    <p:sldId id="389" r:id="rId11"/>
    <p:sldId id="377" r:id="rId12"/>
    <p:sldId id="35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2383" autoAdjust="0"/>
  </p:normalViewPr>
  <p:slideViewPr>
    <p:cSldViewPr>
      <p:cViewPr varScale="1">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4/26/2024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49112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195803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5</a:t>
            </a:fld>
            <a:endParaRPr lang="en-US"/>
          </a:p>
        </p:txBody>
      </p:sp>
    </p:spTree>
    <p:extLst>
      <p:ext uri="{BB962C8B-B14F-4D97-AF65-F5344CB8AC3E}">
        <p14:creationId xmlns:p14="http://schemas.microsoft.com/office/powerpoint/2010/main" val="3538858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6</a:t>
            </a:fld>
            <a:endParaRPr lang="en-US"/>
          </a:p>
        </p:txBody>
      </p:sp>
    </p:spTree>
    <p:extLst>
      <p:ext uri="{BB962C8B-B14F-4D97-AF65-F5344CB8AC3E}">
        <p14:creationId xmlns:p14="http://schemas.microsoft.com/office/powerpoint/2010/main" val="3329489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8</a:t>
            </a:fld>
            <a:endParaRPr lang="en-US"/>
          </a:p>
        </p:txBody>
      </p:sp>
    </p:spTree>
    <p:extLst>
      <p:ext uri="{BB962C8B-B14F-4D97-AF65-F5344CB8AC3E}">
        <p14:creationId xmlns:p14="http://schemas.microsoft.com/office/powerpoint/2010/main" val="527041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9</a:t>
            </a:fld>
            <a:endParaRPr lang="en-US"/>
          </a:p>
        </p:txBody>
      </p:sp>
    </p:spTree>
    <p:extLst>
      <p:ext uri="{BB962C8B-B14F-4D97-AF65-F5344CB8AC3E}">
        <p14:creationId xmlns:p14="http://schemas.microsoft.com/office/powerpoint/2010/main" val="3683586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10</a:t>
            </a:fld>
            <a:endParaRPr lang="en-US"/>
          </a:p>
        </p:txBody>
      </p:sp>
    </p:spTree>
    <p:extLst>
      <p:ext uri="{BB962C8B-B14F-4D97-AF65-F5344CB8AC3E}">
        <p14:creationId xmlns:p14="http://schemas.microsoft.com/office/powerpoint/2010/main" val="3013183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4/26/2024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4/26/2024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4/26/2024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Go-Session-6</a:t>
            </a: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a:t>
            </a:r>
            <a:endParaRPr lang="en-US" b="1" dirty="0" smtClean="0">
              <a:latin typeface="Andalus" pitchFamily="18" charset="-78"/>
              <a:cs typeface="Andalus" pitchFamily="18" charset="-78"/>
            </a:endParaRPr>
          </a:p>
          <a:p>
            <a:pPr algn="ctr"/>
            <a:r>
              <a:rPr lang="en-US" b="1" dirty="0" smtClean="0">
                <a:latin typeface="Andalus" pitchFamily="18" charset="-78"/>
                <a:cs typeface="Andalus" pitchFamily="18" charset="-78"/>
              </a:rPr>
              <a:t>Methods and Interfaces in Go Programming</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Method </a:t>
            </a:r>
            <a:r>
              <a:rPr lang="en-US" sz="1400" b="1" dirty="0">
                <a:latin typeface="Andalus" pitchFamily="18" charset="-78"/>
                <a:cs typeface="Andalus" pitchFamily="18" charset="-78"/>
              </a:rPr>
              <a:t>declaration syntax in Go </a:t>
            </a:r>
            <a:r>
              <a:rPr lang="en-US" sz="1400" b="1" dirty="0" smtClean="0">
                <a:latin typeface="Andalus" pitchFamily="18" charset="-78"/>
                <a:cs typeface="Andalus" pitchFamily="18" charset="-78"/>
              </a:rPr>
              <a:t>programming</a:t>
            </a:r>
          </a:p>
          <a:p>
            <a:pPr marL="109728" indent="0" algn="ctr">
              <a:buNone/>
            </a:pPr>
            <a:r>
              <a:rPr lang="en-US" sz="1400" dirty="0" smtClean="0">
                <a:latin typeface="Andalus" pitchFamily="18" charset="-78"/>
                <a:cs typeface="Andalus" pitchFamily="18" charset="-78"/>
              </a:rPr>
              <a:t>------------------------------------------------------------------------------------------------</a:t>
            </a:r>
          </a:p>
          <a:p>
            <a:pPr marL="109728" indent="0">
              <a:buNone/>
            </a:pPr>
            <a:r>
              <a:rPr lang="en-US" sz="1400" b="1" dirty="0" smtClean="0">
                <a:solidFill>
                  <a:srgbClr val="008000"/>
                </a:solidFill>
                <a:latin typeface="Andalus" pitchFamily="18" charset="-78"/>
                <a:cs typeface="Andalus" pitchFamily="18" charset="-78"/>
              </a:rPr>
              <a:t>parameters</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These are the parameters the method takes, if any. Parameters are defined in a manner similar to function parameters.</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returnType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type that the method returns. If the method doesn't return a value, the return type is void (represented as () in Go).</a:t>
            </a:r>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254891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r>
              <a:rPr lang="en-US" sz="1400" dirty="0">
                <a:latin typeface="Andalus" pitchFamily="18" charset="-78"/>
                <a:cs typeface="Andalus" pitchFamily="18" charset="-78"/>
              </a:rPr>
              <a:t>What is a method ?</a:t>
            </a:r>
          </a:p>
          <a:p>
            <a:r>
              <a:rPr lang="en-US" sz="1400" dirty="0">
                <a:latin typeface="Andalus" pitchFamily="18" charset="-78"/>
                <a:cs typeface="Andalus" pitchFamily="18" charset="-78"/>
              </a:rPr>
              <a:t>What is an interface ?</a:t>
            </a:r>
          </a:p>
          <a:p>
            <a:r>
              <a:rPr lang="en-US" sz="1400" dirty="0">
                <a:latin typeface="Andalus" pitchFamily="18" charset="-78"/>
                <a:cs typeface="Andalus" pitchFamily="18" charset="-78"/>
              </a:rPr>
              <a:t>Method declaration syntax</a:t>
            </a:r>
          </a:p>
          <a:p>
            <a:r>
              <a:rPr lang="en-US" sz="1400" dirty="0">
                <a:latin typeface="Andalus" pitchFamily="18" charset="-78"/>
                <a:cs typeface="Andalus" pitchFamily="18" charset="-78"/>
              </a:rPr>
              <a:t>Example programs by using methods</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r>
              <a:rPr lang="en-US" sz="1400" dirty="0" smtClean="0">
                <a:latin typeface="Andalus" pitchFamily="18" charset="-78"/>
                <a:cs typeface="Andalus" pitchFamily="18" charset="-78"/>
              </a:rPr>
              <a:t>What </a:t>
            </a:r>
            <a:r>
              <a:rPr lang="en-US" sz="1400" dirty="0">
                <a:latin typeface="Andalus" pitchFamily="18" charset="-78"/>
                <a:cs typeface="Andalus" pitchFamily="18" charset="-78"/>
              </a:rPr>
              <a:t>is a </a:t>
            </a:r>
            <a:r>
              <a:rPr lang="en-US" sz="1400" dirty="0" smtClean="0">
                <a:latin typeface="Andalus" pitchFamily="18" charset="-78"/>
                <a:cs typeface="Andalus" pitchFamily="18" charset="-78"/>
              </a:rPr>
              <a:t>method ?</a:t>
            </a:r>
            <a:endParaRPr lang="en-US" sz="1400" dirty="0">
              <a:latin typeface="Andalus" pitchFamily="18" charset="-78"/>
              <a:cs typeface="Andalus" pitchFamily="18" charset="-78"/>
            </a:endParaRPr>
          </a:p>
          <a:p>
            <a:r>
              <a:rPr lang="en-US" sz="1400" dirty="0">
                <a:latin typeface="Andalus" pitchFamily="18" charset="-78"/>
                <a:cs typeface="Andalus" pitchFamily="18" charset="-78"/>
              </a:rPr>
              <a:t>What is an </a:t>
            </a:r>
            <a:r>
              <a:rPr lang="en-US" sz="1400" dirty="0" smtClean="0">
                <a:latin typeface="Andalus" pitchFamily="18" charset="-78"/>
                <a:cs typeface="Andalus" pitchFamily="18" charset="-78"/>
              </a:rPr>
              <a:t>interface ?</a:t>
            </a:r>
            <a:endParaRPr lang="en-US" sz="1400" dirty="0">
              <a:latin typeface="Andalus" pitchFamily="18" charset="-78"/>
              <a:cs typeface="Andalus" pitchFamily="18" charset="-78"/>
            </a:endParaRPr>
          </a:p>
          <a:p>
            <a:r>
              <a:rPr lang="en-US" sz="1400" dirty="0">
                <a:latin typeface="Andalus" pitchFamily="18" charset="-78"/>
                <a:cs typeface="Andalus" pitchFamily="18" charset="-78"/>
              </a:rPr>
              <a:t>Method declaration syntax</a:t>
            </a:r>
          </a:p>
          <a:p>
            <a:r>
              <a:rPr lang="en-US" sz="1400" dirty="0">
                <a:latin typeface="Andalus" pitchFamily="18" charset="-78"/>
                <a:cs typeface="Andalus" pitchFamily="18" charset="-78"/>
              </a:rPr>
              <a:t>Example programs by using methods</a:t>
            </a: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 method </a:t>
            </a: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a:t>
            </a:r>
          </a:p>
          <a:p>
            <a:pPr marL="109728" indent="0" algn="ctr">
              <a:buNone/>
            </a:pPr>
            <a:r>
              <a:rPr lang="en-US" sz="1400" dirty="0" smtClean="0">
                <a:solidFill>
                  <a:srgbClr val="002060"/>
                </a:solidFill>
                <a:latin typeface="Andalus" pitchFamily="18" charset="-78"/>
                <a:cs typeface="Andalus" pitchFamily="18" charset="-78"/>
              </a:rPr>
              <a:t>In </a:t>
            </a:r>
            <a:r>
              <a:rPr lang="en-US" sz="1400" dirty="0">
                <a:solidFill>
                  <a:srgbClr val="002060"/>
                </a:solidFill>
                <a:latin typeface="Andalus" pitchFamily="18" charset="-78"/>
                <a:cs typeface="Andalus" pitchFamily="18" charset="-78"/>
              </a:rPr>
              <a:t>Go programming, a method is a function associated with a specific type, known as the receiver type. Methods enable you to define behavior or actions that can be performed on values of a particular type. Unlike functions, which are standalone and can operate on various types of data, methods are tied to a specific type and operate on instances (values) of that type.</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The general syntax for defining a method in Go is as follows:</a:t>
            </a:r>
          </a:p>
          <a:p>
            <a:pPr marL="109728" indent="0">
              <a:buNone/>
            </a:pPr>
            <a:endParaRPr lang="en-US" sz="1400" dirty="0">
              <a:solidFill>
                <a:srgbClr val="FF0000"/>
              </a:solidFill>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(receiver </a:t>
            </a:r>
            <a:r>
              <a:rPr lang="en-US" sz="1400" dirty="0" err="1">
                <a:solidFill>
                  <a:srgbClr val="FF0000"/>
                </a:solidFill>
                <a:latin typeface="Andalus" pitchFamily="18" charset="-78"/>
                <a:cs typeface="Andalus" pitchFamily="18" charset="-78"/>
              </a:rPr>
              <a:t>ReceiverType</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methodName</a:t>
            </a:r>
            <a:r>
              <a:rPr lang="en-US" sz="1400" dirty="0">
                <a:solidFill>
                  <a:srgbClr val="FF0000"/>
                </a:solidFill>
                <a:latin typeface="Andalus" pitchFamily="18" charset="-78"/>
                <a:cs typeface="Andalus" pitchFamily="18" charset="-78"/>
              </a:rPr>
              <a:t>(parameters) </a:t>
            </a:r>
            <a:r>
              <a:rPr lang="en-US" sz="1400" dirty="0" err="1">
                <a:solidFill>
                  <a:srgbClr val="FF0000"/>
                </a:solidFill>
                <a:latin typeface="Andalus" pitchFamily="18" charset="-78"/>
                <a:cs typeface="Andalus" pitchFamily="18" charset="-78"/>
              </a:rPr>
              <a:t>returnType</a:t>
            </a:r>
            <a:r>
              <a:rPr lang="en-US" sz="1400" dirty="0">
                <a:solidFill>
                  <a:srgbClr val="FF0000"/>
                </a:solidFill>
                <a:latin typeface="Andalus" pitchFamily="18" charset="-78"/>
                <a:cs typeface="Andalus" pitchFamily="18" charset="-78"/>
              </a:rPr>
              <a:t> {</a:t>
            </a:r>
          </a:p>
          <a:p>
            <a:pPr marL="109728" indent="0">
              <a:buNone/>
            </a:pPr>
            <a:r>
              <a:rPr lang="en-US" sz="1400" dirty="0">
                <a:solidFill>
                  <a:srgbClr val="008000"/>
                </a:solidFill>
                <a:latin typeface="Andalus" pitchFamily="18" charset="-78"/>
                <a:cs typeface="Andalus" pitchFamily="18" charset="-78"/>
              </a:rPr>
              <a:t>    // Method implementation here</a:t>
            </a:r>
          </a:p>
          <a:p>
            <a:pPr marL="109728" indent="0">
              <a:buNone/>
            </a:pPr>
            <a:r>
              <a:rPr lang="en-US" sz="1400" dirty="0">
                <a:solidFill>
                  <a:srgbClr val="FF0000"/>
                </a:solidFill>
                <a:latin typeface="Andalus" pitchFamily="18" charset="-78"/>
                <a:cs typeface="Andalus" pitchFamily="18" charset="-78"/>
              </a:rPr>
              <a:t>}</a:t>
            </a:r>
          </a:p>
          <a:p>
            <a:pPr marL="109728" indent="0">
              <a:buNone/>
            </a:pPr>
            <a:r>
              <a:rPr lang="en-US" sz="1400" b="1" dirty="0">
                <a:latin typeface="Andalus" pitchFamily="18" charset="-78"/>
                <a:cs typeface="Andalus" pitchFamily="18" charset="-78"/>
              </a:rPr>
              <a:t>Here's an explanation of the elements in the method definition:</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receiver: </a:t>
            </a:r>
            <a:r>
              <a:rPr lang="en-US" sz="1400" dirty="0">
                <a:latin typeface="Andalus" pitchFamily="18" charset="-78"/>
                <a:cs typeface="Andalus" pitchFamily="18" charset="-78"/>
              </a:rPr>
              <a:t>The receiver is a parameter enclosed in parentheses that specifies the type the method is associated with. The receiver is similar to the this or self reference in other programming languages.</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ReceiverType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type to which the method is attached. It can be a custom-defined </a:t>
            </a:r>
            <a:r>
              <a:rPr lang="en-US" sz="1400" dirty="0" err="1">
                <a:latin typeface="Andalus" pitchFamily="18" charset="-78"/>
                <a:cs typeface="Andalus" pitchFamily="18" charset="-78"/>
              </a:rPr>
              <a:t>struct</a:t>
            </a:r>
            <a:r>
              <a:rPr lang="en-US" sz="1400" dirty="0">
                <a:latin typeface="Andalus" pitchFamily="18" charset="-78"/>
                <a:cs typeface="Andalus" pitchFamily="18" charset="-78"/>
              </a:rPr>
              <a:t> type or a built-in type.</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returnType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type that the method returns. If the method doesn't return a value, the return type is void (represented as () in Go).</a:t>
            </a:r>
            <a:endParaRPr lang="en-US" sz="1400" dirty="0" smtClean="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51602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 method </a:t>
            </a: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err="1">
                <a:solidFill>
                  <a:srgbClr val="008000"/>
                </a:solidFill>
                <a:latin typeface="Andalus" pitchFamily="18" charset="-78"/>
                <a:cs typeface="Andalus" pitchFamily="18" charset="-78"/>
              </a:rPr>
              <a:t>methodName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name of the method. It follows the same naming conventions as function names in Go.</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parameters: </a:t>
            </a:r>
            <a:r>
              <a:rPr lang="en-US" sz="1400" dirty="0">
                <a:latin typeface="Andalus" pitchFamily="18" charset="-78"/>
                <a:cs typeface="Andalus" pitchFamily="18" charset="-78"/>
              </a:rPr>
              <a:t>These are the parameters the method takes, if any. Parameters are defined in a manner similar to function parameters.</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returnType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type that the method returns. If the method doesn't return a value, the return type is void (represented as () in Go).</a:t>
            </a:r>
            <a:endParaRPr lang="en-US" sz="1400" dirty="0" smtClean="0">
              <a:latin typeface="Andalus" pitchFamily="18" charset="-78"/>
              <a:cs typeface="Andalus" pitchFamily="18" charset="-78"/>
            </a:endParaRP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3063504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 method </a:t>
            </a: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solidFill>
                  <a:srgbClr val="FF0000"/>
                </a:solidFill>
                <a:latin typeface="Andalus" pitchFamily="18" charset="-78"/>
                <a:cs typeface="Andalus" pitchFamily="18" charset="-78"/>
              </a:rPr>
              <a:t>Note: </a:t>
            </a:r>
            <a:r>
              <a:rPr lang="en-US" sz="1400" dirty="0">
                <a:latin typeface="Andalus" pitchFamily="18" charset="-78"/>
                <a:cs typeface="Andalus" pitchFamily="18" charset="-78"/>
              </a:rPr>
              <a:t>Check Exercise for Hands-on</a:t>
            </a:r>
          </a:p>
          <a:p>
            <a:pPr marL="109728" lvl="0"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2690196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an interface in Go programming</a:t>
            </a: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a:t>
            </a:r>
          </a:p>
          <a:p>
            <a:pPr marL="109728" indent="0" algn="ctr">
              <a:buNone/>
            </a:pPr>
            <a:r>
              <a:rPr lang="en-US" sz="1400" dirty="0" smtClean="0">
                <a:solidFill>
                  <a:srgbClr val="002060"/>
                </a:solidFill>
                <a:latin typeface="Andalus" pitchFamily="18" charset="-78"/>
                <a:cs typeface="Andalus" pitchFamily="18" charset="-78"/>
              </a:rPr>
              <a:t>In </a:t>
            </a:r>
            <a:r>
              <a:rPr lang="en-US" sz="1400" dirty="0">
                <a:solidFill>
                  <a:srgbClr val="002060"/>
                </a:solidFill>
                <a:latin typeface="Andalus" pitchFamily="18" charset="-78"/>
                <a:cs typeface="Andalus" pitchFamily="18" charset="-78"/>
              </a:rPr>
              <a:t>Go programming, an interface is a type that defines a set of method signatures but does not provide the implementation for those methods. Interfaces allow you to specify behavior that types must adhere to. Any type that defines all the methods specified by an interface implicitly implements that interface.</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Key points about interfaces in Go</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Method Signatures: </a:t>
            </a:r>
            <a:r>
              <a:rPr lang="en-US" sz="1400" dirty="0">
                <a:latin typeface="Andalus" pitchFamily="18" charset="-78"/>
                <a:cs typeface="Andalus" pitchFamily="18" charset="-78"/>
              </a:rPr>
              <a:t>An interface defines a list of method signatures without specifying how these methods should be implemented. It describes what methods a type must have but not how those methods should work.</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Implicit Implementation: </a:t>
            </a:r>
            <a:r>
              <a:rPr lang="en-US" sz="1400" dirty="0">
                <a:latin typeface="Andalus" pitchFamily="18" charset="-78"/>
                <a:cs typeface="Andalus" pitchFamily="18" charset="-78"/>
              </a:rPr>
              <a:t>In Go, interfaces are implemented implicitly. If a type has all the methods declared by an interface, it's considered to implement that interface automatically.</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Duck Typing: </a:t>
            </a:r>
            <a:r>
              <a:rPr lang="en-US" sz="1400" dirty="0">
                <a:latin typeface="Andalus" pitchFamily="18" charset="-78"/>
                <a:cs typeface="Andalus" pitchFamily="18" charset="-78"/>
              </a:rPr>
              <a:t>Go uses a form of duck typing for interfaces. If it walks like a duck and quacks like a duck, then it's a duck. This means you don't need to explicitly declare that a type implements an interface—it's determined by whether the necessary methods are present.</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Polymorphism: </a:t>
            </a:r>
            <a:r>
              <a:rPr lang="en-US" sz="1400" dirty="0">
                <a:latin typeface="Andalus" pitchFamily="18" charset="-78"/>
                <a:cs typeface="Andalus" pitchFamily="18" charset="-78"/>
              </a:rPr>
              <a:t>Interfaces enable polymorphism in Go, allowing you to write code that operates on values of different types as long as those types satisfy the required interface.</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Empty Interface (interface{}): </a:t>
            </a:r>
            <a:r>
              <a:rPr lang="en-US" sz="1400" dirty="0">
                <a:latin typeface="Andalus" pitchFamily="18" charset="-78"/>
                <a:cs typeface="Andalus" pitchFamily="18" charset="-78"/>
              </a:rPr>
              <a:t>The empty interface, denoted as interface{}, is an interface with no method requirements. It can hold values of any type and is often used in situations where you need to work with values of unknown types, similar to how generics are used in other languages.</a:t>
            </a:r>
          </a:p>
          <a:p>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3862738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95400"/>
            <a:ext cx="5334000" cy="2716734"/>
          </a:xfrm>
          <a:prstGeom prst="rect">
            <a:avLst/>
          </a:prstGeom>
        </p:spPr>
      </p:pic>
    </p:spTree>
    <p:extLst>
      <p:ext uri="{BB962C8B-B14F-4D97-AF65-F5344CB8AC3E}">
        <p14:creationId xmlns:p14="http://schemas.microsoft.com/office/powerpoint/2010/main" val="1984260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What </a:t>
            </a:r>
            <a:r>
              <a:rPr lang="en-US" sz="1400" b="1" dirty="0">
                <a:latin typeface="Andalus" pitchFamily="18" charset="-78"/>
                <a:cs typeface="Andalus" pitchFamily="18" charset="-78"/>
              </a:rPr>
              <a:t>is an interface in Go programming</a:t>
            </a:r>
            <a:r>
              <a:rPr lang="en-US" sz="1400" b="1"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solidFill>
                  <a:srgbClr val="FF0000"/>
                </a:solidFill>
                <a:latin typeface="Andalus" pitchFamily="18" charset="-78"/>
                <a:cs typeface="Andalus" pitchFamily="18" charset="-78"/>
              </a:rPr>
              <a:t>Note: </a:t>
            </a:r>
            <a:r>
              <a:rPr lang="en-US" sz="1400" dirty="0" smtClean="0">
                <a:latin typeface="Andalus" pitchFamily="18" charset="-78"/>
                <a:cs typeface="Andalus" pitchFamily="18" charset="-78"/>
              </a:rPr>
              <a:t>Check Exercise File for Hands-on</a:t>
            </a:r>
            <a:endParaRPr lang="en-US" sz="1400" dirty="0">
              <a:latin typeface="Andalus" pitchFamily="18" charset="-78"/>
              <a:cs typeface="Andalus" pitchFamily="18" charset="-78"/>
            </a:endParaRPr>
          </a:p>
          <a:p>
            <a:endParaRPr lang="en-IN" sz="1400"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1501412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Method </a:t>
            </a:r>
            <a:r>
              <a:rPr lang="en-US" sz="1400" b="1" dirty="0">
                <a:latin typeface="Andalus" pitchFamily="18" charset="-78"/>
                <a:cs typeface="Andalus" pitchFamily="18" charset="-78"/>
              </a:rPr>
              <a:t>declaration syntax in Go </a:t>
            </a:r>
            <a:r>
              <a:rPr lang="en-US" sz="1400" b="1" dirty="0" smtClean="0">
                <a:latin typeface="Andalus" pitchFamily="18" charset="-78"/>
                <a:cs typeface="Andalus" pitchFamily="18" charset="-78"/>
              </a:rPr>
              <a:t>programming</a:t>
            </a:r>
          </a:p>
          <a:p>
            <a:pPr marL="109728" indent="0" algn="ctr">
              <a:buNone/>
            </a:pPr>
            <a:r>
              <a:rPr lang="en-US" sz="1400" dirty="0" smtClean="0">
                <a:latin typeface="Andalus" pitchFamily="18" charset="-78"/>
                <a:cs typeface="Andalus" pitchFamily="18" charset="-78"/>
              </a:rPr>
              <a:t>------------------------------------------------------------------------------------------------</a:t>
            </a:r>
          </a:p>
          <a:p>
            <a:pPr marL="109728" indent="0" algn="ctr">
              <a:buNone/>
            </a:pPr>
            <a:r>
              <a:rPr lang="en-US" sz="1400" dirty="0">
                <a:solidFill>
                  <a:srgbClr val="002060"/>
                </a:solidFill>
                <a:latin typeface="Andalus" pitchFamily="18" charset="-78"/>
                <a:cs typeface="Andalus" pitchFamily="18" charset="-78"/>
              </a:rPr>
              <a:t>In Go programming, method declaration syntax is used to define methods associated with custom types (also known as receiver types). Methods are functions that are tied to a specific type and can be called on instances of that type. </a:t>
            </a:r>
            <a:endParaRPr lang="en-US" sz="1400" dirty="0" smtClean="0">
              <a:solidFill>
                <a:srgbClr val="002060"/>
              </a:solidFill>
              <a:latin typeface="Andalus" pitchFamily="18" charset="-78"/>
              <a:cs typeface="Andalus" pitchFamily="18" charset="-78"/>
            </a:endParaRPr>
          </a:p>
          <a:p>
            <a:pPr marL="109728" indent="0">
              <a:buNone/>
            </a:pPr>
            <a:endParaRPr lang="en-US" sz="1400" b="1" dirty="0" smtClean="0">
              <a:solidFill>
                <a:srgbClr val="002060"/>
              </a:solidFill>
              <a:latin typeface="Andalus" pitchFamily="18" charset="-78"/>
              <a:cs typeface="Andalus" pitchFamily="18" charset="-78"/>
            </a:endParaRPr>
          </a:p>
          <a:p>
            <a:pPr marL="109728" indent="0">
              <a:buNone/>
            </a:pPr>
            <a:r>
              <a:rPr lang="en-US" sz="1400" b="1" dirty="0" smtClean="0">
                <a:latin typeface="Andalus" pitchFamily="18" charset="-78"/>
                <a:cs typeface="Andalus" pitchFamily="18" charset="-78"/>
              </a:rPr>
              <a:t>Here's </a:t>
            </a:r>
            <a:r>
              <a:rPr lang="en-US" sz="1400" b="1" dirty="0">
                <a:latin typeface="Andalus" pitchFamily="18" charset="-78"/>
                <a:cs typeface="Andalus" pitchFamily="18" charset="-78"/>
              </a:rPr>
              <a:t>the syntax for declaring a method in Go</a:t>
            </a:r>
            <a:r>
              <a:rPr lang="en-US" sz="1400" b="1" dirty="0" smtClean="0">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dirty="0" err="1">
                <a:solidFill>
                  <a:srgbClr val="FF0000"/>
                </a:solidFill>
                <a:latin typeface="Andalus" pitchFamily="18" charset="-78"/>
                <a:cs typeface="Andalus" pitchFamily="18" charset="-78"/>
              </a:rPr>
              <a:t>func</a:t>
            </a:r>
            <a:r>
              <a:rPr lang="en-US" sz="1400" dirty="0">
                <a:solidFill>
                  <a:srgbClr val="FF0000"/>
                </a:solidFill>
                <a:latin typeface="Andalus" pitchFamily="18" charset="-78"/>
                <a:cs typeface="Andalus" pitchFamily="18" charset="-78"/>
              </a:rPr>
              <a:t> (receiver </a:t>
            </a:r>
            <a:r>
              <a:rPr lang="en-US" sz="1400" dirty="0" err="1">
                <a:solidFill>
                  <a:srgbClr val="FF0000"/>
                </a:solidFill>
                <a:latin typeface="Andalus" pitchFamily="18" charset="-78"/>
                <a:cs typeface="Andalus" pitchFamily="18" charset="-78"/>
              </a:rPr>
              <a:t>ReceiverType</a:t>
            </a:r>
            <a:r>
              <a:rPr lang="en-US" sz="1400" dirty="0">
                <a:solidFill>
                  <a:srgbClr val="FF0000"/>
                </a:solidFill>
                <a:latin typeface="Andalus" pitchFamily="18" charset="-78"/>
                <a:cs typeface="Andalus" pitchFamily="18" charset="-78"/>
              </a:rPr>
              <a:t>) </a:t>
            </a:r>
            <a:r>
              <a:rPr lang="en-US" sz="1400" dirty="0" err="1">
                <a:solidFill>
                  <a:srgbClr val="FF0000"/>
                </a:solidFill>
                <a:latin typeface="Andalus" pitchFamily="18" charset="-78"/>
                <a:cs typeface="Andalus" pitchFamily="18" charset="-78"/>
              </a:rPr>
              <a:t>methodName</a:t>
            </a:r>
            <a:r>
              <a:rPr lang="en-US" sz="1400" dirty="0">
                <a:solidFill>
                  <a:srgbClr val="FF0000"/>
                </a:solidFill>
                <a:latin typeface="Andalus" pitchFamily="18" charset="-78"/>
                <a:cs typeface="Andalus" pitchFamily="18" charset="-78"/>
              </a:rPr>
              <a:t>(parameters) </a:t>
            </a:r>
            <a:r>
              <a:rPr lang="en-US" sz="1400" dirty="0" err="1">
                <a:solidFill>
                  <a:srgbClr val="FF0000"/>
                </a:solidFill>
                <a:latin typeface="Andalus" pitchFamily="18" charset="-78"/>
                <a:cs typeface="Andalus" pitchFamily="18" charset="-78"/>
              </a:rPr>
              <a:t>returnType</a:t>
            </a:r>
            <a:r>
              <a:rPr lang="en-US" sz="1400" dirty="0">
                <a:solidFill>
                  <a:srgbClr val="FF0000"/>
                </a:solidFill>
                <a:latin typeface="Andalus" pitchFamily="18" charset="-78"/>
                <a:cs typeface="Andalus" pitchFamily="18" charset="-78"/>
              </a:rPr>
              <a:t> {</a:t>
            </a:r>
          </a:p>
          <a:p>
            <a:pPr marL="109728" indent="0">
              <a:buNone/>
            </a:pPr>
            <a:r>
              <a:rPr lang="en-US" sz="1400" dirty="0">
                <a:solidFill>
                  <a:srgbClr val="008000"/>
                </a:solidFill>
                <a:latin typeface="Andalus" pitchFamily="18" charset="-78"/>
                <a:cs typeface="Andalus" pitchFamily="18" charset="-78"/>
              </a:rPr>
              <a:t>    // Method implementation here</a:t>
            </a:r>
          </a:p>
          <a:p>
            <a:pPr marL="109728" indent="0">
              <a:buNone/>
            </a:pPr>
            <a:r>
              <a:rPr lang="en-US" sz="1400" dirty="0">
                <a:solidFill>
                  <a:srgbClr val="FF0000"/>
                </a:solidFill>
                <a:latin typeface="Andalus" pitchFamily="18" charset="-78"/>
                <a:cs typeface="Andalus" pitchFamily="18" charset="-78"/>
              </a:rPr>
              <a:t>}</a:t>
            </a:r>
          </a:p>
          <a:p>
            <a:pPr marL="109728" indent="0">
              <a:buNone/>
            </a:pPr>
            <a:r>
              <a:rPr lang="en-US" sz="1400" b="1" dirty="0">
                <a:latin typeface="Andalus" pitchFamily="18" charset="-78"/>
                <a:cs typeface="Andalus" pitchFamily="18" charset="-78"/>
              </a:rPr>
              <a:t>Here's an explanation of the elements in the method declaration syntax</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dirty="0" err="1">
                <a:latin typeface="Andalus" pitchFamily="18" charset="-78"/>
                <a:cs typeface="Andalus" pitchFamily="18" charset="-78"/>
              </a:rPr>
              <a:t>func</a:t>
            </a:r>
            <a:r>
              <a:rPr lang="en-US" sz="1400" dirty="0">
                <a:latin typeface="Andalus" pitchFamily="18" charset="-78"/>
                <a:cs typeface="Andalus" pitchFamily="18" charset="-78"/>
              </a:rPr>
              <a:t>: This keyword is used to define a function, including methods.</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(receiver </a:t>
            </a:r>
            <a:r>
              <a:rPr lang="en-US" sz="1400" b="1" dirty="0" err="1">
                <a:solidFill>
                  <a:srgbClr val="008000"/>
                </a:solidFill>
                <a:latin typeface="Andalus" pitchFamily="18" charset="-78"/>
                <a:cs typeface="Andalus" pitchFamily="18" charset="-78"/>
              </a:rPr>
              <a:t>ReceiverType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The receiver is a parameter enclosed in parentheses. It specifies the type to which the method is attached. The receiver is similar to the this or self reference in other programming languages.</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ReceiverType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type to which the method is attached. It can be a custom-defined </a:t>
            </a:r>
            <a:r>
              <a:rPr lang="en-US" sz="1400" dirty="0" err="1">
                <a:latin typeface="Andalus" pitchFamily="18" charset="-78"/>
                <a:cs typeface="Andalus" pitchFamily="18" charset="-78"/>
              </a:rPr>
              <a:t>struct</a:t>
            </a:r>
            <a:r>
              <a:rPr lang="en-US" sz="1400" dirty="0">
                <a:latin typeface="Andalus" pitchFamily="18" charset="-78"/>
                <a:cs typeface="Andalus" pitchFamily="18" charset="-78"/>
              </a:rPr>
              <a:t> type or a built-in type.</a:t>
            </a:r>
          </a:p>
          <a:p>
            <a:pPr marL="109728" indent="0">
              <a:buNone/>
            </a:pPr>
            <a:endParaRPr lang="en-US" sz="1400" dirty="0">
              <a:latin typeface="Andalus" pitchFamily="18" charset="-78"/>
              <a:cs typeface="Andalus" pitchFamily="18" charset="-78"/>
            </a:endParaRPr>
          </a:p>
          <a:p>
            <a:pPr marL="109728" indent="0">
              <a:buNone/>
            </a:pPr>
            <a:r>
              <a:rPr lang="en-US" sz="1400" b="1" dirty="0" err="1">
                <a:solidFill>
                  <a:srgbClr val="008000"/>
                </a:solidFill>
                <a:latin typeface="Andalus" pitchFamily="18" charset="-78"/>
                <a:cs typeface="Andalus" pitchFamily="18" charset="-78"/>
              </a:rPr>
              <a:t>methodName</a:t>
            </a:r>
            <a:r>
              <a:rPr lang="en-US" sz="1400" b="1" dirty="0">
                <a:solidFill>
                  <a:srgbClr val="008000"/>
                </a:solidFill>
                <a:latin typeface="Andalus" pitchFamily="18" charset="-78"/>
                <a:cs typeface="Andalus" pitchFamily="18" charset="-78"/>
              </a:rPr>
              <a:t>: </a:t>
            </a:r>
            <a:r>
              <a:rPr lang="en-US" sz="1400" dirty="0">
                <a:latin typeface="Andalus" pitchFamily="18" charset="-78"/>
                <a:cs typeface="Andalus" pitchFamily="18" charset="-78"/>
              </a:rPr>
              <a:t>This is the name of the method. It follows the same naming conventions as function names in Go.</a:t>
            </a:r>
          </a:p>
          <a:p>
            <a:pPr marL="109728" indent="0">
              <a:buNone/>
            </a:pPr>
            <a:endParaRPr lang="en-US"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827613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16442</TotalTime>
  <Words>928</Words>
  <Application>Microsoft Office PowerPoint</Application>
  <PresentationFormat>On-screen Show (4:3)</PresentationFormat>
  <Paragraphs>278</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1592</cp:revision>
  <dcterms:created xsi:type="dcterms:W3CDTF">2018-01-16T19:20:37Z</dcterms:created>
  <dcterms:modified xsi:type="dcterms:W3CDTF">2024-04-26T12:50:36Z</dcterms:modified>
</cp:coreProperties>
</file>