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7" r:id="rId2"/>
    <p:sldId id="343" r:id="rId3"/>
    <p:sldId id="378" r:id="rId4"/>
    <p:sldId id="384" r:id="rId5"/>
    <p:sldId id="385" r:id="rId6"/>
    <p:sldId id="386" r:id="rId7"/>
    <p:sldId id="383" r:id="rId8"/>
    <p:sldId id="389" r:id="rId9"/>
    <p:sldId id="390" r:id="rId10"/>
    <p:sldId id="377" r:id="rId11"/>
    <p:sldId id="388" r:id="rId12"/>
    <p:sldId id="35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5/24/2024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272347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253864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1986251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5/24/2024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5/24/2024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5/24/2024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Go-Session-9</a:t>
            </a: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a:latin typeface="Andalus" pitchFamily="18" charset="-78"/>
                <a:cs typeface="Andalus" pitchFamily="18" charset="-78"/>
              </a:rPr>
              <a:t>Advanced Concurrency</a:t>
            </a:r>
          </a:p>
          <a:p>
            <a:pPr algn="ct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a:latin typeface="Andalus" pitchFamily="18" charset="-78"/>
                <a:cs typeface="Andalus" pitchFamily="18" charset="-78"/>
              </a:rPr>
              <a:t>Understanding </a:t>
            </a:r>
            <a:r>
              <a:rPr lang="en-IN" sz="1400" dirty="0">
                <a:latin typeface="Andalus" pitchFamily="18" charset="-78"/>
                <a:cs typeface="Andalus" pitchFamily="18" charset="-78"/>
              </a:rPr>
              <a:t>Advanced concurrency</a:t>
            </a:r>
          </a:p>
          <a:p>
            <a:r>
              <a:rPr lang="en-US" sz="1400" dirty="0">
                <a:latin typeface="Andalus" pitchFamily="18" charset="-78"/>
                <a:cs typeface="Andalus" pitchFamily="18" charset="-78"/>
              </a:rPr>
              <a:t>Understanding Concurrency Primitives</a:t>
            </a:r>
          </a:p>
          <a:p>
            <a:r>
              <a:rPr lang="en-US" sz="1400" dirty="0">
                <a:latin typeface="Andalus" pitchFamily="18" charset="-78"/>
                <a:cs typeface="Andalus" pitchFamily="18" charset="-78"/>
              </a:rPr>
              <a:t>Understanding Advanced Concurrency Patterns</a:t>
            </a:r>
          </a:p>
          <a:p>
            <a:r>
              <a:rPr lang="en-US" sz="1400" dirty="0">
                <a:latin typeface="Andalus" pitchFamily="18" charset="-78"/>
                <a:cs typeface="Andalus" pitchFamily="18" charset="-78"/>
              </a:rPr>
              <a:t>Understanding Synchronization Techniques</a:t>
            </a:r>
          </a:p>
          <a:p>
            <a:r>
              <a:rPr lang="en-US" sz="1400" dirty="0">
                <a:latin typeface="Andalus" pitchFamily="18" charset="-78"/>
                <a:cs typeface="Andalus" pitchFamily="18" charset="-78"/>
              </a:rPr>
              <a:t>Understanding Advanced Error Handling in Concurrency</a:t>
            </a:r>
          </a:p>
          <a:p>
            <a:r>
              <a:rPr lang="en-US" sz="1400" dirty="0">
                <a:latin typeface="Andalus" pitchFamily="18" charset="-78"/>
                <a:cs typeface="Andalus" pitchFamily="18" charset="-78"/>
              </a:rPr>
              <a:t>Understanding Performance Optimization</a:t>
            </a:r>
          </a:p>
          <a:p>
            <a:r>
              <a:rPr lang="en-US" sz="1400" dirty="0">
                <a:latin typeface="Andalus" pitchFamily="18" charset="-78"/>
                <a:cs typeface="Andalus" pitchFamily="18" charset="-78"/>
              </a:rPr>
              <a:t>Understanding  Debugging and Profiling</a:t>
            </a:r>
          </a:p>
          <a:p>
            <a:r>
              <a:rPr lang="en-US" sz="1400" dirty="0">
                <a:latin typeface="Andalus" pitchFamily="18" charset="-78"/>
                <a:cs typeface="Andalus" pitchFamily="18" charset="-78"/>
              </a:rPr>
              <a:t>What is the context ?</a:t>
            </a:r>
          </a:p>
          <a:p>
            <a:r>
              <a:rPr lang="en-US" sz="1400" dirty="0">
                <a:latin typeface="Andalus" pitchFamily="18" charset="-78"/>
                <a:cs typeface="Andalus" pitchFamily="18" charset="-78"/>
              </a:rPr>
              <a:t>Cancelation Options?</a:t>
            </a:r>
          </a:p>
          <a:p>
            <a:r>
              <a:rPr lang="en-US" sz="1400" dirty="0">
                <a:latin typeface="Andalus" pitchFamily="18" charset="-78"/>
                <a:cs typeface="Andalus" pitchFamily="18" charset="-78"/>
              </a:rPr>
              <a:t>Why use context?</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812400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a:latin typeface="Andalus" pitchFamily="18" charset="-78"/>
                <a:cs typeface="Andalus" pitchFamily="18" charset="-78"/>
              </a:rPr>
              <a:t>Understanding </a:t>
            </a:r>
            <a:r>
              <a:rPr lang="en-IN" sz="1400" dirty="0">
                <a:latin typeface="Andalus" pitchFamily="18" charset="-78"/>
                <a:cs typeface="Andalus" pitchFamily="18" charset="-78"/>
              </a:rPr>
              <a:t>Advanced </a:t>
            </a:r>
            <a:r>
              <a:rPr lang="en-IN" sz="1400" dirty="0" smtClean="0">
                <a:latin typeface="Andalus" pitchFamily="18" charset="-78"/>
                <a:cs typeface="Andalus" pitchFamily="18" charset="-78"/>
              </a:rPr>
              <a:t>concurrency</a:t>
            </a:r>
          </a:p>
          <a:p>
            <a:r>
              <a:rPr lang="en-US" sz="1400" dirty="0">
                <a:latin typeface="Andalus" pitchFamily="18" charset="-78"/>
                <a:cs typeface="Andalus" pitchFamily="18" charset="-78"/>
              </a:rPr>
              <a:t>Understanding Concurrency </a:t>
            </a:r>
            <a:r>
              <a:rPr lang="en-US" sz="1400" dirty="0" smtClean="0">
                <a:latin typeface="Andalus" pitchFamily="18" charset="-78"/>
                <a:cs typeface="Andalus" pitchFamily="18" charset="-78"/>
              </a:rPr>
              <a:t>Primitives</a:t>
            </a:r>
          </a:p>
          <a:p>
            <a:r>
              <a:rPr lang="en-US" sz="1400" dirty="0">
                <a:latin typeface="Andalus" pitchFamily="18" charset="-78"/>
                <a:cs typeface="Andalus" pitchFamily="18" charset="-78"/>
              </a:rPr>
              <a:t>Understanding Advanced Concurrency </a:t>
            </a:r>
            <a:r>
              <a:rPr lang="en-US" sz="1400" dirty="0" smtClean="0">
                <a:latin typeface="Andalus" pitchFamily="18" charset="-78"/>
                <a:cs typeface="Andalus" pitchFamily="18" charset="-78"/>
              </a:rPr>
              <a:t>Patterns</a:t>
            </a:r>
          </a:p>
          <a:p>
            <a:r>
              <a:rPr lang="en-US" sz="1400" dirty="0">
                <a:latin typeface="Andalus" pitchFamily="18" charset="-78"/>
                <a:cs typeface="Andalus" pitchFamily="18" charset="-78"/>
              </a:rPr>
              <a:t>Understanding Synchronization </a:t>
            </a:r>
            <a:r>
              <a:rPr lang="en-US" sz="1400" dirty="0" smtClean="0">
                <a:latin typeface="Andalus" pitchFamily="18" charset="-78"/>
                <a:cs typeface="Andalus" pitchFamily="18" charset="-78"/>
              </a:rPr>
              <a:t>Techniques</a:t>
            </a:r>
          </a:p>
          <a:p>
            <a:r>
              <a:rPr lang="en-US" sz="1400" dirty="0" smtClean="0">
                <a:latin typeface="Andalus" pitchFamily="18" charset="-78"/>
                <a:cs typeface="Andalus" pitchFamily="18" charset="-78"/>
              </a:rPr>
              <a:t>Understanding Advanced </a:t>
            </a:r>
            <a:r>
              <a:rPr lang="en-US" sz="1400" dirty="0">
                <a:latin typeface="Andalus" pitchFamily="18" charset="-78"/>
                <a:cs typeface="Andalus" pitchFamily="18" charset="-78"/>
              </a:rPr>
              <a:t>Error Handling in </a:t>
            </a:r>
            <a:r>
              <a:rPr lang="en-US" sz="1400" dirty="0" smtClean="0">
                <a:latin typeface="Andalus" pitchFamily="18" charset="-78"/>
                <a:cs typeface="Andalus" pitchFamily="18" charset="-78"/>
              </a:rPr>
              <a:t>Concurrency</a:t>
            </a:r>
          </a:p>
          <a:p>
            <a:r>
              <a:rPr lang="en-US" sz="1400" dirty="0">
                <a:latin typeface="Andalus" pitchFamily="18" charset="-78"/>
                <a:cs typeface="Andalus" pitchFamily="18" charset="-78"/>
              </a:rPr>
              <a:t>Understanding Performance </a:t>
            </a:r>
            <a:r>
              <a:rPr lang="en-US" sz="1400" dirty="0" smtClean="0">
                <a:latin typeface="Andalus" pitchFamily="18" charset="-78"/>
                <a:cs typeface="Andalus" pitchFamily="18" charset="-78"/>
              </a:rPr>
              <a:t>Optimization</a:t>
            </a:r>
          </a:p>
          <a:p>
            <a:r>
              <a:rPr lang="en-US" sz="1400" dirty="0">
                <a:latin typeface="Andalus" pitchFamily="18" charset="-78"/>
                <a:cs typeface="Andalus" pitchFamily="18" charset="-78"/>
              </a:rPr>
              <a:t>Understanding  Debugging and </a:t>
            </a:r>
            <a:r>
              <a:rPr lang="en-US" sz="1400" dirty="0" smtClean="0">
                <a:latin typeface="Andalus" pitchFamily="18" charset="-78"/>
                <a:cs typeface="Andalus" pitchFamily="18" charset="-78"/>
              </a:rPr>
              <a:t>Profiling</a:t>
            </a:r>
          </a:p>
          <a:p>
            <a:r>
              <a:rPr lang="en-US" sz="1400" dirty="0" smtClean="0">
                <a:latin typeface="Andalus" pitchFamily="18" charset="-78"/>
                <a:cs typeface="Andalus" pitchFamily="18" charset="-78"/>
              </a:rPr>
              <a:t>What is the context ?</a:t>
            </a:r>
          </a:p>
          <a:p>
            <a:r>
              <a:rPr lang="en-US" sz="1400" dirty="0" smtClean="0">
                <a:latin typeface="Andalus" pitchFamily="18" charset="-78"/>
                <a:cs typeface="Andalus" pitchFamily="18" charset="-78"/>
              </a:rPr>
              <a:t>Cancelation Options?</a:t>
            </a:r>
          </a:p>
          <a:p>
            <a:r>
              <a:rPr lang="en-US" sz="1400" dirty="0" smtClean="0">
                <a:latin typeface="Andalus" pitchFamily="18" charset="-78"/>
                <a:cs typeface="Andalus" pitchFamily="18" charset="-78"/>
              </a:rPr>
              <a:t>Why use context?</a:t>
            </a:r>
          </a:p>
          <a:p>
            <a:endParaRPr lang="en-US" sz="1400" dirty="0" smtClean="0">
              <a:latin typeface="Andalus" pitchFamily="18" charset="-78"/>
              <a:cs typeface="Andalus" pitchFamily="18" charset="-78"/>
            </a:endParaRPr>
          </a:p>
          <a:p>
            <a:endParaRPr lang="en-IN" sz="1400" dirty="0" smtClean="0">
              <a:latin typeface="Andalus" pitchFamily="18" charset="-78"/>
              <a:cs typeface="Andalus" pitchFamily="18" charset="-78"/>
            </a:endParaRPr>
          </a:p>
          <a:p>
            <a:endParaRPr lang="en-IN"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Understanding </a:t>
            </a:r>
            <a:r>
              <a:rPr lang="en-IN" sz="1400" b="1" dirty="0">
                <a:latin typeface="Andalus" pitchFamily="18" charset="-78"/>
                <a:cs typeface="Andalus" pitchFamily="18" charset="-78"/>
              </a:rPr>
              <a:t>Advanced concurrency</a:t>
            </a:r>
            <a:endParaRPr lang="en-US" sz="1400" b="1" dirty="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a:solidFill>
                  <a:srgbClr val="002060"/>
                </a:solidFill>
                <a:latin typeface="Andalus" pitchFamily="18" charset="-78"/>
                <a:cs typeface="Andalus" pitchFamily="18" charset="-78"/>
              </a:rPr>
              <a:t>Advanced concurrency in Go involves mastering techniques for efficiently managing concurrent execution, synchronization, and communication between </a:t>
            </a:r>
            <a:r>
              <a:rPr lang="en-US" sz="1400" b="1" dirty="0" err="1">
                <a:solidFill>
                  <a:srgbClr val="002060"/>
                </a:solidFill>
                <a:latin typeface="Andalus" pitchFamily="18" charset="-78"/>
                <a:cs typeface="Andalus" pitchFamily="18" charset="-78"/>
              </a:rPr>
              <a:t>goroutines</a:t>
            </a:r>
            <a:r>
              <a:rPr lang="en-US" sz="1400" b="1" dirty="0">
                <a:solidFill>
                  <a:srgbClr val="002060"/>
                </a:solidFill>
                <a:latin typeface="Andalus" pitchFamily="18" charset="-78"/>
                <a:cs typeface="Andalus" pitchFamily="18" charset="-78"/>
              </a:rPr>
              <a:t>. </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1. Concurrency Primitives</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Channels:</a:t>
            </a:r>
          </a:p>
          <a:p>
            <a:pPr marL="109728" indent="0">
              <a:buNone/>
            </a:pPr>
            <a:r>
              <a:rPr lang="en-US" sz="1400" dirty="0">
                <a:latin typeface="Andalus" pitchFamily="18" charset="-78"/>
                <a:cs typeface="Andalus" pitchFamily="18" charset="-78"/>
              </a:rPr>
              <a:t>   - Channels are the primary means of communication and synchronization between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in Go.</a:t>
            </a:r>
          </a:p>
          <a:p>
            <a:pPr marL="109728" indent="0">
              <a:buNone/>
            </a:pPr>
            <a:r>
              <a:rPr lang="en-US" sz="1400" dirty="0">
                <a:latin typeface="Andalus" pitchFamily="18" charset="-78"/>
                <a:cs typeface="Andalus" pitchFamily="18" charset="-78"/>
              </a:rPr>
              <a:t>   - They allow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to send and receive values, ensuring safe communication and coordination.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a:t>
            </a:r>
            <a:r>
              <a:rPr lang="en-US" sz="1400" b="1" dirty="0" err="1">
                <a:solidFill>
                  <a:srgbClr val="002060"/>
                </a:solidFill>
                <a:latin typeface="Andalus" pitchFamily="18" charset="-78"/>
                <a:cs typeface="Andalus" pitchFamily="18" charset="-78"/>
              </a:rPr>
              <a:t>Mutexes</a:t>
            </a:r>
            <a:r>
              <a:rPr lang="en-US" sz="1400" b="1" dirty="0">
                <a:solidFill>
                  <a:srgbClr val="002060"/>
                </a:solidFill>
                <a:latin typeface="Andalus" pitchFamily="18" charset="-78"/>
                <a:cs typeface="Andalus" pitchFamily="18" charset="-78"/>
              </a:rPr>
              <a:t> and </a:t>
            </a:r>
            <a:r>
              <a:rPr lang="en-US" sz="1400" b="1" dirty="0" err="1">
                <a:solidFill>
                  <a:srgbClr val="002060"/>
                </a:solidFill>
                <a:latin typeface="Andalus" pitchFamily="18" charset="-78"/>
                <a:cs typeface="Andalus" pitchFamily="18" charset="-78"/>
              </a:rPr>
              <a:t>RWMutexes</a:t>
            </a:r>
            <a:r>
              <a:rPr lang="en-US" sz="1400" b="1" dirty="0">
                <a:solidFill>
                  <a:srgbClr val="002060"/>
                </a:solidFill>
                <a:latin typeface="Andalus" pitchFamily="18" charset="-78"/>
                <a:cs typeface="Andalus" pitchFamily="18" charset="-78"/>
              </a:rPr>
              <a:t>:</a:t>
            </a:r>
          </a:p>
          <a:p>
            <a:pPr marL="109728" indent="0">
              <a:buNone/>
            </a:pPr>
            <a:r>
              <a:rPr lang="en-US" sz="1400" dirty="0">
                <a:latin typeface="Andalus" pitchFamily="18" charset="-78"/>
                <a:cs typeface="Andalus" pitchFamily="18" charset="-78"/>
              </a:rPr>
              <a:t>   -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(Mutual Exclusion Locks) and </a:t>
            </a:r>
            <a:r>
              <a:rPr lang="en-US" sz="1400" dirty="0" err="1">
                <a:latin typeface="Andalus" pitchFamily="18" charset="-78"/>
                <a:cs typeface="Andalus" pitchFamily="18" charset="-78"/>
              </a:rPr>
              <a:t>RWMutexes</a:t>
            </a:r>
            <a:r>
              <a:rPr lang="en-US" sz="1400" dirty="0">
                <a:latin typeface="Andalus" pitchFamily="18" charset="-78"/>
                <a:cs typeface="Andalus" pitchFamily="18" charset="-78"/>
              </a:rPr>
              <a:t> (Reader-Writer Mutual Exclusion Locks) are synchronization primitives used to control access to shared resources.</a:t>
            </a:r>
          </a:p>
          <a:p>
            <a:pPr marL="109728" indent="0">
              <a:buNone/>
            </a:pPr>
            <a:r>
              <a:rPr lang="en-US" sz="1400" dirty="0">
                <a:latin typeface="Andalus" pitchFamily="18" charset="-78"/>
                <a:cs typeface="Andalus" pitchFamily="18" charset="-78"/>
              </a:rPr>
              <a:t>   -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provide exclusive access, while </a:t>
            </a:r>
            <a:r>
              <a:rPr lang="en-US" sz="1400" dirty="0" err="1">
                <a:latin typeface="Andalus" pitchFamily="18" charset="-78"/>
                <a:cs typeface="Andalus" pitchFamily="18" charset="-78"/>
              </a:rPr>
              <a:t>RWMutexes</a:t>
            </a:r>
            <a:r>
              <a:rPr lang="en-US" sz="1400" dirty="0">
                <a:latin typeface="Andalus" pitchFamily="18" charset="-78"/>
                <a:cs typeface="Andalus" pitchFamily="18" charset="-78"/>
              </a:rPr>
              <a:t> allow multiple readers or a single writer at a time.</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c. Wait Groups:</a:t>
            </a:r>
          </a:p>
          <a:p>
            <a:pPr marL="109728" indent="0">
              <a:buNone/>
            </a:pPr>
            <a:r>
              <a:rPr lang="en-US" sz="1400" dirty="0">
                <a:latin typeface="Andalus" pitchFamily="18" charset="-78"/>
                <a:cs typeface="Andalus" pitchFamily="18" charset="-78"/>
              </a:rPr>
              <a:t>   - Wait groups are used to wait for a collection of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to finish execution before proceeding.</a:t>
            </a:r>
          </a:p>
          <a:p>
            <a:pPr marL="109728" indent="0">
              <a:buNone/>
            </a:pPr>
            <a:r>
              <a:rPr lang="en-US" sz="1400" dirty="0">
                <a:latin typeface="Andalus" pitchFamily="18" charset="-78"/>
                <a:cs typeface="Andalus" pitchFamily="18" charset="-78"/>
              </a:rPr>
              <a:t>   - They provide a simple way to coordinate the execution of multiple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endParaRPr lang="en-US" sz="1400" b="1" dirty="0">
              <a:solidFill>
                <a:srgbClr val="002060"/>
              </a:solidFill>
              <a:latin typeface="Andalus" pitchFamily="18" charset="-78"/>
              <a:cs typeface="Andalus" pitchFamily="18" charset="-78"/>
            </a:endParaRPr>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endParaRPr lang="en-US" sz="1400" b="1"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2. Advanced Concurrency Patterns: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Worker Pools:</a:t>
            </a:r>
          </a:p>
          <a:p>
            <a:pPr marL="109728" indent="0">
              <a:buNone/>
            </a:pPr>
            <a:r>
              <a:rPr lang="en-US" sz="1400" dirty="0">
                <a:latin typeface="Andalus" pitchFamily="18" charset="-78"/>
                <a:cs typeface="Andalus" pitchFamily="18" charset="-78"/>
              </a:rPr>
              <a:t>   - Worker pools are a common pattern for parallelizing tasks across multiple workers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r>
              <a:rPr lang="en-US" sz="1400" dirty="0">
                <a:latin typeface="Andalus" pitchFamily="18" charset="-78"/>
                <a:cs typeface="Andalus" pitchFamily="18" charset="-78"/>
              </a:rPr>
              <a:t>   - Tasks are submitted to a pool, and workers concurrently process these tasks.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Fan-out/Fan-in:</a:t>
            </a:r>
          </a:p>
          <a:p>
            <a:pPr marL="109728" indent="0">
              <a:buNone/>
            </a:pPr>
            <a:r>
              <a:rPr lang="en-US" sz="1400" dirty="0">
                <a:latin typeface="Andalus" pitchFamily="18" charset="-78"/>
                <a:cs typeface="Andalus" pitchFamily="18" charset="-78"/>
              </a:rPr>
              <a:t>   - Fan-out/Fan-in is a pattern where multiple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(fan-out) perform some work in parallel, and their results are aggregated by another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(fan-in).</a:t>
            </a:r>
          </a:p>
          <a:p>
            <a:pPr marL="109728" indent="0">
              <a:buNone/>
            </a:pPr>
            <a:r>
              <a:rPr lang="en-US" sz="1400" dirty="0">
                <a:latin typeface="Andalus" pitchFamily="18" charset="-78"/>
                <a:cs typeface="Andalus" pitchFamily="18" charset="-78"/>
              </a:rPr>
              <a:t>   - It's useful for parallelizing workloads and aggregating results efficiently.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c. Contexts for Cancellation and Timeout:</a:t>
            </a:r>
          </a:p>
          <a:p>
            <a:pPr marL="109728" indent="0">
              <a:buNone/>
            </a:pPr>
            <a:r>
              <a:rPr lang="en-US" sz="1400" dirty="0">
                <a:latin typeface="Andalus" pitchFamily="18" charset="-78"/>
                <a:cs typeface="Andalus" pitchFamily="18" charset="-78"/>
              </a:rPr>
              <a:t>   - The `context` package provides a way to propagate cancellation signals and deadlines across a tree of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r>
              <a:rPr lang="en-US" sz="1400" dirty="0">
                <a:latin typeface="Andalus" pitchFamily="18" charset="-78"/>
                <a:cs typeface="Andalus" pitchFamily="18" charset="-78"/>
              </a:rPr>
              <a:t>   - It's useful for handling timeouts, cancellation, and managing resources in a structured way.</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3. Synchronization Techniques</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Atomic Operations:</a:t>
            </a:r>
          </a:p>
          <a:p>
            <a:pPr marL="109728" indent="0">
              <a:buNone/>
            </a:pPr>
            <a:r>
              <a:rPr lang="en-US" sz="1400" dirty="0">
                <a:latin typeface="Andalus" pitchFamily="18" charset="-78"/>
                <a:cs typeface="Andalus" pitchFamily="18" charset="-78"/>
              </a:rPr>
              <a:t>   - The `sync/atomic` package provides atomic operations for basic types like integers and pointers.</a:t>
            </a:r>
          </a:p>
          <a:p>
            <a:pPr marL="109728" indent="0">
              <a:buNone/>
            </a:pPr>
            <a:r>
              <a:rPr lang="en-US" sz="1400" dirty="0">
                <a:latin typeface="Andalus" pitchFamily="18" charset="-78"/>
                <a:cs typeface="Andalus" pitchFamily="18" charset="-78"/>
              </a:rPr>
              <a:t>   - Atomic operations allow for synchronization without </a:t>
            </a:r>
            <a:r>
              <a:rPr lang="en-US" sz="1400" dirty="0" err="1">
                <a:latin typeface="Andalus" pitchFamily="18" charset="-78"/>
                <a:cs typeface="Andalus" pitchFamily="18" charset="-78"/>
              </a:rPr>
              <a:t>mutexes</a:t>
            </a:r>
            <a:r>
              <a:rPr lang="en-US" sz="1400" dirty="0">
                <a:latin typeface="Andalus" pitchFamily="18" charset="-78"/>
                <a:cs typeface="Andalus" pitchFamily="18" charset="-78"/>
              </a:rPr>
              <a:t>, reducing contention and improving performance in some cases.</a:t>
            </a: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1789633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Once:</a:t>
            </a:r>
          </a:p>
          <a:p>
            <a:pPr marL="109728" indent="0">
              <a:buNone/>
            </a:pPr>
            <a:r>
              <a:rPr lang="en-US" sz="1400" dirty="0">
                <a:latin typeface="Andalus" pitchFamily="18" charset="-78"/>
                <a:cs typeface="Andalus" pitchFamily="18" charset="-78"/>
              </a:rPr>
              <a:t>   - The `</a:t>
            </a:r>
            <a:r>
              <a:rPr lang="en-US" sz="1400" dirty="0" err="1">
                <a:latin typeface="Andalus" pitchFamily="18" charset="-78"/>
                <a:cs typeface="Andalus" pitchFamily="18" charset="-78"/>
              </a:rPr>
              <a:t>sync.Once</a:t>
            </a:r>
            <a:r>
              <a:rPr lang="en-US" sz="1400" dirty="0">
                <a:latin typeface="Andalus" pitchFamily="18" charset="-78"/>
                <a:cs typeface="Andalus" pitchFamily="18" charset="-78"/>
              </a:rPr>
              <a:t>` type provides a mechanism for running initialization code exactly once, regardless of how many times it's called from concurrent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4. Advanced Error Handling in Concurrency: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Error Propagation in </a:t>
            </a:r>
            <a:r>
              <a:rPr lang="en-US" sz="1400" b="1" dirty="0" err="1">
                <a:solidFill>
                  <a:srgbClr val="002060"/>
                </a:solidFill>
                <a:latin typeface="Andalus" pitchFamily="18" charset="-78"/>
                <a:cs typeface="Andalus" pitchFamily="18" charset="-78"/>
              </a:rPr>
              <a:t>Goroutines</a:t>
            </a:r>
            <a:r>
              <a:rPr lang="en-US" sz="1400" b="1" dirty="0">
                <a:solidFill>
                  <a:srgbClr val="002060"/>
                </a:solidFill>
                <a:latin typeface="Andalus" pitchFamily="18" charset="-78"/>
                <a:cs typeface="Andalus" pitchFamily="18" charset="-78"/>
              </a:rPr>
              <a:t>:</a:t>
            </a:r>
          </a:p>
          <a:p>
            <a:pPr marL="109728" indent="0">
              <a:buNone/>
            </a:pPr>
            <a:r>
              <a:rPr lang="en-US" sz="1400" dirty="0">
                <a:latin typeface="Andalus" pitchFamily="18" charset="-78"/>
                <a:cs typeface="Andalus" pitchFamily="18" charset="-78"/>
              </a:rPr>
              <a:t>   - Handling errors in concurrent programs requires careful consideration of error propagation across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r>
              <a:rPr lang="en-US" sz="1400" dirty="0">
                <a:latin typeface="Andalus" pitchFamily="18" charset="-78"/>
                <a:cs typeface="Andalus" pitchFamily="18" charset="-78"/>
              </a:rPr>
              <a:t>   - Techniques like error channels or synchronization primitives can be used to propagate errors effectively.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Contextual Errors and Context Package:</a:t>
            </a:r>
          </a:p>
          <a:p>
            <a:pPr marL="109728" indent="0">
              <a:buNone/>
            </a:pPr>
            <a:r>
              <a:rPr lang="en-US" sz="1400" dirty="0">
                <a:latin typeface="Andalus" pitchFamily="18" charset="-78"/>
                <a:cs typeface="Andalus" pitchFamily="18" charset="-78"/>
              </a:rPr>
              <a:t>   - The `context` package can be used to propagate errors along with cancellation signals and deadlines across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r>
              <a:rPr lang="en-US" sz="1400" dirty="0">
                <a:latin typeface="Andalus" pitchFamily="18" charset="-78"/>
                <a:cs typeface="Andalus" pitchFamily="18" charset="-78"/>
              </a:rPr>
              <a:t>   - Contextual errors provide additional context about the error's origin and help in debugging and tracing.</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5. Performance Optimization</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Fine-Grained Locking:</a:t>
            </a:r>
          </a:p>
          <a:p>
            <a:pPr marL="109728" indent="0">
              <a:buNone/>
            </a:pPr>
            <a:r>
              <a:rPr lang="en-US" sz="1400" dirty="0">
                <a:latin typeface="Andalus" pitchFamily="18" charset="-78"/>
                <a:cs typeface="Andalus" pitchFamily="18" charset="-78"/>
              </a:rPr>
              <a:t>   - Avoiding unnecessary locking and using fine-grained locking can help improve parallelism and reduce contention in concurrent programs.</a:t>
            </a: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3320249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endParaRPr lang="en-US" sz="1400" dirty="0">
              <a:latin typeface="Andalus" pitchFamily="18" charset="-78"/>
              <a:cs typeface="Andalus" pitchFamily="18" charset="-78"/>
            </a:endParaRPr>
          </a:p>
          <a:p>
            <a:pPr marL="109728" indent="0">
              <a:buNone/>
            </a:pPr>
            <a:r>
              <a:rPr lang="en-US" sz="1400" b="1" dirty="0" smtClean="0">
                <a:solidFill>
                  <a:srgbClr val="002060"/>
                </a:solidFill>
                <a:latin typeface="Andalus" pitchFamily="18" charset="-78"/>
                <a:cs typeface="Andalus" pitchFamily="18" charset="-78"/>
              </a:rPr>
              <a:t>#### </a:t>
            </a:r>
            <a:r>
              <a:rPr lang="en-US" sz="1400" b="1" dirty="0">
                <a:solidFill>
                  <a:srgbClr val="002060"/>
                </a:solidFill>
                <a:latin typeface="Andalus" pitchFamily="18" charset="-78"/>
                <a:cs typeface="Andalus" pitchFamily="18" charset="-78"/>
              </a:rPr>
              <a:t>b. Goroutine Pools:</a:t>
            </a:r>
          </a:p>
          <a:p>
            <a:pPr marL="109728" indent="0">
              <a:buNone/>
            </a:pPr>
            <a:r>
              <a:rPr lang="en-US" sz="1400" dirty="0">
                <a:latin typeface="Andalus" pitchFamily="18" charset="-78"/>
                <a:cs typeface="Andalus" pitchFamily="18" charset="-78"/>
              </a:rPr>
              <a:t>   - Managing the creation and lifecycle of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can impact performance.</a:t>
            </a:r>
          </a:p>
          <a:p>
            <a:pPr marL="109728" indent="0">
              <a:buNone/>
            </a:pPr>
            <a:r>
              <a:rPr lang="en-US" sz="1400" dirty="0">
                <a:latin typeface="Andalus" pitchFamily="18" charset="-78"/>
                <a:cs typeface="Andalus" pitchFamily="18" charset="-78"/>
              </a:rPr>
              <a:t>   - Goroutine pools can be used to limit the number of concurrently executing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and manage resource usage effectively.</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 6. Debugging and Profiling</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Race Condition Detection:</a:t>
            </a:r>
          </a:p>
          <a:p>
            <a:pPr marL="109728" indent="0">
              <a:buNone/>
            </a:pPr>
            <a:r>
              <a:rPr lang="en-US" sz="1400" dirty="0">
                <a:latin typeface="Andalus" pitchFamily="18" charset="-78"/>
                <a:cs typeface="Andalus" pitchFamily="18" charset="-78"/>
              </a:rPr>
              <a:t>   - Race conditions can occur in concurrent programs when multiple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access shared data without proper synchronization.</a:t>
            </a:r>
          </a:p>
          <a:p>
            <a:pPr marL="109728" indent="0">
              <a:buNone/>
            </a:pPr>
            <a:r>
              <a:rPr lang="en-US" sz="1400" dirty="0">
                <a:latin typeface="Andalus" pitchFamily="18" charset="-78"/>
                <a:cs typeface="Andalus" pitchFamily="18" charset="-78"/>
              </a:rPr>
              <a:t>   - Go provides tools like the </a:t>
            </a:r>
            <a:r>
              <a:rPr lang="en-US" sz="1400" b="1" dirty="0">
                <a:solidFill>
                  <a:srgbClr val="FF0000"/>
                </a:solidFill>
                <a:latin typeface="Andalus" pitchFamily="18" charset="-78"/>
                <a:cs typeface="Andalus" pitchFamily="18" charset="-78"/>
              </a:rPr>
              <a:t>`-race` flag </a:t>
            </a:r>
            <a:r>
              <a:rPr lang="en-US" sz="1400" dirty="0">
                <a:latin typeface="Andalus" pitchFamily="18" charset="-78"/>
                <a:cs typeface="Andalus" pitchFamily="18" charset="-78"/>
              </a:rPr>
              <a:t>for detecting and debugging race conditions.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Profiling Tools:</a:t>
            </a:r>
          </a:p>
          <a:p>
            <a:pPr marL="109728" indent="0">
              <a:buNone/>
            </a:pPr>
            <a:r>
              <a:rPr lang="en-US" sz="1400" dirty="0">
                <a:latin typeface="Andalus" pitchFamily="18" charset="-78"/>
                <a:cs typeface="Andalus" pitchFamily="18" charset="-78"/>
              </a:rPr>
              <a:t>   - Go provides built-in profiling tools like </a:t>
            </a:r>
            <a:r>
              <a:rPr lang="en-US" sz="1400" b="1" dirty="0">
                <a:solidFill>
                  <a:srgbClr val="FF0000"/>
                </a:solidFill>
                <a:latin typeface="Andalus" pitchFamily="18" charset="-78"/>
                <a:cs typeface="Andalus" pitchFamily="18" charset="-78"/>
              </a:rPr>
              <a:t>`</a:t>
            </a:r>
            <a:r>
              <a:rPr lang="en-US" sz="1400" b="1" dirty="0" err="1">
                <a:solidFill>
                  <a:srgbClr val="FF0000"/>
                </a:solidFill>
                <a:latin typeface="Andalus" pitchFamily="18" charset="-78"/>
                <a:cs typeface="Andalus" pitchFamily="18" charset="-78"/>
              </a:rPr>
              <a:t>pprof</a:t>
            </a:r>
            <a:r>
              <a:rPr lang="en-US" sz="1400" b="1" dirty="0">
                <a:solidFill>
                  <a:srgbClr val="FF0000"/>
                </a:solidFill>
                <a:latin typeface="Andalus" pitchFamily="18" charset="-78"/>
                <a:cs typeface="Andalus" pitchFamily="18" charset="-78"/>
              </a:rPr>
              <a:t>` </a:t>
            </a:r>
            <a:r>
              <a:rPr lang="en-US" sz="1400" dirty="0">
                <a:latin typeface="Andalus" pitchFamily="18" charset="-78"/>
                <a:cs typeface="Andalus" pitchFamily="18" charset="-78"/>
              </a:rPr>
              <a:t>for profiling CPU, memory, and </a:t>
            </a:r>
            <a:r>
              <a:rPr lang="en-US" sz="1400" dirty="0" err="1">
                <a:latin typeface="Andalus" pitchFamily="18" charset="-78"/>
                <a:cs typeface="Andalus" pitchFamily="18" charset="-78"/>
              </a:rPr>
              <a:t>goroutine</a:t>
            </a:r>
            <a:r>
              <a:rPr lang="en-US" sz="1400" dirty="0">
                <a:latin typeface="Andalus" pitchFamily="18" charset="-78"/>
                <a:cs typeface="Andalus" pitchFamily="18" charset="-78"/>
              </a:rPr>
              <a:t> usage in concurrent programs.</a:t>
            </a:r>
          </a:p>
          <a:p>
            <a:pPr marL="109728" indent="0">
              <a:buNone/>
            </a:pPr>
            <a:r>
              <a:rPr lang="en-US" sz="1400" dirty="0">
                <a:latin typeface="Andalus" pitchFamily="18" charset="-78"/>
                <a:cs typeface="Andalus" pitchFamily="18" charset="-78"/>
              </a:rPr>
              <a:t>   - Profiling can help identify bottlenecks and optimize the performance of concurrent applications.</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By mastering these advanced concurrency concepts and techniques, developers can write efficient, scalable, and reliable concurrent programs in Go. Effective use of concurrency primitives, synchronization techniques, and error handling can lead to high-performance and robust concurrent applications.</a:t>
            </a:r>
            <a:endParaRPr lang="en-US" sz="1400" dirty="0" smtClean="0">
              <a:latin typeface="Andalus" pitchFamily="18" charset="-78"/>
              <a:cs typeface="Andalus" pitchFamily="18" charset="-78"/>
            </a:endParaRPr>
          </a:p>
        </p:txBody>
      </p:sp>
    </p:spTree>
    <p:extLst>
      <p:ext uri="{BB962C8B-B14F-4D97-AF65-F5344CB8AC3E}">
        <p14:creationId xmlns:p14="http://schemas.microsoft.com/office/powerpoint/2010/main" val="2015510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5800" y="1066800"/>
            <a:ext cx="7499091" cy="3138487"/>
          </a:xfrm>
          <a:prstGeom prst="rect">
            <a:avLst/>
          </a:prstGeom>
        </p:spPr>
      </p:pic>
    </p:spTree>
    <p:extLst>
      <p:ext uri="{BB962C8B-B14F-4D97-AF65-F5344CB8AC3E}">
        <p14:creationId xmlns:p14="http://schemas.microsoft.com/office/powerpoint/2010/main" val="198426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381000"/>
            <a:ext cx="8639175" cy="4981326"/>
          </a:xfrm>
          <a:prstGeom prst="rect">
            <a:avLst/>
          </a:prstGeom>
        </p:spPr>
      </p:pic>
    </p:spTree>
    <p:extLst>
      <p:ext uri="{BB962C8B-B14F-4D97-AF65-F5344CB8AC3E}">
        <p14:creationId xmlns:p14="http://schemas.microsoft.com/office/powerpoint/2010/main" val="1413002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838200"/>
            <a:ext cx="6491288" cy="2838158"/>
          </a:xfrm>
          <a:prstGeom prst="rect">
            <a:avLst/>
          </a:prstGeom>
        </p:spPr>
      </p:pic>
    </p:spTree>
    <p:extLst>
      <p:ext uri="{BB962C8B-B14F-4D97-AF65-F5344CB8AC3E}">
        <p14:creationId xmlns:p14="http://schemas.microsoft.com/office/powerpoint/2010/main" val="3450386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18660</TotalTime>
  <Words>807</Words>
  <Application>Microsoft Office PowerPoint</Application>
  <PresentationFormat>On-screen Show (4:3)</PresentationFormat>
  <Paragraphs>161</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1685</cp:revision>
  <dcterms:created xsi:type="dcterms:W3CDTF">2018-01-16T19:20:37Z</dcterms:created>
  <dcterms:modified xsi:type="dcterms:W3CDTF">2024-05-24T03:25:38Z</dcterms:modified>
</cp:coreProperties>
</file>