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7" r:id="rId2"/>
    <p:sldId id="343" r:id="rId3"/>
    <p:sldId id="369" r:id="rId4"/>
    <p:sldId id="370" r:id="rId5"/>
    <p:sldId id="371" r:id="rId6"/>
    <p:sldId id="372" r:id="rId7"/>
    <p:sldId id="373" r:id="rId8"/>
    <p:sldId id="374" r:id="rId9"/>
    <p:sldId id="375" r:id="rId10"/>
    <p:sldId id="376" r:id="rId11"/>
    <p:sldId id="378" r:id="rId12"/>
    <p:sldId id="379" r:id="rId13"/>
    <p:sldId id="380" r:id="rId14"/>
    <p:sldId id="377" r:id="rId15"/>
    <p:sldId id="35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5/18/2024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5/18/2024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5/18/2024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5/18/2024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90600"/>
            <a:ext cx="7772400" cy="5293757"/>
          </a:xfrm>
          <a:prstGeom prst="rect">
            <a:avLst/>
          </a:prstGeom>
        </p:spPr>
        <p:txBody>
          <a:bodyPr wrap="square">
            <a:spAutoFit/>
          </a:bodyPr>
          <a:lstStyle/>
          <a:p>
            <a:pPr algn="ctr"/>
            <a:endParaRPr lang="en-US" b="1" dirty="0" smtClean="0">
              <a:latin typeface="Andalus" pitchFamily="18" charset="-78"/>
              <a:cs typeface="Andalus" pitchFamily="18" charset="-78"/>
            </a:endParaRPr>
          </a:p>
          <a:p>
            <a:pPr algn="ctr"/>
            <a:r>
              <a:rPr lang="en-US" b="1" dirty="0" smtClean="0">
                <a:latin typeface="Andalus" pitchFamily="18" charset="-78"/>
                <a:cs typeface="Andalus" pitchFamily="18" charset="-78"/>
              </a:rPr>
              <a:t>Session-1 Introduction to Go Programming</a:t>
            </a:r>
          </a:p>
          <a:p>
            <a:pPr algn="ctr"/>
            <a:r>
              <a:rPr lang="en-US" b="1" smtClean="0">
                <a:latin typeface="Andalus" pitchFamily="18" charset="-78"/>
                <a:cs typeface="Andalus" pitchFamily="18" charset="-78"/>
              </a:rPr>
              <a:t>-------------------------------------------------</a:t>
            </a: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r>
              <a:rPr lang="en-US" sz="1400" b="1" dirty="0" smtClean="0">
                <a:solidFill>
                  <a:srgbClr val="FF0000"/>
                </a:solidFill>
                <a:latin typeface="Andalus" pitchFamily="18" charset="-78"/>
                <a:cs typeface="Andalus" pitchFamily="18" charset="-78"/>
              </a:rPr>
              <a:t>  By </a:t>
            </a:r>
            <a:r>
              <a:rPr lang="en-US" sz="1400" b="1" dirty="0">
                <a:solidFill>
                  <a:srgbClr val="FF0000"/>
                </a:solidFill>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352800" y="2133600"/>
            <a:ext cx="1981200" cy="7477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048000"/>
            <a:ext cx="3162403" cy="129556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229600" cy="5867400"/>
          </a:xfrm>
        </p:spPr>
        <p:txBody>
          <a:bodyPr>
            <a:normAutofit/>
          </a:bodyPr>
          <a:lstStyle/>
          <a:p>
            <a:pPr marL="109728" indent="0">
              <a:buNone/>
            </a:pPr>
            <a:r>
              <a:rPr lang="en-US" sz="1400"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Key </a:t>
            </a:r>
            <a:r>
              <a:rPr lang="en-US" sz="1400" b="1" dirty="0">
                <a:latin typeface="Andalus" pitchFamily="18" charset="-78"/>
                <a:cs typeface="Andalus" pitchFamily="18" charset="-78"/>
              </a:rPr>
              <a:t>essentials of </a:t>
            </a:r>
            <a:r>
              <a:rPr lang="en-US" sz="1400" b="1" dirty="0" err="1" smtClean="0">
                <a:latin typeface="Andalus" pitchFamily="18" charset="-78"/>
                <a:cs typeface="Andalus" pitchFamily="18" charset="-78"/>
              </a:rPr>
              <a:t>Golang</a:t>
            </a:r>
            <a:endParaRPr lang="en-US" sz="1400" b="1" dirty="0" smtClean="0">
              <a:latin typeface="Andalus" pitchFamily="18" charset="-78"/>
              <a:cs typeface="Andalus" pitchFamily="18" charset="-78"/>
            </a:endParaRPr>
          </a:p>
          <a:p>
            <a:pPr marL="109728" indent="0" algn="ctr">
              <a:buNone/>
            </a:pPr>
            <a:r>
              <a:rPr lang="en-US" sz="1400" dirty="0" smtClean="0">
                <a:latin typeface="Andalus" pitchFamily="18" charset="-78"/>
                <a:cs typeface="Andalus" pitchFamily="18" charset="-78"/>
              </a:rPr>
              <a:t>------------------------------------------------------------------------------------------------</a:t>
            </a:r>
          </a:p>
          <a:p>
            <a:pPr marL="109728" indent="0">
              <a:buNone/>
            </a:pPr>
            <a:r>
              <a:rPr lang="en-US" sz="1400" b="1" dirty="0">
                <a:latin typeface="Andalus" pitchFamily="18" charset="-78"/>
                <a:cs typeface="Andalus" pitchFamily="18" charset="-78"/>
              </a:rPr>
              <a:t>Here are some key features of Go</a:t>
            </a: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a:buFont typeface="Wingdings" panose="05000000000000000000" pitchFamily="2" charset="2"/>
              <a:buChar char="§"/>
            </a:pPr>
            <a:r>
              <a:rPr lang="en-US" sz="1400" b="1" dirty="0">
                <a:latin typeface="Andalus" pitchFamily="18" charset="-78"/>
                <a:cs typeface="Andalus" pitchFamily="18" charset="-78"/>
              </a:rPr>
              <a:t>Simplicity: </a:t>
            </a:r>
            <a:r>
              <a:rPr lang="en-US" sz="1400" dirty="0">
                <a:latin typeface="Andalus" pitchFamily="18" charset="-78"/>
                <a:cs typeface="Andalus" pitchFamily="18" charset="-78"/>
              </a:rPr>
              <a:t>Go is designed to be easy to learn and use. Its syntax is simple and straightforward, making it a good choice for beginners and experienced programmers </a:t>
            </a:r>
            <a:r>
              <a:rPr lang="en-US" sz="1400" dirty="0" smtClean="0">
                <a:latin typeface="Andalus" pitchFamily="18" charset="-78"/>
                <a:cs typeface="Andalus" pitchFamily="18" charset="-78"/>
              </a:rPr>
              <a:t>alike</a:t>
            </a:r>
          </a:p>
          <a:p>
            <a:pPr marL="109728" indent="0">
              <a:buNone/>
            </a:pPr>
            <a:endParaRPr lang="en-US" sz="1400" dirty="0">
              <a:latin typeface="Andalus" pitchFamily="18" charset="-78"/>
              <a:cs typeface="Andalus" pitchFamily="18" charset="-78"/>
            </a:endParaRPr>
          </a:p>
          <a:p>
            <a:pPr>
              <a:buFont typeface="Wingdings" panose="05000000000000000000" pitchFamily="2" charset="2"/>
              <a:buChar char="§"/>
            </a:pPr>
            <a:r>
              <a:rPr lang="en-US" sz="1400" b="1" dirty="0">
                <a:latin typeface="Andalus" pitchFamily="18" charset="-78"/>
                <a:cs typeface="Andalus" pitchFamily="18" charset="-78"/>
              </a:rPr>
              <a:t>Concurrency: </a:t>
            </a:r>
            <a:r>
              <a:rPr lang="en-US" sz="1400" dirty="0">
                <a:latin typeface="Andalus" pitchFamily="18" charset="-78"/>
                <a:cs typeface="Andalus" pitchFamily="18" charset="-78"/>
              </a:rPr>
              <a:t>Go has built-in support for concurrency, allowing developers to write efficient and scalable code for multicore and distributed </a:t>
            </a:r>
            <a:r>
              <a:rPr lang="en-US" sz="1400" dirty="0" smtClean="0">
                <a:latin typeface="Andalus" pitchFamily="18" charset="-78"/>
                <a:cs typeface="Andalus" pitchFamily="18" charset="-78"/>
              </a:rPr>
              <a:t>systems</a:t>
            </a:r>
          </a:p>
          <a:p>
            <a:pPr marL="109728" indent="0">
              <a:buNone/>
            </a:pPr>
            <a:endParaRPr lang="en-US" sz="1400" dirty="0">
              <a:latin typeface="Andalus" pitchFamily="18" charset="-78"/>
              <a:cs typeface="Andalus" pitchFamily="18" charset="-78"/>
            </a:endParaRPr>
          </a:p>
          <a:p>
            <a:pPr>
              <a:buFont typeface="Wingdings" panose="05000000000000000000" pitchFamily="2" charset="2"/>
              <a:buChar char="§"/>
            </a:pPr>
            <a:r>
              <a:rPr lang="en-US" sz="1400" b="1" dirty="0">
                <a:latin typeface="Andalus" pitchFamily="18" charset="-78"/>
                <a:cs typeface="Andalus" pitchFamily="18" charset="-78"/>
              </a:rPr>
              <a:t>Garbage collection: </a:t>
            </a:r>
            <a:r>
              <a:rPr lang="en-US" sz="1400" dirty="0">
                <a:latin typeface="Andalus" pitchFamily="18" charset="-78"/>
                <a:cs typeface="Andalus" pitchFamily="18" charset="-78"/>
              </a:rPr>
              <a:t>Go has automatic memory management, which frees developers from having to worry about memory allocation and </a:t>
            </a:r>
            <a:r>
              <a:rPr lang="en-US" sz="1400" dirty="0" smtClean="0">
                <a:latin typeface="Andalus" pitchFamily="18" charset="-78"/>
                <a:cs typeface="Andalus" pitchFamily="18" charset="-78"/>
              </a:rPr>
              <a:t>deallocation</a:t>
            </a:r>
          </a:p>
          <a:p>
            <a:pPr>
              <a:buFont typeface="Wingdings" panose="05000000000000000000" pitchFamily="2" charset="2"/>
              <a:buChar char="§"/>
            </a:pPr>
            <a:endParaRPr lang="en-US" sz="1400" dirty="0">
              <a:latin typeface="Andalus" pitchFamily="18" charset="-78"/>
              <a:cs typeface="Andalus" pitchFamily="18" charset="-78"/>
            </a:endParaRPr>
          </a:p>
          <a:p>
            <a:pPr>
              <a:buFont typeface="Wingdings" panose="05000000000000000000" pitchFamily="2" charset="2"/>
              <a:buChar char="§"/>
            </a:pPr>
            <a:r>
              <a:rPr lang="en-US" sz="1400" b="1" dirty="0">
                <a:latin typeface="Andalus" pitchFamily="18" charset="-78"/>
                <a:cs typeface="Andalus" pitchFamily="18" charset="-78"/>
              </a:rPr>
              <a:t>Fast compile times: </a:t>
            </a:r>
            <a:r>
              <a:rPr lang="en-US" sz="1400" dirty="0">
                <a:latin typeface="Andalus" pitchFamily="18" charset="-78"/>
                <a:cs typeface="Andalus" pitchFamily="18" charset="-78"/>
              </a:rPr>
              <a:t>Go has a fast compiler, which makes it easy to iterate quickly during </a:t>
            </a:r>
            <a:r>
              <a:rPr lang="en-US" sz="1400" dirty="0" smtClean="0">
                <a:latin typeface="Andalus" pitchFamily="18" charset="-78"/>
                <a:cs typeface="Andalus" pitchFamily="18" charset="-78"/>
              </a:rPr>
              <a:t>development</a:t>
            </a:r>
          </a:p>
          <a:p>
            <a:pPr>
              <a:buFont typeface="Wingdings" panose="05000000000000000000" pitchFamily="2" charset="2"/>
              <a:buChar char="§"/>
            </a:pPr>
            <a:endParaRPr lang="en-US" sz="1400" dirty="0">
              <a:latin typeface="Andalus" pitchFamily="18" charset="-78"/>
              <a:cs typeface="Andalus" pitchFamily="18" charset="-78"/>
            </a:endParaRPr>
          </a:p>
          <a:p>
            <a:pPr>
              <a:buFont typeface="Wingdings" panose="05000000000000000000" pitchFamily="2" charset="2"/>
              <a:buChar char="§"/>
            </a:pPr>
            <a:r>
              <a:rPr lang="en-US" sz="1400" b="1" dirty="0">
                <a:latin typeface="Andalus" pitchFamily="18" charset="-78"/>
                <a:cs typeface="Andalus" pitchFamily="18" charset="-78"/>
              </a:rPr>
              <a:t>Cross-platform support: </a:t>
            </a:r>
            <a:r>
              <a:rPr lang="en-US" sz="1400" dirty="0">
                <a:latin typeface="Andalus" pitchFamily="18" charset="-78"/>
                <a:cs typeface="Andalus" pitchFamily="18" charset="-78"/>
              </a:rPr>
              <a:t>Go can be compiled to run on many different platforms, including Windows, Linux, and </a:t>
            </a:r>
            <a:r>
              <a:rPr lang="en-US" sz="1400" dirty="0" err="1" smtClean="0">
                <a:latin typeface="Andalus" pitchFamily="18" charset="-78"/>
                <a:cs typeface="Andalus" pitchFamily="18" charset="-78"/>
              </a:rPr>
              <a:t>macOS</a:t>
            </a:r>
            <a:endParaRPr lang="en-US" sz="1400" dirty="0" smtClean="0">
              <a:latin typeface="Andalus" pitchFamily="18" charset="-78"/>
              <a:cs typeface="Andalus" pitchFamily="18" charset="-78"/>
            </a:endParaRPr>
          </a:p>
          <a:p>
            <a:pPr>
              <a:buFont typeface="Wingdings" panose="05000000000000000000" pitchFamily="2" charset="2"/>
              <a:buChar char="§"/>
            </a:pPr>
            <a:endParaRPr lang="en-US" sz="1400" dirty="0">
              <a:latin typeface="Andalus" pitchFamily="18" charset="-78"/>
              <a:cs typeface="Andalus" pitchFamily="18" charset="-78"/>
            </a:endParaRPr>
          </a:p>
          <a:p>
            <a:pPr>
              <a:buFont typeface="Wingdings" panose="05000000000000000000" pitchFamily="2" charset="2"/>
              <a:buChar char="§"/>
            </a:pPr>
            <a:r>
              <a:rPr lang="en-US" sz="1400" b="1" dirty="0">
                <a:latin typeface="Andalus" pitchFamily="18" charset="-78"/>
                <a:cs typeface="Andalus" pitchFamily="18" charset="-78"/>
              </a:rPr>
              <a:t>Strong typing: </a:t>
            </a:r>
            <a:r>
              <a:rPr lang="en-US" sz="1400" dirty="0">
                <a:latin typeface="Andalus" pitchFamily="18" charset="-78"/>
                <a:cs typeface="Andalus" pitchFamily="18" charset="-78"/>
              </a:rPr>
              <a:t>Go is a statically typed language, which helps catch errors at compile time rather than at </a:t>
            </a:r>
            <a:r>
              <a:rPr lang="en-US" sz="1400" dirty="0" smtClean="0">
                <a:latin typeface="Andalus" pitchFamily="18" charset="-78"/>
                <a:cs typeface="Andalus" pitchFamily="18" charset="-78"/>
              </a:rPr>
              <a:t>runtime</a:t>
            </a:r>
            <a:endParaRPr lang="en-US" sz="1400"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Go has a large and growing community of developers and is used by many well-known companies, including Google, Uber, and Dropbox.</a:t>
            </a:r>
            <a:endParaRPr lang="en-IN" sz="1400" dirty="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pPr marL="109728" lvl="0" indent="0">
              <a:buNone/>
            </a:pPr>
            <a:endParaRPr lang="en-US" sz="1400" b="1" dirty="0">
              <a:latin typeface="Andalus" pitchFamily="18" charset="-78"/>
              <a:cs typeface="Andalus" pitchFamily="18" charset="-78"/>
            </a:endParaRPr>
          </a:p>
          <a:p>
            <a:pPr marL="109728" lvl="0" indent="0">
              <a:buNone/>
            </a:pPr>
            <a:endParaRPr lang="en-US" sz="1400" dirty="0">
              <a:solidFill>
                <a:srgbClr val="FF0000"/>
              </a:solidFill>
              <a:latin typeface="Andalus" pitchFamily="18" charset="-78"/>
              <a:cs typeface="Andalus" pitchFamily="18" charset="-78"/>
            </a:endParaRPr>
          </a:p>
          <a:p>
            <a:pPr marL="109728" lvl="0" indent="0">
              <a:buNone/>
            </a:pPr>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486693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229600" cy="5867400"/>
          </a:xfrm>
        </p:spPr>
        <p:txBody>
          <a:bodyPr>
            <a:normAutofit/>
          </a:bodyPr>
          <a:lstStyle/>
          <a:p>
            <a:pPr marL="109728" indent="0">
              <a:buNone/>
            </a:pPr>
            <a:r>
              <a:rPr lang="en-US" sz="1400"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Advantages </a:t>
            </a:r>
            <a:r>
              <a:rPr lang="en-US" sz="1400" b="1" dirty="0">
                <a:latin typeface="Andalus" pitchFamily="18" charset="-78"/>
                <a:cs typeface="Andalus" pitchFamily="18" charset="-78"/>
              </a:rPr>
              <a:t>of </a:t>
            </a:r>
            <a:r>
              <a:rPr lang="en-US" sz="1400" b="1" dirty="0" err="1" smtClean="0">
                <a:latin typeface="Andalus" pitchFamily="18" charset="-78"/>
                <a:cs typeface="Andalus" pitchFamily="18" charset="-78"/>
              </a:rPr>
              <a:t>Golang</a:t>
            </a:r>
            <a:endParaRPr lang="en-US" sz="1400" b="1" dirty="0" smtClean="0">
              <a:latin typeface="Andalus" pitchFamily="18" charset="-78"/>
              <a:cs typeface="Andalus" pitchFamily="18" charset="-78"/>
            </a:endParaRPr>
          </a:p>
          <a:p>
            <a:pPr marL="109728" indent="0" algn="ctr">
              <a:buNone/>
            </a:pP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a:buFont typeface="Wingdings" panose="05000000000000000000" pitchFamily="2" charset="2"/>
              <a:buChar char="§"/>
            </a:pPr>
            <a:r>
              <a:rPr lang="en-US" sz="1400" b="1" dirty="0">
                <a:latin typeface="Andalus" pitchFamily="18" charset="-78"/>
                <a:cs typeface="Andalus" pitchFamily="18" charset="-78"/>
              </a:rPr>
              <a:t>Flexible– </a:t>
            </a:r>
            <a:r>
              <a:rPr lang="en-US" sz="1400" dirty="0">
                <a:latin typeface="Andalus" pitchFamily="18" charset="-78"/>
                <a:cs typeface="Andalus" pitchFamily="18" charset="-78"/>
              </a:rPr>
              <a:t>It is concise, simple and easy to read.</a:t>
            </a:r>
          </a:p>
          <a:p>
            <a:pPr>
              <a:buFont typeface="Wingdings" panose="05000000000000000000" pitchFamily="2" charset="2"/>
              <a:buChar char="§"/>
            </a:pPr>
            <a:r>
              <a:rPr lang="en-US" sz="1400" b="1" dirty="0">
                <a:latin typeface="Andalus" pitchFamily="18" charset="-78"/>
                <a:cs typeface="Andalus" pitchFamily="18" charset="-78"/>
              </a:rPr>
              <a:t>Concurrency– </a:t>
            </a:r>
            <a:r>
              <a:rPr lang="en-US" sz="1400" dirty="0">
                <a:latin typeface="Andalus" pitchFamily="18" charset="-78"/>
                <a:cs typeface="Andalus" pitchFamily="18" charset="-78"/>
              </a:rPr>
              <a:t>It allows multiple process running simultaneously and effectively.</a:t>
            </a:r>
          </a:p>
          <a:p>
            <a:pPr>
              <a:buFont typeface="Wingdings" panose="05000000000000000000" pitchFamily="2" charset="2"/>
              <a:buChar char="§"/>
            </a:pPr>
            <a:r>
              <a:rPr lang="en-US" sz="1400" b="1" dirty="0">
                <a:latin typeface="Andalus" pitchFamily="18" charset="-78"/>
                <a:cs typeface="Andalus" pitchFamily="18" charset="-78"/>
              </a:rPr>
              <a:t>Quick Outcome– </a:t>
            </a:r>
            <a:r>
              <a:rPr lang="en-US" sz="1400" dirty="0">
                <a:latin typeface="Andalus" pitchFamily="18" charset="-78"/>
                <a:cs typeface="Andalus" pitchFamily="18" charset="-78"/>
              </a:rPr>
              <a:t>Its compilation time is very fast.</a:t>
            </a:r>
          </a:p>
          <a:p>
            <a:pPr>
              <a:buFont typeface="Wingdings" panose="05000000000000000000" pitchFamily="2" charset="2"/>
              <a:buChar char="§"/>
            </a:pPr>
            <a:r>
              <a:rPr lang="en-US" sz="1400" b="1" dirty="0">
                <a:latin typeface="Andalus" pitchFamily="18" charset="-78"/>
                <a:cs typeface="Andalus" pitchFamily="18" charset="-78"/>
              </a:rPr>
              <a:t>Library-</a:t>
            </a:r>
            <a:r>
              <a:rPr lang="en-US" sz="1400" dirty="0">
                <a:latin typeface="Andalus" pitchFamily="18" charset="-78"/>
                <a:cs typeface="Andalus" pitchFamily="18" charset="-78"/>
              </a:rPr>
              <a:t> It provides a rich standard library.</a:t>
            </a:r>
          </a:p>
          <a:p>
            <a:pPr>
              <a:buFont typeface="Wingdings" panose="05000000000000000000" pitchFamily="2" charset="2"/>
              <a:buChar char="§"/>
            </a:pPr>
            <a:r>
              <a:rPr lang="en-US" sz="1400" b="1" dirty="0" smtClean="0">
                <a:latin typeface="Andalus" pitchFamily="18" charset="-78"/>
                <a:cs typeface="Andalus" pitchFamily="18" charset="-78"/>
              </a:rPr>
              <a:t>Concurrency</a:t>
            </a:r>
            <a:r>
              <a:rPr lang="en-US" sz="1400" b="1" dirty="0">
                <a:latin typeface="Andalus" pitchFamily="18" charset="-78"/>
                <a:cs typeface="Andalus" pitchFamily="18" charset="-78"/>
              </a:rPr>
              <a:t>: </a:t>
            </a:r>
            <a:r>
              <a:rPr lang="en-US" sz="1400" dirty="0">
                <a:latin typeface="Andalus" pitchFamily="18" charset="-78"/>
                <a:cs typeface="Andalus" pitchFamily="18" charset="-78"/>
              </a:rPr>
              <a:t>Go provides excellent support for concurrency, making it easy to write code that can run multiple tasks simultaneously. This is achieved through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 and Channels, which allow you to write code that can run multiple operations at the same time.</a:t>
            </a:r>
          </a:p>
          <a:p>
            <a:pPr>
              <a:buFont typeface="Wingdings" panose="05000000000000000000" pitchFamily="2" charset="2"/>
              <a:buChar char="§"/>
            </a:pPr>
            <a:r>
              <a:rPr lang="en-US" sz="1400" b="1" dirty="0">
                <a:latin typeface="Andalus" pitchFamily="18" charset="-78"/>
                <a:cs typeface="Andalus" pitchFamily="18" charset="-78"/>
              </a:rPr>
              <a:t>Performance: </a:t>
            </a:r>
            <a:r>
              <a:rPr lang="en-US" sz="1400" dirty="0">
                <a:latin typeface="Andalus" pitchFamily="18" charset="-78"/>
                <a:cs typeface="Andalus" pitchFamily="18" charset="-78"/>
              </a:rPr>
              <a:t>Go is designed to be fast and efficient, with a focus on performance and low memory usage. This makes it well-suited for building high-performance network services, as well as for solving complex computational problems.</a:t>
            </a:r>
          </a:p>
          <a:p>
            <a:pPr>
              <a:buFont typeface="Wingdings" panose="05000000000000000000" pitchFamily="2" charset="2"/>
              <a:buChar char="§"/>
            </a:pPr>
            <a:r>
              <a:rPr lang="en-US" sz="1400" b="1" dirty="0">
                <a:latin typeface="Andalus" pitchFamily="18" charset="-78"/>
                <a:cs typeface="Andalus" pitchFamily="18" charset="-78"/>
              </a:rPr>
              <a:t>Simplicity: </a:t>
            </a:r>
            <a:r>
              <a:rPr lang="en-US" sz="1400" dirty="0">
                <a:latin typeface="Andalus" pitchFamily="18" charset="-78"/>
                <a:cs typeface="Andalus" pitchFamily="18" charset="-78"/>
              </a:rPr>
              <a:t>Go has a straightforward syntax and a simple type system, making it easy to learn and use, even for people with no prior programming experience.</a:t>
            </a:r>
          </a:p>
          <a:p>
            <a:pPr>
              <a:buFont typeface="Wingdings" panose="05000000000000000000" pitchFamily="2" charset="2"/>
              <a:buChar char="§"/>
            </a:pPr>
            <a:r>
              <a:rPr lang="en-US" sz="1400" b="1" dirty="0">
                <a:latin typeface="Andalus" pitchFamily="18" charset="-78"/>
                <a:cs typeface="Andalus" pitchFamily="18" charset="-78"/>
              </a:rPr>
              <a:t>Garbage Collection: </a:t>
            </a:r>
            <a:r>
              <a:rPr lang="en-US" sz="1400" dirty="0">
                <a:latin typeface="Andalus" pitchFamily="18" charset="-78"/>
                <a:cs typeface="Andalus" pitchFamily="18" charset="-78"/>
              </a:rPr>
              <a:t>Go has built-in garbage collection, which automatically manages memory for you. This eliminates the need for manual memory management, reducing the likelihood of memory leaks and other bugs that can arise from manual memory management.</a:t>
            </a:r>
          </a:p>
          <a:p>
            <a:pPr>
              <a:buFont typeface="Wingdings" panose="05000000000000000000" pitchFamily="2" charset="2"/>
              <a:buChar char="§"/>
            </a:pPr>
            <a:r>
              <a:rPr lang="en-US" sz="1400" b="1" dirty="0">
                <a:latin typeface="Andalus" pitchFamily="18" charset="-78"/>
                <a:cs typeface="Andalus" pitchFamily="18" charset="-78"/>
              </a:rPr>
              <a:t>Statically Typed: </a:t>
            </a:r>
            <a:r>
              <a:rPr lang="en-US" sz="1400" dirty="0">
                <a:latin typeface="Andalus" pitchFamily="18" charset="-78"/>
                <a:cs typeface="Andalus" pitchFamily="18" charset="-78"/>
              </a:rPr>
              <a:t>Go is a statically typed language, which means that types are determined at compile time. This provides stronger type safety and makes it easier to catch type-related bugs before they occur</a:t>
            </a:r>
            <a:endParaRPr lang="en-US" sz="1400" dirty="0" smtClean="0">
              <a:latin typeface="Andalus" pitchFamily="18" charset="-78"/>
              <a:cs typeface="Andalus" pitchFamily="18" charset="-78"/>
            </a:endParaRPr>
          </a:p>
          <a:p>
            <a:pPr marL="109728" lvl="0" indent="0">
              <a:buNone/>
            </a:pPr>
            <a:endParaRPr lang="en-US" sz="1400" b="1" dirty="0">
              <a:latin typeface="Andalus" pitchFamily="18" charset="-78"/>
              <a:cs typeface="Andalus" pitchFamily="18" charset="-78"/>
            </a:endParaRPr>
          </a:p>
          <a:p>
            <a:pPr marL="109728" lvl="0" indent="0">
              <a:buNone/>
            </a:pPr>
            <a:endParaRPr lang="en-US" sz="1400" dirty="0">
              <a:solidFill>
                <a:srgbClr val="FF0000"/>
              </a:solidFill>
              <a:latin typeface="Andalus" pitchFamily="18" charset="-78"/>
              <a:cs typeface="Andalus" pitchFamily="18" charset="-78"/>
            </a:endParaRPr>
          </a:p>
          <a:p>
            <a:pPr marL="109728" lvl="0" indent="0">
              <a:buNone/>
            </a:pPr>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768249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599" y="381000"/>
            <a:ext cx="8684653" cy="5181600"/>
          </a:xfrm>
          <a:prstGeom prst="rect">
            <a:avLst/>
          </a:prstGeom>
        </p:spPr>
      </p:pic>
    </p:spTree>
    <p:extLst>
      <p:ext uri="{BB962C8B-B14F-4D97-AF65-F5344CB8AC3E}">
        <p14:creationId xmlns:p14="http://schemas.microsoft.com/office/powerpoint/2010/main" val="2658050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066800"/>
            <a:ext cx="8432148" cy="3886200"/>
          </a:xfrm>
          <a:prstGeom prst="rect">
            <a:avLst/>
          </a:prstGeom>
        </p:spPr>
      </p:pic>
    </p:spTree>
    <p:extLst>
      <p:ext uri="{BB962C8B-B14F-4D97-AF65-F5344CB8AC3E}">
        <p14:creationId xmlns:p14="http://schemas.microsoft.com/office/powerpoint/2010/main" val="3861692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pPr lvl="0"/>
            <a:r>
              <a:rPr lang="en-US" sz="1400" dirty="0" smtClean="0">
                <a:latin typeface="Andalus" pitchFamily="18" charset="-78"/>
                <a:cs typeface="Andalus" pitchFamily="18" charset="-78"/>
              </a:rPr>
              <a:t>What </a:t>
            </a:r>
            <a:r>
              <a:rPr lang="en-US" sz="1400" dirty="0">
                <a:latin typeface="Andalus" pitchFamily="18" charset="-78"/>
                <a:cs typeface="Andalus" pitchFamily="18" charset="-78"/>
              </a:rPr>
              <a:t>is </a:t>
            </a:r>
            <a:r>
              <a:rPr lang="en-US" sz="1400" dirty="0" err="1" smtClean="0">
                <a:latin typeface="Andalus" pitchFamily="18" charset="-78"/>
                <a:cs typeface="Andalus" pitchFamily="18" charset="-78"/>
              </a:rPr>
              <a:t>Golang</a:t>
            </a:r>
            <a:r>
              <a:rPr lang="en-US" sz="1400" dirty="0" smtClean="0">
                <a:latin typeface="Andalus" pitchFamily="18" charset="-78"/>
                <a:cs typeface="Andalus" pitchFamily="18" charset="-78"/>
              </a:rPr>
              <a:t> ?</a:t>
            </a:r>
            <a:endParaRPr lang="en-IN" sz="1400" dirty="0">
              <a:latin typeface="Andalus" pitchFamily="18" charset="-78"/>
              <a:cs typeface="Andalus" pitchFamily="18" charset="-78"/>
            </a:endParaRPr>
          </a:p>
          <a:p>
            <a:pPr lvl="0"/>
            <a:r>
              <a:rPr lang="en-US" sz="1400" dirty="0">
                <a:latin typeface="Andalus" pitchFamily="18" charset="-78"/>
                <a:cs typeface="Andalus" pitchFamily="18" charset="-78"/>
              </a:rPr>
              <a:t>Basics of programming</a:t>
            </a:r>
            <a:endParaRPr lang="en-IN" sz="1400" dirty="0">
              <a:latin typeface="Andalus" pitchFamily="18" charset="-78"/>
              <a:cs typeface="Andalus" pitchFamily="18" charset="-78"/>
            </a:endParaRPr>
          </a:p>
          <a:p>
            <a:pPr lvl="0"/>
            <a:r>
              <a:rPr lang="en-US" sz="1400" dirty="0">
                <a:latin typeface="Andalus" pitchFamily="18" charset="-78"/>
                <a:cs typeface="Andalus" pitchFamily="18" charset="-78"/>
              </a:rPr>
              <a:t>Key essentials of </a:t>
            </a:r>
            <a:r>
              <a:rPr lang="en-US" sz="1400" dirty="0" err="1">
                <a:latin typeface="Andalus" pitchFamily="18" charset="-78"/>
                <a:cs typeface="Andalus" pitchFamily="18" charset="-78"/>
              </a:rPr>
              <a:t>Golang</a:t>
            </a:r>
            <a:endParaRPr lang="en-IN" sz="1400" dirty="0">
              <a:latin typeface="Andalus" pitchFamily="18" charset="-78"/>
              <a:cs typeface="Andalus" pitchFamily="18" charset="-78"/>
            </a:endParaRPr>
          </a:p>
          <a:p>
            <a:pPr lvl="0"/>
            <a:r>
              <a:rPr lang="en-US" sz="1400" dirty="0">
                <a:latin typeface="Andalus" pitchFamily="18" charset="-78"/>
                <a:cs typeface="Andalus" pitchFamily="18" charset="-78"/>
              </a:rPr>
              <a:t>Advantages of </a:t>
            </a:r>
            <a:r>
              <a:rPr lang="en-US" sz="1400" dirty="0" err="1" smtClean="0">
                <a:latin typeface="Andalus" pitchFamily="18" charset="-78"/>
                <a:cs typeface="Andalus" pitchFamily="18" charset="-78"/>
              </a:rPr>
              <a:t>Golang</a:t>
            </a:r>
            <a:endParaRPr lang="en-US" sz="1400" dirty="0" smtClean="0">
              <a:latin typeface="Andalus" pitchFamily="18" charset="-78"/>
              <a:cs typeface="Andalus" pitchFamily="18" charset="-78"/>
            </a:endParaRPr>
          </a:p>
          <a:p>
            <a:r>
              <a:rPr lang="en-US" sz="1400" dirty="0">
                <a:latin typeface="Andalus" pitchFamily="18" charset="-78"/>
                <a:cs typeface="Andalus" pitchFamily="18" charset="-78"/>
              </a:rPr>
              <a:t>Comparison of the Go language, C, C++, Java, </a:t>
            </a:r>
            <a:r>
              <a:rPr lang="en-US" sz="1400">
                <a:latin typeface="Andalus" pitchFamily="18" charset="-78"/>
                <a:cs typeface="Andalus" pitchFamily="18" charset="-78"/>
              </a:rPr>
              <a:t>and </a:t>
            </a:r>
            <a:r>
              <a:rPr lang="en-US" sz="1400" smtClean="0">
                <a:latin typeface="Andalus" pitchFamily="18" charset="-78"/>
                <a:cs typeface="Andalus" pitchFamily="18" charset="-78"/>
              </a:rPr>
              <a:t>Python</a:t>
            </a:r>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pPr lvl="0"/>
            <a:r>
              <a:rPr lang="en-US" sz="1400" dirty="0" smtClean="0">
                <a:latin typeface="Andalus" pitchFamily="18" charset="-78"/>
                <a:cs typeface="Andalus" pitchFamily="18" charset="-78"/>
              </a:rPr>
              <a:t>What </a:t>
            </a:r>
            <a:r>
              <a:rPr lang="en-US" sz="1400" dirty="0">
                <a:latin typeface="Andalus" pitchFamily="18" charset="-78"/>
                <a:cs typeface="Andalus" pitchFamily="18" charset="-78"/>
              </a:rPr>
              <a:t>is </a:t>
            </a:r>
            <a:r>
              <a:rPr lang="en-US" sz="1400" dirty="0" err="1" smtClean="0">
                <a:latin typeface="Andalus" pitchFamily="18" charset="-78"/>
                <a:cs typeface="Andalus" pitchFamily="18" charset="-78"/>
              </a:rPr>
              <a:t>Golang</a:t>
            </a:r>
            <a:r>
              <a:rPr lang="en-US" sz="1400" dirty="0" smtClean="0">
                <a:latin typeface="Andalus" pitchFamily="18" charset="-78"/>
                <a:cs typeface="Andalus" pitchFamily="18" charset="-78"/>
              </a:rPr>
              <a:t> ?</a:t>
            </a:r>
            <a:endParaRPr lang="en-IN" sz="1400" dirty="0">
              <a:latin typeface="Andalus" pitchFamily="18" charset="-78"/>
              <a:cs typeface="Andalus" pitchFamily="18" charset="-78"/>
            </a:endParaRPr>
          </a:p>
          <a:p>
            <a:pPr lvl="0"/>
            <a:r>
              <a:rPr lang="en-US" sz="1400" dirty="0">
                <a:latin typeface="Andalus" pitchFamily="18" charset="-78"/>
                <a:cs typeface="Andalus" pitchFamily="18" charset="-78"/>
              </a:rPr>
              <a:t>Basics of programming</a:t>
            </a:r>
            <a:endParaRPr lang="en-IN" sz="1400" dirty="0">
              <a:latin typeface="Andalus" pitchFamily="18" charset="-78"/>
              <a:cs typeface="Andalus" pitchFamily="18" charset="-78"/>
            </a:endParaRPr>
          </a:p>
          <a:p>
            <a:pPr lvl="0"/>
            <a:r>
              <a:rPr lang="en-US" sz="1400" dirty="0">
                <a:latin typeface="Andalus" pitchFamily="18" charset="-78"/>
                <a:cs typeface="Andalus" pitchFamily="18" charset="-78"/>
              </a:rPr>
              <a:t>Key essentials of </a:t>
            </a:r>
            <a:r>
              <a:rPr lang="en-US" sz="1400" dirty="0" err="1">
                <a:latin typeface="Andalus" pitchFamily="18" charset="-78"/>
                <a:cs typeface="Andalus" pitchFamily="18" charset="-78"/>
              </a:rPr>
              <a:t>Golang</a:t>
            </a:r>
            <a:endParaRPr lang="en-IN" sz="1400" dirty="0">
              <a:latin typeface="Andalus" pitchFamily="18" charset="-78"/>
              <a:cs typeface="Andalus" pitchFamily="18" charset="-78"/>
            </a:endParaRPr>
          </a:p>
          <a:p>
            <a:pPr lvl="0"/>
            <a:r>
              <a:rPr lang="en-US" sz="1400" dirty="0">
                <a:latin typeface="Andalus" pitchFamily="18" charset="-78"/>
                <a:cs typeface="Andalus" pitchFamily="18" charset="-78"/>
              </a:rPr>
              <a:t>Advantages of </a:t>
            </a:r>
            <a:r>
              <a:rPr lang="en-US" sz="1400" dirty="0" err="1" smtClean="0">
                <a:latin typeface="Andalus" pitchFamily="18" charset="-78"/>
                <a:cs typeface="Andalus" pitchFamily="18" charset="-78"/>
              </a:rPr>
              <a:t>Golang</a:t>
            </a:r>
            <a:endParaRPr lang="en-US" sz="1400" dirty="0" smtClean="0">
              <a:latin typeface="Andalus" pitchFamily="18" charset="-78"/>
              <a:cs typeface="Andalus" pitchFamily="18" charset="-78"/>
            </a:endParaRPr>
          </a:p>
          <a:p>
            <a:pPr lvl="0"/>
            <a:r>
              <a:rPr lang="en-US" sz="1400" dirty="0">
                <a:latin typeface="Andalus" pitchFamily="18" charset="-78"/>
                <a:cs typeface="Andalus" pitchFamily="18" charset="-78"/>
              </a:rPr>
              <a:t>Comparison of the Go language, C, C++, Java, and Python</a:t>
            </a:r>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2400"/>
            <a:ext cx="8229600" cy="6248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a:t>
            </a:r>
            <a:r>
              <a:rPr lang="en-US" sz="1400" b="1" dirty="0" err="1" smtClean="0">
                <a:latin typeface="Andalus" pitchFamily="18" charset="-78"/>
                <a:cs typeface="Andalus" pitchFamily="18" charset="-78"/>
              </a:rPr>
              <a:t>Golang</a:t>
            </a:r>
            <a:r>
              <a:rPr lang="en-US" sz="1400" b="1" dirty="0" smtClean="0">
                <a:latin typeface="Andalus" pitchFamily="18" charset="-78"/>
                <a:cs typeface="Andalus" pitchFamily="18" charset="-78"/>
              </a:rPr>
              <a:t> ?</a:t>
            </a:r>
          </a:p>
          <a:p>
            <a:pPr marL="109728" indent="0" algn="ctr">
              <a:buNone/>
            </a:pPr>
            <a:r>
              <a:rPr lang="en-US" sz="1400" b="1" dirty="0" smtClean="0">
                <a:latin typeface="Andalus" pitchFamily="18" charset="-78"/>
                <a:cs typeface="Andalus" pitchFamily="18" charset="-78"/>
              </a:rPr>
              <a:t>--------------------------------------------------------------------------------------------------</a:t>
            </a:r>
          </a:p>
          <a:p>
            <a:pPr lvl="0"/>
            <a:r>
              <a:rPr lang="en-US" sz="1400" dirty="0" smtClean="0">
                <a:latin typeface="Andalus" pitchFamily="18" charset="-78"/>
                <a:cs typeface="Andalus" pitchFamily="18" charset="-78"/>
              </a:rPr>
              <a:t>An </a:t>
            </a:r>
            <a:r>
              <a:rPr lang="en-US" sz="1400" dirty="0">
                <a:latin typeface="Andalus" pitchFamily="18" charset="-78"/>
                <a:cs typeface="Andalus" pitchFamily="18" charset="-78"/>
              </a:rPr>
              <a:t>open-source programming language supported by </a:t>
            </a:r>
            <a:r>
              <a:rPr lang="en-US" sz="1400" dirty="0" smtClean="0">
                <a:latin typeface="Andalus" pitchFamily="18" charset="-78"/>
                <a:cs typeface="Andalus" pitchFamily="18" charset="-78"/>
              </a:rPr>
              <a:t>Google</a:t>
            </a:r>
          </a:p>
          <a:p>
            <a:r>
              <a:rPr lang="en-US" sz="1400" dirty="0">
                <a:latin typeface="Andalus" pitchFamily="18" charset="-78"/>
                <a:cs typeface="Andalus" pitchFamily="18" charset="-78"/>
              </a:rPr>
              <a:t>Build simple, secure, scalable systems with </a:t>
            </a:r>
            <a:r>
              <a:rPr lang="en-US" sz="1400" dirty="0" smtClean="0">
                <a:latin typeface="Andalus" pitchFamily="18" charset="-78"/>
                <a:cs typeface="Andalus" pitchFamily="18" charset="-78"/>
              </a:rPr>
              <a:t>Go</a:t>
            </a:r>
            <a:endParaRPr lang="en-US" sz="1400" dirty="0">
              <a:latin typeface="Andalus" pitchFamily="18" charset="-78"/>
              <a:cs typeface="Andalus" pitchFamily="18" charset="-78"/>
            </a:endParaRPr>
          </a:p>
          <a:p>
            <a:pPr lvl="0"/>
            <a:r>
              <a:rPr lang="en-US" sz="1400" dirty="0">
                <a:latin typeface="Andalus" pitchFamily="18" charset="-78"/>
                <a:cs typeface="Andalus" pitchFamily="18" charset="-78"/>
              </a:rPr>
              <a:t>Easy to learn and great for teams</a:t>
            </a:r>
          </a:p>
          <a:p>
            <a:pPr lvl="0"/>
            <a:r>
              <a:rPr lang="en-US" sz="1400" dirty="0">
                <a:latin typeface="Andalus" pitchFamily="18" charset="-78"/>
                <a:cs typeface="Andalus" pitchFamily="18" charset="-78"/>
              </a:rPr>
              <a:t>Built-in concurrency and a robust standard library</a:t>
            </a:r>
          </a:p>
          <a:p>
            <a:pPr lvl="0"/>
            <a:r>
              <a:rPr lang="en-US" sz="1400" dirty="0">
                <a:latin typeface="Andalus" pitchFamily="18" charset="-78"/>
                <a:cs typeface="Andalus" pitchFamily="18" charset="-78"/>
              </a:rPr>
              <a:t>Large ecosystem of partners, communities, and </a:t>
            </a:r>
            <a:r>
              <a:rPr lang="en-US" sz="1400" dirty="0" smtClean="0">
                <a:latin typeface="Andalus" pitchFamily="18" charset="-78"/>
                <a:cs typeface="Andalus" pitchFamily="18" charset="-78"/>
              </a:rPr>
              <a:t>tools</a:t>
            </a:r>
          </a:p>
          <a:p>
            <a:pPr marL="109728" indent="0" algn="ctr">
              <a:buNone/>
            </a:pPr>
            <a:r>
              <a:rPr lang="en-US" sz="1400" b="1" dirty="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Basics </a:t>
            </a:r>
            <a:r>
              <a:rPr lang="en-US" sz="1400" b="1" dirty="0">
                <a:latin typeface="Andalus" pitchFamily="18" charset="-78"/>
                <a:cs typeface="Andalus" pitchFamily="18" charset="-78"/>
              </a:rPr>
              <a:t>of </a:t>
            </a:r>
            <a:r>
              <a:rPr lang="en-US" sz="1400" b="1" dirty="0" smtClean="0">
                <a:latin typeface="Andalus" pitchFamily="18" charset="-78"/>
                <a:cs typeface="Andalus" pitchFamily="18" charset="-78"/>
              </a:rPr>
              <a:t>programming</a:t>
            </a:r>
            <a:endParaRPr lang="en-US" sz="1400" b="1" dirty="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r>
              <a:rPr lang="en-US" sz="1400" dirty="0" smtClean="0">
                <a:latin typeface="Andalus" pitchFamily="18" charset="-78"/>
                <a:cs typeface="Andalus" pitchFamily="18" charset="-78"/>
              </a:rPr>
              <a:t>Irrespective </a:t>
            </a:r>
            <a:r>
              <a:rPr lang="en-US" sz="1400" dirty="0">
                <a:latin typeface="Andalus" pitchFamily="18" charset="-78"/>
                <a:cs typeface="Andalus" pitchFamily="18" charset="-78"/>
              </a:rPr>
              <a:t>of the programming language you choose to learn, the basic concepts of programming are similar across languages. </a:t>
            </a:r>
            <a:endParaRPr lang="en-US" sz="1400" dirty="0" smtClean="0">
              <a:latin typeface="Andalus" pitchFamily="18" charset="-78"/>
              <a:cs typeface="Andalus" pitchFamily="18" charset="-78"/>
            </a:endParaRPr>
          </a:p>
          <a:p>
            <a:pPr marL="109728" indent="0">
              <a:buNone/>
            </a:pPr>
            <a:r>
              <a:rPr lang="en-US" sz="1400" b="1" dirty="0" smtClean="0">
                <a:latin typeface="Andalus" pitchFamily="18" charset="-78"/>
                <a:cs typeface="Andalus" pitchFamily="18" charset="-78"/>
              </a:rPr>
              <a:t>Some </a:t>
            </a:r>
            <a:r>
              <a:rPr lang="en-US" sz="1400" b="1" dirty="0">
                <a:latin typeface="Andalus" pitchFamily="18" charset="-78"/>
                <a:cs typeface="Andalus" pitchFamily="18" charset="-78"/>
              </a:rPr>
              <a:t>of these concepts include</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r>
              <a:rPr lang="en-US" sz="1400" dirty="0">
                <a:latin typeface="Andalus" pitchFamily="18" charset="-78"/>
                <a:cs typeface="Andalus" pitchFamily="18" charset="-78"/>
              </a:rPr>
              <a:t>Variable Declaration</a:t>
            </a:r>
          </a:p>
          <a:p>
            <a:r>
              <a:rPr lang="en-US" sz="1400" dirty="0">
                <a:latin typeface="Andalus" pitchFamily="18" charset="-78"/>
                <a:cs typeface="Andalus" pitchFamily="18" charset="-78"/>
              </a:rPr>
              <a:t>Basic Syntax</a:t>
            </a:r>
          </a:p>
          <a:p>
            <a:r>
              <a:rPr lang="en-US" sz="1400" dirty="0">
                <a:latin typeface="Andalus" pitchFamily="18" charset="-78"/>
                <a:cs typeface="Andalus" pitchFamily="18" charset="-78"/>
              </a:rPr>
              <a:t>Data Type and Structures</a:t>
            </a:r>
          </a:p>
          <a:p>
            <a:r>
              <a:rPr lang="en-US" sz="1400" dirty="0">
                <a:latin typeface="Andalus" pitchFamily="18" charset="-78"/>
                <a:cs typeface="Andalus" pitchFamily="18" charset="-78"/>
              </a:rPr>
              <a:t>Flow Control Structures (Conditionals and loops)</a:t>
            </a:r>
          </a:p>
          <a:p>
            <a:r>
              <a:rPr lang="en-US" sz="1400" dirty="0">
                <a:latin typeface="Andalus" pitchFamily="18" charset="-78"/>
                <a:cs typeface="Andalus" pitchFamily="18" charset="-78"/>
              </a:rPr>
              <a:t>Functional Programming</a:t>
            </a:r>
          </a:p>
          <a:p>
            <a:r>
              <a:rPr lang="en-US" sz="1400" dirty="0">
                <a:latin typeface="Andalus" pitchFamily="18" charset="-78"/>
                <a:cs typeface="Andalus" pitchFamily="18" charset="-78"/>
              </a:rPr>
              <a:t>Object-Oriented Programming</a:t>
            </a:r>
          </a:p>
          <a:p>
            <a:r>
              <a:rPr lang="en-US" sz="1400" dirty="0">
                <a:latin typeface="Andalus" pitchFamily="18" charset="-78"/>
                <a:cs typeface="Andalus" pitchFamily="18" charset="-78"/>
              </a:rPr>
              <a:t>Debugging</a:t>
            </a:r>
          </a:p>
          <a:p>
            <a:r>
              <a:rPr lang="en-US" sz="1400" dirty="0">
                <a:latin typeface="Andalus" pitchFamily="18" charset="-78"/>
                <a:cs typeface="Andalus" pitchFamily="18" charset="-78"/>
              </a:rPr>
              <a:t>IDEs and Coding Environments</a:t>
            </a: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1555453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lvl="0" indent="0">
              <a:buNone/>
            </a:pPr>
            <a:endParaRPr lang="en-US" sz="1400" b="1" dirty="0" smtClean="0">
              <a:latin typeface="Andalus" pitchFamily="18" charset="-78"/>
              <a:cs typeface="Andalus" pitchFamily="18" charset="-78"/>
            </a:endParaRPr>
          </a:p>
          <a:p>
            <a:pPr marL="109728" lvl="0" indent="0">
              <a:buNone/>
            </a:pPr>
            <a:r>
              <a:rPr lang="en-US" sz="1400" b="1" dirty="0" smtClean="0">
                <a:latin typeface="Andalus" pitchFamily="18" charset="-78"/>
                <a:cs typeface="Andalus" pitchFamily="18" charset="-78"/>
              </a:rPr>
              <a:t>Variable declaration:</a:t>
            </a:r>
          </a:p>
          <a:p>
            <a:pPr marL="109728" lvl="0" indent="0">
              <a:buNone/>
            </a:pP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lvl="0"/>
            <a:r>
              <a:rPr lang="en-US" sz="1400" dirty="0">
                <a:latin typeface="Andalus" pitchFamily="18" charset="-78"/>
                <a:cs typeface="Andalus" pitchFamily="18" charset="-78"/>
              </a:rPr>
              <a:t>Variables are containers for storing data values, a memory location for a data type. Variables are created using a declaration or keyword that varies across languages</a:t>
            </a:r>
            <a:r>
              <a:rPr lang="en-US" sz="1400" dirty="0" smtClean="0">
                <a:latin typeface="Andalus" pitchFamily="18" charset="-78"/>
                <a:cs typeface="Andalus" pitchFamily="18" charset="-78"/>
              </a:rPr>
              <a:t>.</a:t>
            </a:r>
          </a:p>
          <a:p>
            <a:pPr lvl="0"/>
            <a:endParaRPr lang="en-US" sz="1400" dirty="0">
              <a:latin typeface="Andalus" pitchFamily="18" charset="-78"/>
              <a:cs typeface="Andalus" pitchFamily="18" charset="-78"/>
            </a:endParaRPr>
          </a:p>
          <a:p>
            <a:pPr lvl="0"/>
            <a:r>
              <a:rPr lang="en-US" sz="1400" dirty="0">
                <a:latin typeface="Andalus" pitchFamily="18" charset="-78"/>
                <a:cs typeface="Andalus" pitchFamily="18" charset="-78"/>
              </a:rPr>
              <a:t>Variable names are usually alphanumeric, that is, they contain a-z and 0-9. They can also include special characters like underscore or the dollar </a:t>
            </a:r>
            <a:r>
              <a:rPr lang="en-US" sz="1400" dirty="0" smtClean="0">
                <a:latin typeface="Andalus" pitchFamily="18" charset="-78"/>
                <a:cs typeface="Andalus" pitchFamily="18" charset="-78"/>
              </a:rPr>
              <a:t>sign</a:t>
            </a:r>
            <a:endParaRPr lang="en-US" sz="1400" dirty="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pPr lvl="0"/>
            <a:r>
              <a:rPr lang="en-US" sz="1400" dirty="0">
                <a:latin typeface="Andalus" pitchFamily="18" charset="-78"/>
                <a:cs typeface="Andalus" pitchFamily="18" charset="-78"/>
              </a:rPr>
              <a:t>Variables can hold values of any data type supported by </a:t>
            </a:r>
            <a:r>
              <a:rPr lang="en-US" sz="1400" dirty="0" smtClean="0">
                <a:latin typeface="Andalus" pitchFamily="18" charset="-78"/>
                <a:cs typeface="Andalus" pitchFamily="18" charset="-78"/>
              </a:rPr>
              <a:t>the </a:t>
            </a:r>
            <a:r>
              <a:rPr lang="en-US" sz="1400" dirty="0">
                <a:latin typeface="Andalus" pitchFamily="18" charset="-78"/>
                <a:cs typeface="Andalus" pitchFamily="18" charset="-78"/>
              </a:rPr>
              <a:t>programming language. This value may change during program </a:t>
            </a:r>
            <a:r>
              <a:rPr lang="en-US" sz="1400" dirty="0" smtClean="0">
                <a:latin typeface="Andalus" pitchFamily="18" charset="-78"/>
                <a:cs typeface="Andalus" pitchFamily="18" charset="-78"/>
              </a:rPr>
              <a:t>execution</a:t>
            </a:r>
          </a:p>
          <a:p>
            <a:pPr lvl="0"/>
            <a:endParaRPr lang="en-US" sz="1400" dirty="0" smtClean="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Basic </a:t>
            </a:r>
            <a:r>
              <a:rPr lang="en-US" sz="1400" b="1" dirty="0" smtClean="0">
                <a:latin typeface="Andalus" pitchFamily="18" charset="-78"/>
                <a:cs typeface="Andalus" pitchFamily="18" charset="-78"/>
              </a:rPr>
              <a:t>syntax:</a:t>
            </a:r>
          </a:p>
          <a:p>
            <a:pPr marL="109728" lvl="0" indent="0">
              <a:buNone/>
            </a:pP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lvl="0"/>
            <a:r>
              <a:rPr lang="en-US" sz="1400" dirty="0">
                <a:latin typeface="Andalus" pitchFamily="18" charset="-78"/>
                <a:cs typeface="Andalus" pitchFamily="18" charset="-78"/>
              </a:rPr>
              <a:t>Every programming language has its syntax, and you must learn the fundamental syntax of the language you are learning.</a:t>
            </a:r>
          </a:p>
          <a:p>
            <a:pPr lvl="0"/>
            <a:endParaRPr lang="en-US" sz="1400" dirty="0">
              <a:latin typeface="Andalus" pitchFamily="18" charset="-78"/>
              <a:cs typeface="Andalus" pitchFamily="18" charset="-78"/>
            </a:endParaRPr>
          </a:p>
          <a:p>
            <a:pPr lvl="0"/>
            <a:r>
              <a:rPr lang="en-US" sz="1400" dirty="0">
                <a:latin typeface="Andalus" pitchFamily="18" charset="-78"/>
                <a:cs typeface="Andalus" pitchFamily="18" charset="-78"/>
              </a:rPr>
              <a:t>Syntax refers to the set of rules that define the structure of a language. It is almost impossible to read or understand a programming language without its syntax.</a:t>
            </a:r>
          </a:p>
          <a:p>
            <a:pPr lvl="0"/>
            <a:endParaRPr lang="en-US" sz="1400" dirty="0">
              <a:latin typeface="Andalus" pitchFamily="18" charset="-78"/>
              <a:cs typeface="Andalus" pitchFamily="18" charset="-78"/>
            </a:endParaRPr>
          </a:p>
          <a:p>
            <a:pPr lvl="0"/>
            <a:r>
              <a:rPr lang="en-US" sz="1400" b="1" dirty="0">
                <a:solidFill>
                  <a:srgbClr val="002060"/>
                </a:solidFill>
                <a:latin typeface="Andalus" pitchFamily="18" charset="-78"/>
                <a:cs typeface="Andalus" pitchFamily="18" charset="-78"/>
              </a:rPr>
              <a:t>For example, </a:t>
            </a:r>
            <a:r>
              <a:rPr lang="en-US" sz="1400" dirty="0">
                <a:latin typeface="Andalus" pitchFamily="18" charset="-78"/>
                <a:cs typeface="Andalus" pitchFamily="18" charset="-78"/>
              </a:rPr>
              <a:t>let us declare a variable named greet and assign the value </a:t>
            </a:r>
            <a:r>
              <a:rPr lang="en-US" sz="1400" b="1" dirty="0">
                <a:latin typeface="Andalus" pitchFamily="18" charset="-78"/>
                <a:cs typeface="Andalus" pitchFamily="18" charset="-78"/>
              </a:rPr>
              <a:t>“Hello World” </a:t>
            </a:r>
            <a:r>
              <a:rPr lang="en-US" sz="1400" dirty="0">
                <a:latin typeface="Andalus" pitchFamily="18" charset="-78"/>
                <a:cs typeface="Andalus" pitchFamily="18" charset="-78"/>
              </a:rPr>
              <a:t>to it:</a:t>
            </a:r>
            <a:endParaRPr lang="en-US" sz="1400" dirty="0" smtClean="0">
              <a:latin typeface="Andalus" pitchFamily="18" charset="-78"/>
              <a:cs typeface="Andalus" pitchFamily="18" charset="-78"/>
            </a:endParaRPr>
          </a:p>
          <a:p>
            <a:pPr marL="109728" lvl="0" indent="0">
              <a:buNone/>
            </a:pPr>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423935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lvl="0" indent="0">
              <a:buNone/>
            </a:pPr>
            <a:endParaRPr lang="en-US" sz="1400" b="1" dirty="0" smtClean="0">
              <a:latin typeface="Andalus" pitchFamily="18" charset="-78"/>
              <a:cs typeface="Andalus" pitchFamily="18" charset="-78"/>
            </a:endParaRPr>
          </a:p>
          <a:p>
            <a:r>
              <a:rPr lang="en-US" sz="1400" b="1" dirty="0" smtClean="0">
                <a:latin typeface="Andalus" pitchFamily="18" charset="-78"/>
                <a:cs typeface="Andalus" pitchFamily="18" charset="-78"/>
              </a:rPr>
              <a:t>C++</a:t>
            </a:r>
          </a:p>
          <a:p>
            <a:pPr marL="109728" lvl="0" indent="0">
              <a:buNone/>
            </a:pP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#include &lt;</a:t>
            </a:r>
            <a:r>
              <a:rPr lang="en-US" sz="1400" dirty="0" err="1">
                <a:solidFill>
                  <a:srgbClr val="FF0000"/>
                </a:solidFill>
                <a:latin typeface="Andalus" pitchFamily="18" charset="-78"/>
                <a:cs typeface="Andalus" pitchFamily="18" charset="-78"/>
              </a:rPr>
              <a:t>iostream</a:t>
            </a:r>
            <a:r>
              <a:rPr lang="en-US" sz="1400" dirty="0">
                <a:solidFill>
                  <a:srgbClr val="FF0000"/>
                </a:solidFill>
                <a:latin typeface="Andalus" pitchFamily="18" charset="-78"/>
                <a:cs typeface="Andalus" pitchFamily="18" charset="-78"/>
              </a:rPr>
              <a:t>&gt;</a:t>
            </a:r>
          </a:p>
          <a:p>
            <a:pPr marL="109728" lvl="0" indent="0">
              <a:buNone/>
            </a:pPr>
            <a:r>
              <a:rPr lang="en-US" sz="1400" dirty="0">
                <a:solidFill>
                  <a:srgbClr val="FF0000"/>
                </a:solidFill>
                <a:latin typeface="Andalus" pitchFamily="18" charset="-78"/>
                <a:cs typeface="Andalus" pitchFamily="18" charset="-78"/>
              </a:rPr>
              <a:t>using namespace </a:t>
            </a:r>
            <a:r>
              <a:rPr lang="en-US" sz="1400" dirty="0" err="1">
                <a:solidFill>
                  <a:srgbClr val="FF0000"/>
                </a:solidFill>
                <a:latin typeface="Andalus" pitchFamily="18" charset="-78"/>
                <a:cs typeface="Andalus" pitchFamily="18" charset="-78"/>
              </a:rPr>
              <a:t>std</a:t>
            </a:r>
            <a:r>
              <a:rPr lang="en-US" sz="1400" dirty="0">
                <a:solidFill>
                  <a:srgbClr val="FF0000"/>
                </a:solidFill>
                <a:latin typeface="Andalus" pitchFamily="18" charset="-78"/>
                <a:cs typeface="Andalus" pitchFamily="18" charset="-78"/>
              </a:rPr>
              <a:t>;</a:t>
            </a:r>
          </a:p>
          <a:p>
            <a:pPr marL="109728" lvl="0" indent="0">
              <a:buNone/>
            </a:pPr>
            <a:endParaRPr lang="en-US" sz="1400" dirty="0">
              <a:solidFill>
                <a:srgbClr val="FF0000"/>
              </a:solidFill>
              <a:latin typeface="Andalus" pitchFamily="18" charset="-78"/>
              <a:cs typeface="Andalus" pitchFamily="18" charset="-78"/>
            </a:endParaRPr>
          </a:p>
          <a:p>
            <a:pPr marL="109728" lvl="0" indent="0">
              <a:buNone/>
            </a:pP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main() {</a:t>
            </a:r>
          </a:p>
          <a:p>
            <a:pPr marL="109728" lvl="0" indent="0">
              <a:buNone/>
            </a:pPr>
            <a:r>
              <a:rPr lang="en-US" sz="1400" dirty="0">
                <a:solidFill>
                  <a:srgbClr val="008000"/>
                </a:solidFill>
                <a:latin typeface="Andalus" pitchFamily="18" charset="-78"/>
                <a:cs typeface="Andalus" pitchFamily="18" charset="-78"/>
              </a:rPr>
              <a:t>  // your code goes here</a:t>
            </a:r>
          </a:p>
          <a:p>
            <a:pPr marL="109728" lvl="0" indent="0">
              <a:buNone/>
            </a:pPr>
            <a:r>
              <a:rPr lang="en-US" sz="1400" dirty="0">
                <a:solidFill>
                  <a:srgbClr val="FF0000"/>
                </a:solidFill>
                <a:latin typeface="Andalus" pitchFamily="18" charset="-78"/>
                <a:cs typeface="Andalus" pitchFamily="18" charset="-78"/>
              </a:rPr>
              <a:t>  string greet;</a:t>
            </a:r>
          </a:p>
          <a:p>
            <a:pPr marL="109728" lvl="0" indent="0">
              <a:buNone/>
            </a:pPr>
            <a:r>
              <a:rPr lang="en-US" sz="1400" dirty="0">
                <a:solidFill>
                  <a:srgbClr val="FF0000"/>
                </a:solidFill>
                <a:latin typeface="Andalus" pitchFamily="18" charset="-78"/>
                <a:cs typeface="Andalus" pitchFamily="18" charset="-78"/>
              </a:rPr>
              <a:t>  greet = "Hello World";</a:t>
            </a:r>
          </a:p>
          <a:p>
            <a:pPr marL="109728" lvl="0" indent="0">
              <a:buNone/>
            </a:pP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cout</a:t>
            </a:r>
            <a:r>
              <a:rPr lang="en-US" sz="1400" dirty="0">
                <a:solidFill>
                  <a:srgbClr val="FF0000"/>
                </a:solidFill>
                <a:latin typeface="Andalus" pitchFamily="18" charset="-78"/>
                <a:cs typeface="Andalus" pitchFamily="18" charset="-78"/>
              </a:rPr>
              <a:t> &lt;&lt; greet;</a:t>
            </a:r>
          </a:p>
          <a:p>
            <a:pPr marL="109728" lvl="0" indent="0">
              <a:buNone/>
            </a:pPr>
            <a:r>
              <a:rPr lang="en-US" sz="1400" dirty="0" smtClean="0">
                <a:solidFill>
                  <a:srgbClr val="FF0000"/>
                </a:solidFill>
                <a:latin typeface="Andalus" pitchFamily="18" charset="-78"/>
                <a:cs typeface="Andalus" pitchFamily="18" charset="-78"/>
              </a:rPr>
              <a:t>  return 0;</a:t>
            </a:r>
          </a:p>
          <a:p>
            <a:pPr marL="109728" lvl="0" indent="0">
              <a:buNone/>
            </a:pPr>
            <a:r>
              <a:rPr lang="en-US" sz="1400" dirty="0" smtClean="0">
                <a:latin typeface="Andalus" pitchFamily="18" charset="-78"/>
                <a:cs typeface="Andalus" pitchFamily="18" charset="-78"/>
              </a:rPr>
              <a:t>}</a:t>
            </a:r>
          </a:p>
          <a:p>
            <a:pPr marL="109728" lvl="0" indent="0">
              <a:buNone/>
            </a:pPr>
            <a:endParaRPr lang="en-US" sz="1400" dirty="0" smtClean="0">
              <a:latin typeface="Andalus" pitchFamily="18" charset="-78"/>
              <a:cs typeface="Andalus" pitchFamily="18" charset="-78"/>
            </a:endParaRPr>
          </a:p>
          <a:p>
            <a:r>
              <a:rPr lang="en-US" sz="1400" b="1" dirty="0" smtClean="0">
                <a:latin typeface="Andalus" pitchFamily="18" charset="-78"/>
                <a:cs typeface="Andalus" pitchFamily="18" charset="-78"/>
              </a:rPr>
              <a:t>JavaScript</a:t>
            </a:r>
            <a:endParaRPr lang="en-US" sz="1400" b="1" dirty="0">
              <a:latin typeface="Andalus" pitchFamily="18" charset="-78"/>
              <a:cs typeface="Andalus" pitchFamily="18" charset="-78"/>
            </a:endParaRPr>
          </a:p>
          <a:p>
            <a:pPr marL="109728" lvl="0" indent="0">
              <a:buNone/>
            </a:pP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dirty="0">
                <a:solidFill>
                  <a:srgbClr val="FF0000"/>
                </a:solidFill>
                <a:latin typeface="Andalus" pitchFamily="18" charset="-78"/>
                <a:cs typeface="Andalus" pitchFamily="18" charset="-78"/>
              </a:rPr>
              <a:t>let greet = "Hello World";</a:t>
            </a:r>
          </a:p>
          <a:p>
            <a:pPr marL="109728" lvl="0" indent="0">
              <a:buNone/>
            </a:pPr>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937082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lvl="0" indent="0">
              <a:buNone/>
            </a:pPr>
            <a:endParaRPr lang="en-US" sz="1400" b="1" dirty="0" smtClean="0">
              <a:latin typeface="Andalus" pitchFamily="18" charset="-78"/>
              <a:cs typeface="Andalus" pitchFamily="18" charset="-78"/>
            </a:endParaRPr>
          </a:p>
          <a:p>
            <a:r>
              <a:rPr lang="en-US" sz="1400" b="1" dirty="0" smtClean="0">
                <a:latin typeface="Andalus" pitchFamily="18" charset="-78"/>
                <a:cs typeface="Andalus" pitchFamily="18" charset="-78"/>
              </a:rPr>
              <a:t>Java</a:t>
            </a:r>
          </a:p>
          <a:p>
            <a:pPr marL="109728" lvl="0" indent="0">
              <a:buNone/>
            </a:pP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lvl="0" indent="0">
              <a:buNone/>
            </a:pPr>
            <a:r>
              <a:rPr lang="en-IN" sz="1400" dirty="0" smtClean="0">
                <a:solidFill>
                  <a:srgbClr val="FF0000"/>
                </a:solidFill>
                <a:latin typeface="Andalus" pitchFamily="18" charset="-78"/>
                <a:cs typeface="Andalus" pitchFamily="18" charset="-78"/>
              </a:rPr>
              <a:t>String </a:t>
            </a:r>
            <a:r>
              <a:rPr lang="en-IN" sz="1400" dirty="0">
                <a:solidFill>
                  <a:srgbClr val="FF0000"/>
                </a:solidFill>
                <a:latin typeface="Andalus" pitchFamily="18" charset="-78"/>
                <a:cs typeface="Andalus" pitchFamily="18" charset="-78"/>
              </a:rPr>
              <a:t>greet = "Hello World</a:t>
            </a:r>
            <a:r>
              <a:rPr lang="en-IN" sz="1400" dirty="0" smtClean="0">
                <a:solidFill>
                  <a:srgbClr val="FF0000"/>
                </a:solidFill>
                <a:latin typeface="Andalus" pitchFamily="18" charset="-78"/>
                <a:cs typeface="Andalus" pitchFamily="18" charset="-78"/>
              </a:rPr>
              <a:t>";</a:t>
            </a:r>
          </a:p>
          <a:p>
            <a:pPr marL="109728" lvl="0" indent="0">
              <a:buNone/>
            </a:pPr>
            <a:endParaRPr lang="en-US" sz="1400" dirty="0">
              <a:solidFill>
                <a:srgbClr val="FF0000"/>
              </a:solidFill>
              <a:latin typeface="Andalus" pitchFamily="18" charset="-78"/>
              <a:cs typeface="Andalus" pitchFamily="18" charset="-78"/>
            </a:endParaRPr>
          </a:p>
          <a:p>
            <a:r>
              <a:rPr lang="en-US" sz="1400" b="1" dirty="0" smtClean="0">
                <a:latin typeface="Andalus" pitchFamily="18" charset="-78"/>
                <a:cs typeface="Andalus" pitchFamily="18" charset="-78"/>
              </a:rPr>
              <a:t>Python</a:t>
            </a:r>
            <a:endParaRPr lang="en-US" sz="1400" b="1" dirty="0">
              <a:latin typeface="Andalus" pitchFamily="18" charset="-78"/>
              <a:cs typeface="Andalus" pitchFamily="18" charset="-78"/>
            </a:endParaRPr>
          </a:p>
          <a:p>
            <a:pPr marL="109728" lvl="0" indent="0">
              <a:buNone/>
            </a:pPr>
            <a:r>
              <a:rPr lang="en-US" sz="1400" b="1" dirty="0" smtClean="0">
                <a:latin typeface="Andalus" pitchFamily="18" charset="-78"/>
                <a:cs typeface="Andalus" pitchFamily="18" charset="-78"/>
              </a:rPr>
              <a:t>------------</a:t>
            </a:r>
            <a:endParaRPr lang="en-IN" sz="1400" dirty="0" smtClean="0">
              <a:solidFill>
                <a:srgbClr val="FF0000"/>
              </a:solidFill>
              <a:latin typeface="Andalus" pitchFamily="18" charset="-78"/>
              <a:cs typeface="Andalus" pitchFamily="18" charset="-78"/>
            </a:endParaRPr>
          </a:p>
          <a:p>
            <a:pPr marL="109728" lvl="0" indent="0">
              <a:buNone/>
            </a:pPr>
            <a:r>
              <a:rPr lang="en-IN" sz="1400" dirty="0" smtClean="0">
                <a:solidFill>
                  <a:srgbClr val="FF0000"/>
                </a:solidFill>
                <a:latin typeface="Andalus" pitchFamily="18" charset="-78"/>
                <a:cs typeface="Andalus" pitchFamily="18" charset="-78"/>
              </a:rPr>
              <a:t>greet </a:t>
            </a:r>
            <a:r>
              <a:rPr lang="en-IN" sz="1400" dirty="0">
                <a:solidFill>
                  <a:srgbClr val="FF0000"/>
                </a:solidFill>
                <a:latin typeface="Andalus" pitchFamily="18" charset="-78"/>
                <a:cs typeface="Andalus" pitchFamily="18" charset="-78"/>
              </a:rPr>
              <a:t>= "Hello World</a:t>
            </a:r>
            <a:r>
              <a:rPr lang="en-IN" sz="1400" dirty="0" smtClean="0">
                <a:solidFill>
                  <a:srgbClr val="FF0000"/>
                </a:solidFill>
                <a:latin typeface="Andalus" pitchFamily="18" charset="-78"/>
                <a:cs typeface="Andalus" pitchFamily="18" charset="-78"/>
              </a:rPr>
              <a:t>";</a:t>
            </a:r>
          </a:p>
          <a:p>
            <a:pPr marL="109728" lvl="0" indent="0">
              <a:buNone/>
            </a:pPr>
            <a:endParaRPr lang="en-US" sz="1400" dirty="0">
              <a:solidFill>
                <a:srgbClr val="FF0000"/>
              </a:solidFill>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Data types and </a:t>
            </a:r>
            <a:r>
              <a:rPr lang="en-US" sz="1400" b="1" dirty="0" smtClean="0">
                <a:latin typeface="Andalus" pitchFamily="18" charset="-78"/>
                <a:cs typeface="Andalus" pitchFamily="18" charset="-78"/>
              </a:rPr>
              <a:t>structures:</a:t>
            </a:r>
          </a:p>
          <a:p>
            <a:pPr marL="109728" lvl="0" indent="0">
              <a:buNone/>
            </a:pP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lvl="0" indent="0">
              <a:buNone/>
            </a:pPr>
            <a:r>
              <a:rPr lang="en-US" sz="1400" b="1" dirty="0">
                <a:solidFill>
                  <a:srgbClr val="002060"/>
                </a:solidFill>
                <a:latin typeface="Andalus" pitchFamily="18" charset="-78"/>
                <a:cs typeface="Andalus" pitchFamily="18" charset="-78"/>
              </a:rPr>
              <a:t>Data types refer to the classification of data. The most common data types include</a:t>
            </a:r>
            <a:r>
              <a:rPr lang="en-US" sz="1400" b="1" dirty="0" smtClean="0">
                <a:solidFill>
                  <a:srgbClr val="002060"/>
                </a:solidFill>
                <a:latin typeface="Andalus" pitchFamily="18" charset="-78"/>
                <a:cs typeface="Andalus" pitchFamily="18" charset="-78"/>
              </a:rPr>
              <a:t>:</a:t>
            </a:r>
            <a:endParaRPr lang="en-US" sz="1400" b="1" dirty="0">
              <a:solidFill>
                <a:srgbClr val="002060"/>
              </a:solidFill>
              <a:latin typeface="Andalus" pitchFamily="18" charset="-78"/>
              <a:cs typeface="Andalus" pitchFamily="18" charset="-78"/>
            </a:endParaRPr>
          </a:p>
          <a:p>
            <a:r>
              <a:rPr lang="en-US" sz="1400" dirty="0">
                <a:latin typeface="Andalus" pitchFamily="18" charset="-78"/>
                <a:cs typeface="Andalus" pitchFamily="18" charset="-78"/>
              </a:rPr>
              <a:t>String</a:t>
            </a:r>
          </a:p>
          <a:p>
            <a:r>
              <a:rPr lang="en-US" sz="1400" dirty="0">
                <a:latin typeface="Andalus" pitchFamily="18" charset="-78"/>
                <a:cs typeface="Andalus" pitchFamily="18" charset="-78"/>
              </a:rPr>
              <a:t>Boolean (true or false)</a:t>
            </a:r>
          </a:p>
          <a:p>
            <a:r>
              <a:rPr lang="en-US" sz="1400" dirty="0">
                <a:latin typeface="Andalus" pitchFamily="18" charset="-78"/>
                <a:cs typeface="Andalus" pitchFamily="18" charset="-78"/>
              </a:rPr>
              <a:t>Numbers, which includes integers (whole numbers from 1) and floating-point numbers (decimal-base)</a:t>
            </a:r>
          </a:p>
          <a:p>
            <a:r>
              <a:rPr lang="en-US" sz="1400" dirty="0">
                <a:latin typeface="Andalus" pitchFamily="18" charset="-78"/>
                <a:cs typeface="Andalus" pitchFamily="18" charset="-78"/>
              </a:rPr>
              <a:t>Characters (includes single alphabets or numbers)</a:t>
            </a:r>
          </a:p>
          <a:p>
            <a:r>
              <a:rPr lang="en-US" sz="1400" dirty="0">
                <a:latin typeface="Andalus" pitchFamily="18" charset="-78"/>
                <a:cs typeface="Andalus" pitchFamily="18" charset="-78"/>
              </a:rPr>
              <a:t>Arrays (a collection of data, usually of the same data type)</a:t>
            </a:r>
            <a:endParaRPr lang="en-IN" sz="1400" dirty="0">
              <a:latin typeface="Andalus" pitchFamily="18" charset="-78"/>
              <a:cs typeface="Andalus" pitchFamily="18" charset="-78"/>
            </a:endParaRPr>
          </a:p>
          <a:p>
            <a:pPr marL="109728" lvl="0" indent="0">
              <a:buNone/>
            </a:pPr>
            <a:endParaRPr lang="en-US" sz="1400" dirty="0">
              <a:solidFill>
                <a:srgbClr val="FF0000"/>
              </a:solidFill>
              <a:latin typeface="Andalus" pitchFamily="18" charset="-78"/>
              <a:cs typeface="Andalus" pitchFamily="18" charset="-78"/>
            </a:endParaRPr>
          </a:p>
          <a:p>
            <a:pPr marL="109728" lvl="0" indent="0">
              <a:buNone/>
            </a:pPr>
            <a:endParaRPr lang="en-US" sz="1400" dirty="0">
              <a:solidFill>
                <a:srgbClr val="FF0000"/>
              </a:solidFill>
              <a:latin typeface="Andalus" pitchFamily="18" charset="-78"/>
              <a:cs typeface="Andalus" pitchFamily="18" charset="-78"/>
            </a:endParaRPr>
          </a:p>
          <a:p>
            <a:pPr marL="109728" lvl="0" indent="0">
              <a:buNone/>
            </a:pPr>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1792248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lvl="0" indent="0">
              <a:buNone/>
            </a:pPr>
            <a:r>
              <a:rPr lang="en-US" sz="1400" b="1" dirty="0" smtClean="0">
                <a:latin typeface="Andalus" pitchFamily="18" charset="-78"/>
                <a:cs typeface="Andalus" pitchFamily="18" charset="-78"/>
              </a:rPr>
              <a:t>Flow </a:t>
            </a:r>
            <a:r>
              <a:rPr lang="en-US" sz="1400" b="1" dirty="0">
                <a:latin typeface="Andalus" pitchFamily="18" charset="-78"/>
                <a:cs typeface="Andalus" pitchFamily="18" charset="-78"/>
              </a:rPr>
              <a:t>control </a:t>
            </a:r>
            <a:r>
              <a:rPr lang="en-US" sz="1400" b="1" dirty="0" smtClean="0">
                <a:latin typeface="Andalus" pitchFamily="18" charset="-78"/>
                <a:cs typeface="Andalus" pitchFamily="18" charset="-78"/>
              </a:rPr>
              <a:t>structures:</a:t>
            </a:r>
          </a:p>
          <a:p>
            <a:pPr marL="109728" lvl="0" indent="0">
              <a:buNone/>
            </a:pP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r>
              <a:rPr lang="en-US" sz="1400" dirty="0">
                <a:latin typeface="Andalus" pitchFamily="18" charset="-78"/>
                <a:cs typeface="Andalus" pitchFamily="18" charset="-78"/>
              </a:rPr>
              <a:t>Flow Control Structures are the fundamental components of computer </a:t>
            </a:r>
            <a:r>
              <a:rPr lang="en-US" sz="1400" dirty="0" smtClean="0">
                <a:latin typeface="Andalus" pitchFamily="18" charset="-78"/>
                <a:cs typeface="Andalus" pitchFamily="18" charset="-78"/>
              </a:rPr>
              <a:t>programs</a:t>
            </a:r>
          </a:p>
          <a:p>
            <a:r>
              <a:rPr lang="en-US" sz="1400" dirty="0" smtClean="0">
                <a:latin typeface="Andalus" pitchFamily="18" charset="-78"/>
                <a:cs typeface="Andalus" pitchFamily="18" charset="-78"/>
              </a:rPr>
              <a:t>They </a:t>
            </a:r>
            <a:r>
              <a:rPr lang="en-US" sz="1400" dirty="0">
                <a:latin typeface="Andalus" pitchFamily="18" charset="-78"/>
                <a:cs typeface="Andalus" pitchFamily="18" charset="-78"/>
              </a:rPr>
              <a:t>are commands that allow a program to “decide” to take one direction or another.</a:t>
            </a:r>
          </a:p>
          <a:p>
            <a:pPr marL="109728" lvl="0" indent="0">
              <a:buNone/>
            </a:pP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There are three basic types of control structures: sequential, selection, and </a:t>
            </a:r>
            <a:r>
              <a:rPr lang="en-US" sz="1400" b="1" dirty="0" smtClean="0">
                <a:latin typeface="Andalus" pitchFamily="18" charset="-78"/>
                <a:cs typeface="Andalus" pitchFamily="18" charset="-78"/>
              </a:rPr>
              <a:t>iteration:</a:t>
            </a:r>
          </a:p>
          <a:p>
            <a:pPr marL="109728" lvl="0" indent="0">
              <a:buNone/>
            </a:pPr>
            <a:r>
              <a:rPr lang="en-US" sz="1400" b="1" dirty="0" smtClean="0">
                <a:latin typeface="Andalus" pitchFamily="18" charset="-78"/>
                <a:cs typeface="Andalus" pitchFamily="18" charset="-78"/>
              </a:rPr>
              <a:t>--------------------------------------------------------------------------</a:t>
            </a:r>
          </a:p>
          <a:p>
            <a:pPr marL="109728" lvl="0" indent="0">
              <a:buNone/>
            </a:pPr>
            <a:r>
              <a:rPr lang="en-US" sz="1400" b="1" dirty="0" smtClean="0">
                <a:latin typeface="Andalus" pitchFamily="18" charset="-78"/>
                <a:cs typeface="Andalus" pitchFamily="18" charset="-78"/>
              </a:rPr>
              <a:t>Sequential:</a:t>
            </a:r>
          </a:p>
          <a:p>
            <a:pPr marL="109728" lvl="0" indent="0">
              <a:buNone/>
            </a:pP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The most basic control flow is sequential control flow. It involves the execution of code statements one after the other. A real-world example is following a cooking recipe</a:t>
            </a:r>
            <a:endParaRPr lang="en-US" sz="1400" dirty="0" smtClean="0">
              <a:latin typeface="Andalus" pitchFamily="18" charset="-78"/>
              <a:cs typeface="Andalus" pitchFamily="18" charset="-78"/>
            </a:endParaRPr>
          </a:p>
          <a:p>
            <a:pPr marL="109728" lvl="0" indent="0">
              <a:buNone/>
            </a:pPr>
            <a:endParaRPr lang="en-US" sz="1400" b="1" dirty="0">
              <a:latin typeface="Andalus" pitchFamily="18" charset="-78"/>
              <a:cs typeface="Andalus" pitchFamily="18" charset="-78"/>
            </a:endParaRPr>
          </a:p>
          <a:p>
            <a:pPr marL="109728" lvl="0" indent="0">
              <a:buNone/>
            </a:pPr>
            <a:endParaRPr lang="en-US" sz="1400" dirty="0">
              <a:solidFill>
                <a:srgbClr val="FF0000"/>
              </a:solidFill>
              <a:latin typeface="Andalus" pitchFamily="18" charset="-78"/>
              <a:cs typeface="Andalus" pitchFamily="18" charset="-78"/>
            </a:endParaRPr>
          </a:p>
          <a:p>
            <a:pPr marL="109728" lvl="0" indent="0">
              <a:buNone/>
            </a:pPr>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pic>
        <p:nvPicPr>
          <p:cNvPr id="3" name="Picture 2"/>
          <p:cNvPicPr>
            <a:picLocks noChangeAspect="1"/>
          </p:cNvPicPr>
          <p:nvPr/>
        </p:nvPicPr>
        <p:blipFill>
          <a:blip r:embed="rId2"/>
          <a:stretch>
            <a:fillRect/>
          </a:stretch>
        </p:blipFill>
        <p:spPr>
          <a:xfrm>
            <a:off x="5257800" y="3276600"/>
            <a:ext cx="2421446" cy="3124200"/>
          </a:xfrm>
          <a:prstGeom prst="rect">
            <a:avLst/>
          </a:prstGeom>
        </p:spPr>
      </p:pic>
    </p:spTree>
    <p:extLst>
      <p:ext uri="{BB962C8B-B14F-4D97-AF65-F5344CB8AC3E}">
        <p14:creationId xmlns:p14="http://schemas.microsoft.com/office/powerpoint/2010/main" val="3206843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buNone/>
            </a:pPr>
            <a:r>
              <a:rPr lang="en-US" sz="1400" b="1" dirty="0" smtClean="0">
                <a:latin typeface="Andalus" pitchFamily="18" charset="-78"/>
                <a:cs typeface="Andalus" pitchFamily="18" charset="-78"/>
              </a:rPr>
              <a:t>Selection </a:t>
            </a:r>
            <a:r>
              <a:rPr lang="en-US" sz="1400" b="1" dirty="0">
                <a:latin typeface="Andalus" pitchFamily="18" charset="-78"/>
                <a:cs typeface="Andalus" pitchFamily="18" charset="-78"/>
              </a:rPr>
              <a:t>(conditionals</a:t>
            </a: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The basic premise of selection flow control is, the computer decides what action to perform based on the result of a test or condition </a:t>
            </a:r>
            <a:r>
              <a:rPr lang="en-US" sz="1400" dirty="0" err="1">
                <a:latin typeface="Andalus" pitchFamily="18" charset="-78"/>
                <a:cs typeface="Andalus" pitchFamily="18" charset="-78"/>
              </a:rPr>
              <a:t>equalling</a:t>
            </a:r>
            <a:r>
              <a:rPr lang="en-US" sz="1400" dirty="0">
                <a:latin typeface="Andalus" pitchFamily="18" charset="-78"/>
                <a:cs typeface="Andalus" pitchFamily="18" charset="-78"/>
              </a:rPr>
              <a:t> true or false.</a:t>
            </a:r>
            <a:endParaRPr lang="en-US" sz="1400" dirty="0" smtClean="0">
              <a:latin typeface="Andalus" pitchFamily="18" charset="-78"/>
              <a:cs typeface="Andalus" pitchFamily="18" charset="-78"/>
            </a:endParaRPr>
          </a:p>
          <a:p>
            <a:pPr marL="109728" lvl="0" indent="0">
              <a:buNone/>
            </a:pPr>
            <a:endParaRPr lang="en-US" sz="1400" b="1" dirty="0">
              <a:latin typeface="Andalus" pitchFamily="18" charset="-78"/>
              <a:cs typeface="Andalus" pitchFamily="18" charset="-78"/>
            </a:endParaRPr>
          </a:p>
          <a:p>
            <a:pPr marL="109728" lvl="0" indent="0">
              <a:buNone/>
            </a:pPr>
            <a:endParaRPr lang="en-US" sz="1400" dirty="0">
              <a:solidFill>
                <a:srgbClr val="FF0000"/>
              </a:solidFill>
              <a:latin typeface="Andalus" pitchFamily="18" charset="-78"/>
              <a:cs typeface="Andalus" pitchFamily="18" charset="-78"/>
            </a:endParaRPr>
          </a:p>
          <a:p>
            <a:pPr marL="109728" lvl="0" indent="0">
              <a:buNone/>
            </a:pPr>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pic>
        <p:nvPicPr>
          <p:cNvPr id="4" name="Picture 3"/>
          <p:cNvPicPr>
            <a:picLocks noChangeAspect="1"/>
          </p:cNvPicPr>
          <p:nvPr/>
        </p:nvPicPr>
        <p:blipFill>
          <a:blip r:embed="rId2"/>
          <a:stretch>
            <a:fillRect/>
          </a:stretch>
        </p:blipFill>
        <p:spPr>
          <a:xfrm>
            <a:off x="2895600" y="1905000"/>
            <a:ext cx="3443288" cy="3688672"/>
          </a:xfrm>
          <a:prstGeom prst="rect">
            <a:avLst/>
          </a:prstGeom>
        </p:spPr>
      </p:pic>
    </p:spTree>
    <p:extLst>
      <p:ext uri="{BB962C8B-B14F-4D97-AF65-F5344CB8AC3E}">
        <p14:creationId xmlns:p14="http://schemas.microsoft.com/office/powerpoint/2010/main" val="2973875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buNone/>
            </a:pPr>
            <a:r>
              <a:rPr lang="en-US" sz="1400" b="1" dirty="0" smtClean="0">
                <a:latin typeface="Andalus" pitchFamily="18" charset="-78"/>
                <a:cs typeface="Andalus" pitchFamily="18" charset="-78"/>
              </a:rPr>
              <a:t>Iteration </a:t>
            </a:r>
            <a:r>
              <a:rPr lang="en-US" sz="1400" b="1" dirty="0">
                <a:latin typeface="Andalus" pitchFamily="18" charset="-78"/>
                <a:cs typeface="Andalus" pitchFamily="18" charset="-78"/>
              </a:rPr>
              <a:t>(Loops</a:t>
            </a: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A loop is a programming structure that allows a statement or block of code to be run repeatedly until a specified condition is no longer true (will return Boolean, true or false). It is one of the most powerful and fundamental programming concepts</a:t>
            </a:r>
            <a:endParaRPr lang="en-US" sz="1400" dirty="0" smtClean="0">
              <a:latin typeface="Andalus" pitchFamily="18" charset="-78"/>
              <a:cs typeface="Andalus" pitchFamily="18" charset="-78"/>
            </a:endParaRPr>
          </a:p>
          <a:p>
            <a:pPr marL="109728" lvl="0" indent="0">
              <a:buNone/>
            </a:pPr>
            <a:endParaRPr lang="en-US" sz="1400" b="1" dirty="0">
              <a:latin typeface="Andalus" pitchFamily="18" charset="-78"/>
              <a:cs typeface="Andalus" pitchFamily="18" charset="-78"/>
            </a:endParaRPr>
          </a:p>
          <a:p>
            <a:pPr marL="109728" lvl="0" indent="0">
              <a:buNone/>
            </a:pPr>
            <a:endParaRPr lang="en-US" sz="1400" dirty="0">
              <a:solidFill>
                <a:srgbClr val="FF0000"/>
              </a:solidFill>
              <a:latin typeface="Andalus" pitchFamily="18" charset="-78"/>
              <a:cs typeface="Andalus" pitchFamily="18" charset="-78"/>
            </a:endParaRPr>
          </a:p>
          <a:p>
            <a:pPr marL="109728" lvl="0" indent="0">
              <a:buNone/>
            </a:pPr>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pic>
        <p:nvPicPr>
          <p:cNvPr id="3" name="Picture 2"/>
          <p:cNvPicPr>
            <a:picLocks noChangeAspect="1"/>
          </p:cNvPicPr>
          <p:nvPr/>
        </p:nvPicPr>
        <p:blipFill>
          <a:blip r:embed="rId2"/>
          <a:stretch>
            <a:fillRect/>
          </a:stretch>
        </p:blipFill>
        <p:spPr>
          <a:xfrm>
            <a:off x="3048000" y="2286000"/>
            <a:ext cx="3268192" cy="3290888"/>
          </a:xfrm>
          <a:prstGeom prst="rect">
            <a:avLst/>
          </a:prstGeom>
        </p:spPr>
      </p:pic>
    </p:spTree>
    <p:extLst>
      <p:ext uri="{BB962C8B-B14F-4D97-AF65-F5344CB8AC3E}">
        <p14:creationId xmlns:p14="http://schemas.microsoft.com/office/powerpoint/2010/main" val="4659537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11049</TotalTime>
  <Words>1068</Words>
  <Application>Microsoft Office PowerPoint</Application>
  <PresentationFormat>On-screen Show (4:3)</PresentationFormat>
  <Paragraphs>443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Andalus</vt:lpstr>
      <vt:lpstr>Calibri</vt:lpstr>
      <vt:lpstr>Lucida Sans Unicode</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1258</cp:revision>
  <dcterms:created xsi:type="dcterms:W3CDTF">2018-01-16T19:20:37Z</dcterms:created>
  <dcterms:modified xsi:type="dcterms:W3CDTF">2024-05-18T10:28:43Z</dcterms:modified>
</cp:coreProperties>
</file>