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97" r:id="rId2"/>
    <p:sldId id="343" r:id="rId3"/>
    <p:sldId id="378" r:id="rId4"/>
    <p:sldId id="379" r:id="rId5"/>
    <p:sldId id="380" r:id="rId6"/>
    <p:sldId id="382" r:id="rId7"/>
    <p:sldId id="381" r:id="rId8"/>
    <p:sldId id="383" r:id="rId9"/>
    <p:sldId id="349" r:id="rId10"/>
    <p:sldId id="377" r:id="rId11"/>
    <p:sldId id="35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2383" autoAdjust="0"/>
  </p:normalViewPr>
  <p:slideViewPr>
    <p:cSldViewPr>
      <p:cViewPr varScale="1">
        <p:scale>
          <a:sx n="88" d="100"/>
          <a:sy n="88" d="100"/>
        </p:scale>
        <p:origin x="133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D9125-3809-48D5-AFB8-88038AC3E2BD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6E033-D182-4CC6-9D22-44404B0BD3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00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20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09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66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99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25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A92137-41D9-4ABB-B7D0-9050F600A88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4A92137-41D9-4ABB-B7D0-9050F600A88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A92137-41D9-4ABB-B7D0-9050F600A88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4A92137-41D9-4ABB-B7D0-9050F600A88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228600"/>
            <a:ext cx="86106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Go-Session-12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---------------------</a:t>
            </a:r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b="1" dirty="0" smtClean="0">
                <a:latin typeface="Andalus" pitchFamily="18" charset="-78"/>
                <a:cs typeface="Andalus" pitchFamily="18" charset="-78"/>
              </a:rPr>
              <a:t>Defer </a:t>
            </a:r>
            <a:r>
              <a:rPr lang="en-US" b="1" smtClean="0">
                <a:latin typeface="Andalus" pitchFamily="18" charset="-78"/>
                <a:cs typeface="Andalus" pitchFamily="18" charset="-78"/>
              </a:rPr>
              <a:t>in Golang</a:t>
            </a:r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By 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Shadab Akhtar</a:t>
            </a:r>
          </a:p>
          <a:p>
            <a:endParaRPr lang="en-IN" dirty="0">
              <a:solidFill>
                <a:srgbClr val="002060"/>
              </a:solidFill>
              <a:latin typeface="Andalus" pitchFamily="18" charset="-78"/>
              <a:cs typeface="Andalus" pitchFamily="18" charset="-78"/>
            </a:endParaRPr>
          </a:p>
          <a:p>
            <a:endParaRPr lang="en-IN" b="1" dirty="0">
              <a:solidFill>
                <a:schemeClr val="accent3"/>
              </a:solidFill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solidFill>
                <a:schemeClr val="accent3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2071675"/>
            <a:ext cx="1981200" cy="747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819400"/>
            <a:ext cx="3162403" cy="129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Module Summary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</a:p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In this module, we have covered</a:t>
            </a:r>
          </a:p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</a:t>
            </a: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Use of Concurrency in Programming</a:t>
            </a: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Concurrent execution of tasks</a:t>
            </a: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Execution of multiple tasks simultaneously.</a:t>
            </a: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Concurrency using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</a:t>
            </a:r>
          </a:p>
          <a:p>
            <a:pPr lvl="0"/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lvl="0"/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lvl="0"/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lvl="0"/>
            <a:endParaRPr lang="en-IN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IN" b="1" dirty="0"/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4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47800"/>
            <a:ext cx="510889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5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Module Introduction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</a:p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In this module, we will cover</a:t>
            </a: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Use of Concurrency in Programming</a:t>
            </a: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Concurrent execution of tasks</a:t>
            </a: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Execution of multiple tasks simultaneously.</a:t>
            </a: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Concurrency using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</a:t>
            </a: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6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rmAutofit fontScale="92500" lnSpcReduction="20000"/>
          </a:bodyPr>
          <a:lstStyle/>
          <a:p>
            <a:pPr marL="109728" indent="0" algn="ctr">
              <a:buNone/>
            </a:pPr>
            <a:r>
              <a:rPr lang="en-US" sz="15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</a:p>
          <a:p>
            <a:pPr marL="109728" indent="0" algn="ctr">
              <a:buNone/>
            </a:pPr>
            <a:r>
              <a:rPr lang="en-US" sz="1500" b="1" dirty="0" smtClean="0">
                <a:latin typeface="Andalus" pitchFamily="18" charset="-78"/>
                <a:cs typeface="Andalus" pitchFamily="18" charset="-78"/>
              </a:rPr>
              <a:t>Use </a:t>
            </a:r>
            <a:r>
              <a:rPr lang="en-US" sz="1500" b="1" dirty="0">
                <a:latin typeface="Andalus" pitchFamily="18" charset="-78"/>
                <a:cs typeface="Andalus" pitchFamily="18" charset="-78"/>
              </a:rPr>
              <a:t>of Concurrency in </a:t>
            </a:r>
            <a:r>
              <a:rPr lang="en-US" sz="1500" b="1" dirty="0" smtClean="0">
                <a:latin typeface="Andalus" pitchFamily="18" charset="-78"/>
                <a:cs typeface="Andalus" pitchFamily="18" charset="-78"/>
              </a:rPr>
              <a:t>Go Programming</a:t>
            </a:r>
            <a:endParaRPr lang="en-US" sz="1500" b="1" dirty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5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  <a:endParaRPr lang="en-US" sz="1500" b="1" dirty="0">
              <a:latin typeface="Andalus" pitchFamily="18" charset="-78"/>
              <a:cs typeface="Andalus" pitchFamily="18" charset="-78"/>
            </a:endParaRPr>
          </a:p>
          <a:p>
            <a:pPr marL="109728" lvl="0" indent="0" algn="ctr">
              <a:buNone/>
            </a:pPr>
            <a:r>
              <a:rPr lang="en-US" sz="1500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Concurrency </a:t>
            </a:r>
            <a:r>
              <a:rPr lang="en-US" sz="1500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is a fundamental feature of the Go programming language, and it is designed to help developers write efficient and scalable programs. </a:t>
            </a:r>
            <a:endParaRPr lang="en-US" sz="1500" dirty="0" smtClean="0">
              <a:solidFill>
                <a:srgbClr val="00206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endParaRPr lang="en-US" sz="1500" dirty="0" smtClean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500" b="1" dirty="0" smtClean="0">
                <a:latin typeface="Andalus" pitchFamily="18" charset="-78"/>
                <a:cs typeface="Andalus" pitchFamily="18" charset="-78"/>
              </a:rPr>
              <a:t>Here </a:t>
            </a:r>
            <a:r>
              <a:rPr lang="en-US" sz="1500" b="1" dirty="0">
                <a:latin typeface="Andalus" pitchFamily="18" charset="-78"/>
                <a:cs typeface="Andalus" pitchFamily="18" charset="-78"/>
              </a:rPr>
              <a:t>are some common use cases and benefits of using concurrency in Go</a:t>
            </a:r>
            <a:r>
              <a:rPr lang="en-US" sz="1500" b="1" dirty="0" smtClean="0">
                <a:latin typeface="Andalus" pitchFamily="18" charset="-78"/>
                <a:cs typeface="Andalus" pitchFamily="18" charset="-78"/>
              </a:rPr>
              <a:t>:</a:t>
            </a:r>
            <a:endParaRPr lang="en-US" sz="1500" b="1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5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Parallelism: </a:t>
            </a:r>
            <a:r>
              <a:rPr lang="en-US" sz="1500" dirty="0">
                <a:latin typeface="Andalus" pitchFamily="18" charset="-78"/>
                <a:cs typeface="Andalus" pitchFamily="18" charset="-78"/>
              </a:rPr>
              <a:t>Go allows you to execute multiple tasks simultaneously, which can lead to significant performance improvements on multi-core processors. You can use </a:t>
            </a:r>
            <a:r>
              <a:rPr lang="en-US" sz="15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500" dirty="0">
                <a:latin typeface="Andalus" pitchFamily="18" charset="-78"/>
                <a:cs typeface="Andalus" pitchFamily="18" charset="-78"/>
              </a:rPr>
              <a:t> to parallelize tasks, such as data processing, to take full advantage of available CPU cores.</a:t>
            </a:r>
          </a:p>
          <a:p>
            <a:pPr marL="109728" lvl="0" indent="0">
              <a:buNone/>
            </a:pPr>
            <a:endParaRPr lang="en-US" sz="15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5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Responsive User Interfaces: </a:t>
            </a:r>
            <a:r>
              <a:rPr lang="en-US" sz="1500" dirty="0">
                <a:latin typeface="Andalus" pitchFamily="18" charset="-78"/>
                <a:cs typeface="Andalus" pitchFamily="18" charset="-78"/>
              </a:rPr>
              <a:t>In graphical user interface (GUI) applications and web servers, concurrency ensures that the user interface remains responsive even when performing time-consuming tasks in the background. For instance, you can use </a:t>
            </a:r>
            <a:r>
              <a:rPr lang="en-US" sz="15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500" dirty="0">
                <a:latin typeface="Andalus" pitchFamily="18" charset="-78"/>
                <a:cs typeface="Andalus" pitchFamily="18" charset="-78"/>
              </a:rPr>
              <a:t> to handle user requests concurrently in a web server without blocking other requests.</a:t>
            </a:r>
          </a:p>
          <a:p>
            <a:pPr marL="109728" lvl="0" indent="0">
              <a:buNone/>
            </a:pPr>
            <a:endParaRPr lang="en-US" sz="15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5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I/O Operations: </a:t>
            </a:r>
            <a:r>
              <a:rPr lang="en-US" sz="1500" dirty="0">
                <a:latin typeface="Andalus" pitchFamily="18" charset="-78"/>
                <a:cs typeface="Andalus" pitchFamily="18" charset="-78"/>
              </a:rPr>
              <a:t>Many programs spend a significant amount of time waiting for I/O operations to complete, such as reading from files or making network requests. Concurrency allows you to overlap these operations, making the most of your CPU's idle time while waiting for I/O.</a:t>
            </a:r>
          </a:p>
          <a:p>
            <a:pPr marL="109728" lvl="0" indent="0">
              <a:buNone/>
            </a:pPr>
            <a:endParaRPr lang="en-US" sz="15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5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Resource Utilization: </a:t>
            </a:r>
            <a:r>
              <a:rPr lang="en-US" sz="1500" dirty="0">
                <a:latin typeface="Andalus" pitchFamily="18" charset="-78"/>
                <a:cs typeface="Andalus" pitchFamily="18" charset="-78"/>
              </a:rPr>
              <a:t>Concurrency can help you make better use of system resources. For example, you can use </a:t>
            </a:r>
            <a:r>
              <a:rPr lang="en-US" sz="15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500" dirty="0">
                <a:latin typeface="Andalus" pitchFamily="18" charset="-78"/>
                <a:cs typeface="Andalus" pitchFamily="18" charset="-78"/>
              </a:rPr>
              <a:t> to manage a pool of worker threads for tasks like image processing, database connections, or handling client connections in a network server.</a:t>
            </a:r>
          </a:p>
          <a:p>
            <a:pPr marL="109728" lvl="0" indent="0">
              <a:buNone/>
            </a:pPr>
            <a:endParaRPr lang="en-US" sz="15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5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Asynchronous Programming: </a:t>
            </a:r>
            <a:r>
              <a:rPr lang="en-US" sz="1500" dirty="0">
                <a:latin typeface="Andalus" pitchFamily="18" charset="-78"/>
                <a:cs typeface="Andalus" pitchFamily="18" charset="-78"/>
              </a:rPr>
              <a:t>Go makes it easy to work with asynchronous tasks by using </a:t>
            </a:r>
            <a:r>
              <a:rPr lang="en-US" sz="15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500" dirty="0">
                <a:latin typeface="Andalus" pitchFamily="18" charset="-78"/>
                <a:cs typeface="Andalus" pitchFamily="18" charset="-78"/>
              </a:rPr>
              <a:t> and channels. This is useful for scenarios like handling multiple network requests concurrently and processing the results as they become available.</a:t>
            </a:r>
          </a:p>
          <a:p>
            <a:pPr marL="109728" lvl="0" indent="0">
              <a:buNone/>
            </a:pPr>
            <a:endParaRPr lang="en-US" sz="1500" dirty="0" smtClean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endParaRPr lang="en-US" sz="1500" dirty="0">
              <a:latin typeface="Andalus" pitchFamily="18" charset="-78"/>
              <a:cs typeface="Andalus" pitchFamily="18" charset="-78"/>
            </a:endParaRPr>
          </a:p>
          <a:p>
            <a:endParaRPr lang="en-US" sz="1500" dirty="0">
              <a:latin typeface="Andalus" pitchFamily="18" charset="-78"/>
              <a:cs typeface="Andalus" pitchFamily="18" charset="-78"/>
            </a:endParaRPr>
          </a:p>
          <a:p>
            <a:endParaRPr lang="en-IN" sz="1500" b="1" dirty="0"/>
          </a:p>
          <a:p>
            <a:endParaRPr lang="en-US" sz="15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2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rmAutofit fontScale="92500" lnSpcReduction="10000"/>
          </a:bodyPr>
          <a:lstStyle/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Use 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of Concurrency in </a:t>
            </a: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Go Programming</a:t>
            </a:r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Parallel </a:t>
            </a: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Algorithms: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Go's concurrency primitives enable the development of parallel algorithms, which can speed up computations in fields like scientific computing, machine learning, and data analysis.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Task Pipelining: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You can build complex data processing pipelines by chaining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together. Each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can perform a specific task, and data flows from one stage to another efficiently. This is often used in data processing and transformation workflows.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Fault Tolerance: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Concurrency can improve the fault tolerance of your applications. For instance, you can use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to create redundant service instances, ensuring that a failure in one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doesn't bring down the entire application.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Load Balancing: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In server applications,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can be used to manage load balancing across multiple server instances, distributing incoming requests evenly to ensure optimal resource utilization.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Real-Time Systems: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Concurrency is valuable in real-time systems, such as robotics and sensor data processing, where tasks need to be executed in parallel with strict timing requirements.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In Go,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and channels are the primary building blocks for implementing concurrency.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are lightweight, and Go's runtime system efficiently manages them, making it easy to create and coordinate many concurrent tasks. Channels provide a safe and efficient way for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to communicate and synchronize their work.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While concurrency can lead to improved performance and responsiveness, it also introduces challenges related to synchronization and data sharing. Go provides mechanisms like channels,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mutexes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, and atomic operations to address these challenges and ensure safe concurrent programming.</a:t>
            </a: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IN" sz="1400" b="1" dirty="0"/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0578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Concurrent 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execution of tasks in go programming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400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In </a:t>
            </a:r>
            <a:r>
              <a:rPr lang="en-US" sz="1400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Go programming, you can achieve concurrent execution of tasks using </a:t>
            </a:r>
            <a:r>
              <a:rPr lang="en-US" sz="1400" dirty="0" err="1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. </a:t>
            </a:r>
            <a:r>
              <a:rPr lang="en-US" sz="1400" dirty="0" err="1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 are lightweight, independently executing threads of control. They allow you to execute multiple tasks concurrently, taking advantage of the available CPU cores efficiently. </a:t>
            </a:r>
            <a:endParaRPr lang="en-US" sz="1400" dirty="0" smtClean="0">
              <a:solidFill>
                <a:srgbClr val="002060"/>
              </a:solidFill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Here's 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how you can achieve concurrent execution of tasks in Go</a:t>
            </a: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:</a:t>
            </a:r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Define the Tasks: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Identify the tasks you want to execute concurrently. These tasks can be functions or methods that perform the work you need.</a:t>
            </a:r>
          </a:p>
          <a:p>
            <a:pPr marL="109728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Create </a:t>
            </a:r>
            <a:r>
              <a:rPr lang="en-US" sz="1400" b="1" dirty="0" err="1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Start a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for each task by using the go keyword followed by the function call. This initiates the concurrent execution of the tasks.</a:t>
            </a:r>
          </a:p>
          <a:p>
            <a:pPr marL="109728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Synchronize and Communicate: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If your tasks need to share data or communicate with each other, use channels to facilitate communication. Channels ensure safe data sharing and synchronization between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.</a:t>
            </a:r>
          </a:p>
          <a:p>
            <a:pPr marL="109728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Wait for Completion (Optional):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If your main program needs to wait for all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to finish before proceeding, you can use synchronization mechanisms like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WaitGroups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.</a:t>
            </a: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8874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95400"/>
            <a:ext cx="5334000" cy="271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7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Go 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concurrency Execution of multiple tasks simultaneously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400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In </a:t>
            </a:r>
            <a:r>
              <a:rPr lang="en-US" sz="1400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Go, you can achieve the execution of multiple tasks simultaneously using </a:t>
            </a:r>
            <a:r>
              <a:rPr lang="en-US" sz="1400" dirty="0" err="1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. </a:t>
            </a:r>
            <a:r>
              <a:rPr lang="en-US" sz="1400" dirty="0" err="1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 are lightweight threads of execution that allow you to perform concurrent tasks efficiently. You can create and manage a large number of </a:t>
            </a:r>
            <a:r>
              <a:rPr lang="en-US" sz="1400" dirty="0" err="1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 within a Go program, and they are scheduled to run by the Go runtime.</a:t>
            </a:r>
          </a:p>
          <a:p>
            <a:pPr marL="109728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Here's how you can execute multiple tasks simultaneously using </a:t>
            </a:r>
            <a:r>
              <a:rPr lang="en-US" sz="1400" b="1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 in Go</a:t>
            </a: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:</a:t>
            </a: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Define the Tasks: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Identify the tasks you want to execute concurrently. These tasks can be functions or methods that you want to run concurrently.</a:t>
            </a:r>
          </a:p>
          <a:p>
            <a:pPr marL="109728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Create </a:t>
            </a:r>
            <a:r>
              <a:rPr lang="en-US" sz="1400" b="1" dirty="0" err="1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Start a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for each task by using the go keyword followed by the function call. This starts the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, and it runs independently of the main program.</a:t>
            </a:r>
          </a:p>
          <a:p>
            <a:pPr marL="109728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Synchronize and Communicate: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If the tasks need to communicate or synchronize with each other, use channels to facilitate communication. Channels ensure safe data sharing and synchronization between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.</a:t>
            </a:r>
          </a:p>
          <a:p>
            <a:pPr marL="109728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Wait for Completion: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If your main program needs to wait for all the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to complete before continuing, you can use techniques like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WaitGroups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to wait for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to finish.</a:t>
            </a: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7279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Concurrency 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using </a:t>
            </a:r>
            <a:r>
              <a:rPr lang="en-US" sz="1400" b="1" dirty="0" err="1">
                <a:latin typeface="Andalus" pitchFamily="18" charset="-78"/>
                <a:cs typeface="Andalus" pitchFamily="18" charset="-78"/>
              </a:rPr>
              <a:t>Goroutines</a:t>
            </a:r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  <a:r>
              <a:rPr lang="en-US" sz="1400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Concurrency </a:t>
            </a:r>
            <a:r>
              <a:rPr lang="en-US" sz="1400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using </a:t>
            </a:r>
            <a:r>
              <a:rPr lang="en-US" sz="1400" dirty="0" err="1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 is one of the key features of the Go programming language. </a:t>
            </a:r>
            <a:r>
              <a:rPr lang="en-US" sz="1400" dirty="0" err="1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 enable you to perform concurrent tasks efficiently. </a:t>
            </a:r>
            <a:endParaRPr lang="en-US" sz="1400" dirty="0" smtClean="0">
              <a:solidFill>
                <a:srgbClr val="002060"/>
              </a:solidFill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Here's 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a step-by-step guide on how to achieve concurrency using </a:t>
            </a:r>
            <a:r>
              <a:rPr lang="en-US" sz="1400" b="1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 in Go</a:t>
            </a: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:</a:t>
            </a:r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Define the Tasks: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First, identify the tasks you want to execute concurrently. These tasks can be functions or methods that you want to run concurrently.</a:t>
            </a:r>
          </a:p>
          <a:p>
            <a:pPr marL="109728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Create </a:t>
            </a:r>
            <a:r>
              <a:rPr lang="en-US" sz="1400" b="1" dirty="0" err="1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Start a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for each task by using the go keyword followed by the function or method call. This initiates the concurrent execution of the tasks.</a:t>
            </a:r>
          </a:p>
          <a:p>
            <a:pPr marL="109728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Synchronize and Communicate (if needed):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If your tasks need to share data or communicate with each other, use channels to facilitate communication. Channels ensure safe data sharing and synchronization between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.</a:t>
            </a:r>
          </a:p>
          <a:p>
            <a:pPr marL="109728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Wait for Completion (optional):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If your main program needs to wait for all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to finish before proceeding, you can use synchronization mechanisms like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WaitGroups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.</a:t>
            </a: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8558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95400"/>
            <a:ext cx="5334000" cy="271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2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15080</TotalTime>
  <Words>1182</Words>
  <Application>Microsoft Office PowerPoint</Application>
  <PresentationFormat>On-screen Show (4:3)</PresentationFormat>
  <Paragraphs>241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Andalus</vt:lpstr>
      <vt:lpstr>Calibri</vt:lpstr>
      <vt:lpstr>Lucida Sans Unicode</vt:lpstr>
      <vt:lpstr>Verdana</vt:lpstr>
      <vt:lpstr>Wingdings 2</vt:lpstr>
      <vt:lpstr>Wingdings 3</vt:lpstr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GangBoard (A division of Besant Technologies)</dc:title>
  <dc:creator>fardeen</dc:creator>
  <cp:lastModifiedBy>hp</cp:lastModifiedBy>
  <cp:revision>1548</cp:revision>
  <dcterms:created xsi:type="dcterms:W3CDTF">2018-01-16T19:20:37Z</dcterms:created>
  <dcterms:modified xsi:type="dcterms:W3CDTF">2023-10-11T04:47:47Z</dcterms:modified>
</cp:coreProperties>
</file>