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ink/ink2.xml" ContentType="application/inkml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97" r:id="rId2"/>
    <p:sldId id="343" r:id="rId3"/>
    <p:sldId id="379" r:id="rId4"/>
    <p:sldId id="378" r:id="rId5"/>
    <p:sldId id="380" r:id="rId6"/>
    <p:sldId id="381" r:id="rId7"/>
    <p:sldId id="377" r:id="rId8"/>
    <p:sldId id="35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2383" autoAdjust="0"/>
  </p:normalViewPr>
  <p:slideViewPr>
    <p:cSldViewPr>
      <p:cViewPr varScale="1">
        <p:scale>
          <a:sx n="88" d="100"/>
          <a:sy n="88" d="100"/>
        </p:scale>
        <p:origin x="133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4-05-22T06:48:25.7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1852 1993 0,'18'0'140,"17"0"-124,0 0-16,-17 0 16,17 0-16,-17 0 15,17 0-15,-17 0 16,-1 0-16,1 0 15,0 0-15,-1 0 32,1 0-32,0 0 47,-1 0-16,1 0 0</inkml:trace>
  <inkml:trace contextRef="#ctx0" brushRef="#br0" timeOffset="505.001">2417 1993 0,'17'0'47,"160"0"-16,-125 0-31,178-17 32,-160 17-32,1-18 0,-18 0 15,53 18 1,-71 0 0,0 0-1,-17 0 1,-1 0-1</inkml:trace>
  <inkml:trace contextRef="#ctx0" brushRef="#br0" timeOffset="2719.9847">2769 2822 0,'18'0'172,"17"0"-156,18 0-16,-35 0 16,35 0-16,0 0 15,-36 0-15,36 0 16,0 0-16,-35 0 15,17 0-15,-17 0 16,70 0 15,-18 0 1,-17 0-1,18 0 0,-54 0-15,1 0-1,0 0 1,52 0 406,-17 0-407,18 0-15,35 18 16,-18-18-16</inkml:trace>
  <inkml:trace contextRef="#ctx0" brushRef="#br0" timeOffset="3635.0069">4374 2875 0,'36'0'62,"-19"0"-62,1 0 0,17 0 16,-17 0-1,88 18 1,70-1 15,-17 1 0,-124-18-31,194 0 32,-158 0-32,-18 0 15,35 0 1,-17 0 0,-36 0-1,-17 0-15,17 0 16,-17 0-1,-1 0 1,1 0 47,-1 0-48,1 0-15,53 0 16,-18 0-1,-1 0 1,1 0 0,-17 0-1,-19 0 1,1 0 0,0 0-1,-1 0 1</inkml:trace>
  <inkml:trace contextRef="#ctx0" brushRef="#br0" timeOffset="5191.9945">2205 3722 0,'17'0'125,"1"0"-125,17 0 16,36 0-16,0 0 15,123 0 1,88 17 15,18-34 16,-53 17-16,-159-18-15,35 18-1,-87 0 1,-19 0-16,36 0 16,35 0-1,-35 0 1,0 0 0,-35 0-1,-1 0-15,1 0 16,0 0-1,-1 0-15,1 0 125</inkml:trace>
  <inkml:trace contextRef="#ctx0" brushRef="#br0" timeOffset="12245.1948">2558 9596 0,'17'0'125,"1"0"-109,0 0-1,52 0 17,36 0-1,-88 0-31,34 0 31,-16 0-31,52 0 31,-35-18-15,-35 18 0,17 0-16,0 0 15,-17 0-15,17 0 16,18 0 15,-35 0-15,17 0-1,0 0 1,-17 0-16,17 0 16,-35-18-16,35 18 15,-17 0 16,0 0-15,-1 0-16,1 0 31,-1 0-15</inkml:trace>
  <inkml:trace contextRef="#ctx0" brushRef="#br0" timeOffset="18985.6077">3104 12294 0,'18'0'110,"0"0"-95,17 0-15,-17 0 16,35 0-16,17 0 16,18 0 30,-35 0-14</inkml:trace>
  <inkml:trace contextRef="#ctx0" brushRef="#br0" timeOffset="20182.6025">2787 13159 0,'18'0'78,"-1"0"-62,18 17-16,1-17 16,17 18-1,35-18 17,0 0 14,-70 0-30,-1 0 0,1 0-16,0 0 31,-1 0-15</inkml:trace>
  <inkml:trace contextRef="#ctx0" brushRef="#br0" timeOffset="21549.6001">4886 13264 0,'-18'0'15,"1"0"-15,34 0 94,1 0-78,35-17-1,0 17 1,0 0-16,53-18 0,-1 18 15,19-17-15,-1 17 16,1 0-16,-36 0 0,18-36 16,-71 36-1,18 0-15,-35 0 16,-1 0-16,36 0 31,-35 0-31,-1 0 31,1 0 32,0 0-47,-1 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4-05-22T06:49:30.8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2593 17004 0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D9125-3809-48D5-AFB8-88038AC3E2BD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6E033-D182-4CC6-9D22-44404B0BD3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00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6E033-D182-4CC6-9D22-44404B0BD30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557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6E033-D182-4CC6-9D22-44404B0BD30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20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6E033-D182-4CC6-9D22-44404B0BD30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12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6E033-D182-4CC6-9D22-44404B0BD30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91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4A92137-41D9-4ABB-B7D0-9050F600A88C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24A92137-41D9-4ABB-B7D0-9050F600A88C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4A92137-41D9-4ABB-B7D0-9050F600A88C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4A92137-41D9-4ABB-B7D0-9050F600A88C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228600"/>
            <a:ext cx="86106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b="1" dirty="0" smtClean="0">
              <a:solidFill>
                <a:srgbClr val="FF0000"/>
              </a:solidFill>
              <a:latin typeface="Andalus" pitchFamily="18" charset="-78"/>
              <a:cs typeface="Andalus" pitchFamily="18" charset="-78"/>
            </a:endParaRPr>
          </a:p>
          <a:p>
            <a:pPr algn="ctr"/>
            <a:r>
              <a:rPr lang="en-US" b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Go-Session-12.4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---------------------</a:t>
            </a:r>
            <a:endParaRPr lang="en-US" b="1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r>
              <a:rPr lang="en-US" b="1" dirty="0" err="1" smtClean="0">
                <a:latin typeface="Andalus" pitchFamily="18" charset="-78"/>
                <a:cs typeface="Andalus" pitchFamily="18" charset="-78"/>
              </a:rPr>
              <a:t>Mutex</a:t>
            </a:r>
            <a:r>
              <a:rPr lang="en-US" b="1" dirty="0" smtClean="0">
                <a:latin typeface="Andalus" pitchFamily="18" charset="-78"/>
                <a:cs typeface="Andalus" pitchFamily="18" charset="-78"/>
              </a:rPr>
              <a:t> in Golang</a:t>
            </a:r>
            <a:endParaRPr lang="en-US" b="1" dirty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sz="1400" b="1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sz="1400" b="1" dirty="0">
              <a:latin typeface="Andalus" pitchFamily="18" charset="-78"/>
              <a:cs typeface="Andalus" pitchFamily="18" charset="-78"/>
            </a:endParaRPr>
          </a:p>
          <a:p>
            <a:pPr algn="ctr"/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By </a:t>
            </a:r>
            <a:r>
              <a:rPr lang="en-US" sz="1400" b="1" dirty="0">
                <a:latin typeface="Andalus" pitchFamily="18" charset="-78"/>
                <a:cs typeface="Andalus" pitchFamily="18" charset="-78"/>
              </a:rPr>
              <a:t>Shadab Akhtar</a:t>
            </a:r>
          </a:p>
          <a:p>
            <a:endParaRPr lang="en-IN" dirty="0">
              <a:solidFill>
                <a:srgbClr val="002060"/>
              </a:solidFill>
              <a:latin typeface="Andalus" pitchFamily="18" charset="-78"/>
              <a:cs typeface="Andalus" pitchFamily="18" charset="-78"/>
            </a:endParaRPr>
          </a:p>
          <a:p>
            <a:endParaRPr lang="en-IN" b="1" dirty="0">
              <a:solidFill>
                <a:schemeClr val="accent3"/>
              </a:solidFill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>
              <a:solidFill>
                <a:schemeClr val="accent3"/>
              </a:solidFill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0" y="2071675"/>
            <a:ext cx="1981200" cy="747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819400"/>
            <a:ext cx="3162403" cy="129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80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533400"/>
            <a:ext cx="8229600" cy="58674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1400" b="1" dirty="0">
                <a:latin typeface="Andalus" pitchFamily="18" charset="-78"/>
                <a:cs typeface="Andalus" pitchFamily="18" charset="-78"/>
              </a:rPr>
              <a:t>--------------------------------------------------------------------------------------------------</a:t>
            </a:r>
            <a:endParaRPr lang="en-US" sz="1400" b="1" dirty="0" smtClean="0">
              <a:latin typeface="Andalus" pitchFamily="18" charset="-78"/>
              <a:cs typeface="Andalus" pitchFamily="18" charset="-78"/>
            </a:endParaRPr>
          </a:p>
          <a:p>
            <a:pPr marL="109728" indent="0" algn="ctr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Module Introduction</a:t>
            </a:r>
          </a:p>
          <a:p>
            <a:pPr marL="109728" indent="0" algn="ctr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--------------------------------------------------------------------------------------------------</a:t>
            </a:r>
          </a:p>
          <a:p>
            <a:pPr marL="109728" indent="0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In this module, we will cover</a:t>
            </a:r>
          </a:p>
          <a:p>
            <a:r>
              <a:rPr lang="en-US" sz="1400" dirty="0" smtClean="0">
                <a:latin typeface="Andalus" pitchFamily="18" charset="-78"/>
                <a:cs typeface="Andalus" pitchFamily="18" charset="-78"/>
              </a:rPr>
              <a:t>Import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the `sync` </a:t>
            </a:r>
            <a:r>
              <a:rPr lang="en-US" sz="1400" dirty="0" smtClean="0">
                <a:latin typeface="Andalus" pitchFamily="18" charset="-78"/>
                <a:cs typeface="Andalus" pitchFamily="18" charset="-78"/>
              </a:rPr>
              <a:t>Package</a:t>
            </a:r>
          </a:p>
          <a:p>
            <a:r>
              <a:rPr lang="en-US" sz="1400" dirty="0">
                <a:latin typeface="Andalus" pitchFamily="18" charset="-78"/>
                <a:cs typeface="Andalus" pitchFamily="18" charset="-78"/>
              </a:rPr>
              <a:t>Create a `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sync.Mutex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` Variable</a:t>
            </a:r>
          </a:p>
          <a:p>
            <a:r>
              <a:rPr lang="en-US" sz="1400" dirty="0">
                <a:latin typeface="Andalus" pitchFamily="18" charset="-78"/>
                <a:cs typeface="Andalus" pitchFamily="18" charset="-78"/>
              </a:rPr>
              <a:t>Lock and Unlock the 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Mutex</a:t>
            </a: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r>
              <a:rPr lang="en-US" sz="1400" dirty="0">
                <a:latin typeface="Andalus" pitchFamily="18" charset="-78"/>
                <a:cs typeface="Andalus" pitchFamily="18" charset="-78"/>
              </a:rPr>
              <a:t>Example Usage</a:t>
            </a:r>
          </a:p>
          <a:p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26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28600"/>
            <a:ext cx="8229600" cy="5867400"/>
          </a:xfrm>
        </p:spPr>
        <p:txBody>
          <a:bodyPr>
            <a:noAutofit/>
          </a:bodyPr>
          <a:lstStyle/>
          <a:p>
            <a:pPr marL="109728" indent="0" algn="ctr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------------------------------------------------------------------------------------------------</a:t>
            </a:r>
          </a:p>
          <a:p>
            <a:pPr marL="109728" indent="0" algn="ctr">
              <a:buNone/>
            </a:pPr>
            <a:r>
              <a:rPr lang="en-US" sz="1400" b="1" dirty="0" err="1" smtClean="0">
                <a:latin typeface="Andalus" pitchFamily="18" charset="-78"/>
                <a:cs typeface="Andalus" pitchFamily="18" charset="-78"/>
              </a:rPr>
              <a:t>Mutex</a:t>
            </a: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 in Golang</a:t>
            </a:r>
            <a:endParaRPr lang="en-US" sz="1400" b="1" dirty="0">
              <a:latin typeface="Andalus" pitchFamily="18" charset="-78"/>
              <a:cs typeface="Andalus" pitchFamily="18" charset="-78"/>
            </a:endParaRPr>
          </a:p>
          <a:p>
            <a:pPr marL="109728" indent="0" algn="ctr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------------------------------------------------------------------------------------------------</a:t>
            </a:r>
            <a:endParaRPr lang="en-US" sz="1400" b="1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b="1" dirty="0" smtClean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In </a:t>
            </a:r>
            <a:r>
              <a:rPr lang="en-US" sz="1400" b="1" dirty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Go, a </a:t>
            </a:r>
            <a:r>
              <a:rPr lang="en-US" sz="1400" b="1" dirty="0" err="1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mutex</a:t>
            </a:r>
            <a:r>
              <a:rPr lang="en-US" sz="1400" b="1" dirty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 (short for "mutual exclusion") is a synchronization primitive used to protect shared data and ensure that only one </a:t>
            </a:r>
            <a:r>
              <a:rPr lang="en-US" sz="1400" b="1" dirty="0" err="1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goroutine</a:t>
            </a:r>
            <a:r>
              <a:rPr lang="en-US" sz="1400" b="1" dirty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 accesses the shared data at any given time. It helps prevent race conditions and data corruption when multiple </a:t>
            </a:r>
            <a:r>
              <a:rPr lang="en-US" sz="1400" b="1" dirty="0" err="1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goroutines</a:t>
            </a:r>
            <a:r>
              <a:rPr lang="en-US" sz="1400" b="1" dirty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 concurrently read from and write to shared resources.</a:t>
            </a: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b="1" dirty="0">
                <a:latin typeface="Andalus" pitchFamily="18" charset="-78"/>
                <a:cs typeface="Andalus" pitchFamily="18" charset="-78"/>
              </a:rPr>
              <a:t>Here's how to use a </a:t>
            </a:r>
            <a:r>
              <a:rPr lang="en-US" sz="1400" b="1" dirty="0" err="1">
                <a:latin typeface="Andalus" pitchFamily="18" charset="-78"/>
                <a:cs typeface="Andalus" pitchFamily="18" charset="-78"/>
              </a:rPr>
              <a:t>mutex</a:t>
            </a:r>
            <a:r>
              <a:rPr lang="en-US" sz="1400" b="1" dirty="0">
                <a:latin typeface="Andalus" pitchFamily="18" charset="-78"/>
                <a:cs typeface="Andalus" pitchFamily="18" charset="-78"/>
              </a:rPr>
              <a:t> in Go</a:t>
            </a: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:</a:t>
            </a:r>
            <a:endParaRPr lang="en-US" sz="1400" b="1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1. **Import the `sync` Package**:</a:t>
            </a:r>
          </a:p>
          <a:p>
            <a:pPr marL="109728" lvl="0" indent="0">
              <a:buNone/>
            </a:pPr>
            <a:r>
              <a:rPr lang="en-US" sz="1400" dirty="0" smtClean="0">
                <a:latin typeface="Andalus" pitchFamily="18" charset="-78"/>
                <a:cs typeface="Andalus" pitchFamily="18" charset="-78"/>
              </a:rPr>
              <a:t>First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, import the `"sync"` package, which contains the `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Mutex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` type</a:t>
            </a:r>
            <a:r>
              <a:rPr lang="en-US" sz="1400" dirty="0" smtClean="0">
                <a:latin typeface="Andalus" pitchFamily="18" charset="-78"/>
                <a:cs typeface="Andalus" pitchFamily="18" charset="-78"/>
              </a:rPr>
              <a:t>.</a:t>
            </a: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import 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"sync"</a:t>
            </a: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2. **Create a `</a:t>
            </a:r>
            <a:r>
              <a:rPr lang="en-US" sz="1400" b="1" dirty="0" err="1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sync.Mutex</a:t>
            </a: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` Variable**:</a:t>
            </a:r>
          </a:p>
          <a:p>
            <a:pPr marL="109728" lvl="0" indent="0">
              <a:buNone/>
            </a:pPr>
            <a:r>
              <a:rPr lang="en-US" sz="1400" dirty="0">
                <a:latin typeface="Andalus" pitchFamily="18" charset="-78"/>
                <a:cs typeface="Andalus" pitchFamily="18" charset="-78"/>
              </a:rPr>
              <a:t> </a:t>
            </a:r>
            <a:r>
              <a:rPr lang="en-US" sz="1400" dirty="0" smtClean="0">
                <a:latin typeface="Andalus" pitchFamily="18" charset="-78"/>
                <a:cs typeface="Andalus" pitchFamily="18" charset="-78"/>
              </a:rPr>
              <a:t>Declare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and initialize a `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sync.Mutex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` variable. This 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mutex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 will be used to protect the shared data.</a:t>
            </a:r>
          </a:p>
          <a:p>
            <a:pPr marL="109728" lvl="0" indent="0">
              <a:buNone/>
            </a:pP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var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mu </a:t>
            </a: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sync.Mutex</a:t>
            </a:r>
            <a:endParaRPr lang="en-US" sz="1400" dirty="0">
              <a:solidFill>
                <a:srgbClr val="FF0000"/>
              </a:solidFill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3. **Lock and Unlock the </a:t>
            </a:r>
            <a:r>
              <a:rPr lang="en-US" sz="1400" b="1" dirty="0" err="1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Mutex</a:t>
            </a: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**:</a:t>
            </a:r>
          </a:p>
          <a:p>
            <a:pPr marL="109728" lvl="0" indent="0">
              <a:buNone/>
            </a:pPr>
            <a:r>
              <a:rPr lang="en-US" sz="1400" dirty="0" smtClean="0">
                <a:latin typeface="Andalus" pitchFamily="18" charset="-78"/>
                <a:cs typeface="Andalus" pitchFamily="18" charset="-78"/>
              </a:rPr>
              <a:t>Before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accessing the shared data, lock the 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mutex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 using `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mu.Lock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()`. This ensures that only one 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goroutine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 can access the data while the 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mutex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 is locked.</a:t>
            </a:r>
          </a:p>
          <a:p>
            <a:pPr marL="109728" lvl="0" indent="0">
              <a:buNone/>
            </a:pPr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dirty="0" smtClean="0">
                <a:latin typeface="Andalus" pitchFamily="18" charset="-78"/>
                <a:cs typeface="Andalus" pitchFamily="18" charset="-78"/>
              </a:rPr>
              <a:t>After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you're done with the shared data, unlock the 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mutex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 using `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mu.Unlock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()`. This allows other 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goroutines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 to access the data.</a:t>
            </a: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217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28600"/>
            <a:ext cx="8229600" cy="5867400"/>
          </a:xfrm>
        </p:spPr>
        <p:txBody>
          <a:bodyPr>
            <a:noAutofit/>
          </a:bodyPr>
          <a:lstStyle/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dirty="0" err="1" smtClean="0">
                <a:latin typeface="Andalus" pitchFamily="18" charset="-78"/>
                <a:cs typeface="Andalus" pitchFamily="18" charset="-78"/>
              </a:rPr>
              <a:t>mu.Lock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()</a:t>
            </a:r>
          </a:p>
          <a:p>
            <a:pPr marL="109728" lvl="0" indent="0">
              <a:buNone/>
            </a:pPr>
            <a:r>
              <a:rPr lang="en-US" sz="1400" dirty="0">
                <a:latin typeface="Andalus" pitchFamily="18" charset="-78"/>
                <a:cs typeface="Andalus" pitchFamily="18" charset="-78"/>
              </a:rPr>
              <a:t>   // Access and modify shared data</a:t>
            </a:r>
          </a:p>
          <a:p>
            <a:pPr marL="109728" lvl="0" indent="0">
              <a:buNone/>
            </a:pPr>
            <a:r>
              <a:rPr lang="en-US" sz="1400" dirty="0">
                <a:latin typeface="Andalus" pitchFamily="18" charset="-78"/>
                <a:cs typeface="Andalus" pitchFamily="18" charset="-78"/>
              </a:rPr>
              <a:t>   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mu.Unlock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()</a:t>
            </a: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4. **Example Usage</a:t>
            </a:r>
            <a:r>
              <a:rPr lang="en-US" sz="1400" b="1" dirty="0" smtClean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**:</a:t>
            </a:r>
            <a:endParaRPr lang="en-US" sz="1400" b="1" dirty="0">
              <a:solidFill>
                <a:srgbClr val="008000"/>
              </a:solidFill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b="1" dirty="0">
                <a:latin typeface="Andalus" pitchFamily="18" charset="-78"/>
                <a:cs typeface="Andalus" pitchFamily="18" charset="-78"/>
              </a:rPr>
              <a:t> </a:t>
            </a: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Here's </a:t>
            </a:r>
            <a:r>
              <a:rPr lang="en-US" sz="1400" b="1" dirty="0">
                <a:latin typeface="Andalus" pitchFamily="18" charset="-78"/>
                <a:cs typeface="Andalus" pitchFamily="18" charset="-78"/>
              </a:rPr>
              <a:t>a simple example using a </a:t>
            </a:r>
            <a:r>
              <a:rPr lang="en-US" sz="1400" b="1" dirty="0" err="1">
                <a:latin typeface="Andalus" pitchFamily="18" charset="-78"/>
                <a:cs typeface="Andalus" pitchFamily="18" charset="-78"/>
              </a:rPr>
              <a:t>mutex</a:t>
            </a:r>
            <a:r>
              <a:rPr lang="en-US" sz="1400" b="1" dirty="0">
                <a:latin typeface="Andalus" pitchFamily="18" charset="-78"/>
                <a:cs typeface="Andalus" pitchFamily="18" charset="-78"/>
              </a:rPr>
              <a:t> to protect a shared counter:</a:t>
            </a:r>
          </a:p>
          <a:p>
            <a:pPr marL="109728" lvl="0" indent="0">
              <a:buNone/>
            </a:pPr>
            <a:r>
              <a:rPr lang="en-US" sz="1400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package 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main</a:t>
            </a:r>
          </a:p>
          <a:p>
            <a:pPr marL="109728" lvl="0" indent="0">
              <a:buNone/>
            </a:pPr>
            <a:endParaRPr lang="en-US" sz="1400" dirty="0">
              <a:solidFill>
                <a:srgbClr val="FF0000"/>
              </a:solidFill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import (</a:t>
            </a: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    "</a:t>
            </a: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fmt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"</a:t>
            </a: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    "sync"</a:t>
            </a: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)</a:t>
            </a:r>
          </a:p>
          <a:p>
            <a:pPr marL="109728" lvl="0" indent="0">
              <a:buNone/>
            </a:pPr>
            <a:endParaRPr lang="en-US" sz="1400" dirty="0">
              <a:solidFill>
                <a:srgbClr val="FF0000"/>
              </a:solidFill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</a:t>
            </a: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var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(</a:t>
            </a: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    counter </a:t>
            </a: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int</a:t>
            </a:r>
            <a:endParaRPr lang="en-US" sz="1400" dirty="0">
              <a:solidFill>
                <a:srgbClr val="FF0000"/>
              </a:solidFill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    mu      </a:t>
            </a: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sync.Mutex</a:t>
            </a:r>
            <a:endParaRPr lang="en-US" sz="1400" dirty="0">
              <a:solidFill>
                <a:srgbClr val="FF0000"/>
              </a:solidFill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)</a:t>
            </a: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dirty="0" smtClean="0">
                <a:latin typeface="Andalus" pitchFamily="18" charset="-78"/>
                <a:cs typeface="Andalus" pitchFamily="18" charset="-78"/>
              </a:rPr>
              <a:t>   </a:t>
            </a:r>
            <a:endParaRPr lang="en-US" sz="1400" dirty="0">
              <a:latin typeface="Andalus" pitchFamily="18" charset="-78"/>
              <a:cs typeface="Andalus" pitchFamily="18" charset="-78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666720" y="698400"/>
              <a:ext cx="1524240" cy="40770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7360" y="689040"/>
                <a:ext cx="1542960" cy="409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602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28600"/>
            <a:ext cx="8229600" cy="5867400"/>
          </a:xfrm>
        </p:spPr>
        <p:txBody>
          <a:bodyPr>
            <a:noAutofit/>
          </a:bodyPr>
          <a:lstStyle/>
          <a:p>
            <a:pPr marL="109728" lvl="0" indent="0">
              <a:buNone/>
            </a:pP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func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increment() {</a:t>
            </a: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    </a:t>
            </a: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mu.Lock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()</a:t>
            </a: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    counter++</a:t>
            </a: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    </a:t>
            </a: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mu.Unlock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()</a:t>
            </a: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}</a:t>
            </a:r>
          </a:p>
          <a:p>
            <a:pPr marL="109728" lvl="0" indent="0">
              <a:buNone/>
            </a:pPr>
            <a:endParaRPr lang="en-US" sz="1400" dirty="0">
              <a:solidFill>
                <a:srgbClr val="FF0000"/>
              </a:solidFill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</a:t>
            </a: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func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main() {</a:t>
            </a: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    </a:t>
            </a: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var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wg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sync.WaitGroup</a:t>
            </a:r>
            <a:endParaRPr lang="en-US" sz="1400" dirty="0">
              <a:solidFill>
                <a:srgbClr val="FF0000"/>
              </a:solidFill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endParaRPr lang="en-US" sz="1400" dirty="0">
              <a:solidFill>
                <a:srgbClr val="FF0000"/>
              </a:solidFill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    for </a:t>
            </a: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:= 0; </a:t>
            </a: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&lt; 1000; </a:t>
            </a: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++ {</a:t>
            </a: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        </a:t>
            </a: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wg.Add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(1)</a:t>
            </a: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        go </a:t>
            </a: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func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() {</a:t>
            </a: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            defer </a:t>
            </a: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wg.Done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()</a:t>
            </a: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            increment()</a:t>
            </a: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        }()</a:t>
            </a: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    }</a:t>
            </a:r>
          </a:p>
          <a:p>
            <a:pPr marL="109728" lvl="0" indent="0">
              <a:buNone/>
            </a:pPr>
            <a:endParaRPr lang="en-US" sz="1400" dirty="0">
              <a:solidFill>
                <a:srgbClr val="FF0000"/>
              </a:solidFill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    </a:t>
            </a: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wg.Wait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()</a:t>
            </a: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    </a:t>
            </a: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fmt.Println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("Counter:", counter)</a:t>
            </a: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933480" y="6121440"/>
              <a:ext cx="360" cy="3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4120" y="61120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78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28600"/>
            <a:ext cx="8229600" cy="5867400"/>
          </a:xfrm>
        </p:spPr>
        <p:txBody>
          <a:bodyPr>
            <a:noAutofit/>
          </a:bodyPr>
          <a:lstStyle/>
          <a:p>
            <a:pPr marL="109728" lvl="0" indent="0">
              <a:buNone/>
            </a:pPr>
            <a:r>
              <a:rPr lang="en-US" sz="1400" dirty="0" smtClean="0">
                <a:latin typeface="Andalus" pitchFamily="18" charset="-78"/>
                <a:cs typeface="Andalus" pitchFamily="18" charset="-78"/>
              </a:rPr>
              <a:t>In this example, multiple </a:t>
            </a:r>
            <a:r>
              <a:rPr lang="en-US" sz="1400" dirty="0" err="1" smtClean="0">
                <a:latin typeface="Andalus" pitchFamily="18" charset="-78"/>
                <a:cs typeface="Andalus" pitchFamily="18" charset="-78"/>
              </a:rPr>
              <a:t>goroutines</a:t>
            </a:r>
            <a:r>
              <a:rPr lang="en-US" sz="1400" dirty="0" smtClean="0">
                <a:latin typeface="Andalus" pitchFamily="18" charset="-78"/>
                <a:cs typeface="Andalus" pitchFamily="18" charset="-78"/>
              </a:rPr>
              <a:t> increment a shared `counter` variable. The `</a:t>
            </a:r>
            <a:r>
              <a:rPr lang="en-US" sz="1400" dirty="0" err="1" smtClean="0">
                <a:latin typeface="Andalus" pitchFamily="18" charset="-78"/>
                <a:cs typeface="Andalus" pitchFamily="18" charset="-78"/>
              </a:rPr>
              <a:t>sync.Mutex</a:t>
            </a:r>
            <a:r>
              <a:rPr lang="en-US" sz="1400" dirty="0" smtClean="0">
                <a:latin typeface="Andalus" pitchFamily="18" charset="-78"/>
                <a:cs typeface="Andalus" pitchFamily="18" charset="-78"/>
              </a:rPr>
              <a:t>` ensures that only one </a:t>
            </a:r>
            <a:r>
              <a:rPr lang="en-US" sz="1400" dirty="0" err="1" smtClean="0">
                <a:latin typeface="Andalus" pitchFamily="18" charset="-78"/>
                <a:cs typeface="Andalus" pitchFamily="18" charset="-78"/>
              </a:rPr>
              <a:t>goroutine</a:t>
            </a:r>
            <a:r>
              <a:rPr lang="en-US" sz="1400" dirty="0" smtClean="0">
                <a:latin typeface="Andalus" pitchFamily="18" charset="-78"/>
                <a:cs typeface="Andalus" pitchFamily="18" charset="-78"/>
              </a:rPr>
              <a:t> can increment the counter at a time, preventing race conditions.</a:t>
            </a:r>
          </a:p>
          <a:p>
            <a:pPr marL="109728" lvl="0" indent="0">
              <a:buNone/>
            </a:pPr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dirty="0" smtClean="0">
                <a:latin typeface="Andalus" pitchFamily="18" charset="-78"/>
                <a:cs typeface="Andalus" pitchFamily="18" charset="-78"/>
              </a:rPr>
              <a:t>Remember to use </a:t>
            </a:r>
            <a:r>
              <a:rPr lang="en-US" sz="1400" dirty="0" err="1" smtClean="0">
                <a:latin typeface="Andalus" pitchFamily="18" charset="-78"/>
                <a:cs typeface="Andalus" pitchFamily="18" charset="-78"/>
              </a:rPr>
              <a:t>mutexes</a:t>
            </a:r>
            <a:r>
              <a:rPr lang="en-US" sz="1400" dirty="0" smtClean="0">
                <a:latin typeface="Andalus" pitchFamily="18" charset="-78"/>
                <a:cs typeface="Andalus" pitchFamily="18" charset="-78"/>
              </a:rPr>
              <a:t> judiciously, only around the critical sections of code where shared data is accessed. Overusing </a:t>
            </a:r>
            <a:r>
              <a:rPr lang="en-US" sz="1400" dirty="0" err="1" smtClean="0">
                <a:latin typeface="Andalus" pitchFamily="18" charset="-78"/>
                <a:cs typeface="Andalus" pitchFamily="18" charset="-78"/>
              </a:rPr>
              <a:t>mutexes</a:t>
            </a:r>
            <a:r>
              <a:rPr lang="en-US" sz="1400" dirty="0" smtClean="0">
                <a:latin typeface="Andalus" pitchFamily="18" charset="-78"/>
                <a:cs typeface="Andalus" pitchFamily="18" charset="-78"/>
              </a:rPr>
              <a:t> can lead to performance issues.</a:t>
            </a:r>
            <a:endParaRPr lang="en-US" sz="1400" dirty="0"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1374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533400"/>
            <a:ext cx="8229600" cy="58674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1400" b="1" dirty="0">
                <a:latin typeface="Andalus" pitchFamily="18" charset="-78"/>
                <a:cs typeface="Andalus" pitchFamily="18" charset="-78"/>
              </a:rPr>
              <a:t>--------------------------------------------------------------------------------------------------</a:t>
            </a:r>
            <a:endParaRPr lang="en-US" sz="1400" b="1" dirty="0" smtClean="0">
              <a:latin typeface="Andalus" pitchFamily="18" charset="-78"/>
              <a:cs typeface="Andalus" pitchFamily="18" charset="-78"/>
            </a:endParaRPr>
          </a:p>
          <a:p>
            <a:pPr marL="109728" indent="0" algn="ctr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Module Summary</a:t>
            </a:r>
          </a:p>
          <a:p>
            <a:pPr marL="109728" indent="0" algn="ctr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--------------------------------------------------------------------------------------------------</a:t>
            </a:r>
          </a:p>
          <a:p>
            <a:pPr marL="109728" indent="0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In this module, we have covered</a:t>
            </a:r>
          </a:p>
          <a:p>
            <a:pPr marL="109728" indent="0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-------------------------------</a:t>
            </a:r>
          </a:p>
          <a:p>
            <a:r>
              <a:rPr lang="en-US" sz="1400" dirty="0">
                <a:latin typeface="Andalus" pitchFamily="18" charset="-78"/>
                <a:cs typeface="Andalus" pitchFamily="18" charset="-78"/>
              </a:rPr>
              <a:t>Import the `sync` Package</a:t>
            </a:r>
          </a:p>
          <a:p>
            <a:r>
              <a:rPr lang="en-US" sz="1400" dirty="0">
                <a:latin typeface="Andalus" pitchFamily="18" charset="-78"/>
                <a:cs typeface="Andalus" pitchFamily="18" charset="-78"/>
              </a:rPr>
              <a:t>Create a `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sync.Mutex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` Variable</a:t>
            </a:r>
          </a:p>
          <a:p>
            <a:r>
              <a:rPr lang="en-US" sz="1400" dirty="0">
                <a:latin typeface="Andalus" pitchFamily="18" charset="-78"/>
                <a:cs typeface="Andalus" pitchFamily="18" charset="-78"/>
              </a:rPr>
              <a:t>Lock and Unlock the 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Mutex</a:t>
            </a: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r>
              <a:rPr lang="en-US" sz="1400" dirty="0">
                <a:latin typeface="Andalus" pitchFamily="18" charset="-78"/>
                <a:cs typeface="Andalus" pitchFamily="18" charset="-78"/>
              </a:rPr>
              <a:t>Example Usage</a:t>
            </a:r>
          </a:p>
          <a:p>
            <a:pPr lvl="0"/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lvl="0"/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lvl="0"/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lvl="0"/>
            <a:endParaRPr lang="en-IN" sz="1400" dirty="0">
              <a:latin typeface="Andalus" pitchFamily="18" charset="-78"/>
              <a:cs typeface="Andalus" pitchFamily="18" charset="-78"/>
            </a:endParaRPr>
          </a:p>
          <a:p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endParaRPr lang="en-IN" b="1" dirty="0"/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54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447800"/>
            <a:ext cx="510889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05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15176</TotalTime>
  <Words>459</Words>
  <Application>Microsoft Office PowerPoint</Application>
  <PresentationFormat>On-screen Show (4:3)</PresentationFormat>
  <Paragraphs>141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Andalus</vt:lpstr>
      <vt:lpstr>Calibri</vt:lpstr>
      <vt:lpstr>Lucida Sans Unicode</vt:lpstr>
      <vt:lpstr>Verdana</vt:lpstr>
      <vt:lpstr>Wingdings 2</vt:lpstr>
      <vt:lpstr>Wingdings 3</vt:lpstr>
      <vt:lpstr>Concourse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GangBoard (A division of Besant Technologies)</dc:title>
  <dc:creator>fardeen</dc:creator>
  <cp:lastModifiedBy>hp</cp:lastModifiedBy>
  <cp:revision>1600</cp:revision>
  <dcterms:created xsi:type="dcterms:W3CDTF">2018-01-16T19:20:37Z</dcterms:created>
  <dcterms:modified xsi:type="dcterms:W3CDTF">2024-05-23T00:20:56Z</dcterms:modified>
</cp:coreProperties>
</file>