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7" r:id="rId2"/>
    <p:sldId id="343" r:id="rId3"/>
    <p:sldId id="378" r:id="rId4"/>
    <p:sldId id="385" r:id="rId5"/>
    <p:sldId id="386" r:id="rId6"/>
    <p:sldId id="384" r:id="rId7"/>
    <p:sldId id="379" r:id="rId8"/>
    <p:sldId id="382" r:id="rId9"/>
    <p:sldId id="377" r:id="rId10"/>
    <p:sldId id="35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2383" autoAdjust="0"/>
  </p:normalViewPr>
  <p:slideViewPr>
    <p:cSldViewPr>
      <p:cViewPr varScale="1"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4-05-22T07:08:35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6227 8696 0,'17'0'156,"1"0"-140,-1 0 0,1 0-1,0 0-15,-1 0 16,1 0 0,17 0-1,18 0 1,53-35 15,17 35 16,-70 0-16,-17 0-15,-19 0 15,1 0-31,0 0 31,-1 0 16,1 0-31</inkml:trace>
  <inkml:trace contextRef="#ctx0" brushRef="#br0" timeOffset="1173.9706">9490 8625 0,'17'0'93,"1"0"-61,0 0-32,-1 0 15,19 0 1,-19 0-16,18 0 16,18 0-16,-17 0 0,34 0 15,-35 0-15,89 0 31,-36 0 1,-35 0 15,0 0-16</inkml:trace>
  <inkml:trace contextRef="#ctx0" brushRef="#br0" timeOffset="5680.1613">13688 8678 0,'17'18'93,"36"0"-77,0-18-16,18 0 16,17 0-1,-17 0-15,-36 0 16,18 0-16,17 0 16,-34 0-16,16 0 15,19 0 1,-18 0-16,141 0 31,-159 0-15,142 0-1,-142 0-15,194 0 47,-176 0-47,-18 0 0,71 0 31,-70 0-31,-1 0 16,18 0-16,-18 0 16,36 0-16,-36 0 15,0 0-15,18-18 0,18 18 16,17 0 0,35-18-1,-52 18 1,-18 0-1,0 0 1,35 0 0,-53 0-1,0 0 1,1 0 0,-19 0-1,19 0 1,-1 18-1,-17-18-15,17 0 16,-18 0 0,19 0-1,-1 0 1,18 0 0,-18 0-1,0 0-15,18 0 16,-35 0-1,17 0-15,1 0 16,17 0 0,-36 0-1,18 0 17,-17 0-32,0 0 15,17 0 16,-17 0-15,-1 0 0,1 0-1,0 0 1</inkml:trace>
  <inkml:trace contextRef="#ctx0" brushRef="#br0" timeOffset="8758.1604">2081 9402 0,'18'0'156,"0"0"-156,-1 0 31,1 0-31,17 0 32,36 0-1,17 0 0,-53 0-31,159 0 31,-141 0-15,0 0-16,18 0 31,-36 0-31,-17 0 16,17 0-16,-18 0 16,19 0-16,-1 0 15,-17 0-15,35 0 16,17 17-1,-52-17-15,17 0 16,0 0-16,-17 0 16,53 35-1,-54-35 1,18 0-16,-17 0 16,0 0-16,17 0 0,0 0 15,1 0 1,-1 0-1,0 18 1,0-18 0,1 0 15,-1 0-15,-17 0-1,-1 0 1</inkml:trace>
  <inkml:trace contextRef="#ctx0" brushRef="#br0" timeOffset="11030.1574">7144 9437 0,'0'-18'204,"0"1"-189,35-1 1,53 0-1,-53 1 1,18 17-16,18-18 0,-18 0 16,-18 18-16,36-17 31,-1-1-31,89 18 31,-124 0-31,1 0 0,69 0 31,-87 0-31,53 0 32,-54 0-32,36 0 31,-35 0-15,-1 0-1,19 0 1,-19 0 31,1 0-32,0 0-15,17 0 32,18 35-17,-18-17 1,-17-18-1,52 0 1,1 18 15,-36-18-31,0 0 0,18 0 16,0 0 0,-35 0-16,17 0 15,-17 0-15,35 0 16,-36 0-1,36 17 1,0-17 0,-18 0-1,18 0 1,-17 0 15,-19 0-15,1 0-1,0 0 1</inkml:trace>
  <inkml:trace contextRef="#ctx0" brushRef="#br0" timeOffset="18968.5131">3210 10777 0,'18'0'359,"17"0"-343,-17 0-16,17 0 15,0 0-15,1 0 16,-19 0-1,1 0 1,17 0-16,0 0 16,36-17 15,17 17 0,-52 0-15,-1 0-1,0 0 1,-17 0 0,-1 0 15,1 0-15,0 0-1,-1 0 1,1 0-1,0 0 1,-1 0 0,1 0-1,-1 0 1,1 0 0,0 0-1,-1 0-15,1 0 31,0 0-15,-1 0-16,1 0 31,0 0-15,17 0 0,-17 0-1,-1 0-15,1 0 16,-1 0-16,1 0 15,0 0 1,-1 0 0,1 0 15</inkml:trace>
  <inkml:trace contextRef="#ctx0" brushRef="#br0" timeOffset="21049.5141">6826 10707 0,'0'-18'125,"0"1"-125,18 17 235,35 0-220,17 0 1,-17 0-16,0 0 0,0 0 16,0 0-16,-18 0 15,18-18 1,-18 18-16,1 0 15,-1 0 1,-17 0-16,17 0 0,-17 0 16,17 0-16,71 0 31,-71 0-31,18 0 31,-35 0-31,17 0 31,-18 0-31,36 0 16,0 0 0,-17 0-1,-19 0 1,1 0 15,-1 0-15,1 0-1</inkml:trace>
  <inkml:trace contextRef="#ctx0" brushRef="#br0" timeOffset="24289.7727">17110 10866 0,'17'0'109,"1"-18"-109,17 0 16,-17 18-1,52-17-15,-34 17 0,52 0 16,18 0 15,-71 0 16,-17 0-47,-1 0 16,1 0-1</inkml:trace>
  <inkml:trace contextRef="#ctx0" brushRef="#br0" timeOffset="26834.7885">5909 11589 0,'18'-18'47,"-1"18"-31,1-18 0,17 18-16,-17 0 15,-1 0-15,36 0 16,-17 0-16,70 0 47,-54 0-47,54 0 31,-53 0-15,0 0-1,-18 0-15,1 0 16,-19 0-16,19 0 15,-19 0 1,18 0 0,-4056 18-1,8113-18 1,-4057 0 0,-17 0-1,0 0 1,-1 0-1</inkml:trace>
  <inkml:trace contextRef="#ctx0" brushRef="#br0" timeOffset="47659.9766">3316 12823 0,'18'0'390,"-1"0"-374,1 0 0,0 0-16,-1 0 15,1 0-15,0 0 0,-1 0 16,1 0-16,-1 0 16,1 0-16,0 0 15,-1 0-15,19 0 31,-19 0-31,54 0 32,-53 0-1,-1 0-31,1 0 31,-1 0-31,1 0 31,0 0 16,-1 0-31,1 0 0,17 0-1,-17 0 1,17 18-1,0-18 1,18 0 0,-17 0-1,17 0-15,-36 0 0,19 0 16,-1 0 0,-18 0-1,19 0-15,-19 0 16,1 0-1,17 0 1,-17 0 0,0 0-1,-1 0-15,1 0 16,17 0 0,-17 0-1,17 0 1,0 0-1,-17 0 1,0 0 0,-1 0-1,1 0 1,-1 0 0,1 0 93,17 0-93,1 0-16,34 0 15,160-18 1,-89 18-16</inkml:trace>
  <inkml:trace contextRef="#ctx0" brushRef="#br0" timeOffset="48501.9633">6756 12771 0,'17'0'47,"1"0"-32,0 0-15,-1 0 16,71 0 0,-52 0-1,52 0 1,-53 0-16,0 0 0,71 0 31,0 0 0,-71 0-15,-17 0 0,0 0-1,-1 0 1,1 0 0,0 0 93</inkml:trace>
  <inkml:trace contextRef="#ctx0" brushRef="#br0" timeOffset="51835.9701">12188 12806 0,'18'0'94,"0"0"-63,17 0-31,-17 0 16,-1 0-1,1 0 16,0 0-31,-1 0 0,1 0 16,52 0 15,-34 0 1,-1 0 14,-17 0-30,-1 0 0,1 0-16,0 0 31,-1 0-15,1 0-16,-1 0 15,1 0 16,0 0-15,-1 0-16,1 0 16,17 0 15,-17 0-15,0 0-16,-1 0 31,1 0-31,-1 0 15,1 0 17,0 0-17,-1 0 1,1 0 0,0 0-1,-1 0 1,19 0-1,16 0 1,-34 0 0,0 0-1,17 0-15,-17 0 16,-1 0-16,19 0 16,-19 0-1,1 0 1,35 0 15,-36 0-15,1 0-1,0 0 1,-1 0 0,1 0-1,17 0 1,-17 0-1,0 0 1,-1 0 0,1 0-1,-1 0 1,1 0 0,0 0-1,-1 0 1,1 0 15,0 0-31,-1 0 31,1 0-15,0 0 0,17 0-1,-18 0 1,1 0-1,0 0 1,-1 0 0,1 0-1,0 0 1,-1 0 0,1 0-1,0 0 1,35 0-1,-18 0 17,-18 0-32,19 0 15,-19 0-15,1 17 16,0-17 0,17 0-16,0 18 15,-17-18-15,17 0 16,-17 0-16,17 0 0,0 0 15,-17 0 1,17 0 0,0 0-1,-17 0 1,0 0-16,-1 0 16,1 0-16,0 0 15,-1 0-15,19 0 16,-1 0-1,-17 0 1,-1 0 0,1 0-1,-1 0 1,1 0 0,0 0-1,-1 0 1</inkml:trace>
  <inkml:trace contextRef="#ctx0" brushRef="#br0" timeOffset="56633.9763">3810 13458 0,'18'0'125,"-1"0"-125,1 0 16,52 0-1,36-17 1,-70-1-16,17 18 16,-18 0-16,-18 0 15,19 0-15,-1 0 16,0 0 0,1 0 15,-19 0 0</inkml:trace>
  <inkml:trace contextRef="#ctx0" brushRef="#br0" timeOffset="61554.9713">5256 13441 0,'18'0'94,"0"0"-79,-1 0-15,1 0 16,0 0-16,35 0 16,70 0 30,-88 0-46,124-18 32,-141 1-32,35 17 15,-1-18 1,19 0 0,-18 18-1,-35 0-15,17 0 16,-18 0-16,1 0 15,0 0-15,-1 0 16,1 0 15,0 0-31,-1 0 32,1 0-32,0 0 796,-1 0-780,1 0 0,0 0-1,17 0-15,-18 0 16,1 0-16,0 0 16,-1 0-16,19 0 15,-19 0-15,19 0 16,-19 0-1,18 0 1,-17 0 0,0 0-1,-1 0 1,1 0 0,0 0-1,-1 0 32,1 0-31,0 18 15,17-18-15,0 18-1,-17-18-15,-1 0 16,1 0-1,0 0 1,-1 0 0,1 0-1,17 0 1,-17 0 15,17 0-15,-17 17-16,17-17 31,-17 0-31,17 0 16,-17 0-16,-1 0 15,54 0 1,-1 0 0,-17 0-16,-35 0 15,17 0-15,-17 0 0,17 0 16,-17 0-1,35 0 1,-18 0 0,-17 0-1,17 0 1,-17 0-16,17 0 16,35 0-1,-34 0 16,-19 0-31,19 0 32,16 0-17,1 0 1,0 0 0,-17 0-1,16 0 1,19 0-1,17 18 1,18-18 15,-53 0-31,-18 0 16,1 0 0,-1 0-1,18 0 1,-18 17-1,-17-17 1,17 0-16,-17 0 16,-1 0-1,1 0 1,17 0 0,18 0-1,-18 0 1,-17 0-1,35 0 1,0 0 0,17 0-1,-52 0 1,0 0-16,-1 0 16,1 0-1,0 0 1,-1 0 1078,1 0-1016</inkml:trace>
  <inkml:trace contextRef="#ctx0" brushRef="#br0" timeOffset="67335.0455">5768 14005 0,'18'0'110,"-1"0"-110,36 0 15,-18 0 1,1 0-16,17 0 15,-18 18-15,88 17 32,36-17-1,-106-18-15,-18 0-1,-17 0 1,0 0-1,-1 0 1</inkml:trace>
  <inkml:trace contextRef="#ctx0" brushRef="#br0" timeOffset="68696.0808">8396 14041 0,'18'0'156,"-1"0"-156,19 0 16,52-18-1,18 18 1,-89 0-16,36 0 15,-17 0-15,-1 0 0,0 0 16,36 0 15,52 0 1,18 0-1,-88 0 0,-35 0 0,-1 0-31,1 0 16,0 0 46,-1 0-46</inkml:trace>
  <inkml:trace contextRef="#ctx0" brushRef="#br0" timeOffset="71456.045">13070 14058 0,'18'0'78,"-18"-17"-63,35-1-15,1 18 16,-1-18 0,-17 18-1,34 0-15,-34 0 0,35 0 16,-18 0-16,-17 0 15,17 0-15,36 0 32,-36 0-32,-17 0 0,70 0 31,-35 0 0,0 0 0,-36 0-15,1 0 0</inkml:trace>
  <inkml:trace contextRef="#ctx0" brushRef="#br0" timeOffset="75880.054">4216 14623 0,'35'0'141,"0"0"-141,-17 0 15,35 0-15,-18 0 16,36 0 0,-18 0-16,-1 0 0,1 0 15,159 0 1,-36 0 15,-123 0 0,-17 0-15,-19 0 0,1 0-1,0 0 1</inkml:trace>
  <inkml:trace contextRef="#ctx0" brushRef="#br0" timeOffset="97382.9128">16175 13970 0,'17'0'109,"19"0"-93,17 0-16,-18 0 16,36 0-16,-1 0 15,1 0-15,-18 0 16,-1 0-16,1 0 16,-35 0-1,88 0 1,-53 0 15,-36 0-31,1 0 31,0 0-15,-1 0 0</inkml:trace>
  <inkml:trace contextRef="#ctx0" brushRef="#br0" timeOffset="102567.9217">3651 15258 0,'18'0'109,"0"0"-109,17 0 32,35 0-32,-17 0 15,18 0 1,52 0 15,-52 0 0,-36 0 1,-17 0-1,-1 0-16,1 0 1,0 0 0</inkml:trace>
  <inkml:trace contextRef="#ctx0" brushRef="#br0" timeOffset="104561.9151">9137 15381 0,'18'0'46,"17"0"-46,-18 0 16,19 0 0,-19 0-1,160 0 17,-107 0-17,-34 0-15,34 0 16,-17 0-1,-35 0-15,88 0 16,-36 0 15,-17 0-31,-35 0 0,17 0 16,18 0-16,-18 0 16,-17 0-1,-1 0 1,1 0-1,0 0 17,-1 0-17</inkml:trace>
  <inkml:trace contextRef="#ctx0" brushRef="#br0" timeOffset="106191.922">13758 15293 0,'18'0'47,"0"0"-31,-1 0-1,1 0-15,17 0 16,0 0-16,1 0 0,-1 0 16,36 0-1,-19 0-15,160 0 47,-177 0-47,18 0 0,0 0 31,-17 0-31,-19 0 16,1 0-16,-1 0 16,1 0-1,17 0 1</inkml:trace>
  <inkml:trace contextRef="#ctx0" brushRef="#br0" timeOffset="111227.1491">5151 15804 0,'17'0'47,"1"0"-31,-1 0 0,1 0-1,0 0-15,88 0 47,-71 0-47,124 0 31,-124 0-31,0 0 16,36 0 0,-36 0-1,0 0 1,1 0-1,-19 0 1,1 0 0,-1 0 15</inkml:trace>
  <inkml:trace contextRef="#ctx0" brushRef="#br0" timeOffset="112655.1576">8961 15893 0,'35'0'62,"35"0"-62,-17 0 16,-17 0-16,16 0 16,19 0-1,35 0 17,-88 0-32,-1 0 31,1 0-31</inkml:trace>
  <inkml:trace contextRef="#ctx0" brushRef="#br0" timeOffset="114879.551">17163 15875 0,'17'0'79,"19"0"-64,-1 0 1,0 0-16,36 0 15,140 35 17,-105-17-17,-53-18 1,-18 0 0,-17 0 15,0 0-31,-1 0 15,1 0 1</inkml:trace>
  <inkml:trace contextRef="#ctx0" brushRef="#br0" timeOffset="115847.5509">18909 15928 0,'53'0'234,"17"0"-218,36-18-16,-18 18 16,1-17-1,16-19-15,-16 36 16,122-17-16,-140-1 15,-1 18-15,89 0 32,-124 0-1,-17 0-31,17 0 47,-17 0-32</inkml:trace>
  <inkml:trace contextRef="#ctx0" brushRef="#br0" timeOffset="118490.5619">19703 14975 0,'0'18'63,"17"-18"-47,-17 18-16,18-1 15,0 1 1,34 35-1,-52-18-15,53 53 32,-35-70-32,0 17 31,-1-17-15,-17 0 15,18-18 47,0 0-78,-1-36 16,18-17-1,-17 18-15,17-35 16,36-19-1,35-69 1,0 34 0,-89 71-16,1 36 15,17-1-15,-17-17 16,-1 17 0,1 0-1,0 1 1</inkml:trace>
  <inkml:trace contextRef="#ctx0" brushRef="#br0" timeOffset="124713.5452">21467 15963 0,'35'0'94,"0"-17"-78,18-1-16,-18 18 15,36-18-15,17 1 16,124-19 31,-106 36-16,-89 0-31,18 0 16,-17 0-1,0 0 1</inkml:trace>
  <inkml:trace contextRef="#ctx0" brushRef="#br0" timeOffset="126417.5459">4904 16651 0,'17'-18'78,"19"18"-62,-19 0-1,18 0 1,18 0 0,141 0 15,-35 0 0,-35 0 0,-89 0-31,18 0 16,-36 0 0,1 0-16,0 0 31,-1 0-15,1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D9125-3809-48D5-AFB8-88038AC3E2BD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6E033-D182-4CC6-9D22-44404B0BD3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2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2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7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6E033-D182-4CC6-9D22-44404B0BD30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0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A92137-41D9-4ABB-B7D0-9050F600A88C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E79F5-09D3-4F41-B444-74C6EFA59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8600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Go-Session-3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---------------------</a:t>
            </a:r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b="1" dirty="0" smtClean="0">
                <a:latin typeface="Andalus" pitchFamily="18" charset="-78"/>
                <a:cs typeface="Andalus" pitchFamily="18" charset="-78"/>
              </a:rPr>
              <a:t>Concurrency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algn="ctr"/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By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Shadab Akhtar</a:t>
            </a:r>
          </a:p>
          <a:p>
            <a:endParaRPr lang="en-IN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endParaRPr lang="en-IN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  <a:p>
            <a:pPr algn="ctr"/>
            <a:endParaRPr lang="en-US" b="1" dirty="0">
              <a:solidFill>
                <a:schemeClr val="accent3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071675"/>
            <a:ext cx="1981200" cy="747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19400"/>
            <a:ext cx="3162403" cy="12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10889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Introduction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will cover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Use of Concurrency in </a:t>
            </a:r>
            <a:r>
              <a:rPr lang="en-US" sz="1400" dirty="0" smtClean="0">
                <a:latin typeface="Andalus" pitchFamily="18" charset="-78"/>
                <a:cs typeface="Andalus" pitchFamily="18" charset="-78"/>
              </a:rPr>
              <a:t>Go Programming</a:t>
            </a: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Concurrent execution of tasks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Execution of multiple tasks simultaneously.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Concurrency using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</a:t>
            </a: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Use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of Concurrency in 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Go Programming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lvl="0" indent="0" algn="ctr">
              <a:buNone/>
            </a:pPr>
            <a:r>
              <a:rPr lang="en-US" sz="1400" b="1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Concurrency 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is a fundamental feature of the Go programming language, and it is designed to help developers write efficient and scalable programs. </a:t>
            </a:r>
            <a:endParaRPr lang="en-US" sz="1400" b="1" dirty="0" smtClean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905000"/>
            <a:ext cx="4067175" cy="1769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593" y="3962400"/>
            <a:ext cx="3862388" cy="19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90600"/>
            <a:ext cx="692372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14400"/>
            <a:ext cx="525556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Here </a:t>
            </a:r>
            <a:r>
              <a:rPr lang="en-US" sz="1400" b="1" dirty="0">
                <a:latin typeface="Andalus" pitchFamily="18" charset="-78"/>
                <a:cs typeface="Andalus" pitchFamily="18" charset="-78"/>
              </a:rPr>
              <a:t>are some common use cases and benefits of using concurrency in Go</a:t>
            </a: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:</a:t>
            </a:r>
            <a:endParaRPr lang="en-US" sz="1400" b="1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Parallelism: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Go allows you to execute multiple tasks simultaneously, which can lead to significant performance improvements on multi-core processors. You can use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parallelize tasks, such as data processing, to take full advantage of available CPU cores.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Responsive User Interfaces: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In graphical user interface (GUI) applications and web servers, concurrency ensures that the user interface remains responsive even when performing time-consuming tasks in the background. 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For instance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, you can use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handle user requests concurrently in a web server without blocking other requests.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I/O Operations: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Many programs spend a significant amount of time waiting for I/O operations to complete, such as reading from files or making network requests. Concurrency allows you to overlap these operations, making the most of your CPU's idle time while waiting for I/O.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Resource Utilization: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Concurrency can help you make better use of system resources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. For example,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you can use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manage a pool of worker threads for tasks like image processing, database connections, or handling client connections in a network server.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Asynchronous Programming: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Go makes it easy to work with asynchronous tasks by using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and channels. This is useful for scenarios like handling multiple network requests concurrently and processing the results as they become available.</a:t>
            </a:r>
          </a:p>
          <a:p>
            <a:pPr marL="109728" lvl="0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6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0"/>
          </a:xfrm>
        </p:spPr>
        <p:txBody>
          <a:bodyPr>
            <a:noAutofit/>
          </a:bodyPr>
          <a:lstStyle/>
          <a:p>
            <a:pPr marL="109728" lvl="0" indent="0">
              <a:buNone/>
            </a:pPr>
            <a:r>
              <a:rPr lang="en-US" sz="1400" b="1" dirty="0" smtClean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Parallel </a:t>
            </a: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Algorithms: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Go's concurrency primitives enable the development of parallel algorithms, which can speed up computations in fields like scientific computing, machine learning, and data analysis.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Task Pipelining: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You can build complex data processing pipelines by chaining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together. Each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can perform a specific task, and data flows from one stage to another efficiently. This is often used in data processing and transformation workflows.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Fault Tolerance: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Concurrency can improve the fault tolerance of your applications</a:t>
            </a:r>
            <a:r>
              <a:rPr lang="en-US" sz="1400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. For instance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, you can use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to create redundant service instances, ensuring that a failure in one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doesn't bring down the entire application.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Load Balancing: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In server applications,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can be used to manage load balancing across multiple server instances, distributing incoming requests evenly to ensure optimal resource utilization.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Andalus" pitchFamily="18" charset="-78"/>
                <a:cs typeface="Andalus" pitchFamily="18" charset="-78"/>
              </a:rPr>
              <a:t>Real-Time Systems: 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Concurrency is valuable in real-time systems, such as robotics and sensor data processing, where tasks need to be executed in parallel with strict timing requirements.</a:t>
            </a: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In Go, 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and channels are the primary building blocks for implementing concurrency. 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are lightweight, and Go's runtime system efficiently manages them, making it easy to create and coordinate many concurrent tasks. Channels provide a safe and efficient way for 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to communicate and synchronize their work</a:t>
            </a:r>
            <a:r>
              <a:rPr lang="en-US" sz="1400" dirty="0" smtClean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.</a:t>
            </a:r>
            <a:endParaRPr lang="en-US" sz="1400" dirty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While concurrency can lead to improved performance and responsiveness, it also introduces challenges related to synchronization and data sharing. Go provides mechanisms like channels, </a:t>
            </a:r>
            <a:r>
              <a:rPr lang="en-US" sz="1400" dirty="0" err="1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mutexes</a:t>
            </a:r>
            <a:r>
              <a:rPr lang="en-US" sz="140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, and atomic operations to address these challenges and ensure safe concurrent programming.</a:t>
            </a:r>
            <a:endParaRPr lang="en-US" sz="1400" dirty="0" smtClean="0">
              <a:solidFill>
                <a:srgbClr val="002060"/>
              </a:solidFill>
              <a:latin typeface="Andalus" pitchFamily="18" charset="-78"/>
              <a:cs typeface="Andalus" pitchFamily="18" charset="-78"/>
            </a:endParaRPr>
          </a:p>
          <a:p>
            <a:pPr marL="109728" lvl="0" indent="0">
              <a:buNone/>
            </a:pPr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sz="1400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49160" y="3105000"/>
              <a:ext cx="7239600" cy="2889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800" y="3095640"/>
                <a:ext cx="7258320" cy="29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57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95400"/>
            <a:ext cx="5334000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5867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1400" b="1" dirty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  <a:endParaRPr lang="en-US" sz="1400" b="1" dirty="0" smtClean="0">
              <a:latin typeface="Andalus" pitchFamily="18" charset="-78"/>
              <a:cs typeface="Andalus" pitchFamily="18" charset="-78"/>
            </a:endParaRP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Module Summary</a:t>
            </a:r>
          </a:p>
          <a:p>
            <a:pPr marL="109728" indent="0" algn="ctr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--------------------------------------------------------------------------------------------------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In this module, we have covered</a:t>
            </a:r>
          </a:p>
          <a:p>
            <a:pPr marL="109728" indent="0">
              <a:buNone/>
            </a:pPr>
            <a:r>
              <a:rPr lang="en-US" sz="1400" b="1" dirty="0" smtClean="0">
                <a:latin typeface="Andalus" pitchFamily="18" charset="-78"/>
                <a:cs typeface="Andalus" pitchFamily="18" charset="-78"/>
              </a:rPr>
              <a:t>-------------------------------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Use of Concurrency in Programming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Concurrent execution of tasks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Execution of multiple tasks simultaneously.</a:t>
            </a:r>
          </a:p>
          <a:p>
            <a:pPr lvl="0"/>
            <a:r>
              <a:rPr lang="en-US" sz="1400" dirty="0">
                <a:latin typeface="Andalus" pitchFamily="18" charset="-78"/>
                <a:cs typeface="Andalus" pitchFamily="18" charset="-78"/>
              </a:rPr>
              <a:t>Concurrency using </a:t>
            </a:r>
            <a:r>
              <a:rPr lang="en-US" sz="1400" dirty="0" err="1">
                <a:latin typeface="Andalus" pitchFamily="18" charset="-78"/>
                <a:cs typeface="Andalus" pitchFamily="18" charset="-78"/>
              </a:rPr>
              <a:t>Goroutines</a:t>
            </a:r>
            <a:r>
              <a:rPr lang="en-US" sz="1400" dirty="0">
                <a:latin typeface="Andalus" pitchFamily="18" charset="-78"/>
                <a:cs typeface="Andalus" pitchFamily="18" charset="-78"/>
              </a:rPr>
              <a:t> </a:t>
            </a: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pPr lvl="0"/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lvl="0"/>
            <a:endParaRPr lang="en-IN" sz="1400" dirty="0">
              <a:latin typeface="Andalus" pitchFamily="18" charset="-78"/>
              <a:cs typeface="Andalus" pitchFamily="18" charset="-78"/>
            </a:endParaRPr>
          </a:p>
          <a:p>
            <a:endParaRPr lang="en-US" sz="1400" dirty="0">
              <a:latin typeface="Andalus" pitchFamily="18" charset="-78"/>
              <a:cs typeface="Andalus" pitchFamily="18" charset="-78"/>
            </a:endParaRPr>
          </a:p>
          <a:p>
            <a:endParaRPr lang="en-IN" b="1" dirty="0"/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endParaRPr lang="en-US" sz="1400" dirty="0" smtClean="0">
              <a:latin typeface="Andalus" pitchFamily="18" charset="-78"/>
              <a:cs typeface="Andalus" pitchFamily="18" charset="-78"/>
            </a:endParaRPr>
          </a:p>
          <a:p>
            <a:pPr marL="109728" indent="0">
              <a:buNone/>
            </a:pPr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sz="2000" dirty="0" smtClean="0">
              <a:latin typeface="Andalus" pitchFamily="18" charset="-78"/>
              <a:cs typeface="Andalus" pitchFamily="18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15130</TotalTime>
  <Words>620</Words>
  <Application>Microsoft Office PowerPoint</Application>
  <PresentationFormat>On-screen Show (4:3)</PresentationFormat>
  <Paragraphs>175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Andalus</vt:lpstr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GangBoard (A division of Besant Technologies)</dc:title>
  <dc:creator>fardeen</dc:creator>
  <cp:lastModifiedBy>hp</cp:lastModifiedBy>
  <cp:revision>1574</cp:revision>
  <dcterms:created xsi:type="dcterms:W3CDTF">2018-01-16T19:20:37Z</dcterms:created>
  <dcterms:modified xsi:type="dcterms:W3CDTF">2024-05-22T07:11:31Z</dcterms:modified>
</cp:coreProperties>
</file>