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97" r:id="rId2"/>
    <p:sldId id="343" r:id="rId3"/>
    <p:sldId id="378" r:id="rId4"/>
    <p:sldId id="379" r:id="rId5"/>
    <p:sldId id="380" r:id="rId6"/>
    <p:sldId id="381" r:id="rId7"/>
    <p:sldId id="382" r:id="rId8"/>
    <p:sldId id="383" r:id="rId9"/>
    <p:sldId id="377" r:id="rId10"/>
    <p:sldId id="349" r:id="rId11"/>
    <p:sldId id="350"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383" autoAdjust="0"/>
  </p:normalViewPr>
  <p:slideViewPr>
    <p:cSldViewPr>
      <p:cViewPr varScale="1">
        <p:scale>
          <a:sx n="81" d="100"/>
          <a:sy n="81" d="100"/>
        </p:scale>
        <p:origin x="1498"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5D9125-3809-48D5-AFB8-88038AC3E2BD}" type="datetimeFigureOut">
              <a:rPr lang="en-US" smtClean="0"/>
              <a:pPr/>
              <a:t>10/2/2023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E6E033-D182-4CC6-9D22-44404B0BD30C}" type="slidenum">
              <a:rPr lang="en-US" smtClean="0"/>
              <a:pPr/>
              <a:t>‹#›</a:t>
            </a:fld>
            <a:endParaRPr lang="en-US"/>
          </a:p>
        </p:txBody>
      </p:sp>
    </p:spTree>
    <p:extLst>
      <p:ext uri="{BB962C8B-B14F-4D97-AF65-F5344CB8AC3E}">
        <p14:creationId xmlns:p14="http://schemas.microsoft.com/office/powerpoint/2010/main" val="2375500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4A92137-41D9-4ABB-B7D0-9050F600A88C}" type="datetimeFigureOut">
              <a:rPr lang="en-US" smtClean="0"/>
              <a:pPr/>
              <a:t>10/2/2023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8EE79F5-09D3-4F41-B444-74C6EFA5956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A92137-41D9-4ABB-B7D0-9050F600A88C}" type="datetimeFigureOut">
              <a:rPr lang="en-US" smtClean="0"/>
              <a:pPr/>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E79F5-09D3-4F41-B444-74C6EFA5956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A92137-41D9-4ABB-B7D0-9050F600A88C}" type="datetimeFigureOut">
              <a:rPr lang="en-US" smtClean="0"/>
              <a:pPr/>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E79F5-09D3-4F41-B444-74C6EFA5956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A92137-41D9-4ABB-B7D0-9050F600A88C}" type="datetimeFigureOut">
              <a:rPr lang="en-US" smtClean="0"/>
              <a:pPr/>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E79F5-09D3-4F41-B444-74C6EFA59569}" type="slidenum">
              <a:rPr lang="en-US" smtClean="0"/>
              <a:pPr/>
              <a:t>‹#›</a:t>
            </a:fld>
            <a:endParaRPr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4A92137-41D9-4ABB-B7D0-9050F600A88C}" type="datetimeFigureOut">
              <a:rPr lang="en-US" smtClean="0"/>
              <a:pPr/>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E79F5-09D3-4F41-B444-74C6EFA59569}"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4A92137-41D9-4ABB-B7D0-9050F600A88C}" type="datetimeFigureOut">
              <a:rPr lang="en-US" smtClean="0"/>
              <a:pPr/>
              <a:t>10/2/2023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E79F5-09D3-4F41-B444-74C6EFA59569}" type="slidenum">
              <a:rPr lang="en-US" smtClean="0"/>
              <a:pPr/>
              <a:t>‹#›</a:t>
            </a:fld>
            <a:endParaRPr 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4A92137-41D9-4ABB-B7D0-9050F600A88C}" type="datetimeFigureOut">
              <a:rPr lang="en-US" smtClean="0"/>
              <a:pPr/>
              <a:t>10/2/2023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EE79F5-09D3-4F41-B444-74C6EFA5956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4A92137-41D9-4ABB-B7D0-9050F600A88C}" type="datetimeFigureOut">
              <a:rPr lang="en-US" smtClean="0"/>
              <a:pPr/>
              <a:t>10/2/2023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EE79F5-09D3-4F41-B444-74C6EFA59569}" type="slidenum">
              <a:rPr lang="en-US" smtClean="0"/>
              <a:pPr/>
              <a:t>‹#›</a:t>
            </a:fld>
            <a:endParaRPr lang="en-US"/>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A92137-41D9-4ABB-B7D0-9050F600A88C}" type="datetimeFigureOut">
              <a:rPr lang="en-US" smtClean="0"/>
              <a:pPr/>
              <a:t>10/2/2023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EE79F5-09D3-4F41-B444-74C6EFA5956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24A92137-41D9-4ABB-B7D0-9050F600A88C}" type="datetimeFigureOut">
              <a:rPr lang="en-US" smtClean="0"/>
              <a:pPr/>
              <a:t>10/2/2023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E79F5-09D3-4F41-B444-74C6EFA5956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4A92137-41D9-4ABB-B7D0-9050F600A88C}" type="datetimeFigureOut">
              <a:rPr lang="en-US" smtClean="0"/>
              <a:pPr/>
              <a:t>10/2/2023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8EE79F5-09D3-4F41-B444-74C6EFA59569}"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4A92137-41D9-4ABB-B7D0-9050F600A88C}" type="datetimeFigureOut">
              <a:rPr lang="en-US" smtClean="0"/>
              <a:pPr/>
              <a:t>10/2/2023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8EE79F5-09D3-4F41-B444-74C6EFA5956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90600"/>
            <a:ext cx="7772400" cy="5201424"/>
          </a:xfrm>
          <a:prstGeom prst="rect">
            <a:avLst/>
          </a:prstGeom>
        </p:spPr>
        <p:txBody>
          <a:bodyPr wrap="square">
            <a:spAutoFit/>
          </a:bodyPr>
          <a:lstStyle/>
          <a:p>
            <a:pPr algn="ctr"/>
            <a:endParaRPr lang="en-US" b="1" dirty="0" smtClean="0">
              <a:solidFill>
                <a:srgbClr val="FF0000"/>
              </a:solidFill>
              <a:latin typeface="Andalus" pitchFamily="18" charset="-78"/>
              <a:cs typeface="Andalus" pitchFamily="18" charset="-78"/>
            </a:endParaRPr>
          </a:p>
          <a:p>
            <a:pPr algn="ctr"/>
            <a:r>
              <a:rPr lang="en-US" b="1" dirty="0" smtClean="0">
                <a:solidFill>
                  <a:srgbClr val="FF0000"/>
                </a:solidFill>
                <a:latin typeface="Andalus" pitchFamily="18" charset="-78"/>
                <a:cs typeface="Andalus" pitchFamily="18" charset="-78"/>
              </a:rPr>
              <a:t>Go-Session-3 </a:t>
            </a:r>
            <a:endParaRPr lang="en-US" b="1" dirty="0" smtClean="0">
              <a:solidFill>
                <a:srgbClr val="FF0000"/>
              </a:solidFill>
              <a:latin typeface="Andalus" pitchFamily="18" charset="-78"/>
              <a:cs typeface="Andalus" pitchFamily="18" charset="-78"/>
            </a:endParaRPr>
          </a:p>
          <a:p>
            <a:pPr algn="ctr"/>
            <a:r>
              <a:rPr lang="en-US" b="1" dirty="0" smtClean="0">
                <a:solidFill>
                  <a:srgbClr val="FF0000"/>
                </a:solidFill>
                <a:latin typeface="Andalus" pitchFamily="18" charset="-78"/>
                <a:cs typeface="Andalus" pitchFamily="18" charset="-78"/>
              </a:rPr>
              <a:t>----------------------------</a:t>
            </a:r>
            <a:endParaRPr lang="en-US" b="1" dirty="0" smtClean="0">
              <a:solidFill>
                <a:srgbClr val="FF0000"/>
              </a:solidFill>
              <a:latin typeface="Andalus" pitchFamily="18" charset="-78"/>
              <a:cs typeface="Andalus" pitchFamily="18" charset="-78"/>
            </a:endParaRPr>
          </a:p>
          <a:p>
            <a:pPr algn="ctr"/>
            <a:r>
              <a:rPr lang="en-US" b="1" dirty="0" smtClean="0">
                <a:latin typeface="Andalus" pitchFamily="18" charset="-78"/>
                <a:cs typeface="Andalus" pitchFamily="18" charset="-78"/>
              </a:rPr>
              <a:t>GO </a:t>
            </a:r>
            <a:r>
              <a:rPr lang="en-US" b="1" dirty="0">
                <a:latin typeface="Andalus" pitchFamily="18" charset="-78"/>
                <a:cs typeface="Andalus" pitchFamily="18" charset="-78"/>
              </a:rPr>
              <a:t>Program Structure </a:t>
            </a:r>
          </a:p>
          <a:p>
            <a:pPr algn="ctr"/>
            <a:endParaRPr lang="en-US" b="1" dirty="0">
              <a:latin typeface="Andalus" pitchFamily="18" charset="-78"/>
              <a:cs typeface="Andalus" pitchFamily="18" charset="-78"/>
            </a:endParaRPr>
          </a:p>
          <a:p>
            <a:pPr algn="ctr"/>
            <a:endParaRPr lang="en-US" b="1" dirty="0" smtClean="0">
              <a:latin typeface="Andalus" pitchFamily="18" charset="-78"/>
              <a:cs typeface="Andalus" pitchFamily="18" charset="-78"/>
            </a:endParaRPr>
          </a:p>
          <a:p>
            <a:pPr algn="ctr"/>
            <a:endParaRPr lang="en-US" b="1" dirty="0">
              <a:latin typeface="Andalus" pitchFamily="18" charset="-78"/>
              <a:cs typeface="Andalus" pitchFamily="18" charset="-78"/>
            </a:endParaRPr>
          </a:p>
          <a:p>
            <a:pPr algn="ctr"/>
            <a:endParaRPr lang="en-US" b="1" dirty="0" smtClean="0">
              <a:latin typeface="Andalus" pitchFamily="18" charset="-78"/>
              <a:cs typeface="Andalus" pitchFamily="18" charset="-78"/>
            </a:endParaRPr>
          </a:p>
          <a:p>
            <a:pPr algn="ctr"/>
            <a:endParaRPr lang="en-US" b="1" dirty="0" smtClean="0">
              <a:latin typeface="Andalus" pitchFamily="18" charset="-78"/>
              <a:cs typeface="Andalus" pitchFamily="18" charset="-78"/>
            </a:endParaRPr>
          </a:p>
          <a:p>
            <a:pPr algn="ctr"/>
            <a:endParaRPr lang="en-US" b="1" dirty="0">
              <a:latin typeface="Andalus" pitchFamily="18" charset="-78"/>
              <a:cs typeface="Andalus" pitchFamily="18" charset="-78"/>
            </a:endParaRPr>
          </a:p>
          <a:p>
            <a:pPr algn="ctr"/>
            <a:endParaRPr lang="en-US" sz="1400" b="1" dirty="0" smtClean="0">
              <a:latin typeface="Andalus" pitchFamily="18" charset="-78"/>
              <a:cs typeface="Andalus" pitchFamily="18" charset="-78"/>
            </a:endParaRPr>
          </a:p>
          <a:p>
            <a:pPr algn="ctr"/>
            <a:endParaRPr lang="en-US" sz="1400" b="1" dirty="0">
              <a:latin typeface="Andalus" pitchFamily="18" charset="-78"/>
              <a:cs typeface="Andalus" pitchFamily="18" charset="-78"/>
            </a:endParaRPr>
          </a:p>
          <a:p>
            <a:pPr algn="ctr"/>
            <a:endParaRPr lang="en-US" sz="1400" b="1" dirty="0" smtClean="0">
              <a:latin typeface="Andalus" pitchFamily="18" charset="-78"/>
              <a:cs typeface="Andalus" pitchFamily="18" charset="-78"/>
            </a:endParaRPr>
          </a:p>
          <a:p>
            <a:pPr algn="ctr"/>
            <a:endParaRPr lang="en-US" sz="1400" b="1" dirty="0">
              <a:latin typeface="Andalus" pitchFamily="18" charset="-78"/>
              <a:cs typeface="Andalus" pitchFamily="18" charset="-78"/>
            </a:endParaRPr>
          </a:p>
          <a:p>
            <a:pPr algn="ctr"/>
            <a:endParaRPr lang="en-US" sz="1400" b="1" dirty="0" smtClean="0">
              <a:latin typeface="Andalus" pitchFamily="18" charset="-78"/>
              <a:cs typeface="Andalus" pitchFamily="18" charset="-78"/>
            </a:endParaRPr>
          </a:p>
          <a:p>
            <a:pPr algn="ctr"/>
            <a:endParaRPr lang="en-US" sz="1400" b="1" dirty="0">
              <a:latin typeface="Andalus" pitchFamily="18" charset="-78"/>
              <a:cs typeface="Andalus" pitchFamily="18" charset="-78"/>
            </a:endParaRPr>
          </a:p>
          <a:p>
            <a:pPr algn="ctr"/>
            <a:r>
              <a:rPr lang="en-US" sz="1400" b="1" dirty="0" smtClean="0">
                <a:latin typeface="Andalus" pitchFamily="18" charset="-78"/>
                <a:cs typeface="Andalus" pitchFamily="18" charset="-78"/>
              </a:rPr>
              <a:t>By </a:t>
            </a:r>
            <a:r>
              <a:rPr lang="en-US" sz="1400" b="1" dirty="0">
                <a:latin typeface="Andalus" pitchFamily="18" charset="-78"/>
                <a:cs typeface="Andalus" pitchFamily="18" charset="-78"/>
              </a:rPr>
              <a:t>Shadab Akhtar</a:t>
            </a:r>
          </a:p>
          <a:p>
            <a:endParaRPr lang="en-IN" dirty="0">
              <a:solidFill>
                <a:srgbClr val="002060"/>
              </a:solidFill>
              <a:latin typeface="Andalus" pitchFamily="18" charset="-78"/>
              <a:cs typeface="Andalus" pitchFamily="18" charset="-78"/>
            </a:endParaRPr>
          </a:p>
          <a:p>
            <a:endParaRPr lang="en-IN" b="1" dirty="0">
              <a:solidFill>
                <a:schemeClr val="accent3"/>
              </a:solidFill>
              <a:latin typeface="Andalus" pitchFamily="18" charset="-78"/>
              <a:cs typeface="Andalus" pitchFamily="18" charset="-78"/>
            </a:endParaRPr>
          </a:p>
          <a:p>
            <a:pPr algn="ctr"/>
            <a:endParaRPr lang="en-US" b="1" dirty="0">
              <a:solidFill>
                <a:schemeClr val="accent3"/>
              </a:solidFill>
              <a:latin typeface="Andalus" pitchFamily="18" charset="-78"/>
              <a:cs typeface="Andalus" pitchFamily="18" charset="-78"/>
            </a:endParaRPr>
          </a:p>
        </p:txBody>
      </p:sp>
      <p:pic>
        <p:nvPicPr>
          <p:cNvPr id="7" name="Picture 6"/>
          <p:cNvPicPr>
            <a:picLocks noChangeAspect="1"/>
          </p:cNvPicPr>
          <p:nvPr/>
        </p:nvPicPr>
        <p:blipFill>
          <a:blip r:embed="rId2"/>
          <a:stretch>
            <a:fillRect/>
          </a:stretch>
        </p:blipFill>
        <p:spPr>
          <a:xfrm>
            <a:off x="3276600" y="2438400"/>
            <a:ext cx="1981200" cy="74772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2198" y="3429000"/>
            <a:ext cx="3162403" cy="1295565"/>
          </a:xfrm>
          <a:prstGeom prst="rect">
            <a:avLst/>
          </a:prstGeom>
        </p:spPr>
      </p:pic>
    </p:spTree>
    <p:extLst>
      <p:ext uri="{BB962C8B-B14F-4D97-AF65-F5344CB8AC3E}">
        <p14:creationId xmlns:p14="http://schemas.microsoft.com/office/powerpoint/2010/main" val="18918084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1295400"/>
            <a:ext cx="5334000" cy="2716734"/>
          </a:xfrm>
          <a:prstGeom prst="rect">
            <a:avLst/>
          </a:prstGeom>
        </p:spPr>
      </p:pic>
    </p:spTree>
    <p:extLst>
      <p:ext uri="{BB962C8B-B14F-4D97-AF65-F5344CB8AC3E}">
        <p14:creationId xmlns:p14="http://schemas.microsoft.com/office/powerpoint/2010/main" val="11183234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1447800"/>
            <a:ext cx="5108895" cy="3200400"/>
          </a:xfrm>
          <a:prstGeom prst="rect">
            <a:avLst/>
          </a:prstGeom>
        </p:spPr>
      </p:pic>
    </p:spTree>
    <p:extLst>
      <p:ext uri="{BB962C8B-B14F-4D97-AF65-F5344CB8AC3E}">
        <p14:creationId xmlns:p14="http://schemas.microsoft.com/office/powerpoint/2010/main" val="29620593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533400"/>
            <a:ext cx="8229600" cy="5867400"/>
          </a:xfrm>
        </p:spPr>
        <p:txBody>
          <a:bodyPr>
            <a:normAutofit/>
          </a:bodyPr>
          <a:lstStyle/>
          <a:p>
            <a:pPr marL="109728" indent="0" algn="ctr">
              <a:buNone/>
            </a:pPr>
            <a:r>
              <a:rPr lang="en-US" sz="1400" b="1" dirty="0">
                <a:latin typeface="Andalus" pitchFamily="18" charset="-78"/>
                <a:cs typeface="Andalus" pitchFamily="18" charset="-78"/>
              </a:rPr>
              <a:t>--------------------------------------------------------------------------------------------------</a:t>
            </a:r>
            <a:endParaRPr lang="en-US" sz="1400" b="1" dirty="0" smtClean="0">
              <a:latin typeface="Andalus" pitchFamily="18" charset="-78"/>
              <a:cs typeface="Andalus" pitchFamily="18" charset="-78"/>
            </a:endParaRPr>
          </a:p>
          <a:p>
            <a:pPr marL="109728" indent="0" algn="ctr">
              <a:buNone/>
            </a:pPr>
            <a:r>
              <a:rPr lang="en-US" sz="1400" b="1" dirty="0" smtClean="0">
                <a:latin typeface="Andalus" pitchFamily="18" charset="-78"/>
                <a:cs typeface="Andalus" pitchFamily="18" charset="-78"/>
              </a:rPr>
              <a:t>Module Introduction</a:t>
            </a:r>
          </a:p>
          <a:p>
            <a:pPr marL="109728" indent="0" algn="ctr">
              <a:buNone/>
            </a:pPr>
            <a:r>
              <a:rPr lang="en-US" sz="1400" b="1" dirty="0" smtClean="0">
                <a:latin typeface="Andalus" pitchFamily="18" charset="-78"/>
                <a:cs typeface="Andalus" pitchFamily="18" charset="-78"/>
              </a:rPr>
              <a:t>--------------------------------------------------------------------------------------------------</a:t>
            </a:r>
          </a:p>
          <a:p>
            <a:pPr marL="109728" indent="0">
              <a:buNone/>
            </a:pPr>
            <a:r>
              <a:rPr lang="en-US" sz="1400" b="1" dirty="0" smtClean="0">
                <a:latin typeface="Andalus" pitchFamily="18" charset="-78"/>
                <a:cs typeface="Andalus" pitchFamily="18" charset="-78"/>
              </a:rPr>
              <a:t>In this module, we will cover</a:t>
            </a:r>
          </a:p>
          <a:p>
            <a:pPr lvl="0"/>
            <a:r>
              <a:rPr lang="en-US" sz="1400" dirty="0">
                <a:latin typeface="Andalus" pitchFamily="18" charset="-78"/>
                <a:cs typeface="Andalus" pitchFamily="18" charset="-78"/>
              </a:rPr>
              <a:t>Basic program structure</a:t>
            </a:r>
          </a:p>
          <a:p>
            <a:pPr lvl="0"/>
            <a:r>
              <a:rPr lang="en-US" sz="1400" dirty="0">
                <a:latin typeface="Andalus" pitchFamily="18" charset="-78"/>
                <a:cs typeface="Andalus" pitchFamily="18" charset="-78"/>
              </a:rPr>
              <a:t>Main package ﬁeld</a:t>
            </a:r>
          </a:p>
          <a:p>
            <a:pPr lvl="0"/>
            <a:r>
              <a:rPr lang="en-US" sz="1400" dirty="0">
                <a:latin typeface="Andalus" pitchFamily="18" charset="-78"/>
                <a:cs typeface="Andalus" pitchFamily="18" charset="-78"/>
              </a:rPr>
              <a:t>Package </a:t>
            </a:r>
            <a:r>
              <a:rPr lang="en-US" sz="1400" dirty="0" err="1">
                <a:latin typeface="Andalus" pitchFamily="18" charset="-78"/>
                <a:cs typeface="Andalus" pitchFamily="18" charset="-78"/>
              </a:rPr>
              <a:t>fmt</a:t>
            </a:r>
            <a:r>
              <a:rPr lang="en-US" sz="1400" dirty="0">
                <a:latin typeface="Andalus" pitchFamily="18" charset="-78"/>
                <a:cs typeface="Andalus" pitchFamily="18" charset="-78"/>
              </a:rPr>
              <a:t> import</a:t>
            </a:r>
          </a:p>
          <a:p>
            <a:pPr lvl="0"/>
            <a:r>
              <a:rPr lang="en-US" sz="1400" dirty="0">
                <a:latin typeface="Andalus" pitchFamily="18" charset="-78"/>
                <a:cs typeface="Andalus" pitchFamily="18" charset="-78"/>
              </a:rPr>
              <a:t>Main function</a:t>
            </a:r>
          </a:p>
          <a:p>
            <a:pPr lvl="0"/>
            <a:r>
              <a:rPr lang="en-US" sz="1400" dirty="0">
                <a:latin typeface="Andalus" pitchFamily="18" charset="-78"/>
                <a:cs typeface="Andalus" pitchFamily="18" charset="-78"/>
              </a:rPr>
              <a:t>Run programs.</a:t>
            </a:r>
          </a:p>
          <a:p>
            <a:pPr lvl="0"/>
            <a:r>
              <a:rPr lang="en-US" sz="1400" dirty="0">
                <a:latin typeface="Andalus" pitchFamily="18" charset="-78"/>
                <a:cs typeface="Andalus" pitchFamily="18" charset="-78"/>
              </a:rPr>
              <a:t>go extension</a:t>
            </a:r>
          </a:p>
          <a:p>
            <a:pPr lvl="0"/>
            <a:r>
              <a:rPr lang="en-US" sz="1400" dirty="0">
                <a:latin typeface="Andalus" pitchFamily="18" charset="-78"/>
                <a:cs typeface="Andalus" pitchFamily="18" charset="-78"/>
              </a:rPr>
              <a:t>Scope</a:t>
            </a:r>
          </a:p>
          <a:p>
            <a:pPr lvl="0"/>
            <a:endParaRPr lang="en-US" sz="1400" dirty="0" smtClean="0">
              <a:latin typeface="Andalus" pitchFamily="18" charset="-78"/>
              <a:cs typeface="Andalus" pitchFamily="18" charset="-78"/>
            </a:endParaRPr>
          </a:p>
          <a:p>
            <a:pPr lvl="0"/>
            <a:endParaRPr lang="en-US" sz="1400" dirty="0">
              <a:latin typeface="Andalus" pitchFamily="18" charset="-78"/>
              <a:cs typeface="Andalus" pitchFamily="18" charset="-78"/>
            </a:endParaRPr>
          </a:p>
          <a:p>
            <a:pPr lvl="0"/>
            <a:endParaRPr lang="en-US" sz="1400" dirty="0" smtClean="0">
              <a:latin typeface="Andalus" pitchFamily="18" charset="-78"/>
              <a:cs typeface="Andalus" pitchFamily="18" charset="-78"/>
            </a:endParaRPr>
          </a:p>
          <a:p>
            <a:pPr lvl="0"/>
            <a:endParaRPr lang="en-IN" sz="1400" dirty="0">
              <a:latin typeface="Andalus" pitchFamily="18" charset="-78"/>
              <a:cs typeface="Andalus" pitchFamily="18" charset="-78"/>
            </a:endParaRPr>
          </a:p>
          <a:p>
            <a:endParaRPr lang="en-US" sz="1400" dirty="0">
              <a:latin typeface="Andalus" pitchFamily="18" charset="-78"/>
              <a:cs typeface="Andalus" pitchFamily="18" charset="-78"/>
            </a:endParaRPr>
          </a:p>
          <a:p>
            <a:endParaRPr lang="en-IN" b="1" dirty="0"/>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dirty="0"/>
          </a:p>
        </p:txBody>
      </p:sp>
    </p:spTree>
    <p:extLst>
      <p:ext uri="{BB962C8B-B14F-4D97-AF65-F5344CB8AC3E}">
        <p14:creationId xmlns:p14="http://schemas.microsoft.com/office/powerpoint/2010/main" val="28032644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533400"/>
            <a:ext cx="8229600" cy="5867400"/>
          </a:xfrm>
        </p:spPr>
        <p:txBody>
          <a:bodyPr>
            <a:normAutofit/>
          </a:bodyPr>
          <a:lstStyle/>
          <a:p>
            <a:pPr marL="109728" indent="0" algn="ctr">
              <a:buNone/>
            </a:pPr>
            <a:r>
              <a:rPr lang="en-US" sz="1400" b="1" dirty="0">
                <a:latin typeface="Andalus" pitchFamily="18" charset="-78"/>
                <a:cs typeface="Andalus" pitchFamily="18" charset="-78"/>
              </a:rPr>
              <a:t>--------------------------------------------------------------------------------------------------</a:t>
            </a:r>
            <a:endParaRPr lang="en-US" sz="1400" b="1" dirty="0" smtClean="0">
              <a:latin typeface="Andalus" pitchFamily="18" charset="-78"/>
              <a:cs typeface="Andalus" pitchFamily="18" charset="-78"/>
            </a:endParaRPr>
          </a:p>
          <a:p>
            <a:pPr marL="109728" indent="0" algn="ctr">
              <a:buNone/>
            </a:pPr>
            <a:r>
              <a:rPr lang="en-US" sz="1400" b="1" dirty="0" smtClean="0">
                <a:latin typeface="Andalus" pitchFamily="18" charset="-78"/>
                <a:cs typeface="Andalus" pitchFamily="18" charset="-78"/>
              </a:rPr>
              <a:t>GO </a:t>
            </a:r>
            <a:r>
              <a:rPr lang="en-US" sz="1400" b="1" dirty="0">
                <a:latin typeface="Andalus" pitchFamily="18" charset="-78"/>
                <a:cs typeface="Andalus" pitchFamily="18" charset="-78"/>
              </a:rPr>
              <a:t>Program Structure </a:t>
            </a:r>
            <a:endParaRPr lang="en-US" sz="1400" b="1" dirty="0" smtClean="0">
              <a:latin typeface="Andalus" pitchFamily="18" charset="-78"/>
              <a:cs typeface="Andalus" pitchFamily="18" charset="-78"/>
            </a:endParaRPr>
          </a:p>
          <a:p>
            <a:pPr marL="109728" indent="0" algn="ctr">
              <a:buNone/>
            </a:pPr>
            <a:r>
              <a:rPr lang="en-US" sz="1400" b="1" dirty="0" smtClean="0">
                <a:latin typeface="Andalus" pitchFamily="18" charset="-78"/>
                <a:cs typeface="Andalus" pitchFamily="18" charset="-78"/>
              </a:rPr>
              <a:t>--------------------------------------------------------------------------------------------------</a:t>
            </a:r>
          </a:p>
          <a:p>
            <a:pPr lvl="0"/>
            <a:r>
              <a:rPr lang="en-US" sz="1400" b="1" dirty="0" smtClean="0">
                <a:latin typeface="Andalus" pitchFamily="18" charset="-78"/>
                <a:cs typeface="Andalus" pitchFamily="18" charset="-78"/>
              </a:rPr>
              <a:t>Go Basic </a:t>
            </a:r>
            <a:r>
              <a:rPr lang="en-US" sz="1400" b="1" dirty="0">
                <a:latin typeface="Andalus" pitchFamily="18" charset="-78"/>
                <a:cs typeface="Andalus" pitchFamily="18" charset="-78"/>
              </a:rPr>
              <a:t>program </a:t>
            </a:r>
            <a:r>
              <a:rPr lang="en-US" sz="1400" b="1" dirty="0" smtClean="0">
                <a:latin typeface="Andalus" pitchFamily="18" charset="-78"/>
                <a:cs typeface="Andalus" pitchFamily="18" charset="-78"/>
              </a:rPr>
              <a:t>structure:</a:t>
            </a:r>
          </a:p>
          <a:p>
            <a:pPr marL="109728" lvl="0" indent="0">
              <a:buNone/>
            </a:pPr>
            <a:r>
              <a:rPr lang="en-US" sz="1400" b="1" dirty="0" smtClean="0">
                <a:latin typeface="Andalus" pitchFamily="18" charset="-78"/>
                <a:cs typeface="Andalus" pitchFamily="18" charset="-78"/>
              </a:rPr>
              <a:t>------------------------------</a:t>
            </a:r>
          </a:p>
          <a:p>
            <a:pPr lvl="0">
              <a:buFont typeface="Wingdings" panose="05000000000000000000" pitchFamily="2" charset="2"/>
              <a:buChar char="§"/>
            </a:pPr>
            <a:r>
              <a:rPr lang="en-US" sz="1400" dirty="0">
                <a:latin typeface="Andalus" pitchFamily="18" charset="-78"/>
                <a:cs typeface="Andalus" pitchFamily="18" charset="-78"/>
              </a:rPr>
              <a:t>A basic Go program consists of several components and follows a specific structure. Here's a breakdown of the basic program structure in the Go programming language</a:t>
            </a:r>
            <a:r>
              <a:rPr lang="en-US" sz="1400" dirty="0" smtClean="0">
                <a:latin typeface="Andalus" pitchFamily="18" charset="-78"/>
                <a:cs typeface="Andalus" pitchFamily="18" charset="-78"/>
              </a:rPr>
              <a:t>:</a:t>
            </a:r>
          </a:p>
          <a:p>
            <a:pPr lvl="0">
              <a:buFont typeface="Wingdings" panose="05000000000000000000" pitchFamily="2" charset="2"/>
              <a:buChar char="§"/>
            </a:pPr>
            <a:r>
              <a:rPr lang="en-US" sz="1400" b="1" dirty="0" smtClean="0">
                <a:latin typeface="Andalus" pitchFamily="18" charset="-78"/>
                <a:cs typeface="Andalus" pitchFamily="18" charset="-78"/>
              </a:rPr>
              <a:t>Package Declaration: </a:t>
            </a:r>
            <a:r>
              <a:rPr lang="en-US" sz="1400" dirty="0">
                <a:latin typeface="Andalus" pitchFamily="18" charset="-78"/>
                <a:cs typeface="Andalus" pitchFamily="18" charset="-78"/>
              </a:rPr>
              <a:t>Every Go program starts with a package declaration. Packages are used to organize code into reusable and maintainable units. The main function should be in the `main` package, which is the entry point of a Go program. </a:t>
            </a:r>
          </a:p>
          <a:p>
            <a:pPr lvl="0">
              <a:buFont typeface="Wingdings" panose="05000000000000000000" pitchFamily="2" charset="2"/>
              <a:buChar char="§"/>
            </a:pPr>
            <a:r>
              <a:rPr lang="en-US" sz="1400" b="1" dirty="0" smtClean="0">
                <a:latin typeface="Andalus" pitchFamily="18" charset="-78"/>
                <a:cs typeface="Andalus" pitchFamily="18" charset="-78"/>
              </a:rPr>
              <a:t>Here's </a:t>
            </a:r>
            <a:r>
              <a:rPr lang="en-US" sz="1400" b="1" dirty="0">
                <a:latin typeface="Andalus" pitchFamily="18" charset="-78"/>
                <a:cs typeface="Andalus" pitchFamily="18" charset="-78"/>
              </a:rPr>
              <a:t>an example</a:t>
            </a:r>
            <a:r>
              <a:rPr lang="en-US" sz="1400" b="1" dirty="0" smtClean="0">
                <a:latin typeface="Andalus" pitchFamily="18" charset="-78"/>
                <a:cs typeface="Andalus" pitchFamily="18" charset="-78"/>
              </a:rPr>
              <a:t>:</a:t>
            </a:r>
            <a:endParaRPr lang="en-US" sz="1400" dirty="0">
              <a:latin typeface="Andalus" pitchFamily="18" charset="-78"/>
              <a:cs typeface="Andalus" pitchFamily="18" charset="-78"/>
            </a:endParaRPr>
          </a:p>
          <a:p>
            <a:pPr marL="109728" lvl="0" indent="0">
              <a:buNone/>
            </a:pPr>
            <a:r>
              <a:rPr lang="en-US" sz="1400" dirty="0">
                <a:solidFill>
                  <a:srgbClr val="FF0000"/>
                </a:solidFill>
                <a:latin typeface="Andalus" pitchFamily="18" charset="-78"/>
                <a:cs typeface="Andalus" pitchFamily="18" charset="-78"/>
              </a:rPr>
              <a:t>   package </a:t>
            </a:r>
            <a:r>
              <a:rPr lang="en-US" sz="1400" dirty="0" smtClean="0">
                <a:solidFill>
                  <a:srgbClr val="FF0000"/>
                </a:solidFill>
                <a:latin typeface="Andalus" pitchFamily="18" charset="-78"/>
                <a:cs typeface="Andalus" pitchFamily="18" charset="-78"/>
              </a:rPr>
              <a:t>main</a:t>
            </a:r>
          </a:p>
          <a:p>
            <a:pPr lvl="0">
              <a:buFont typeface="Wingdings" panose="05000000000000000000" pitchFamily="2" charset="2"/>
              <a:buChar char="§"/>
            </a:pPr>
            <a:r>
              <a:rPr lang="en-US" sz="1400" dirty="0">
                <a:latin typeface="Andalus" pitchFamily="18" charset="-78"/>
                <a:cs typeface="Andalus" pitchFamily="18" charset="-78"/>
              </a:rPr>
              <a:t>Import Statements: After the package declaration, you can include import statements to bring in external packages that your program needs. Import statements are used to access functions, types, and variables from other packages. </a:t>
            </a:r>
            <a:endParaRPr lang="en-US" sz="1400" dirty="0" smtClean="0">
              <a:latin typeface="Andalus" pitchFamily="18" charset="-78"/>
              <a:cs typeface="Andalus" pitchFamily="18" charset="-78"/>
            </a:endParaRPr>
          </a:p>
          <a:p>
            <a:pPr lvl="0">
              <a:buFont typeface="Wingdings" panose="05000000000000000000" pitchFamily="2" charset="2"/>
              <a:buChar char="§"/>
            </a:pPr>
            <a:r>
              <a:rPr lang="en-US" sz="1400" b="1" dirty="0" smtClean="0">
                <a:latin typeface="Andalus" pitchFamily="18" charset="-78"/>
                <a:cs typeface="Andalus" pitchFamily="18" charset="-78"/>
              </a:rPr>
              <a:t>Here's </a:t>
            </a:r>
            <a:r>
              <a:rPr lang="en-US" sz="1400" b="1" dirty="0">
                <a:latin typeface="Andalus" pitchFamily="18" charset="-78"/>
                <a:cs typeface="Andalus" pitchFamily="18" charset="-78"/>
              </a:rPr>
              <a:t>an example:</a:t>
            </a:r>
          </a:p>
          <a:p>
            <a:pPr marL="109728" lvl="0" indent="0">
              <a:buNone/>
            </a:pPr>
            <a:r>
              <a:rPr lang="en-US" sz="1400" dirty="0" smtClean="0">
                <a:solidFill>
                  <a:srgbClr val="FF0000"/>
                </a:solidFill>
                <a:latin typeface="Andalus" pitchFamily="18" charset="-78"/>
                <a:cs typeface="Andalus" pitchFamily="18" charset="-78"/>
              </a:rPr>
              <a:t> </a:t>
            </a:r>
            <a:r>
              <a:rPr lang="en-US" sz="1400" dirty="0">
                <a:solidFill>
                  <a:srgbClr val="FF0000"/>
                </a:solidFill>
                <a:latin typeface="Andalus" pitchFamily="18" charset="-78"/>
                <a:cs typeface="Andalus" pitchFamily="18" charset="-78"/>
              </a:rPr>
              <a:t>import "</a:t>
            </a:r>
            <a:r>
              <a:rPr lang="en-US" sz="1400" dirty="0" err="1" smtClean="0">
                <a:solidFill>
                  <a:srgbClr val="FF0000"/>
                </a:solidFill>
                <a:latin typeface="Andalus" pitchFamily="18" charset="-78"/>
                <a:cs typeface="Andalus" pitchFamily="18" charset="-78"/>
              </a:rPr>
              <a:t>fmt</a:t>
            </a:r>
            <a:r>
              <a:rPr lang="en-US" sz="1400" dirty="0" smtClean="0">
                <a:solidFill>
                  <a:srgbClr val="FF0000"/>
                </a:solidFill>
                <a:latin typeface="Andalus" pitchFamily="18" charset="-78"/>
                <a:cs typeface="Andalus" pitchFamily="18" charset="-78"/>
              </a:rPr>
              <a:t>“</a:t>
            </a:r>
            <a:endParaRPr lang="en-US" sz="1400" dirty="0">
              <a:solidFill>
                <a:srgbClr val="FF0000"/>
              </a:solidFill>
              <a:latin typeface="Andalus" pitchFamily="18" charset="-78"/>
              <a:cs typeface="Andalus" pitchFamily="18" charset="-78"/>
            </a:endParaRPr>
          </a:p>
          <a:p>
            <a:pPr marL="109728" lvl="0" indent="0">
              <a:buNone/>
            </a:pPr>
            <a:r>
              <a:rPr lang="en-US" sz="1400" b="1" dirty="0" smtClean="0">
                <a:latin typeface="Andalus" pitchFamily="18" charset="-78"/>
                <a:cs typeface="Andalus" pitchFamily="18" charset="-78"/>
              </a:rPr>
              <a:t>Note</a:t>
            </a:r>
            <a:r>
              <a:rPr lang="en-US" sz="1400" dirty="0" smtClean="0">
                <a:latin typeface="Andalus" pitchFamily="18" charset="-78"/>
                <a:cs typeface="Andalus" pitchFamily="18" charset="-78"/>
              </a:rPr>
              <a:t>: </a:t>
            </a:r>
            <a:r>
              <a:rPr lang="en-US" sz="1400" dirty="0">
                <a:latin typeface="Andalus" pitchFamily="18" charset="-78"/>
                <a:cs typeface="Andalus" pitchFamily="18" charset="-78"/>
              </a:rPr>
              <a:t>In this example, we're importing the "</a:t>
            </a:r>
            <a:r>
              <a:rPr lang="en-US" sz="1400" dirty="0" err="1">
                <a:latin typeface="Andalus" pitchFamily="18" charset="-78"/>
                <a:cs typeface="Andalus" pitchFamily="18" charset="-78"/>
              </a:rPr>
              <a:t>fmt</a:t>
            </a:r>
            <a:r>
              <a:rPr lang="en-US" sz="1400" dirty="0">
                <a:latin typeface="Andalus" pitchFamily="18" charset="-78"/>
                <a:cs typeface="Andalus" pitchFamily="18" charset="-78"/>
              </a:rPr>
              <a:t>" package, which provides functions for formatting and printing text</a:t>
            </a:r>
          </a:p>
          <a:p>
            <a:pPr lvl="0"/>
            <a:endParaRPr lang="en-US" sz="1400" dirty="0" smtClean="0">
              <a:latin typeface="Andalus" pitchFamily="18" charset="-78"/>
              <a:cs typeface="Andalus" pitchFamily="18" charset="-78"/>
            </a:endParaRPr>
          </a:p>
          <a:p>
            <a:pPr lvl="0"/>
            <a:endParaRPr lang="en-US" sz="1400" dirty="0">
              <a:latin typeface="Andalus" pitchFamily="18" charset="-78"/>
              <a:cs typeface="Andalus" pitchFamily="18" charset="-78"/>
            </a:endParaRPr>
          </a:p>
          <a:p>
            <a:pPr lvl="0"/>
            <a:endParaRPr lang="en-US" sz="1400" dirty="0" smtClean="0">
              <a:latin typeface="Andalus" pitchFamily="18" charset="-78"/>
              <a:cs typeface="Andalus" pitchFamily="18" charset="-78"/>
            </a:endParaRPr>
          </a:p>
          <a:p>
            <a:pPr lvl="0"/>
            <a:endParaRPr lang="en-IN" sz="1400" dirty="0">
              <a:latin typeface="Andalus" pitchFamily="18" charset="-78"/>
              <a:cs typeface="Andalus" pitchFamily="18" charset="-78"/>
            </a:endParaRPr>
          </a:p>
          <a:p>
            <a:endParaRPr lang="en-US" sz="1400" dirty="0">
              <a:latin typeface="Andalus" pitchFamily="18" charset="-78"/>
              <a:cs typeface="Andalus" pitchFamily="18" charset="-78"/>
            </a:endParaRPr>
          </a:p>
          <a:p>
            <a:endParaRPr lang="en-IN" b="1" dirty="0"/>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dirty="0"/>
          </a:p>
        </p:txBody>
      </p:sp>
    </p:spTree>
    <p:extLst>
      <p:ext uri="{BB962C8B-B14F-4D97-AF65-F5344CB8AC3E}">
        <p14:creationId xmlns:p14="http://schemas.microsoft.com/office/powerpoint/2010/main" val="5160206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533400"/>
            <a:ext cx="8229600" cy="5867400"/>
          </a:xfrm>
        </p:spPr>
        <p:txBody>
          <a:bodyPr>
            <a:normAutofit/>
          </a:bodyPr>
          <a:lstStyle/>
          <a:p>
            <a:pPr marL="109728" indent="0" algn="ctr">
              <a:buNone/>
            </a:pPr>
            <a:r>
              <a:rPr lang="en-US" sz="1400" b="1" dirty="0">
                <a:latin typeface="Andalus" pitchFamily="18" charset="-78"/>
                <a:cs typeface="Andalus" pitchFamily="18" charset="-78"/>
              </a:rPr>
              <a:t>--------------------------------------------------------------------------------------------------</a:t>
            </a:r>
            <a:endParaRPr lang="en-US" sz="1400" b="1" dirty="0" smtClean="0">
              <a:latin typeface="Andalus" pitchFamily="18" charset="-78"/>
              <a:cs typeface="Andalus" pitchFamily="18" charset="-78"/>
            </a:endParaRPr>
          </a:p>
          <a:p>
            <a:pPr marL="109728" indent="0" algn="ctr">
              <a:buNone/>
            </a:pPr>
            <a:r>
              <a:rPr lang="en-US" sz="1400" b="1" dirty="0" smtClean="0">
                <a:latin typeface="Andalus" pitchFamily="18" charset="-78"/>
                <a:cs typeface="Andalus" pitchFamily="18" charset="-78"/>
              </a:rPr>
              <a:t>GO </a:t>
            </a:r>
            <a:r>
              <a:rPr lang="en-US" sz="1400" b="1" dirty="0">
                <a:latin typeface="Andalus" pitchFamily="18" charset="-78"/>
                <a:cs typeface="Andalus" pitchFamily="18" charset="-78"/>
              </a:rPr>
              <a:t>Program Structure </a:t>
            </a:r>
            <a:endParaRPr lang="en-US" sz="1400" b="1" dirty="0" smtClean="0">
              <a:latin typeface="Andalus" pitchFamily="18" charset="-78"/>
              <a:cs typeface="Andalus" pitchFamily="18" charset="-78"/>
            </a:endParaRPr>
          </a:p>
          <a:p>
            <a:pPr marL="109728" indent="0" algn="ctr">
              <a:buNone/>
            </a:pPr>
            <a:r>
              <a:rPr lang="en-US" sz="1400" b="1" dirty="0" smtClean="0">
                <a:latin typeface="Andalus" pitchFamily="18" charset="-78"/>
                <a:cs typeface="Andalus" pitchFamily="18" charset="-78"/>
              </a:rPr>
              <a:t>--------------------------------------------------------------------------------------------------</a:t>
            </a:r>
          </a:p>
          <a:p>
            <a:pPr lvl="0">
              <a:buFont typeface="Wingdings" panose="05000000000000000000" pitchFamily="2" charset="2"/>
              <a:buChar char="§"/>
            </a:pPr>
            <a:r>
              <a:rPr lang="en-US" sz="1400" b="1" dirty="0" smtClean="0">
                <a:latin typeface="Andalus" pitchFamily="18" charset="-78"/>
                <a:cs typeface="Andalus" pitchFamily="18" charset="-78"/>
              </a:rPr>
              <a:t>Main </a:t>
            </a:r>
            <a:r>
              <a:rPr lang="en-US" sz="1400" b="1" dirty="0">
                <a:latin typeface="Andalus" pitchFamily="18" charset="-78"/>
                <a:cs typeface="Andalus" pitchFamily="18" charset="-78"/>
              </a:rPr>
              <a:t>Function: </a:t>
            </a:r>
            <a:r>
              <a:rPr lang="en-US" sz="1400" dirty="0">
                <a:latin typeface="Andalus" pitchFamily="18" charset="-78"/>
                <a:cs typeface="Andalus" pitchFamily="18" charset="-78"/>
              </a:rPr>
              <a:t>Every Go program must have a `main` function, which is the entry point of the program. The `main` function is executed when you run the </a:t>
            </a:r>
            <a:r>
              <a:rPr lang="en-US" sz="1400" dirty="0" smtClean="0">
                <a:latin typeface="Andalus" pitchFamily="18" charset="-78"/>
                <a:cs typeface="Andalus" pitchFamily="18" charset="-78"/>
              </a:rPr>
              <a:t>program</a:t>
            </a:r>
            <a:endParaRPr lang="en-US" sz="1400" dirty="0">
              <a:latin typeface="Andalus" pitchFamily="18" charset="-78"/>
              <a:cs typeface="Andalus" pitchFamily="18" charset="-78"/>
            </a:endParaRPr>
          </a:p>
          <a:p>
            <a:pPr lvl="0">
              <a:buFont typeface="Wingdings" panose="05000000000000000000" pitchFamily="2" charset="2"/>
              <a:buChar char="§"/>
            </a:pPr>
            <a:endParaRPr lang="en-US" sz="1400" dirty="0" smtClean="0">
              <a:latin typeface="Andalus" pitchFamily="18" charset="-78"/>
              <a:cs typeface="Andalus" pitchFamily="18" charset="-78"/>
            </a:endParaRPr>
          </a:p>
          <a:p>
            <a:pPr lvl="0">
              <a:buFont typeface="Wingdings" panose="05000000000000000000" pitchFamily="2" charset="2"/>
              <a:buChar char="§"/>
            </a:pPr>
            <a:r>
              <a:rPr lang="en-US" sz="1400" b="1" dirty="0" smtClean="0">
                <a:latin typeface="Andalus" pitchFamily="18" charset="-78"/>
                <a:cs typeface="Andalus" pitchFamily="18" charset="-78"/>
              </a:rPr>
              <a:t>It </a:t>
            </a:r>
            <a:r>
              <a:rPr lang="en-US" sz="1400" b="1" dirty="0">
                <a:latin typeface="Andalus" pitchFamily="18" charset="-78"/>
                <a:cs typeface="Andalus" pitchFamily="18" charset="-78"/>
              </a:rPr>
              <a:t>has this signature</a:t>
            </a:r>
            <a:r>
              <a:rPr lang="en-US" sz="1400" b="1" dirty="0" smtClean="0">
                <a:latin typeface="Andalus" pitchFamily="18" charset="-78"/>
                <a:cs typeface="Andalus" pitchFamily="18" charset="-78"/>
              </a:rPr>
              <a:t>:</a:t>
            </a:r>
            <a:endParaRPr lang="en-US" sz="1400" b="1" dirty="0">
              <a:latin typeface="Andalus" pitchFamily="18" charset="-78"/>
              <a:cs typeface="Andalus" pitchFamily="18" charset="-78"/>
            </a:endParaRPr>
          </a:p>
          <a:p>
            <a:pPr marL="109728" lvl="0" indent="0">
              <a:buNone/>
            </a:pPr>
            <a:r>
              <a:rPr lang="en-US" sz="1400" dirty="0" err="1" smtClean="0">
                <a:solidFill>
                  <a:srgbClr val="FF0000"/>
                </a:solidFill>
                <a:latin typeface="Andalus" pitchFamily="18" charset="-78"/>
                <a:cs typeface="Andalus" pitchFamily="18" charset="-78"/>
              </a:rPr>
              <a:t>func</a:t>
            </a:r>
            <a:r>
              <a:rPr lang="en-US" sz="1400" dirty="0" smtClean="0">
                <a:solidFill>
                  <a:srgbClr val="FF0000"/>
                </a:solidFill>
                <a:latin typeface="Andalus" pitchFamily="18" charset="-78"/>
                <a:cs typeface="Andalus" pitchFamily="18" charset="-78"/>
              </a:rPr>
              <a:t> </a:t>
            </a:r>
            <a:r>
              <a:rPr lang="en-US" sz="1400" dirty="0">
                <a:solidFill>
                  <a:srgbClr val="FF0000"/>
                </a:solidFill>
                <a:latin typeface="Andalus" pitchFamily="18" charset="-78"/>
                <a:cs typeface="Andalus" pitchFamily="18" charset="-78"/>
              </a:rPr>
              <a:t>main() </a:t>
            </a:r>
            <a:r>
              <a:rPr lang="en-US" sz="1400" dirty="0" smtClean="0">
                <a:solidFill>
                  <a:srgbClr val="FF0000"/>
                </a:solidFill>
                <a:latin typeface="Andalus" pitchFamily="18" charset="-78"/>
                <a:cs typeface="Andalus" pitchFamily="18" charset="-78"/>
              </a:rPr>
              <a:t>{</a:t>
            </a:r>
          </a:p>
          <a:p>
            <a:pPr marL="109728" lvl="0" indent="0">
              <a:buNone/>
            </a:pPr>
            <a:r>
              <a:rPr lang="en-US" sz="1400" dirty="0" smtClean="0">
                <a:solidFill>
                  <a:srgbClr val="FF0000"/>
                </a:solidFill>
                <a:latin typeface="Andalus" pitchFamily="18" charset="-78"/>
                <a:cs typeface="Andalus" pitchFamily="18" charset="-78"/>
              </a:rPr>
              <a:t>// </a:t>
            </a:r>
            <a:r>
              <a:rPr lang="en-US" sz="1400" dirty="0">
                <a:solidFill>
                  <a:srgbClr val="FF0000"/>
                </a:solidFill>
                <a:latin typeface="Andalus" pitchFamily="18" charset="-78"/>
                <a:cs typeface="Andalus" pitchFamily="18" charset="-78"/>
              </a:rPr>
              <a:t>Your code goes here</a:t>
            </a:r>
          </a:p>
          <a:p>
            <a:pPr marL="109728" lvl="0" indent="0">
              <a:buNone/>
            </a:pPr>
            <a:r>
              <a:rPr lang="en-US" sz="1400" dirty="0">
                <a:solidFill>
                  <a:srgbClr val="FF0000"/>
                </a:solidFill>
                <a:latin typeface="Andalus" pitchFamily="18" charset="-78"/>
                <a:cs typeface="Andalus" pitchFamily="18" charset="-78"/>
              </a:rPr>
              <a:t>   </a:t>
            </a:r>
            <a:r>
              <a:rPr lang="en-US" sz="1400" dirty="0" smtClean="0">
                <a:solidFill>
                  <a:srgbClr val="FF0000"/>
                </a:solidFill>
                <a:latin typeface="Andalus" pitchFamily="18" charset="-78"/>
                <a:cs typeface="Andalus" pitchFamily="18" charset="-78"/>
              </a:rPr>
              <a:t>}</a:t>
            </a:r>
          </a:p>
          <a:p>
            <a:pPr marL="109728" lvl="0" indent="0">
              <a:buNone/>
            </a:pPr>
            <a:endParaRPr lang="en-US" sz="1400" dirty="0">
              <a:latin typeface="Andalus" pitchFamily="18" charset="-78"/>
              <a:cs typeface="Andalus" pitchFamily="18" charset="-78"/>
            </a:endParaRPr>
          </a:p>
          <a:p>
            <a:pPr lvl="0">
              <a:buFont typeface="Wingdings" panose="05000000000000000000" pitchFamily="2" charset="2"/>
              <a:buChar char="§"/>
            </a:pPr>
            <a:r>
              <a:rPr lang="en-US" sz="1400" dirty="0">
                <a:latin typeface="Andalus" pitchFamily="18" charset="-78"/>
                <a:cs typeface="Andalus" pitchFamily="18" charset="-78"/>
              </a:rPr>
              <a:t>Inside the `main` function, you write the code that you want to execute when the program </a:t>
            </a:r>
            <a:r>
              <a:rPr lang="en-US" sz="1400" dirty="0" smtClean="0">
                <a:latin typeface="Andalus" pitchFamily="18" charset="-78"/>
                <a:cs typeface="Andalus" pitchFamily="18" charset="-78"/>
              </a:rPr>
              <a:t>runs</a:t>
            </a:r>
          </a:p>
          <a:p>
            <a:pPr lvl="0">
              <a:buFont typeface="Wingdings" panose="05000000000000000000" pitchFamily="2" charset="2"/>
              <a:buChar char="§"/>
            </a:pPr>
            <a:endParaRPr lang="en-US" sz="1400" dirty="0" smtClean="0">
              <a:latin typeface="Andalus" pitchFamily="18" charset="-78"/>
              <a:cs typeface="Andalus" pitchFamily="18" charset="-78"/>
            </a:endParaRPr>
          </a:p>
          <a:p>
            <a:pPr lvl="0">
              <a:buFont typeface="Wingdings" panose="05000000000000000000" pitchFamily="2" charset="2"/>
              <a:buChar char="§"/>
            </a:pPr>
            <a:r>
              <a:rPr lang="en-US" sz="1400" b="1" dirty="0">
                <a:latin typeface="Andalus" pitchFamily="18" charset="-78"/>
                <a:cs typeface="Andalus" pitchFamily="18" charset="-78"/>
              </a:rPr>
              <a:t>Program Logic: </a:t>
            </a:r>
            <a:r>
              <a:rPr lang="en-US" sz="1400" dirty="0">
                <a:latin typeface="Andalus" pitchFamily="18" charset="-78"/>
                <a:cs typeface="Andalus" pitchFamily="18" charset="-78"/>
              </a:rPr>
              <a:t>Within the `main` function, you can define the logic of your program. This is where you perform calculations, handle user input, call functions from other packages, and execute the main functionality of your program</a:t>
            </a:r>
            <a:r>
              <a:rPr lang="en-US" sz="1400" dirty="0" smtClean="0">
                <a:latin typeface="Andalus" pitchFamily="18" charset="-78"/>
                <a:cs typeface="Andalus" pitchFamily="18" charset="-78"/>
              </a:rPr>
              <a:t>.</a:t>
            </a:r>
            <a:endParaRPr lang="en-US" sz="1400" dirty="0">
              <a:latin typeface="Andalus" pitchFamily="18" charset="-78"/>
              <a:cs typeface="Andalus" pitchFamily="18" charset="-78"/>
            </a:endParaRPr>
          </a:p>
          <a:p>
            <a:pPr marL="109728" lvl="0" indent="0">
              <a:buNone/>
            </a:pPr>
            <a:endParaRPr lang="en-US" sz="1400" dirty="0">
              <a:latin typeface="Andalus" pitchFamily="18" charset="-78"/>
              <a:cs typeface="Andalus" pitchFamily="18" charset="-78"/>
            </a:endParaRPr>
          </a:p>
          <a:p>
            <a:pPr lvl="0"/>
            <a:endParaRPr lang="en-US" sz="1400" dirty="0" smtClean="0">
              <a:latin typeface="Andalus" pitchFamily="18" charset="-78"/>
              <a:cs typeface="Andalus" pitchFamily="18" charset="-78"/>
            </a:endParaRPr>
          </a:p>
          <a:p>
            <a:pPr lvl="0"/>
            <a:endParaRPr lang="en-IN" sz="1400" dirty="0">
              <a:latin typeface="Andalus" pitchFamily="18" charset="-78"/>
              <a:cs typeface="Andalus" pitchFamily="18" charset="-78"/>
            </a:endParaRPr>
          </a:p>
          <a:p>
            <a:endParaRPr lang="en-US" sz="1400" dirty="0">
              <a:latin typeface="Andalus" pitchFamily="18" charset="-78"/>
              <a:cs typeface="Andalus" pitchFamily="18" charset="-78"/>
            </a:endParaRPr>
          </a:p>
          <a:p>
            <a:endParaRPr lang="en-IN" b="1" dirty="0"/>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dirty="0"/>
          </a:p>
        </p:txBody>
      </p:sp>
    </p:spTree>
    <p:extLst>
      <p:ext uri="{BB962C8B-B14F-4D97-AF65-F5344CB8AC3E}">
        <p14:creationId xmlns:p14="http://schemas.microsoft.com/office/powerpoint/2010/main" val="1805280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533400"/>
            <a:ext cx="8229600" cy="5867400"/>
          </a:xfrm>
        </p:spPr>
        <p:txBody>
          <a:bodyPr>
            <a:normAutofit/>
          </a:bodyPr>
          <a:lstStyle/>
          <a:p>
            <a:pPr marL="109728" indent="0" algn="ctr">
              <a:buNone/>
            </a:pPr>
            <a:r>
              <a:rPr lang="en-US" sz="1400" b="1" dirty="0">
                <a:latin typeface="Andalus" pitchFamily="18" charset="-78"/>
                <a:cs typeface="Andalus" pitchFamily="18" charset="-78"/>
              </a:rPr>
              <a:t>--------------------------------------------------------------------------------------------------</a:t>
            </a:r>
            <a:endParaRPr lang="en-US" sz="1400" b="1" dirty="0" smtClean="0">
              <a:latin typeface="Andalus" pitchFamily="18" charset="-78"/>
              <a:cs typeface="Andalus" pitchFamily="18" charset="-78"/>
            </a:endParaRPr>
          </a:p>
          <a:p>
            <a:pPr marL="109728" indent="0" algn="ctr">
              <a:buNone/>
            </a:pPr>
            <a:r>
              <a:rPr lang="en-US" sz="1400" b="1" dirty="0" smtClean="0">
                <a:latin typeface="Andalus" pitchFamily="18" charset="-78"/>
                <a:cs typeface="Andalus" pitchFamily="18" charset="-78"/>
              </a:rPr>
              <a:t>GO </a:t>
            </a:r>
            <a:r>
              <a:rPr lang="en-US" sz="1400" b="1" dirty="0">
                <a:latin typeface="Andalus" pitchFamily="18" charset="-78"/>
                <a:cs typeface="Andalus" pitchFamily="18" charset="-78"/>
              </a:rPr>
              <a:t>Program Structure </a:t>
            </a:r>
            <a:endParaRPr lang="en-US" sz="1400" b="1" dirty="0" smtClean="0">
              <a:latin typeface="Andalus" pitchFamily="18" charset="-78"/>
              <a:cs typeface="Andalus" pitchFamily="18" charset="-78"/>
            </a:endParaRPr>
          </a:p>
          <a:p>
            <a:pPr marL="109728" indent="0" algn="ctr">
              <a:buNone/>
            </a:pPr>
            <a:r>
              <a:rPr lang="en-US" sz="1400" b="1" dirty="0" smtClean="0">
                <a:latin typeface="Andalus" pitchFamily="18" charset="-78"/>
                <a:cs typeface="Andalus" pitchFamily="18" charset="-78"/>
              </a:rPr>
              <a:t>--------------------------------------------------------------------------------------------------</a:t>
            </a:r>
          </a:p>
          <a:p>
            <a:pPr lvl="0">
              <a:buFont typeface="Wingdings" panose="05000000000000000000" pitchFamily="2" charset="2"/>
              <a:buChar char="§"/>
            </a:pPr>
            <a:r>
              <a:rPr lang="en-US" sz="1400" dirty="0" smtClean="0">
                <a:latin typeface="Andalus" pitchFamily="18" charset="-78"/>
                <a:cs typeface="Andalus" pitchFamily="18" charset="-78"/>
              </a:rPr>
              <a:t>Here's </a:t>
            </a:r>
            <a:r>
              <a:rPr lang="en-US" sz="1400" dirty="0">
                <a:latin typeface="Andalus" pitchFamily="18" charset="-78"/>
                <a:cs typeface="Andalus" pitchFamily="18" charset="-78"/>
              </a:rPr>
              <a:t>a complete example of a basic Go program that prints </a:t>
            </a:r>
            <a:r>
              <a:rPr lang="en-US" sz="1400" b="1" dirty="0">
                <a:latin typeface="Andalus" pitchFamily="18" charset="-78"/>
                <a:cs typeface="Andalus" pitchFamily="18" charset="-78"/>
              </a:rPr>
              <a:t>"Hello, World!" </a:t>
            </a:r>
            <a:r>
              <a:rPr lang="en-US" sz="1400" dirty="0">
                <a:latin typeface="Andalus" pitchFamily="18" charset="-78"/>
                <a:cs typeface="Andalus" pitchFamily="18" charset="-78"/>
              </a:rPr>
              <a:t>to the console</a:t>
            </a:r>
            <a:r>
              <a:rPr lang="en-US" sz="1400" dirty="0" smtClean="0">
                <a:latin typeface="Andalus" pitchFamily="18" charset="-78"/>
                <a:cs typeface="Andalus" pitchFamily="18" charset="-78"/>
              </a:rPr>
              <a:t>:</a:t>
            </a:r>
          </a:p>
          <a:p>
            <a:pPr lvl="0">
              <a:buFont typeface="Wingdings" panose="05000000000000000000" pitchFamily="2" charset="2"/>
              <a:buChar char="§"/>
            </a:pPr>
            <a:endParaRPr lang="en-US" sz="1400" dirty="0">
              <a:latin typeface="Andalus" pitchFamily="18" charset="-78"/>
              <a:cs typeface="Andalus" pitchFamily="18" charset="-78"/>
            </a:endParaRPr>
          </a:p>
          <a:p>
            <a:pPr marL="109728" lvl="0" indent="0">
              <a:buNone/>
            </a:pPr>
            <a:r>
              <a:rPr lang="en-US" sz="1400" dirty="0" smtClean="0">
                <a:solidFill>
                  <a:srgbClr val="FF0000"/>
                </a:solidFill>
                <a:latin typeface="Andalus" pitchFamily="18" charset="-78"/>
                <a:cs typeface="Andalus" pitchFamily="18" charset="-78"/>
              </a:rPr>
              <a:t>package </a:t>
            </a:r>
            <a:r>
              <a:rPr lang="en-US" sz="1400" dirty="0">
                <a:solidFill>
                  <a:srgbClr val="FF0000"/>
                </a:solidFill>
                <a:latin typeface="Andalus" pitchFamily="18" charset="-78"/>
                <a:cs typeface="Andalus" pitchFamily="18" charset="-78"/>
              </a:rPr>
              <a:t>main</a:t>
            </a:r>
          </a:p>
          <a:p>
            <a:pPr marL="109728" lvl="0" indent="0">
              <a:buNone/>
            </a:pPr>
            <a:endParaRPr lang="en-US" sz="1400" dirty="0">
              <a:solidFill>
                <a:srgbClr val="FF0000"/>
              </a:solidFill>
              <a:latin typeface="Andalus" pitchFamily="18" charset="-78"/>
              <a:cs typeface="Andalus" pitchFamily="18" charset="-78"/>
            </a:endParaRPr>
          </a:p>
          <a:p>
            <a:pPr marL="109728" lvl="0" indent="0">
              <a:buNone/>
            </a:pPr>
            <a:r>
              <a:rPr lang="en-US" sz="1400" dirty="0">
                <a:solidFill>
                  <a:srgbClr val="FF0000"/>
                </a:solidFill>
                <a:latin typeface="Andalus" pitchFamily="18" charset="-78"/>
                <a:cs typeface="Andalus" pitchFamily="18" charset="-78"/>
              </a:rPr>
              <a:t>import "</a:t>
            </a:r>
            <a:r>
              <a:rPr lang="en-US" sz="1400" dirty="0" err="1">
                <a:solidFill>
                  <a:srgbClr val="FF0000"/>
                </a:solidFill>
                <a:latin typeface="Andalus" pitchFamily="18" charset="-78"/>
                <a:cs typeface="Andalus" pitchFamily="18" charset="-78"/>
              </a:rPr>
              <a:t>fmt</a:t>
            </a:r>
            <a:r>
              <a:rPr lang="en-US" sz="1400" dirty="0">
                <a:solidFill>
                  <a:srgbClr val="FF0000"/>
                </a:solidFill>
                <a:latin typeface="Andalus" pitchFamily="18" charset="-78"/>
                <a:cs typeface="Andalus" pitchFamily="18" charset="-78"/>
              </a:rPr>
              <a:t>"</a:t>
            </a:r>
          </a:p>
          <a:p>
            <a:pPr marL="109728" lvl="0" indent="0">
              <a:buNone/>
            </a:pPr>
            <a:endParaRPr lang="en-US" sz="1400" dirty="0">
              <a:solidFill>
                <a:srgbClr val="FF0000"/>
              </a:solidFill>
              <a:latin typeface="Andalus" pitchFamily="18" charset="-78"/>
              <a:cs typeface="Andalus" pitchFamily="18" charset="-78"/>
            </a:endParaRPr>
          </a:p>
          <a:p>
            <a:pPr marL="109728" indent="0">
              <a:buNone/>
            </a:pPr>
            <a:r>
              <a:rPr lang="en-US" sz="1400" dirty="0" err="1">
                <a:solidFill>
                  <a:srgbClr val="FF0000"/>
                </a:solidFill>
                <a:latin typeface="Andalus" pitchFamily="18" charset="-78"/>
                <a:cs typeface="Andalus" pitchFamily="18" charset="-78"/>
              </a:rPr>
              <a:t>func</a:t>
            </a:r>
            <a:r>
              <a:rPr lang="en-US" sz="1400" dirty="0">
                <a:solidFill>
                  <a:srgbClr val="FF0000"/>
                </a:solidFill>
                <a:latin typeface="Andalus" pitchFamily="18" charset="-78"/>
                <a:cs typeface="Andalus" pitchFamily="18" charset="-78"/>
              </a:rPr>
              <a:t> main() {</a:t>
            </a:r>
          </a:p>
          <a:p>
            <a:pPr marL="109728" indent="0">
              <a:buNone/>
            </a:pPr>
            <a:r>
              <a:rPr lang="en-US" sz="1400" dirty="0">
                <a:solidFill>
                  <a:srgbClr val="FF0000"/>
                </a:solidFill>
                <a:latin typeface="Andalus" pitchFamily="18" charset="-78"/>
                <a:cs typeface="Andalus" pitchFamily="18" charset="-78"/>
              </a:rPr>
              <a:t>    </a:t>
            </a:r>
            <a:r>
              <a:rPr lang="en-US" sz="1400" dirty="0" err="1">
                <a:solidFill>
                  <a:srgbClr val="FF0000"/>
                </a:solidFill>
                <a:latin typeface="Andalus" pitchFamily="18" charset="-78"/>
                <a:cs typeface="Andalus" pitchFamily="18" charset="-78"/>
              </a:rPr>
              <a:t>fmt.Println</a:t>
            </a:r>
            <a:r>
              <a:rPr lang="en-US" sz="1400" dirty="0">
                <a:solidFill>
                  <a:srgbClr val="FF0000"/>
                </a:solidFill>
                <a:latin typeface="Andalus" pitchFamily="18" charset="-78"/>
                <a:cs typeface="Andalus" pitchFamily="18" charset="-78"/>
              </a:rPr>
              <a:t>("Hello, World!")</a:t>
            </a:r>
          </a:p>
          <a:p>
            <a:pPr marL="109728" indent="0">
              <a:buNone/>
            </a:pPr>
            <a:r>
              <a:rPr lang="en-US" sz="1400" dirty="0">
                <a:solidFill>
                  <a:srgbClr val="FF0000"/>
                </a:solidFill>
                <a:latin typeface="Andalus" pitchFamily="18" charset="-78"/>
                <a:cs typeface="Andalus" pitchFamily="18" charset="-78"/>
              </a:rPr>
              <a:t>}</a:t>
            </a:r>
          </a:p>
          <a:p>
            <a:pPr marL="109728" lvl="0" indent="0">
              <a:buNone/>
            </a:pPr>
            <a:endParaRPr lang="en-US" sz="1400" dirty="0">
              <a:latin typeface="Andalus" pitchFamily="18" charset="-78"/>
              <a:cs typeface="Andalus" pitchFamily="18" charset="-78"/>
            </a:endParaRPr>
          </a:p>
          <a:p>
            <a:pPr lvl="0">
              <a:buFont typeface="Wingdings" panose="05000000000000000000" pitchFamily="2" charset="2"/>
              <a:buChar char="§"/>
            </a:pPr>
            <a:r>
              <a:rPr lang="en-US" sz="1400" dirty="0">
                <a:latin typeface="Andalus" pitchFamily="18" charset="-78"/>
                <a:cs typeface="Andalus" pitchFamily="18" charset="-78"/>
              </a:rPr>
              <a:t>To run a Go program, you can use the </a:t>
            </a:r>
            <a:r>
              <a:rPr lang="en-US" sz="1400" b="1" dirty="0">
                <a:latin typeface="Andalus" pitchFamily="18" charset="-78"/>
                <a:cs typeface="Andalus" pitchFamily="18" charset="-78"/>
              </a:rPr>
              <a:t>`go run` </a:t>
            </a:r>
            <a:r>
              <a:rPr lang="en-US" sz="1400" dirty="0">
                <a:latin typeface="Andalus" pitchFamily="18" charset="-78"/>
                <a:cs typeface="Andalus" pitchFamily="18" charset="-78"/>
              </a:rPr>
              <a:t>command followed by the name of the Go source file:</a:t>
            </a:r>
          </a:p>
          <a:p>
            <a:pPr lvl="0">
              <a:buFont typeface="Wingdings" panose="05000000000000000000" pitchFamily="2" charset="2"/>
              <a:buChar char="§"/>
            </a:pPr>
            <a:endParaRPr lang="en-US" sz="1400" dirty="0">
              <a:latin typeface="Andalus" pitchFamily="18" charset="-78"/>
              <a:cs typeface="Andalus" pitchFamily="18" charset="-78"/>
            </a:endParaRPr>
          </a:p>
          <a:p>
            <a:pPr marL="109728" lvl="0" indent="0">
              <a:buNone/>
            </a:pPr>
            <a:r>
              <a:rPr lang="en-US" sz="1400" dirty="0">
                <a:solidFill>
                  <a:srgbClr val="FF0000"/>
                </a:solidFill>
                <a:latin typeface="Andalus" pitchFamily="18" charset="-78"/>
                <a:cs typeface="Andalus" pitchFamily="18" charset="-78"/>
              </a:rPr>
              <a:t>go run </a:t>
            </a:r>
            <a:r>
              <a:rPr lang="en-US" sz="1400" dirty="0" err="1">
                <a:solidFill>
                  <a:srgbClr val="FF0000"/>
                </a:solidFill>
                <a:latin typeface="Andalus" pitchFamily="18" charset="-78"/>
                <a:cs typeface="Andalus" pitchFamily="18" charset="-78"/>
              </a:rPr>
              <a:t>filename.go</a:t>
            </a:r>
            <a:endParaRPr lang="en-US" sz="1400" dirty="0">
              <a:solidFill>
                <a:srgbClr val="FF0000"/>
              </a:solidFill>
              <a:latin typeface="Andalus" pitchFamily="18" charset="-78"/>
              <a:cs typeface="Andalus" pitchFamily="18" charset="-78"/>
            </a:endParaRPr>
          </a:p>
          <a:p>
            <a:pPr marL="109728" lvl="0" indent="0">
              <a:buNone/>
            </a:pPr>
            <a:endParaRPr lang="en-US" sz="1400" dirty="0">
              <a:latin typeface="Andalus" pitchFamily="18" charset="-78"/>
              <a:cs typeface="Andalus" pitchFamily="18" charset="-78"/>
            </a:endParaRPr>
          </a:p>
          <a:p>
            <a:pPr lvl="0">
              <a:buFont typeface="Wingdings" panose="05000000000000000000" pitchFamily="2" charset="2"/>
              <a:buChar char="§"/>
            </a:pPr>
            <a:r>
              <a:rPr lang="en-US" sz="1400" dirty="0">
                <a:latin typeface="Andalus" pitchFamily="18" charset="-78"/>
                <a:cs typeface="Andalus" pitchFamily="18" charset="-78"/>
              </a:rPr>
              <a:t>This program defines a `main` function in the `main` package, imports the "</a:t>
            </a:r>
            <a:r>
              <a:rPr lang="en-US" sz="1400" dirty="0" err="1">
                <a:latin typeface="Andalus" pitchFamily="18" charset="-78"/>
                <a:cs typeface="Andalus" pitchFamily="18" charset="-78"/>
              </a:rPr>
              <a:t>fmt</a:t>
            </a:r>
            <a:r>
              <a:rPr lang="en-US" sz="1400" dirty="0">
                <a:latin typeface="Andalus" pitchFamily="18" charset="-78"/>
                <a:cs typeface="Andalus" pitchFamily="18" charset="-78"/>
              </a:rPr>
              <a:t>" package to use the `</a:t>
            </a:r>
            <a:r>
              <a:rPr lang="en-US" sz="1400" dirty="0" err="1">
                <a:latin typeface="Andalus" pitchFamily="18" charset="-78"/>
                <a:cs typeface="Andalus" pitchFamily="18" charset="-78"/>
              </a:rPr>
              <a:t>Println</a:t>
            </a:r>
            <a:r>
              <a:rPr lang="en-US" sz="1400" dirty="0">
                <a:latin typeface="Andalus" pitchFamily="18" charset="-78"/>
                <a:cs typeface="Andalus" pitchFamily="18" charset="-78"/>
              </a:rPr>
              <a:t>` function, and then prints "Hello, World!" when executed</a:t>
            </a:r>
            <a:endParaRPr lang="en-US" sz="1400" dirty="0" smtClean="0">
              <a:latin typeface="Andalus" pitchFamily="18" charset="-78"/>
              <a:cs typeface="Andalus" pitchFamily="18" charset="-78"/>
            </a:endParaRPr>
          </a:p>
          <a:p>
            <a:pPr marL="109728" lvl="0" indent="0">
              <a:buNone/>
            </a:pPr>
            <a:endParaRPr lang="en-US" sz="1400" dirty="0">
              <a:latin typeface="Andalus" pitchFamily="18" charset="-78"/>
              <a:cs typeface="Andalus" pitchFamily="18" charset="-78"/>
            </a:endParaRPr>
          </a:p>
          <a:p>
            <a:pPr lvl="0"/>
            <a:endParaRPr lang="en-US" sz="1400" dirty="0" smtClean="0">
              <a:latin typeface="Andalus" pitchFamily="18" charset="-78"/>
              <a:cs typeface="Andalus" pitchFamily="18" charset="-78"/>
            </a:endParaRPr>
          </a:p>
          <a:p>
            <a:pPr lvl="0"/>
            <a:endParaRPr lang="en-IN" sz="1400" dirty="0">
              <a:latin typeface="Andalus" pitchFamily="18" charset="-78"/>
              <a:cs typeface="Andalus" pitchFamily="18" charset="-78"/>
            </a:endParaRPr>
          </a:p>
          <a:p>
            <a:endParaRPr lang="en-US" sz="1400" dirty="0">
              <a:latin typeface="Andalus" pitchFamily="18" charset="-78"/>
              <a:cs typeface="Andalus" pitchFamily="18" charset="-78"/>
            </a:endParaRPr>
          </a:p>
          <a:p>
            <a:endParaRPr lang="en-IN" b="1" dirty="0"/>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dirty="0"/>
          </a:p>
        </p:txBody>
      </p:sp>
    </p:spTree>
    <p:extLst>
      <p:ext uri="{BB962C8B-B14F-4D97-AF65-F5344CB8AC3E}">
        <p14:creationId xmlns:p14="http://schemas.microsoft.com/office/powerpoint/2010/main" val="15286729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28600"/>
            <a:ext cx="8229600" cy="5867400"/>
          </a:xfrm>
        </p:spPr>
        <p:txBody>
          <a:bodyPr>
            <a:noAutofit/>
          </a:bodyPr>
          <a:lstStyle/>
          <a:p>
            <a:pPr marL="109728" indent="0" algn="ctr">
              <a:buNone/>
            </a:pPr>
            <a:r>
              <a:rPr lang="en-US" sz="1400" b="1" dirty="0">
                <a:latin typeface="Andalus" pitchFamily="18" charset="-78"/>
                <a:cs typeface="Andalus" pitchFamily="18" charset="-78"/>
              </a:rPr>
              <a:t>--------------------------------------------------------------------------------------------------</a:t>
            </a:r>
            <a:endParaRPr lang="en-US" sz="1400" b="1" dirty="0" smtClean="0">
              <a:latin typeface="Andalus" pitchFamily="18" charset="-78"/>
              <a:cs typeface="Andalus" pitchFamily="18" charset="-78"/>
            </a:endParaRPr>
          </a:p>
          <a:p>
            <a:pPr marL="109728" indent="0" algn="ctr">
              <a:buNone/>
            </a:pPr>
            <a:r>
              <a:rPr lang="en-US" sz="1400" b="1" dirty="0">
                <a:latin typeface="Andalus" pitchFamily="18" charset="-78"/>
                <a:cs typeface="Andalus" pitchFamily="18" charset="-78"/>
              </a:rPr>
              <a:t>Go Programming Language Scope</a:t>
            </a:r>
          </a:p>
          <a:p>
            <a:pPr marL="109728" indent="0" algn="ctr">
              <a:buNone/>
            </a:pPr>
            <a:r>
              <a:rPr lang="en-US" sz="1400" b="1" dirty="0" smtClean="0">
                <a:latin typeface="Andalus" pitchFamily="18" charset="-78"/>
                <a:cs typeface="Andalus" pitchFamily="18" charset="-78"/>
              </a:rPr>
              <a:t>--------------------------------------------------------------------------------------------------</a:t>
            </a:r>
          </a:p>
          <a:p>
            <a:pPr marL="109728" lvl="0" indent="0" algn="ctr">
              <a:buNone/>
            </a:pPr>
            <a:r>
              <a:rPr lang="en-US" sz="1400" dirty="0" smtClean="0">
                <a:solidFill>
                  <a:srgbClr val="002060"/>
                </a:solidFill>
                <a:latin typeface="Andalus" pitchFamily="18" charset="-78"/>
                <a:cs typeface="Andalus" pitchFamily="18" charset="-78"/>
              </a:rPr>
              <a:t>The </a:t>
            </a:r>
            <a:r>
              <a:rPr lang="en-US" sz="1400" dirty="0">
                <a:solidFill>
                  <a:srgbClr val="002060"/>
                </a:solidFill>
                <a:latin typeface="Andalus" pitchFamily="18" charset="-78"/>
                <a:cs typeface="Andalus" pitchFamily="18" charset="-78"/>
              </a:rPr>
              <a:t>Go programming language, also known as </a:t>
            </a:r>
            <a:r>
              <a:rPr lang="en-US" sz="1400" dirty="0" err="1">
                <a:solidFill>
                  <a:srgbClr val="002060"/>
                </a:solidFill>
                <a:latin typeface="Andalus" pitchFamily="18" charset="-78"/>
                <a:cs typeface="Andalus" pitchFamily="18" charset="-78"/>
              </a:rPr>
              <a:t>Golang</a:t>
            </a:r>
            <a:r>
              <a:rPr lang="en-US" sz="1400" dirty="0">
                <a:solidFill>
                  <a:srgbClr val="002060"/>
                </a:solidFill>
                <a:latin typeface="Andalus" pitchFamily="18" charset="-78"/>
                <a:cs typeface="Andalus" pitchFamily="18" charset="-78"/>
              </a:rPr>
              <a:t>, had a growing and diverse scope with applications in various domains. Since software development is a rapidly evolving field, the scope of Go may have expanded further. Here are some areas where Go was being used and its potential scope:</a:t>
            </a:r>
          </a:p>
          <a:p>
            <a:pPr lvl="0">
              <a:buFont typeface="Wingdings" panose="05000000000000000000" pitchFamily="2" charset="2"/>
              <a:buChar char="§"/>
            </a:pPr>
            <a:endParaRPr lang="en-US" sz="1400" dirty="0">
              <a:latin typeface="Andalus" pitchFamily="18" charset="-78"/>
              <a:cs typeface="Andalus" pitchFamily="18" charset="-78"/>
            </a:endParaRPr>
          </a:p>
          <a:p>
            <a:pPr marL="109728" lvl="0" indent="0">
              <a:buNone/>
            </a:pPr>
            <a:r>
              <a:rPr lang="en-US" sz="1400" dirty="0">
                <a:solidFill>
                  <a:srgbClr val="FF0000"/>
                </a:solidFill>
                <a:latin typeface="Andalus" pitchFamily="18" charset="-78"/>
                <a:cs typeface="Andalus" pitchFamily="18" charset="-78"/>
              </a:rPr>
              <a:t>1. Web Development: </a:t>
            </a:r>
            <a:r>
              <a:rPr lang="en-US" sz="1400" dirty="0">
                <a:latin typeface="Andalus" pitchFamily="18" charset="-78"/>
                <a:cs typeface="Andalus" pitchFamily="18" charset="-78"/>
              </a:rPr>
              <a:t>Go is popular for building web applications and APIs due to its simplicity and efficiency. It has robust libraries like "net/http" and frameworks like Gin and Echo, making it a good choice for creating scalable and high-performance web services.</a:t>
            </a:r>
          </a:p>
          <a:p>
            <a:pPr marL="109728" lvl="0" indent="0">
              <a:buNone/>
            </a:pPr>
            <a:endParaRPr lang="en-US" sz="1400" dirty="0">
              <a:latin typeface="Andalus" pitchFamily="18" charset="-78"/>
              <a:cs typeface="Andalus" pitchFamily="18" charset="-78"/>
            </a:endParaRPr>
          </a:p>
          <a:p>
            <a:pPr marL="109728" lvl="0" indent="0">
              <a:buNone/>
            </a:pPr>
            <a:r>
              <a:rPr lang="en-US" sz="1400" dirty="0">
                <a:solidFill>
                  <a:srgbClr val="FF0000"/>
                </a:solidFill>
                <a:latin typeface="Andalus" pitchFamily="18" charset="-78"/>
                <a:cs typeface="Andalus" pitchFamily="18" charset="-78"/>
              </a:rPr>
              <a:t>2. System Programming: </a:t>
            </a:r>
            <a:r>
              <a:rPr lang="en-US" sz="1400" dirty="0">
                <a:latin typeface="Andalus" pitchFamily="18" charset="-78"/>
                <a:cs typeface="Andalus" pitchFamily="18" charset="-78"/>
              </a:rPr>
              <a:t>Go's low-level features, such as pointers and memory management, make it suitable for system-level programming. It is used in developing tools, network applications, and operating systems.</a:t>
            </a:r>
          </a:p>
          <a:p>
            <a:pPr marL="109728" lvl="0" indent="0">
              <a:buNone/>
            </a:pPr>
            <a:endParaRPr lang="en-US" sz="1400" dirty="0">
              <a:latin typeface="Andalus" pitchFamily="18" charset="-78"/>
              <a:cs typeface="Andalus" pitchFamily="18" charset="-78"/>
            </a:endParaRPr>
          </a:p>
          <a:p>
            <a:pPr marL="109728" lvl="0" indent="0">
              <a:buNone/>
            </a:pPr>
            <a:r>
              <a:rPr lang="en-US" sz="1400" dirty="0">
                <a:solidFill>
                  <a:srgbClr val="FF0000"/>
                </a:solidFill>
                <a:latin typeface="Andalus" pitchFamily="18" charset="-78"/>
                <a:cs typeface="Andalus" pitchFamily="18" charset="-78"/>
              </a:rPr>
              <a:t>3. Cloud Computing: </a:t>
            </a:r>
            <a:r>
              <a:rPr lang="en-US" sz="1400" dirty="0">
                <a:latin typeface="Andalus" pitchFamily="18" charset="-78"/>
                <a:cs typeface="Andalus" pitchFamily="18" charset="-78"/>
              </a:rPr>
              <a:t>Many cloud-native applications and </a:t>
            </a:r>
            <a:r>
              <a:rPr lang="en-US" sz="1400" dirty="0" err="1">
                <a:latin typeface="Andalus" pitchFamily="18" charset="-78"/>
                <a:cs typeface="Andalus" pitchFamily="18" charset="-78"/>
              </a:rPr>
              <a:t>microservices</a:t>
            </a:r>
            <a:r>
              <a:rPr lang="en-US" sz="1400" dirty="0">
                <a:latin typeface="Andalus" pitchFamily="18" charset="-78"/>
                <a:cs typeface="Andalus" pitchFamily="18" charset="-78"/>
              </a:rPr>
              <a:t> are built with Go because of its lightweight nature and strong support for concurrent programming. It has become a standard choice for cloud-native technologies like Kubernetes and Docker.</a:t>
            </a:r>
          </a:p>
          <a:p>
            <a:pPr marL="109728" lvl="0" indent="0">
              <a:buNone/>
            </a:pPr>
            <a:endParaRPr lang="en-US" sz="1400" dirty="0">
              <a:latin typeface="Andalus" pitchFamily="18" charset="-78"/>
              <a:cs typeface="Andalus" pitchFamily="18" charset="-78"/>
            </a:endParaRPr>
          </a:p>
          <a:p>
            <a:pPr marL="109728" lvl="0" indent="0">
              <a:buNone/>
            </a:pPr>
            <a:r>
              <a:rPr lang="en-US" sz="1400" dirty="0">
                <a:solidFill>
                  <a:srgbClr val="FF0000"/>
                </a:solidFill>
                <a:latin typeface="Andalus" pitchFamily="18" charset="-78"/>
                <a:cs typeface="Andalus" pitchFamily="18" charset="-78"/>
              </a:rPr>
              <a:t>4. Networking and Distributed Systems: </a:t>
            </a:r>
            <a:r>
              <a:rPr lang="en-US" sz="1400" dirty="0">
                <a:latin typeface="Andalus" pitchFamily="18" charset="-78"/>
                <a:cs typeface="Andalus" pitchFamily="18" charset="-78"/>
              </a:rPr>
              <a:t>Go is well-suited for building networked and distributed systems because of its built-in support for concurrency and its performance characteristics. It is used in projects like </a:t>
            </a:r>
            <a:r>
              <a:rPr lang="en-US" sz="1400" dirty="0" err="1">
                <a:latin typeface="Andalus" pitchFamily="18" charset="-78"/>
                <a:cs typeface="Andalus" pitchFamily="18" charset="-78"/>
              </a:rPr>
              <a:t>etcd</a:t>
            </a:r>
            <a:r>
              <a:rPr lang="en-US" sz="1400" dirty="0">
                <a:latin typeface="Andalus" pitchFamily="18" charset="-78"/>
                <a:cs typeface="Andalus" pitchFamily="18" charset="-78"/>
              </a:rPr>
              <a:t> and Consul.</a:t>
            </a:r>
          </a:p>
          <a:p>
            <a:pPr lvl="0">
              <a:buFont typeface="Wingdings" panose="05000000000000000000" pitchFamily="2" charset="2"/>
              <a:buChar char="§"/>
            </a:pPr>
            <a:endParaRPr lang="en-US" sz="1400" dirty="0">
              <a:latin typeface="Andalus" pitchFamily="18" charset="-78"/>
              <a:cs typeface="Andalus" pitchFamily="18" charset="-78"/>
            </a:endParaRPr>
          </a:p>
          <a:p>
            <a:pPr lvl="0">
              <a:buFont typeface="Wingdings" panose="05000000000000000000" pitchFamily="2" charset="2"/>
              <a:buChar char="§"/>
            </a:pPr>
            <a:endParaRPr lang="en-US" sz="1400" dirty="0">
              <a:latin typeface="Andalus" pitchFamily="18" charset="-78"/>
              <a:cs typeface="Andalus" pitchFamily="18" charset="-78"/>
            </a:endParaRPr>
          </a:p>
          <a:p>
            <a:pPr lvl="0"/>
            <a:endParaRPr lang="en-US" sz="1400" dirty="0" smtClean="0">
              <a:latin typeface="Andalus" pitchFamily="18" charset="-78"/>
              <a:cs typeface="Andalus" pitchFamily="18" charset="-78"/>
            </a:endParaRPr>
          </a:p>
          <a:p>
            <a:pPr lvl="0"/>
            <a:endParaRPr lang="en-IN" sz="1400" dirty="0">
              <a:latin typeface="Andalus" pitchFamily="18" charset="-78"/>
              <a:cs typeface="Andalus" pitchFamily="18" charset="-78"/>
            </a:endParaRPr>
          </a:p>
          <a:p>
            <a:endParaRPr lang="en-US" sz="1400" dirty="0">
              <a:latin typeface="Andalus" pitchFamily="18" charset="-78"/>
              <a:cs typeface="Andalus" pitchFamily="18" charset="-78"/>
            </a:endParaRPr>
          </a:p>
          <a:p>
            <a:endParaRPr lang="en-IN" sz="1400" b="1" dirty="0"/>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a:p>
        </p:txBody>
      </p:sp>
    </p:spTree>
    <p:extLst>
      <p:ext uri="{BB962C8B-B14F-4D97-AF65-F5344CB8AC3E}">
        <p14:creationId xmlns:p14="http://schemas.microsoft.com/office/powerpoint/2010/main" val="12555382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28600"/>
            <a:ext cx="8229600" cy="5867400"/>
          </a:xfrm>
        </p:spPr>
        <p:txBody>
          <a:bodyPr>
            <a:noAutofit/>
          </a:bodyPr>
          <a:lstStyle/>
          <a:p>
            <a:pPr marL="109728" indent="0" algn="ctr">
              <a:buNone/>
            </a:pPr>
            <a:r>
              <a:rPr lang="en-US" sz="1400" b="1" dirty="0">
                <a:latin typeface="Andalus" pitchFamily="18" charset="-78"/>
                <a:cs typeface="Andalus" pitchFamily="18" charset="-78"/>
              </a:rPr>
              <a:t>--------------------------------------------------------------------------------------------------</a:t>
            </a:r>
            <a:endParaRPr lang="en-US" sz="1400" b="1" dirty="0" smtClean="0">
              <a:latin typeface="Andalus" pitchFamily="18" charset="-78"/>
              <a:cs typeface="Andalus" pitchFamily="18" charset="-78"/>
            </a:endParaRPr>
          </a:p>
          <a:p>
            <a:pPr marL="109728" indent="0" algn="ctr">
              <a:buNone/>
            </a:pPr>
            <a:r>
              <a:rPr lang="en-US" sz="1400" b="1" dirty="0" smtClean="0">
                <a:latin typeface="Andalus" pitchFamily="18" charset="-78"/>
                <a:cs typeface="Andalus" pitchFamily="18" charset="-78"/>
              </a:rPr>
              <a:t>Go Programming Language Scope</a:t>
            </a:r>
          </a:p>
          <a:p>
            <a:pPr marL="109728" indent="0" algn="ctr">
              <a:buNone/>
            </a:pPr>
            <a:r>
              <a:rPr lang="en-US" sz="1400" b="1" dirty="0" smtClean="0">
                <a:latin typeface="Andalus" pitchFamily="18" charset="-78"/>
                <a:cs typeface="Andalus" pitchFamily="18" charset="-78"/>
              </a:rPr>
              <a:t>--------------------------------------------------------------------------------------------------</a:t>
            </a:r>
            <a:endParaRPr lang="en-US" sz="1400" dirty="0">
              <a:latin typeface="Andalus" pitchFamily="18" charset="-78"/>
              <a:cs typeface="Andalus" pitchFamily="18" charset="-78"/>
            </a:endParaRPr>
          </a:p>
          <a:p>
            <a:pPr marL="109728" lvl="0" indent="0">
              <a:buNone/>
            </a:pPr>
            <a:r>
              <a:rPr lang="en-US" sz="1400" dirty="0" smtClean="0">
                <a:solidFill>
                  <a:srgbClr val="FF0000"/>
                </a:solidFill>
                <a:latin typeface="Andalus" pitchFamily="18" charset="-78"/>
                <a:cs typeface="Andalus" pitchFamily="18" charset="-78"/>
              </a:rPr>
              <a:t>5. DevOps and Infrastructure as Code (</a:t>
            </a:r>
            <a:r>
              <a:rPr lang="en-US" sz="1400" dirty="0" err="1" smtClean="0">
                <a:solidFill>
                  <a:srgbClr val="FF0000"/>
                </a:solidFill>
                <a:latin typeface="Andalus" pitchFamily="18" charset="-78"/>
                <a:cs typeface="Andalus" pitchFamily="18" charset="-78"/>
              </a:rPr>
              <a:t>IaC</a:t>
            </a:r>
            <a:r>
              <a:rPr lang="en-US" sz="1400" dirty="0" smtClean="0">
                <a:solidFill>
                  <a:srgbClr val="FF0000"/>
                </a:solidFill>
                <a:latin typeface="Andalus" pitchFamily="18" charset="-78"/>
                <a:cs typeface="Andalus" pitchFamily="18" charset="-78"/>
              </a:rPr>
              <a:t>): </a:t>
            </a:r>
            <a:r>
              <a:rPr lang="en-US" sz="1400" dirty="0" smtClean="0">
                <a:latin typeface="Andalus" pitchFamily="18" charset="-78"/>
                <a:cs typeface="Andalus" pitchFamily="18" charset="-78"/>
              </a:rPr>
              <a:t>Go </a:t>
            </a:r>
            <a:r>
              <a:rPr lang="en-US" sz="1400" dirty="0">
                <a:latin typeface="Andalus" pitchFamily="18" charset="-78"/>
                <a:cs typeface="Andalus" pitchFamily="18" charset="-78"/>
              </a:rPr>
              <a:t>is commonly used to create command-line tools for automating </a:t>
            </a:r>
            <a:r>
              <a:rPr lang="en-US" sz="1400" dirty="0" smtClean="0">
                <a:latin typeface="Andalus" pitchFamily="18" charset="-78"/>
                <a:cs typeface="Andalus" pitchFamily="18" charset="-78"/>
              </a:rPr>
              <a:t>tasks </a:t>
            </a:r>
            <a:r>
              <a:rPr lang="en-US" sz="1400" dirty="0">
                <a:latin typeface="Andalus" pitchFamily="18" charset="-78"/>
                <a:cs typeface="Andalus" pitchFamily="18" charset="-78"/>
              </a:rPr>
              <a:t>in DevOps and infrastructure management. Tools like Terraform, Kubernetes, and Docker have components written in </a:t>
            </a:r>
            <a:r>
              <a:rPr lang="en-US" sz="1400" dirty="0" smtClean="0">
                <a:latin typeface="Andalus" pitchFamily="18" charset="-78"/>
                <a:cs typeface="Andalus" pitchFamily="18" charset="-78"/>
              </a:rPr>
              <a:t>Go</a:t>
            </a:r>
          </a:p>
          <a:p>
            <a:pPr marL="109728" lvl="0" indent="0">
              <a:buNone/>
            </a:pPr>
            <a:endParaRPr lang="en-US" sz="1400" dirty="0">
              <a:latin typeface="Andalus" pitchFamily="18" charset="-78"/>
              <a:cs typeface="Andalus" pitchFamily="18" charset="-78"/>
            </a:endParaRPr>
          </a:p>
          <a:p>
            <a:pPr marL="109728" lvl="0" indent="0">
              <a:buNone/>
            </a:pPr>
            <a:r>
              <a:rPr lang="en-US" sz="1400" dirty="0">
                <a:solidFill>
                  <a:srgbClr val="FF0000"/>
                </a:solidFill>
                <a:latin typeface="Andalus" pitchFamily="18" charset="-78"/>
                <a:cs typeface="Andalus" pitchFamily="18" charset="-78"/>
              </a:rPr>
              <a:t>6. Data Science and Data Engineering: </a:t>
            </a:r>
            <a:r>
              <a:rPr lang="en-US" sz="1400" dirty="0">
                <a:latin typeface="Andalus" pitchFamily="18" charset="-78"/>
                <a:cs typeface="Andalus" pitchFamily="18" charset="-78"/>
              </a:rPr>
              <a:t>While Go is not as popular as Python or R for data science, it is still used in data engineering for tasks like ETL (Extract, Transform, Load) and data processing due to its performance and concurrent processing capabilities.</a:t>
            </a:r>
          </a:p>
          <a:p>
            <a:pPr marL="109728" lvl="0" indent="0">
              <a:buNone/>
            </a:pPr>
            <a:endParaRPr lang="en-US" sz="1400" dirty="0">
              <a:latin typeface="Andalus" pitchFamily="18" charset="-78"/>
              <a:cs typeface="Andalus" pitchFamily="18" charset="-78"/>
            </a:endParaRPr>
          </a:p>
          <a:p>
            <a:pPr marL="109728" lvl="0" indent="0">
              <a:buNone/>
            </a:pPr>
            <a:r>
              <a:rPr lang="en-US" sz="1400" dirty="0">
                <a:solidFill>
                  <a:srgbClr val="FF0000"/>
                </a:solidFill>
                <a:latin typeface="Andalus" pitchFamily="18" charset="-78"/>
                <a:cs typeface="Andalus" pitchFamily="18" charset="-78"/>
              </a:rPr>
              <a:t>7. Internet of Things (</a:t>
            </a:r>
            <a:r>
              <a:rPr lang="en-US" sz="1400" dirty="0" err="1">
                <a:solidFill>
                  <a:srgbClr val="FF0000"/>
                </a:solidFill>
                <a:latin typeface="Andalus" pitchFamily="18" charset="-78"/>
                <a:cs typeface="Andalus" pitchFamily="18" charset="-78"/>
              </a:rPr>
              <a:t>IoT</a:t>
            </a:r>
            <a:r>
              <a:rPr lang="en-US" sz="1400" dirty="0">
                <a:solidFill>
                  <a:srgbClr val="FF0000"/>
                </a:solidFill>
                <a:latin typeface="Andalus" pitchFamily="18" charset="-78"/>
                <a:cs typeface="Andalus" pitchFamily="18" charset="-78"/>
              </a:rPr>
              <a:t>): </a:t>
            </a:r>
            <a:r>
              <a:rPr lang="en-US" sz="1400" dirty="0">
                <a:latin typeface="Andalus" pitchFamily="18" charset="-78"/>
                <a:cs typeface="Andalus" pitchFamily="18" charset="-78"/>
              </a:rPr>
              <a:t>Go's efficiency and small binary sizes make it suitable for </a:t>
            </a:r>
            <a:r>
              <a:rPr lang="en-US" sz="1400" dirty="0" err="1">
                <a:latin typeface="Andalus" pitchFamily="18" charset="-78"/>
                <a:cs typeface="Andalus" pitchFamily="18" charset="-78"/>
              </a:rPr>
              <a:t>IoT</a:t>
            </a:r>
            <a:r>
              <a:rPr lang="en-US" sz="1400" dirty="0">
                <a:latin typeface="Andalus" pitchFamily="18" charset="-78"/>
                <a:cs typeface="Andalus" pitchFamily="18" charset="-78"/>
              </a:rPr>
              <a:t> applications. It can be used for programming embedded systems and </a:t>
            </a:r>
            <a:r>
              <a:rPr lang="en-US" sz="1400" dirty="0" err="1">
                <a:latin typeface="Andalus" pitchFamily="18" charset="-78"/>
                <a:cs typeface="Andalus" pitchFamily="18" charset="-78"/>
              </a:rPr>
              <a:t>IoT</a:t>
            </a:r>
            <a:r>
              <a:rPr lang="en-US" sz="1400" dirty="0">
                <a:latin typeface="Andalus" pitchFamily="18" charset="-78"/>
                <a:cs typeface="Andalus" pitchFamily="18" charset="-78"/>
              </a:rPr>
              <a:t> devices.</a:t>
            </a:r>
          </a:p>
          <a:p>
            <a:pPr marL="109728" lvl="0" indent="0">
              <a:buNone/>
            </a:pPr>
            <a:endParaRPr lang="en-US" sz="1400" dirty="0">
              <a:latin typeface="Andalus" pitchFamily="18" charset="-78"/>
              <a:cs typeface="Andalus" pitchFamily="18" charset="-78"/>
            </a:endParaRPr>
          </a:p>
          <a:p>
            <a:pPr marL="109728" lvl="0" indent="0">
              <a:buNone/>
            </a:pPr>
            <a:r>
              <a:rPr lang="en-US" sz="1400" dirty="0">
                <a:solidFill>
                  <a:srgbClr val="FF0000"/>
                </a:solidFill>
                <a:latin typeface="Andalus" pitchFamily="18" charset="-78"/>
                <a:cs typeface="Andalus" pitchFamily="18" charset="-78"/>
              </a:rPr>
              <a:t>8. Gaming: </a:t>
            </a:r>
            <a:r>
              <a:rPr lang="en-US" sz="1400" dirty="0">
                <a:latin typeface="Andalus" pitchFamily="18" charset="-78"/>
                <a:cs typeface="Andalus" pitchFamily="18" charset="-78"/>
              </a:rPr>
              <a:t>Although not as prevalent as languages like C++ or Unity for game development, Go has been used for developing simple games and game-related tools.</a:t>
            </a:r>
          </a:p>
          <a:p>
            <a:pPr marL="109728" lvl="0" indent="0">
              <a:buNone/>
            </a:pPr>
            <a:endParaRPr lang="en-US" sz="1400" dirty="0">
              <a:latin typeface="Andalus" pitchFamily="18" charset="-78"/>
              <a:cs typeface="Andalus" pitchFamily="18" charset="-78"/>
            </a:endParaRPr>
          </a:p>
          <a:p>
            <a:pPr marL="109728" lvl="0" indent="0">
              <a:buNone/>
            </a:pPr>
            <a:r>
              <a:rPr lang="en-US" sz="1400" dirty="0">
                <a:solidFill>
                  <a:srgbClr val="FF0000"/>
                </a:solidFill>
                <a:latin typeface="Andalus" pitchFamily="18" charset="-78"/>
                <a:cs typeface="Andalus" pitchFamily="18" charset="-78"/>
              </a:rPr>
              <a:t>9. Command-Line Utilities: </a:t>
            </a:r>
            <a:r>
              <a:rPr lang="en-US" sz="1400" dirty="0">
                <a:latin typeface="Andalus" pitchFamily="18" charset="-78"/>
                <a:cs typeface="Andalus" pitchFamily="18" charset="-78"/>
              </a:rPr>
              <a:t>Many developers use Go to create command-line tools and utilities because of its ease of use and cross-platform support.</a:t>
            </a:r>
          </a:p>
          <a:p>
            <a:pPr marL="109728" lvl="0" indent="0">
              <a:buNone/>
            </a:pPr>
            <a:endParaRPr lang="en-US" sz="1400" dirty="0">
              <a:latin typeface="Andalus" pitchFamily="18" charset="-78"/>
              <a:cs typeface="Andalus" pitchFamily="18" charset="-78"/>
            </a:endParaRPr>
          </a:p>
          <a:p>
            <a:pPr marL="109728" lvl="0" indent="0">
              <a:buNone/>
            </a:pPr>
            <a:r>
              <a:rPr lang="en-US" sz="1400" dirty="0">
                <a:solidFill>
                  <a:srgbClr val="FF0000"/>
                </a:solidFill>
                <a:latin typeface="Andalus" pitchFamily="18" charset="-78"/>
                <a:cs typeface="Andalus" pitchFamily="18" charset="-78"/>
              </a:rPr>
              <a:t>10. Education: </a:t>
            </a:r>
            <a:r>
              <a:rPr lang="en-US" sz="1400" dirty="0">
                <a:latin typeface="Andalus" pitchFamily="18" charset="-78"/>
                <a:cs typeface="Andalus" pitchFamily="18" charset="-78"/>
              </a:rPr>
              <a:t>Go's simplicity and explicit design have made it a popular choice for educational purposes, helping newcomers learn programming concepts effectively.</a:t>
            </a:r>
          </a:p>
          <a:p>
            <a:pPr lvl="0">
              <a:buFont typeface="Wingdings" panose="05000000000000000000" pitchFamily="2" charset="2"/>
              <a:buChar char="§"/>
            </a:pPr>
            <a:endParaRPr lang="en-US" sz="1400" dirty="0">
              <a:latin typeface="Andalus" pitchFamily="18" charset="-78"/>
              <a:cs typeface="Andalus" pitchFamily="18" charset="-78"/>
            </a:endParaRPr>
          </a:p>
          <a:p>
            <a:pPr lvl="0"/>
            <a:endParaRPr lang="en-US" sz="1400" dirty="0" smtClean="0">
              <a:latin typeface="Andalus" pitchFamily="18" charset="-78"/>
              <a:cs typeface="Andalus" pitchFamily="18" charset="-78"/>
            </a:endParaRPr>
          </a:p>
          <a:p>
            <a:pPr lvl="0"/>
            <a:endParaRPr lang="en-IN" sz="1400" dirty="0">
              <a:latin typeface="Andalus" pitchFamily="18" charset="-78"/>
              <a:cs typeface="Andalus" pitchFamily="18" charset="-78"/>
            </a:endParaRPr>
          </a:p>
          <a:p>
            <a:endParaRPr lang="en-US" sz="1400" dirty="0">
              <a:latin typeface="Andalus" pitchFamily="18" charset="-78"/>
              <a:cs typeface="Andalus" pitchFamily="18" charset="-78"/>
            </a:endParaRPr>
          </a:p>
          <a:p>
            <a:endParaRPr lang="en-IN" sz="1400" b="1" dirty="0"/>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a:p>
        </p:txBody>
      </p:sp>
    </p:spTree>
    <p:extLst>
      <p:ext uri="{BB962C8B-B14F-4D97-AF65-F5344CB8AC3E}">
        <p14:creationId xmlns:p14="http://schemas.microsoft.com/office/powerpoint/2010/main" val="35825524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28600"/>
            <a:ext cx="8229600" cy="5867400"/>
          </a:xfrm>
        </p:spPr>
        <p:txBody>
          <a:bodyPr>
            <a:noAutofit/>
          </a:bodyPr>
          <a:lstStyle/>
          <a:p>
            <a:pPr marL="109728" indent="0" algn="ctr">
              <a:buNone/>
            </a:pPr>
            <a:r>
              <a:rPr lang="en-US" sz="1400" b="1" dirty="0">
                <a:latin typeface="Andalus" pitchFamily="18" charset="-78"/>
                <a:cs typeface="Andalus" pitchFamily="18" charset="-78"/>
              </a:rPr>
              <a:t>--------------------------------------------------------------------------------------------------</a:t>
            </a:r>
            <a:endParaRPr lang="en-US" sz="1400" b="1" dirty="0" smtClean="0">
              <a:latin typeface="Andalus" pitchFamily="18" charset="-78"/>
              <a:cs typeface="Andalus" pitchFamily="18" charset="-78"/>
            </a:endParaRPr>
          </a:p>
          <a:p>
            <a:pPr marL="109728" indent="0" algn="ctr">
              <a:buNone/>
            </a:pPr>
            <a:r>
              <a:rPr lang="en-US" sz="1400" b="1" dirty="0" smtClean="0">
                <a:latin typeface="Andalus" pitchFamily="18" charset="-78"/>
                <a:cs typeface="Andalus" pitchFamily="18" charset="-78"/>
              </a:rPr>
              <a:t>Go Programming Language Scope</a:t>
            </a:r>
          </a:p>
          <a:p>
            <a:pPr marL="109728" indent="0" algn="ctr">
              <a:buNone/>
            </a:pPr>
            <a:r>
              <a:rPr lang="en-US" sz="1400" b="1" dirty="0" smtClean="0">
                <a:latin typeface="Andalus" pitchFamily="18" charset="-78"/>
                <a:cs typeface="Andalus" pitchFamily="18" charset="-78"/>
              </a:rPr>
              <a:t>--------------------------------------------------------------------------------------------------</a:t>
            </a:r>
            <a:endParaRPr lang="en-US" sz="1400" dirty="0">
              <a:latin typeface="Andalus" pitchFamily="18" charset="-78"/>
              <a:cs typeface="Andalus" pitchFamily="18" charset="-78"/>
            </a:endParaRPr>
          </a:p>
          <a:p>
            <a:pPr lvl="0">
              <a:buFont typeface="Wingdings" panose="05000000000000000000" pitchFamily="2" charset="2"/>
              <a:buChar char="§"/>
            </a:pPr>
            <a:endParaRPr lang="en-US" sz="1400" dirty="0">
              <a:latin typeface="Andalus" pitchFamily="18" charset="-78"/>
              <a:cs typeface="Andalus" pitchFamily="18" charset="-78"/>
            </a:endParaRPr>
          </a:p>
          <a:p>
            <a:pPr lvl="0">
              <a:buFont typeface="Wingdings" panose="05000000000000000000" pitchFamily="2" charset="2"/>
              <a:buChar char="§"/>
            </a:pPr>
            <a:r>
              <a:rPr lang="en-US" sz="1400" dirty="0">
                <a:latin typeface="Andalus" pitchFamily="18" charset="-78"/>
                <a:cs typeface="Andalus" pitchFamily="18" charset="-78"/>
              </a:rPr>
              <a:t>It's important to note that the scope of any programming language can evolve over time as it gains popularity and its ecosystem matures. Go's emphasis on simplicity, performance, and concurrency control continues to attract developers and organizations in various fields. To stay up-to-date with the latest developments and applications of Go, it's advisable to consult the official Go website and community resources.</a:t>
            </a:r>
          </a:p>
          <a:p>
            <a:pPr lvl="0">
              <a:buFont typeface="Wingdings" panose="05000000000000000000" pitchFamily="2" charset="2"/>
              <a:buChar char="§"/>
            </a:pPr>
            <a:endParaRPr lang="en-US" sz="1400" dirty="0">
              <a:latin typeface="Andalus" pitchFamily="18" charset="-78"/>
              <a:cs typeface="Andalus" pitchFamily="18" charset="-78"/>
            </a:endParaRPr>
          </a:p>
          <a:p>
            <a:pPr lvl="0"/>
            <a:endParaRPr lang="en-US" sz="1400" dirty="0" smtClean="0">
              <a:latin typeface="Andalus" pitchFamily="18" charset="-78"/>
              <a:cs typeface="Andalus" pitchFamily="18" charset="-78"/>
            </a:endParaRPr>
          </a:p>
          <a:p>
            <a:pPr lvl="0"/>
            <a:endParaRPr lang="en-IN" sz="1400" dirty="0">
              <a:latin typeface="Andalus" pitchFamily="18" charset="-78"/>
              <a:cs typeface="Andalus" pitchFamily="18" charset="-78"/>
            </a:endParaRPr>
          </a:p>
          <a:p>
            <a:endParaRPr lang="en-US" sz="1400" dirty="0">
              <a:latin typeface="Andalus" pitchFamily="18" charset="-78"/>
              <a:cs typeface="Andalus" pitchFamily="18" charset="-78"/>
            </a:endParaRPr>
          </a:p>
          <a:p>
            <a:endParaRPr lang="en-IN" sz="1400" b="1" dirty="0"/>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a:p>
        </p:txBody>
      </p:sp>
    </p:spTree>
    <p:extLst>
      <p:ext uri="{BB962C8B-B14F-4D97-AF65-F5344CB8AC3E}">
        <p14:creationId xmlns:p14="http://schemas.microsoft.com/office/powerpoint/2010/main" val="21157383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533400"/>
            <a:ext cx="8229600" cy="5867400"/>
          </a:xfrm>
        </p:spPr>
        <p:txBody>
          <a:bodyPr>
            <a:normAutofit/>
          </a:bodyPr>
          <a:lstStyle/>
          <a:p>
            <a:pPr marL="109728" indent="0" algn="ctr">
              <a:buNone/>
            </a:pPr>
            <a:r>
              <a:rPr lang="en-US" sz="1400" b="1" dirty="0">
                <a:latin typeface="Andalus" pitchFamily="18" charset="-78"/>
                <a:cs typeface="Andalus" pitchFamily="18" charset="-78"/>
              </a:rPr>
              <a:t>--------------------------------------------------------------------------------------------------</a:t>
            </a:r>
            <a:endParaRPr lang="en-US" sz="1400" b="1" dirty="0" smtClean="0">
              <a:latin typeface="Andalus" pitchFamily="18" charset="-78"/>
              <a:cs typeface="Andalus" pitchFamily="18" charset="-78"/>
            </a:endParaRPr>
          </a:p>
          <a:p>
            <a:pPr marL="109728" indent="0" algn="ctr">
              <a:buNone/>
            </a:pPr>
            <a:r>
              <a:rPr lang="en-US" sz="1400" b="1" dirty="0" smtClean="0">
                <a:latin typeface="Andalus" pitchFamily="18" charset="-78"/>
                <a:cs typeface="Andalus" pitchFamily="18" charset="-78"/>
              </a:rPr>
              <a:t>Module Summary</a:t>
            </a:r>
          </a:p>
          <a:p>
            <a:pPr marL="109728" indent="0" algn="ctr">
              <a:buNone/>
            </a:pPr>
            <a:r>
              <a:rPr lang="en-US" sz="1400" b="1" dirty="0" smtClean="0">
                <a:latin typeface="Andalus" pitchFamily="18" charset="-78"/>
                <a:cs typeface="Andalus" pitchFamily="18" charset="-78"/>
              </a:rPr>
              <a:t>--------------------------------------------------------------------------------------------------</a:t>
            </a:r>
          </a:p>
          <a:p>
            <a:pPr marL="109728" indent="0">
              <a:buNone/>
            </a:pPr>
            <a:r>
              <a:rPr lang="en-US" sz="1400" b="1" dirty="0" smtClean="0">
                <a:latin typeface="Andalus" pitchFamily="18" charset="-78"/>
                <a:cs typeface="Andalus" pitchFamily="18" charset="-78"/>
              </a:rPr>
              <a:t>In this module, we have covered</a:t>
            </a:r>
          </a:p>
          <a:p>
            <a:pPr marL="109728" indent="0">
              <a:buNone/>
            </a:pPr>
            <a:r>
              <a:rPr lang="en-US" sz="1400" b="1" dirty="0" smtClean="0">
                <a:latin typeface="Andalus" pitchFamily="18" charset="-78"/>
                <a:cs typeface="Andalus" pitchFamily="18" charset="-78"/>
              </a:rPr>
              <a:t>-------------------------------</a:t>
            </a:r>
          </a:p>
          <a:p>
            <a:pPr lvl="0"/>
            <a:r>
              <a:rPr lang="en-US" sz="1400" dirty="0">
                <a:latin typeface="Andalus" pitchFamily="18" charset="-78"/>
                <a:cs typeface="Andalus" pitchFamily="18" charset="-78"/>
              </a:rPr>
              <a:t>Basic program structure</a:t>
            </a:r>
          </a:p>
          <a:p>
            <a:pPr lvl="0"/>
            <a:r>
              <a:rPr lang="en-US" sz="1400" dirty="0">
                <a:latin typeface="Andalus" pitchFamily="18" charset="-78"/>
                <a:cs typeface="Andalus" pitchFamily="18" charset="-78"/>
              </a:rPr>
              <a:t>Main package ﬁeld</a:t>
            </a:r>
          </a:p>
          <a:p>
            <a:pPr lvl="0"/>
            <a:r>
              <a:rPr lang="en-US" sz="1400" dirty="0">
                <a:latin typeface="Andalus" pitchFamily="18" charset="-78"/>
                <a:cs typeface="Andalus" pitchFamily="18" charset="-78"/>
              </a:rPr>
              <a:t>Package </a:t>
            </a:r>
            <a:r>
              <a:rPr lang="en-US" sz="1400" dirty="0" err="1">
                <a:latin typeface="Andalus" pitchFamily="18" charset="-78"/>
                <a:cs typeface="Andalus" pitchFamily="18" charset="-78"/>
              </a:rPr>
              <a:t>fmt</a:t>
            </a:r>
            <a:r>
              <a:rPr lang="en-US" sz="1400" dirty="0">
                <a:latin typeface="Andalus" pitchFamily="18" charset="-78"/>
                <a:cs typeface="Andalus" pitchFamily="18" charset="-78"/>
              </a:rPr>
              <a:t> import</a:t>
            </a:r>
          </a:p>
          <a:p>
            <a:pPr lvl="0"/>
            <a:r>
              <a:rPr lang="en-US" sz="1400" dirty="0">
                <a:latin typeface="Andalus" pitchFamily="18" charset="-78"/>
                <a:cs typeface="Andalus" pitchFamily="18" charset="-78"/>
              </a:rPr>
              <a:t>Main function</a:t>
            </a:r>
          </a:p>
          <a:p>
            <a:pPr lvl="0"/>
            <a:r>
              <a:rPr lang="en-US" sz="1400" dirty="0">
                <a:latin typeface="Andalus" pitchFamily="18" charset="-78"/>
                <a:cs typeface="Andalus" pitchFamily="18" charset="-78"/>
              </a:rPr>
              <a:t>Run programs.</a:t>
            </a:r>
          </a:p>
          <a:p>
            <a:pPr lvl="0"/>
            <a:r>
              <a:rPr lang="en-US" sz="1400" dirty="0">
                <a:latin typeface="Andalus" pitchFamily="18" charset="-78"/>
                <a:cs typeface="Andalus" pitchFamily="18" charset="-78"/>
              </a:rPr>
              <a:t>go extension</a:t>
            </a:r>
          </a:p>
          <a:p>
            <a:pPr lvl="0"/>
            <a:r>
              <a:rPr lang="en-US" sz="1400" dirty="0">
                <a:latin typeface="Andalus" pitchFamily="18" charset="-78"/>
                <a:cs typeface="Andalus" pitchFamily="18" charset="-78"/>
              </a:rPr>
              <a:t>Scope</a:t>
            </a:r>
          </a:p>
          <a:p>
            <a:pPr lvl="0"/>
            <a:endParaRPr lang="en-US" sz="1400" dirty="0">
              <a:latin typeface="Andalus" pitchFamily="18" charset="-78"/>
              <a:cs typeface="Andalus" pitchFamily="18" charset="-78"/>
            </a:endParaRPr>
          </a:p>
          <a:p>
            <a:pPr lvl="0"/>
            <a:endParaRPr lang="en-US" sz="1400" dirty="0" smtClean="0">
              <a:latin typeface="Andalus" pitchFamily="18" charset="-78"/>
              <a:cs typeface="Andalus" pitchFamily="18" charset="-78"/>
            </a:endParaRPr>
          </a:p>
          <a:p>
            <a:pPr lvl="0"/>
            <a:endParaRPr lang="en-US" sz="1400" dirty="0">
              <a:latin typeface="Andalus" pitchFamily="18" charset="-78"/>
              <a:cs typeface="Andalus" pitchFamily="18" charset="-78"/>
            </a:endParaRPr>
          </a:p>
          <a:p>
            <a:pPr lvl="0"/>
            <a:endParaRPr lang="en-US" sz="1400" dirty="0" smtClean="0">
              <a:latin typeface="Andalus" pitchFamily="18" charset="-78"/>
              <a:cs typeface="Andalus" pitchFamily="18" charset="-78"/>
            </a:endParaRPr>
          </a:p>
          <a:p>
            <a:pPr lvl="0"/>
            <a:endParaRPr lang="en-IN" sz="1400" dirty="0">
              <a:latin typeface="Andalus" pitchFamily="18" charset="-78"/>
              <a:cs typeface="Andalus" pitchFamily="18" charset="-78"/>
            </a:endParaRPr>
          </a:p>
          <a:p>
            <a:endParaRPr lang="en-US" sz="1400" dirty="0">
              <a:latin typeface="Andalus" pitchFamily="18" charset="-78"/>
              <a:cs typeface="Andalus" pitchFamily="18" charset="-78"/>
            </a:endParaRPr>
          </a:p>
          <a:p>
            <a:endParaRPr lang="en-IN" b="1" dirty="0"/>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dirty="0"/>
          </a:p>
        </p:txBody>
      </p:sp>
    </p:spTree>
    <p:extLst>
      <p:ext uri="{BB962C8B-B14F-4D97-AF65-F5344CB8AC3E}">
        <p14:creationId xmlns:p14="http://schemas.microsoft.com/office/powerpoint/2010/main" val="300754385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12029</TotalTime>
  <Words>969</Words>
  <Application>Microsoft Office PowerPoint</Application>
  <PresentationFormat>On-screen Show (4:3)</PresentationFormat>
  <Paragraphs>305</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Andalus</vt:lpstr>
      <vt:lpstr>Calibri</vt:lpstr>
      <vt:lpstr>Lucida Sans Unicode</vt:lpstr>
      <vt:lpstr>Verdana</vt:lpstr>
      <vt:lpstr>Wingdings</vt:lpstr>
      <vt:lpstr>Wingdings 2</vt:lpstr>
      <vt:lpstr>Wingdings 3</vt:lpstr>
      <vt:lpstr>Concourse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GangBoard (A division of Besant Technologies)</dc:title>
  <dc:creator>fardeen</dc:creator>
  <cp:lastModifiedBy>hp</cp:lastModifiedBy>
  <cp:revision>1290</cp:revision>
  <dcterms:created xsi:type="dcterms:W3CDTF">2018-01-16T19:20:37Z</dcterms:created>
  <dcterms:modified xsi:type="dcterms:W3CDTF">2023-10-02T12:01:19Z</dcterms:modified>
</cp:coreProperties>
</file>