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97" r:id="rId2"/>
    <p:sldId id="343" r:id="rId3"/>
    <p:sldId id="378" r:id="rId4"/>
    <p:sldId id="380" r:id="rId5"/>
    <p:sldId id="379" r:id="rId6"/>
    <p:sldId id="381" r:id="rId7"/>
    <p:sldId id="387" r:id="rId8"/>
    <p:sldId id="382" r:id="rId9"/>
    <p:sldId id="383" r:id="rId10"/>
    <p:sldId id="384" r:id="rId11"/>
    <p:sldId id="386" r:id="rId12"/>
    <p:sldId id="377" r:id="rId13"/>
    <p:sldId id="349" r:id="rId14"/>
    <p:sldId id="35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83" autoAdjust="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9/16/2023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9/16/2023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9/16/2023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9/16/2023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9/16/2023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9/16/2023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9/16/2023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90600"/>
            <a:ext cx="7772400" cy="4062651"/>
          </a:xfrm>
          <a:prstGeom prst="rect">
            <a:avLst/>
          </a:prstGeom>
        </p:spPr>
        <p:txBody>
          <a:bodyPr wrap="square">
            <a:spAutoFit/>
          </a:bodyPr>
          <a:lstStyle/>
          <a:p>
            <a:pPr algn="ct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Go-Session-4</a:t>
            </a:r>
          </a:p>
          <a:p>
            <a:pPr algn="ctr"/>
            <a:r>
              <a:rPr lang="en-US" b="1" dirty="0" smtClean="0">
                <a:latin typeface="Andalus" pitchFamily="18" charset="-78"/>
                <a:cs typeface="Andalus" pitchFamily="18" charset="-78"/>
              </a:rPr>
              <a:t>GO Variables and Constants</a:t>
            </a:r>
            <a:endParaRPr lang="en-US" b="1" dirty="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r>
              <a:rPr lang="en-US" sz="1400" b="1" dirty="0" smtClean="0">
                <a:latin typeface="Andalus" pitchFamily="18" charset="-78"/>
                <a:cs typeface="Andalus" pitchFamily="18" charset="-78"/>
              </a:rPr>
              <a:t>By </a:t>
            </a:r>
            <a:r>
              <a:rPr lang="en-US" sz="1400" b="1" dirty="0">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276600" y="2514600"/>
            <a:ext cx="1981200" cy="74772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lvl="0" indent="0" algn="ctr">
              <a:buNone/>
            </a:pPr>
            <a:r>
              <a:rPr lang="en-US" sz="1400" b="1" dirty="0">
                <a:latin typeface="Andalus" pitchFamily="18" charset="-78"/>
                <a:cs typeface="Andalus" pitchFamily="18" charset="-78"/>
              </a:rPr>
              <a:t>What are </a:t>
            </a:r>
            <a:r>
              <a:rPr lang="en-US" sz="1400" b="1" dirty="0" smtClean="0">
                <a:latin typeface="Andalus" pitchFamily="18" charset="-78"/>
                <a:cs typeface="Andalus" pitchFamily="18" charset="-78"/>
              </a:rPr>
              <a:t>constants in Go ?</a:t>
            </a:r>
            <a:endParaRPr lang="en-IN" sz="1400" b="1" dirty="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marL="109728" lvl="0" indent="0">
              <a:buNone/>
            </a:pPr>
            <a:r>
              <a:rPr lang="en-US" sz="1400" b="1" dirty="0" err="1" smtClean="0">
                <a:latin typeface="Andalus" pitchFamily="18" charset="-78"/>
                <a:cs typeface="Andalus" pitchFamily="18" charset="-78"/>
              </a:rPr>
              <a:t>Untyped</a:t>
            </a:r>
            <a:r>
              <a:rPr lang="en-US" sz="1400" b="1" dirty="0" smtClean="0">
                <a:latin typeface="Andalus" pitchFamily="18" charset="-78"/>
                <a:cs typeface="Andalus" pitchFamily="18" charset="-78"/>
              </a:rPr>
              <a:t> </a:t>
            </a:r>
            <a:r>
              <a:rPr lang="en-US" sz="1400" b="1" dirty="0">
                <a:latin typeface="Andalus" pitchFamily="18" charset="-78"/>
                <a:cs typeface="Andalus" pitchFamily="18" charset="-78"/>
              </a:rPr>
              <a:t>Constants:</a:t>
            </a:r>
          </a:p>
          <a:p>
            <a:pPr marL="109728" lvl="0" indent="0">
              <a:buNone/>
            </a:pPr>
            <a:r>
              <a:rPr lang="en-US" sz="1400" dirty="0">
                <a:latin typeface="Andalus" pitchFamily="18" charset="-78"/>
                <a:cs typeface="Andalus" pitchFamily="18" charset="-78"/>
              </a:rPr>
              <a:t>If a constant's type is not explicitly specified, Go will determine its type based on the context in which it's used. For example, if you use an </a:t>
            </a:r>
            <a:r>
              <a:rPr lang="en-US" sz="1400" dirty="0" err="1">
                <a:latin typeface="Andalus" pitchFamily="18" charset="-78"/>
                <a:cs typeface="Andalus" pitchFamily="18" charset="-78"/>
              </a:rPr>
              <a:t>untyped</a:t>
            </a:r>
            <a:r>
              <a:rPr lang="en-US" sz="1400" dirty="0">
                <a:latin typeface="Andalus" pitchFamily="18" charset="-78"/>
                <a:cs typeface="Andalus" pitchFamily="18" charset="-78"/>
              </a:rPr>
              <a:t> constant in an arithmetic operation, it will take on a type that is suitable for the operation</a:t>
            </a: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dirty="0" err="1" smtClean="0">
                <a:solidFill>
                  <a:srgbClr val="FF0000"/>
                </a:solidFill>
                <a:latin typeface="Andalus" pitchFamily="18" charset="-78"/>
                <a:cs typeface="Andalus" pitchFamily="18" charset="-78"/>
              </a:rPr>
              <a:t>const</a:t>
            </a:r>
            <a:r>
              <a:rPr lang="en-US" sz="1400" dirty="0" smtClean="0">
                <a:solidFill>
                  <a:srgbClr val="FF0000"/>
                </a:solidFill>
                <a:latin typeface="Andalus" pitchFamily="18" charset="-78"/>
                <a:cs typeface="Andalus" pitchFamily="18" charset="-78"/>
              </a:rPr>
              <a:t> </a:t>
            </a:r>
            <a:r>
              <a:rPr lang="en-US" sz="1400" dirty="0">
                <a:solidFill>
                  <a:srgbClr val="FF0000"/>
                </a:solidFill>
                <a:latin typeface="Andalus" pitchFamily="18" charset="-78"/>
                <a:cs typeface="Andalus" pitchFamily="18" charset="-78"/>
              </a:rPr>
              <a:t>x = 42 // </a:t>
            </a:r>
            <a:r>
              <a:rPr lang="en-US" sz="1400" dirty="0" err="1">
                <a:solidFill>
                  <a:srgbClr val="FF0000"/>
                </a:solidFill>
                <a:latin typeface="Andalus" pitchFamily="18" charset="-78"/>
                <a:cs typeface="Andalus" pitchFamily="18" charset="-78"/>
              </a:rPr>
              <a:t>untyped</a:t>
            </a:r>
            <a:r>
              <a:rPr lang="en-US" sz="1400" dirty="0">
                <a:solidFill>
                  <a:srgbClr val="FF0000"/>
                </a:solidFill>
                <a:latin typeface="Andalus" pitchFamily="18" charset="-78"/>
                <a:cs typeface="Andalus" pitchFamily="18" charset="-78"/>
              </a:rPr>
              <a:t> integer constant</a:t>
            </a:r>
          </a:p>
          <a:p>
            <a:pPr marL="109728" lvl="0" indent="0">
              <a:buNone/>
            </a:pPr>
            <a:r>
              <a:rPr lang="en-US" sz="1400" dirty="0" err="1">
                <a:solidFill>
                  <a:srgbClr val="FF0000"/>
                </a:solidFill>
                <a:latin typeface="Andalus" pitchFamily="18" charset="-78"/>
                <a:cs typeface="Andalus" pitchFamily="18" charset="-78"/>
              </a:rPr>
              <a:t>var</a:t>
            </a:r>
            <a:r>
              <a:rPr lang="en-US" sz="1400" dirty="0">
                <a:solidFill>
                  <a:srgbClr val="FF0000"/>
                </a:solidFill>
                <a:latin typeface="Andalus" pitchFamily="18" charset="-78"/>
                <a:cs typeface="Andalus" pitchFamily="18" charset="-78"/>
              </a:rPr>
              <a:t> y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 x + 10 // y is an </a:t>
            </a:r>
            <a:r>
              <a:rPr lang="en-US" sz="1400" dirty="0" err="1" smtClean="0">
                <a:solidFill>
                  <a:srgbClr val="FF0000"/>
                </a:solidFill>
                <a:latin typeface="Andalus" pitchFamily="18" charset="-78"/>
                <a:cs typeface="Andalus" pitchFamily="18" charset="-78"/>
              </a:rPr>
              <a:t>int</a:t>
            </a:r>
            <a:endParaRPr lang="en-US" sz="1400" dirty="0" smtClean="0">
              <a:solidFill>
                <a:srgbClr val="FF0000"/>
              </a:solidFill>
              <a:latin typeface="Andalus" pitchFamily="18" charset="-78"/>
              <a:cs typeface="Andalus" pitchFamily="18" charset="-78"/>
            </a:endParaRPr>
          </a:p>
          <a:p>
            <a:pPr marL="109728" lvl="0" indent="0">
              <a:buNone/>
            </a:pPr>
            <a:endParaRPr lang="en-US" sz="1400" dirty="0">
              <a:solidFill>
                <a:srgbClr val="FF0000"/>
              </a:solidFill>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Constants in Go are evaluated at compile-time and are a way to give names to values that should not change during the execution of your program. They are often used for configuration values, mathematical constants, and other situations where immutability is desired</a:t>
            </a:r>
            <a:endParaRPr lang="en-IN"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675028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Example </a:t>
            </a:r>
            <a:r>
              <a:rPr lang="en-US" sz="1400" b="1" dirty="0">
                <a:latin typeface="Andalus" pitchFamily="18" charset="-78"/>
                <a:cs typeface="Andalus" pitchFamily="18" charset="-78"/>
              </a:rPr>
              <a:t>programs on </a:t>
            </a:r>
            <a:r>
              <a:rPr lang="en-US" sz="1400" b="1" dirty="0" smtClean="0">
                <a:latin typeface="Andalus" pitchFamily="18" charset="-78"/>
                <a:cs typeface="Andalus" pitchFamily="18" charset="-78"/>
              </a:rPr>
              <a:t>constants</a:t>
            </a:r>
            <a:endParaRPr lang="en-IN" sz="1400" dirty="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marL="109728" lvl="0" indent="0">
              <a:buNone/>
            </a:pPr>
            <a:r>
              <a:rPr lang="en-US" sz="1400" dirty="0" smtClean="0">
                <a:latin typeface="Andalus" pitchFamily="18" charset="-78"/>
                <a:cs typeface="Andalus" pitchFamily="18" charset="-78"/>
              </a:rPr>
              <a:t>Constants </a:t>
            </a:r>
            <a:r>
              <a:rPr lang="en-US" sz="1400" dirty="0">
                <a:latin typeface="Andalus" pitchFamily="18" charset="-78"/>
                <a:cs typeface="Andalus" pitchFamily="18" charset="-78"/>
              </a:rPr>
              <a:t>in the Go programming language are declared using the `</a:t>
            </a:r>
            <a:r>
              <a:rPr lang="en-US" sz="1400" dirty="0" err="1">
                <a:latin typeface="Andalus" pitchFamily="18" charset="-78"/>
                <a:cs typeface="Andalus" pitchFamily="18" charset="-78"/>
              </a:rPr>
              <a:t>const</a:t>
            </a:r>
            <a:r>
              <a:rPr lang="en-US" sz="1400" dirty="0">
                <a:latin typeface="Andalus" pitchFamily="18" charset="-78"/>
                <a:cs typeface="Andalus" pitchFamily="18" charset="-78"/>
              </a:rPr>
              <a:t>` keyword and are used to define values that cannot be changed or reassigned after they are declared. </a:t>
            </a:r>
            <a:r>
              <a:rPr lang="en-US" sz="1400" b="1" dirty="0">
                <a:latin typeface="Andalus" pitchFamily="18" charset="-78"/>
                <a:cs typeface="Andalus" pitchFamily="18" charset="-78"/>
              </a:rPr>
              <a:t>Here's an example of how to declare and use constants in Go:</a:t>
            </a:r>
          </a:p>
          <a:p>
            <a:pPr marL="109728" lvl="0" indent="0">
              <a:buNone/>
            </a:pPr>
            <a:endParaRPr lang="en-US" sz="1400" dirty="0">
              <a:latin typeface="Andalus" pitchFamily="18" charset="-78"/>
              <a:cs typeface="Andalus" pitchFamily="18" charset="-78"/>
            </a:endParaRPr>
          </a:p>
          <a:p>
            <a:pPr marL="109728" lvl="0" indent="0">
              <a:buNone/>
            </a:pPr>
            <a:r>
              <a:rPr lang="en-US" sz="1400" b="1" dirty="0" smtClean="0">
                <a:latin typeface="Andalus" pitchFamily="18" charset="-78"/>
                <a:cs typeface="Andalus" pitchFamily="18" charset="-78"/>
              </a:rPr>
              <a:t>Note: </a:t>
            </a:r>
            <a:r>
              <a:rPr lang="en-US" sz="1400" dirty="0" smtClean="0">
                <a:solidFill>
                  <a:srgbClr val="008000"/>
                </a:solidFill>
                <a:latin typeface="Andalus" pitchFamily="18" charset="-78"/>
                <a:cs typeface="Andalus" pitchFamily="18" charset="-78"/>
              </a:rPr>
              <a:t>Program in Exercise File</a:t>
            </a:r>
          </a:p>
          <a:p>
            <a:pPr marL="109728" lvl="0" indent="0">
              <a:buNone/>
            </a:pP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In this example:</a:t>
            </a:r>
          </a:p>
          <a:p>
            <a:pPr marL="109728" lvl="0" indent="0">
              <a:buNone/>
            </a:pPr>
            <a:endParaRPr lang="en-US" sz="1400"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1. We declare a constant `</a:t>
            </a:r>
            <a:r>
              <a:rPr lang="en-US" sz="1400" b="1" dirty="0">
                <a:latin typeface="Andalus" pitchFamily="18" charset="-78"/>
                <a:cs typeface="Andalus" pitchFamily="18" charset="-78"/>
              </a:rPr>
              <a:t>pi</a:t>
            </a:r>
            <a:r>
              <a:rPr lang="en-US" sz="1400" dirty="0">
                <a:latin typeface="Andalus" pitchFamily="18" charset="-78"/>
                <a:cs typeface="Andalus" pitchFamily="18" charset="-78"/>
              </a:rPr>
              <a:t>` with a value of 3.14159265359.</a:t>
            </a:r>
          </a:p>
          <a:p>
            <a:pPr marL="109728" lvl="0" indent="0">
              <a:buNone/>
            </a:pPr>
            <a:r>
              <a:rPr lang="en-US" sz="1400" dirty="0">
                <a:latin typeface="Andalus" pitchFamily="18" charset="-78"/>
                <a:cs typeface="Andalus" pitchFamily="18" charset="-78"/>
              </a:rPr>
              <a:t>2. We declare multiple constants using a parenthesis block for </a:t>
            </a:r>
            <a:r>
              <a:rPr lang="en-US" sz="1400" b="1" dirty="0">
                <a:latin typeface="Andalus" pitchFamily="18" charset="-78"/>
                <a:cs typeface="Andalus" pitchFamily="18" charset="-78"/>
              </a:rPr>
              <a:t>`</a:t>
            </a:r>
            <a:r>
              <a:rPr lang="en-US" sz="1400" b="1" dirty="0" err="1">
                <a:latin typeface="Andalus" pitchFamily="18" charset="-78"/>
                <a:cs typeface="Andalus" pitchFamily="18" charset="-78"/>
              </a:rPr>
              <a:t>daysInWeek</a:t>
            </a:r>
            <a:r>
              <a:rPr lang="en-US" sz="1400" b="1" dirty="0">
                <a:latin typeface="Andalus" pitchFamily="18" charset="-78"/>
                <a:cs typeface="Andalus" pitchFamily="18" charset="-78"/>
              </a:rPr>
              <a:t>`</a:t>
            </a:r>
            <a:r>
              <a:rPr lang="en-US" sz="1400" dirty="0">
                <a:latin typeface="Andalus" pitchFamily="18" charset="-78"/>
                <a:cs typeface="Andalus" pitchFamily="18" charset="-78"/>
              </a:rPr>
              <a:t>, </a:t>
            </a:r>
            <a:r>
              <a:rPr lang="en-US" sz="1400" b="1" dirty="0">
                <a:latin typeface="Andalus" pitchFamily="18" charset="-78"/>
                <a:cs typeface="Andalus" pitchFamily="18" charset="-78"/>
              </a:rPr>
              <a:t>`</a:t>
            </a:r>
            <a:r>
              <a:rPr lang="en-US" sz="1400" b="1" dirty="0" err="1">
                <a:latin typeface="Andalus" pitchFamily="18" charset="-78"/>
                <a:cs typeface="Andalus" pitchFamily="18" charset="-78"/>
              </a:rPr>
              <a:t>hoursInDay</a:t>
            </a:r>
            <a:r>
              <a:rPr lang="en-US" sz="1400" b="1" dirty="0">
                <a:latin typeface="Andalus" pitchFamily="18" charset="-78"/>
                <a:cs typeface="Andalus" pitchFamily="18" charset="-78"/>
              </a:rPr>
              <a:t>`, </a:t>
            </a:r>
            <a:r>
              <a:rPr lang="en-US" sz="1400" dirty="0">
                <a:latin typeface="Andalus" pitchFamily="18" charset="-78"/>
                <a:cs typeface="Andalus" pitchFamily="18" charset="-78"/>
              </a:rPr>
              <a:t>and </a:t>
            </a:r>
            <a:r>
              <a:rPr lang="en-US" sz="1400" b="1" dirty="0">
                <a:latin typeface="Andalus" pitchFamily="18" charset="-78"/>
                <a:cs typeface="Andalus" pitchFamily="18" charset="-78"/>
              </a:rPr>
              <a:t>`</a:t>
            </a:r>
            <a:r>
              <a:rPr lang="en-US" sz="1400" b="1" dirty="0" err="1">
                <a:latin typeface="Andalus" pitchFamily="18" charset="-78"/>
                <a:cs typeface="Andalus" pitchFamily="18" charset="-78"/>
              </a:rPr>
              <a:t>minutesInHour</a:t>
            </a:r>
            <a:r>
              <a:rPr lang="en-US" sz="1400" b="1" dirty="0">
                <a:latin typeface="Andalus" pitchFamily="18" charset="-78"/>
                <a:cs typeface="Andalus" pitchFamily="18" charset="-78"/>
              </a:rPr>
              <a:t>`.</a:t>
            </a:r>
          </a:p>
          <a:p>
            <a:pPr marL="109728" lvl="0" indent="0">
              <a:buNone/>
            </a:pPr>
            <a:r>
              <a:rPr lang="en-US" sz="1400" dirty="0">
                <a:latin typeface="Andalus" pitchFamily="18" charset="-78"/>
                <a:cs typeface="Andalus" pitchFamily="18" charset="-78"/>
              </a:rPr>
              <a:t>3. We use these constants in calculations to calculate the circumference of a circle with a radius of 5.</a:t>
            </a:r>
          </a:p>
          <a:p>
            <a:pPr marL="109728" lvl="0" indent="0">
              <a:buNone/>
            </a:pPr>
            <a:r>
              <a:rPr lang="en-US" sz="1400" dirty="0">
                <a:latin typeface="Andalus" pitchFamily="18" charset="-78"/>
                <a:cs typeface="Andalus" pitchFamily="18" charset="-78"/>
              </a:rPr>
              <a:t>4. Finally, we print the constants and the result of the calculation.</a:t>
            </a:r>
          </a:p>
          <a:p>
            <a:pPr marL="109728" lvl="0" indent="0">
              <a:buNone/>
            </a:pPr>
            <a:endParaRPr lang="en-US" sz="1400"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Constants are useful for creating named values that don't change throughout the program, improving code readability and maintainability.</a:t>
            </a: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999553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pPr lvl="0"/>
            <a:r>
              <a:rPr lang="en-US" sz="1400" dirty="0">
                <a:latin typeface="Andalus" pitchFamily="18" charset="-78"/>
                <a:cs typeface="Andalus" pitchFamily="18" charset="-78"/>
              </a:rPr>
              <a:t>What is variable </a:t>
            </a:r>
            <a:endParaRPr lang="en-IN" sz="1400" dirty="0">
              <a:latin typeface="Andalus" pitchFamily="18" charset="-78"/>
              <a:cs typeface="Andalus" pitchFamily="18" charset="-78"/>
            </a:endParaRPr>
          </a:p>
          <a:p>
            <a:pPr lvl="0"/>
            <a:r>
              <a:rPr lang="en-US" sz="1400" dirty="0">
                <a:latin typeface="Andalus" pitchFamily="18" charset="-78"/>
                <a:cs typeface="Andalus" pitchFamily="18" charset="-78"/>
              </a:rPr>
              <a:t>Variable declaration</a:t>
            </a:r>
            <a:endParaRPr lang="en-IN" sz="1400" dirty="0">
              <a:latin typeface="Andalus" pitchFamily="18" charset="-78"/>
              <a:cs typeface="Andalus" pitchFamily="18" charset="-78"/>
            </a:endParaRPr>
          </a:p>
          <a:p>
            <a:pPr lvl="0"/>
            <a:r>
              <a:rPr lang="en-US" sz="1400" dirty="0">
                <a:latin typeface="Andalus" pitchFamily="18" charset="-78"/>
                <a:cs typeface="Andalus" pitchFamily="18" charset="-78"/>
              </a:rPr>
              <a:t>Examples programs on variables</a:t>
            </a:r>
            <a:endParaRPr lang="en-IN" sz="1400" dirty="0">
              <a:latin typeface="Andalus" pitchFamily="18" charset="-78"/>
              <a:cs typeface="Andalus" pitchFamily="18" charset="-78"/>
            </a:endParaRPr>
          </a:p>
          <a:p>
            <a:pPr lvl="0"/>
            <a:r>
              <a:rPr lang="en-US" sz="1400" dirty="0">
                <a:latin typeface="Andalus" pitchFamily="18" charset="-78"/>
                <a:cs typeface="Andalus" pitchFamily="18" charset="-78"/>
              </a:rPr>
              <a:t>What are constants</a:t>
            </a:r>
            <a:endParaRPr lang="en-IN" sz="1400" dirty="0">
              <a:latin typeface="Andalus" pitchFamily="18" charset="-78"/>
              <a:cs typeface="Andalus" pitchFamily="18" charset="-78"/>
            </a:endParaRPr>
          </a:p>
          <a:p>
            <a:pPr lvl="0"/>
            <a:r>
              <a:rPr lang="en-US" sz="1400" dirty="0">
                <a:latin typeface="Andalus" pitchFamily="18" charset="-78"/>
                <a:cs typeface="Andalus" pitchFamily="18" charset="-78"/>
              </a:rPr>
              <a:t>Example programs on constants</a:t>
            </a:r>
            <a:endParaRPr lang="en-IN" sz="1400" dirty="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5334000" cy="2716734"/>
          </a:xfrm>
          <a:prstGeom prst="rect">
            <a:avLst/>
          </a:prstGeom>
        </p:spPr>
      </p:pic>
    </p:spTree>
    <p:extLst>
      <p:ext uri="{BB962C8B-B14F-4D97-AF65-F5344CB8AC3E}">
        <p14:creationId xmlns:p14="http://schemas.microsoft.com/office/powerpoint/2010/main" val="1118323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pPr lvl="0"/>
            <a:r>
              <a:rPr lang="en-US" sz="1400" dirty="0" smtClean="0">
                <a:latin typeface="Andalus" pitchFamily="18" charset="-78"/>
                <a:cs typeface="Andalus" pitchFamily="18" charset="-78"/>
              </a:rPr>
              <a:t>What </a:t>
            </a:r>
            <a:r>
              <a:rPr lang="en-US" sz="1400" dirty="0">
                <a:latin typeface="Andalus" pitchFamily="18" charset="-78"/>
                <a:cs typeface="Andalus" pitchFamily="18" charset="-78"/>
              </a:rPr>
              <a:t>is variable </a:t>
            </a:r>
            <a:r>
              <a:rPr lang="en-US" sz="1400" dirty="0" smtClean="0">
                <a:latin typeface="Andalus" pitchFamily="18" charset="-78"/>
                <a:cs typeface="Andalus" pitchFamily="18" charset="-78"/>
              </a:rPr>
              <a:t>?</a:t>
            </a:r>
            <a:endParaRPr lang="en-IN" sz="1400" dirty="0">
              <a:latin typeface="Andalus" pitchFamily="18" charset="-78"/>
              <a:cs typeface="Andalus" pitchFamily="18" charset="-78"/>
            </a:endParaRPr>
          </a:p>
          <a:p>
            <a:pPr lvl="0"/>
            <a:r>
              <a:rPr lang="en-US" sz="1400" dirty="0">
                <a:latin typeface="Andalus" pitchFamily="18" charset="-78"/>
                <a:cs typeface="Andalus" pitchFamily="18" charset="-78"/>
              </a:rPr>
              <a:t>Variable declaration</a:t>
            </a:r>
            <a:endParaRPr lang="en-IN" sz="1400" dirty="0">
              <a:latin typeface="Andalus" pitchFamily="18" charset="-78"/>
              <a:cs typeface="Andalus" pitchFamily="18" charset="-78"/>
            </a:endParaRPr>
          </a:p>
          <a:p>
            <a:pPr lvl="0"/>
            <a:r>
              <a:rPr lang="en-US" sz="1400" dirty="0">
                <a:latin typeface="Andalus" pitchFamily="18" charset="-78"/>
                <a:cs typeface="Andalus" pitchFamily="18" charset="-78"/>
              </a:rPr>
              <a:t>Examples programs on variables</a:t>
            </a:r>
            <a:endParaRPr lang="en-IN" sz="1400" dirty="0">
              <a:latin typeface="Andalus" pitchFamily="18" charset="-78"/>
              <a:cs typeface="Andalus" pitchFamily="18" charset="-78"/>
            </a:endParaRPr>
          </a:p>
          <a:p>
            <a:pPr lvl="0"/>
            <a:r>
              <a:rPr lang="en-US" sz="1400" dirty="0">
                <a:latin typeface="Andalus" pitchFamily="18" charset="-78"/>
                <a:cs typeface="Andalus" pitchFamily="18" charset="-78"/>
              </a:rPr>
              <a:t>What are </a:t>
            </a:r>
            <a:r>
              <a:rPr lang="en-US" sz="1400" dirty="0" smtClean="0">
                <a:latin typeface="Andalus" pitchFamily="18" charset="-78"/>
                <a:cs typeface="Andalus" pitchFamily="18" charset="-78"/>
              </a:rPr>
              <a:t>constants ?</a:t>
            </a:r>
            <a:endParaRPr lang="en-IN" sz="1400" dirty="0">
              <a:latin typeface="Andalus" pitchFamily="18" charset="-78"/>
              <a:cs typeface="Andalus" pitchFamily="18" charset="-78"/>
            </a:endParaRPr>
          </a:p>
          <a:p>
            <a:pPr lvl="0"/>
            <a:r>
              <a:rPr lang="en-US" sz="1400" dirty="0">
                <a:latin typeface="Andalus" pitchFamily="18" charset="-78"/>
                <a:cs typeface="Andalus" pitchFamily="18" charset="-78"/>
              </a:rPr>
              <a:t>Example programs on constants</a:t>
            </a:r>
            <a:endParaRPr lang="en-IN" sz="1400" dirty="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What is Variable ?</a:t>
            </a:r>
          </a:p>
          <a:p>
            <a:pPr marL="109728" indent="0" algn="ctr">
              <a:buNone/>
            </a:pPr>
            <a:r>
              <a:rPr lang="en-US" sz="1400" b="1" dirty="0" smtClean="0">
                <a:latin typeface="Andalus" pitchFamily="18" charset="-78"/>
                <a:cs typeface="Andalus" pitchFamily="18" charset="-78"/>
              </a:rPr>
              <a:t>--------------------------------------------------------------------------------------------------</a:t>
            </a:r>
          </a:p>
          <a:p>
            <a:pPr marL="109728" lvl="0" indent="0" algn="ctr">
              <a:buNone/>
            </a:pPr>
            <a:r>
              <a:rPr lang="en-US" sz="1400" dirty="0" smtClean="0">
                <a:latin typeface="Andalus" pitchFamily="18" charset="-78"/>
                <a:cs typeface="Andalus" pitchFamily="18" charset="-78"/>
              </a:rPr>
              <a:t>In </a:t>
            </a:r>
            <a:r>
              <a:rPr lang="en-US" sz="1400" dirty="0">
                <a:latin typeface="Andalus" pitchFamily="18" charset="-78"/>
                <a:cs typeface="Andalus" pitchFamily="18" charset="-78"/>
              </a:rPr>
              <a:t>the Go programming language (often referred to as </a:t>
            </a:r>
            <a:r>
              <a:rPr lang="en-US" sz="1400" dirty="0" err="1">
                <a:latin typeface="Andalus" pitchFamily="18" charset="-78"/>
                <a:cs typeface="Andalus" pitchFamily="18" charset="-78"/>
              </a:rPr>
              <a:t>Golang</a:t>
            </a:r>
            <a:r>
              <a:rPr lang="en-US" sz="1400" dirty="0">
                <a:latin typeface="Andalus" pitchFamily="18" charset="-78"/>
                <a:cs typeface="Andalus" pitchFamily="18" charset="-78"/>
              </a:rPr>
              <a:t>), variables are used to store data values that can be manipulated and processed within a program. Go is a statically typed language, which means that you must declare the type of a variable when you create it</a:t>
            </a:r>
            <a:r>
              <a:rPr lang="en-US" sz="1400" dirty="0" smtClean="0">
                <a:latin typeface="Andalus" pitchFamily="18" charset="-78"/>
                <a:cs typeface="Andalus" pitchFamily="18" charset="-78"/>
              </a:rPr>
              <a:t>.</a:t>
            </a:r>
          </a:p>
          <a:p>
            <a:pPr marL="109728" lvl="0" indent="0">
              <a:buNone/>
            </a:pPr>
            <a:r>
              <a:rPr lang="en-US" sz="1400" b="1" dirty="0" smtClean="0">
                <a:latin typeface="Andalus" pitchFamily="18" charset="-78"/>
                <a:cs typeface="Andalus" pitchFamily="18" charset="-78"/>
              </a:rPr>
              <a:t>Here's </a:t>
            </a:r>
            <a:r>
              <a:rPr lang="en-US" sz="1400" b="1" dirty="0">
                <a:latin typeface="Andalus" pitchFamily="18" charset="-78"/>
                <a:cs typeface="Andalus" pitchFamily="18" charset="-78"/>
              </a:rPr>
              <a:t>how you declare and use variables in Go</a:t>
            </a:r>
            <a:r>
              <a:rPr lang="en-US" sz="1400" b="1" dirty="0" smtClean="0">
                <a:latin typeface="Andalus" pitchFamily="18" charset="-78"/>
                <a:cs typeface="Andalus" pitchFamily="18" charset="-78"/>
              </a:rPr>
              <a:t>:</a:t>
            </a:r>
          </a:p>
          <a:p>
            <a:pPr marL="109728" lvl="0" indent="0">
              <a:buNone/>
            </a:pPr>
            <a:r>
              <a:rPr lang="en-US" sz="1400" b="1" dirty="0" smtClean="0">
                <a:latin typeface="Andalus" pitchFamily="18" charset="-78"/>
                <a:cs typeface="Andalus" pitchFamily="18" charset="-78"/>
              </a:rPr>
              <a:t>--------------------------------------------</a:t>
            </a:r>
          </a:p>
          <a:p>
            <a:pPr marL="109728" lvl="0" indent="0">
              <a:buNone/>
            </a:pPr>
            <a:r>
              <a:rPr lang="en-US" sz="1400" dirty="0">
                <a:latin typeface="Andalus" pitchFamily="18" charset="-78"/>
                <a:cs typeface="Andalus" pitchFamily="18" charset="-78"/>
              </a:rPr>
              <a:t>Variable Declaration: You declare a variable in Go using the </a:t>
            </a:r>
            <a:r>
              <a:rPr lang="en-US" sz="1400" dirty="0" err="1">
                <a:latin typeface="Andalus" pitchFamily="18" charset="-78"/>
                <a:cs typeface="Andalus" pitchFamily="18" charset="-78"/>
              </a:rPr>
              <a:t>var</a:t>
            </a:r>
            <a:r>
              <a:rPr lang="en-US" sz="1400" dirty="0">
                <a:latin typeface="Andalus" pitchFamily="18" charset="-78"/>
                <a:cs typeface="Andalus" pitchFamily="18" charset="-78"/>
              </a:rPr>
              <a:t> keyword, followed by the variable name and its type. </a:t>
            </a:r>
          </a:p>
          <a:p>
            <a:pPr marL="109728" lvl="0" indent="0">
              <a:buNone/>
            </a:pPr>
            <a:r>
              <a:rPr lang="en-US" sz="1400" b="1" dirty="0" smtClean="0">
                <a:latin typeface="Andalus" pitchFamily="18" charset="-78"/>
                <a:cs typeface="Andalus" pitchFamily="18" charset="-78"/>
              </a:rPr>
              <a:t>For </a:t>
            </a:r>
            <a:r>
              <a:rPr lang="en-US" sz="1400" b="1" dirty="0">
                <a:latin typeface="Andalus" pitchFamily="18" charset="-78"/>
                <a:cs typeface="Andalus" pitchFamily="18" charset="-78"/>
              </a:rPr>
              <a:t>example</a:t>
            </a:r>
            <a:r>
              <a:rPr lang="en-US" sz="1400" b="1" dirty="0" smtClean="0">
                <a:latin typeface="Andalus" pitchFamily="18" charset="-78"/>
                <a:cs typeface="Andalus" pitchFamily="18" charset="-78"/>
              </a:rPr>
              <a:t>:</a:t>
            </a:r>
            <a:endParaRPr lang="en-US" sz="1400" dirty="0" smtClean="0">
              <a:latin typeface="Andalus" pitchFamily="18" charset="-78"/>
              <a:cs typeface="Andalus" pitchFamily="18" charset="-78"/>
            </a:endParaRPr>
          </a:p>
          <a:p>
            <a:pPr marL="109728" lvl="0" indent="0">
              <a:buNone/>
            </a:pPr>
            <a:r>
              <a:rPr lang="en-US" sz="1400" dirty="0" err="1" smtClean="0">
                <a:solidFill>
                  <a:srgbClr val="FF0000"/>
                </a:solidFill>
                <a:latin typeface="Andalus" pitchFamily="18" charset="-78"/>
                <a:cs typeface="Andalus" pitchFamily="18" charset="-78"/>
              </a:rPr>
              <a:t>var</a:t>
            </a:r>
            <a:r>
              <a:rPr lang="en-US" sz="1400" dirty="0" smtClean="0">
                <a:solidFill>
                  <a:srgbClr val="FF0000"/>
                </a:solidFill>
                <a:latin typeface="Andalus" pitchFamily="18" charset="-78"/>
                <a:cs typeface="Andalus" pitchFamily="18" charset="-78"/>
              </a:rPr>
              <a:t> </a:t>
            </a:r>
            <a:r>
              <a:rPr lang="en-US" sz="1400" dirty="0">
                <a:solidFill>
                  <a:srgbClr val="FF0000"/>
                </a:solidFill>
                <a:latin typeface="Andalus" pitchFamily="18" charset="-78"/>
                <a:cs typeface="Andalus" pitchFamily="18" charset="-78"/>
              </a:rPr>
              <a:t>age </a:t>
            </a:r>
            <a:r>
              <a:rPr lang="en-US" sz="1400" dirty="0" err="1" smtClean="0">
                <a:solidFill>
                  <a:srgbClr val="FF0000"/>
                </a:solidFill>
                <a:latin typeface="Andalus" pitchFamily="18" charset="-78"/>
                <a:cs typeface="Andalus" pitchFamily="18" charset="-78"/>
              </a:rPr>
              <a:t>int</a:t>
            </a:r>
            <a:endParaRPr lang="en-US" sz="1400" dirty="0">
              <a:solidFill>
                <a:srgbClr val="FF0000"/>
              </a:solidFill>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In this example, we declare a variable named age of </a:t>
            </a:r>
            <a:r>
              <a:rPr lang="en-US" sz="1400" b="1" dirty="0">
                <a:latin typeface="Andalus" pitchFamily="18" charset="-78"/>
                <a:cs typeface="Andalus" pitchFamily="18" charset="-78"/>
              </a:rPr>
              <a:t>type </a:t>
            </a:r>
            <a:r>
              <a:rPr lang="en-US" sz="1400" b="1" dirty="0" err="1">
                <a:latin typeface="Andalus" pitchFamily="18" charset="-78"/>
                <a:cs typeface="Andalus" pitchFamily="18" charset="-78"/>
              </a:rPr>
              <a:t>int</a:t>
            </a:r>
            <a:r>
              <a:rPr lang="en-US" sz="1400" b="1" dirty="0">
                <a:latin typeface="Andalus" pitchFamily="18" charset="-78"/>
                <a:cs typeface="Andalus" pitchFamily="18" charset="-78"/>
              </a:rPr>
              <a:t> (integer</a:t>
            </a: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Variable Initialization: </a:t>
            </a:r>
            <a:r>
              <a:rPr lang="en-US" sz="1400" dirty="0">
                <a:latin typeface="Andalus" pitchFamily="18" charset="-78"/>
                <a:cs typeface="Andalus" pitchFamily="18" charset="-78"/>
              </a:rPr>
              <a:t>You can also initialize a variable at the time of declaration:</a:t>
            </a:r>
          </a:p>
          <a:p>
            <a:pPr marL="109728" lvl="0" indent="0">
              <a:buNone/>
            </a:pPr>
            <a:r>
              <a:rPr lang="en-US" sz="1400" dirty="0" err="1">
                <a:solidFill>
                  <a:srgbClr val="FF0000"/>
                </a:solidFill>
                <a:latin typeface="Andalus" pitchFamily="18" charset="-78"/>
                <a:cs typeface="Andalus" pitchFamily="18" charset="-78"/>
              </a:rPr>
              <a:t>var</a:t>
            </a:r>
            <a:r>
              <a:rPr lang="en-US" sz="1400" dirty="0">
                <a:solidFill>
                  <a:srgbClr val="FF0000"/>
                </a:solidFill>
                <a:latin typeface="Andalus" pitchFamily="18" charset="-78"/>
                <a:cs typeface="Andalus" pitchFamily="18" charset="-78"/>
              </a:rPr>
              <a:t> name string = "John"</a:t>
            </a:r>
          </a:p>
          <a:p>
            <a:pPr marL="109728" lvl="0" indent="0">
              <a:buNone/>
            </a:pPr>
            <a:r>
              <a:rPr lang="en-US" sz="1400" dirty="0">
                <a:latin typeface="Andalus" pitchFamily="18" charset="-78"/>
                <a:cs typeface="Andalus" pitchFamily="18" charset="-78"/>
              </a:rPr>
              <a:t>Here, we declare a variable named name of type string and initialize it with the value "John".</a:t>
            </a:r>
          </a:p>
          <a:p>
            <a:pPr marL="109728" lvl="0" indent="0">
              <a:buNone/>
            </a:pP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Type Inference: </a:t>
            </a:r>
            <a:r>
              <a:rPr lang="en-US" sz="1400" dirty="0">
                <a:latin typeface="Andalus" pitchFamily="18" charset="-78"/>
                <a:cs typeface="Andalus" pitchFamily="18" charset="-78"/>
              </a:rPr>
              <a:t>In many cases, Go can infer the type of a variable based on its initial value, so you can omit the type</a:t>
            </a: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dirty="0" err="1">
                <a:solidFill>
                  <a:srgbClr val="FF0000"/>
                </a:solidFill>
                <a:latin typeface="Andalus" pitchFamily="18" charset="-78"/>
                <a:cs typeface="Andalus" pitchFamily="18" charset="-78"/>
              </a:rPr>
              <a:t>var</a:t>
            </a:r>
            <a:r>
              <a:rPr lang="en-US" sz="1400" dirty="0">
                <a:solidFill>
                  <a:srgbClr val="FF0000"/>
                </a:solidFill>
                <a:latin typeface="Andalus" pitchFamily="18" charset="-78"/>
                <a:cs typeface="Andalus" pitchFamily="18" charset="-78"/>
              </a:rPr>
              <a:t> score = 100</a:t>
            </a:r>
          </a:p>
          <a:p>
            <a:pPr marL="109728" lvl="0" indent="0">
              <a:buNone/>
            </a:pPr>
            <a:r>
              <a:rPr lang="en-US" sz="1400" dirty="0">
                <a:latin typeface="Andalus" pitchFamily="18" charset="-78"/>
                <a:cs typeface="Andalus" pitchFamily="18" charset="-78"/>
              </a:rPr>
              <a:t>In this case, Go will automatically infer that score is of type int.</a:t>
            </a: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516020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What is Variable ?</a:t>
            </a:r>
          </a:p>
          <a:p>
            <a:pPr marL="109728" indent="0" algn="ctr">
              <a:buNone/>
            </a:pPr>
            <a:r>
              <a:rPr lang="en-US" sz="1400" b="1" dirty="0" smtClean="0">
                <a:latin typeface="Andalus" pitchFamily="18" charset="-78"/>
                <a:cs typeface="Andalus" pitchFamily="18" charset="-78"/>
              </a:rPr>
              <a:t>--------------------------------------------------------------------------------------------------</a:t>
            </a:r>
          </a:p>
          <a:p>
            <a:pPr marL="109728" lvl="0" indent="0" algn="ctr">
              <a:buNone/>
            </a:pPr>
            <a:r>
              <a:rPr lang="en-US" sz="1400" dirty="0" smtClean="0">
                <a:latin typeface="Andalus" pitchFamily="18" charset="-78"/>
                <a:cs typeface="Andalus" pitchFamily="18" charset="-78"/>
              </a:rPr>
              <a:t>In </a:t>
            </a:r>
            <a:r>
              <a:rPr lang="en-US" sz="1400" dirty="0">
                <a:latin typeface="Andalus" pitchFamily="18" charset="-78"/>
                <a:cs typeface="Andalus" pitchFamily="18" charset="-78"/>
              </a:rPr>
              <a:t>the Go programming language (often referred to as </a:t>
            </a:r>
            <a:r>
              <a:rPr lang="en-US" sz="1400" dirty="0" err="1">
                <a:latin typeface="Andalus" pitchFamily="18" charset="-78"/>
                <a:cs typeface="Andalus" pitchFamily="18" charset="-78"/>
              </a:rPr>
              <a:t>Golang</a:t>
            </a:r>
            <a:r>
              <a:rPr lang="en-US" sz="1400" dirty="0">
                <a:latin typeface="Andalus" pitchFamily="18" charset="-78"/>
                <a:cs typeface="Andalus" pitchFamily="18" charset="-78"/>
              </a:rPr>
              <a:t>), variables are used to store data values that can be manipulated and processed within a program. Go is a statically typed language, which means that you must declare the type of a variable when you create it</a:t>
            </a:r>
            <a:r>
              <a:rPr lang="en-US" sz="1400" dirty="0" smtClean="0">
                <a:latin typeface="Andalus" pitchFamily="18" charset="-78"/>
                <a:cs typeface="Andalus" pitchFamily="18" charset="-78"/>
              </a:rPr>
              <a:t>.</a:t>
            </a:r>
          </a:p>
          <a:p>
            <a:pPr marL="109728" lvl="0" indent="0">
              <a:buNone/>
            </a:pPr>
            <a:r>
              <a:rPr lang="en-US" sz="1400" b="1" dirty="0" smtClean="0">
                <a:latin typeface="Andalus" pitchFamily="18" charset="-78"/>
                <a:cs typeface="Andalus" pitchFamily="18" charset="-78"/>
              </a:rPr>
              <a:t>Here's </a:t>
            </a:r>
            <a:r>
              <a:rPr lang="en-US" sz="1400" b="1" dirty="0">
                <a:latin typeface="Andalus" pitchFamily="18" charset="-78"/>
                <a:cs typeface="Andalus" pitchFamily="18" charset="-78"/>
              </a:rPr>
              <a:t>how you declare and use variables in Go</a:t>
            </a:r>
            <a:r>
              <a:rPr lang="en-US" sz="1400" b="1" dirty="0" smtClean="0">
                <a:latin typeface="Andalus" pitchFamily="18" charset="-78"/>
                <a:cs typeface="Andalus" pitchFamily="18" charset="-78"/>
              </a:rPr>
              <a:t>:</a:t>
            </a:r>
          </a:p>
          <a:p>
            <a:pPr marL="109728" lvl="0" indent="0">
              <a:buNone/>
            </a:pPr>
            <a:r>
              <a:rPr lang="en-US" sz="1400" b="1" dirty="0" smtClean="0">
                <a:latin typeface="Andalus" pitchFamily="18" charset="-78"/>
                <a:cs typeface="Andalus" pitchFamily="18" charset="-78"/>
              </a:rPr>
              <a:t>--------------------------------------------</a:t>
            </a:r>
          </a:p>
          <a:p>
            <a:pPr marL="109728" lvl="0" indent="0">
              <a:buNone/>
            </a:pPr>
            <a:r>
              <a:rPr lang="en-US" sz="1400" dirty="0">
                <a:latin typeface="Andalus" pitchFamily="18" charset="-78"/>
                <a:cs typeface="Andalus" pitchFamily="18" charset="-78"/>
              </a:rPr>
              <a:t>Variable Declaration: You declare a variable in Go using the </a:t>
            </a:r>
            <a:r>
              <a:rPr lang="en-US" sz="1400" dirty="0" err="1">
                <a:latin typeface="Andalus" pitchFamily="18" charset="-78"/>
                <a:cs typeface="Andalus" pitchFamily="18" charset="-78"/>
              </a:rPr>
              <a:t>var</a:t>
            </a:r>
            <a:r>
              <a:rPr lang="en-US" sz="1400" dirty="0">
                <a:latin typeface="Andalus" pitchFamily="18" charset="-78"/>
                <a:cs typeface="Andalus" pitchFamily="18" charset="-78"/>
              </a:rPr>
              <a:t> keyword, followed by the variable name and its type. </a:t>
            </a:r>
          </a:p>
          <a:p>
            <a:pPr marL="109728" lvl="0" indent="0">
              <a:buNone/>
            </a:pPr>
            <a:r>
              <a:rPr lang="en-US" sz="1400" b="1" dirty="0" smtClean="0">
                <a:latin typeface="Andalus" pitchFamily="18" charset="-78"/>
                <a:cs typeface="Andalus" pitchFamily="18" charset="-78"/>
              </a:rPr>
              <a:t>For </a:t>
            </a:r>
            <a:r>
              <a:rPr lang="en-US" sz="1400" b="1" dirty="0">
                <a:latin typeface="Andalus" pitchFamily="18" charset="-78"/>
                <a:cs typeface="Andalus" pitchFamily="18" charset="-78"/>
              </a:rPr>
              <a:t>example</a:t>
            </a:r>
            <a:r>
              <a:rPr lang="en-US" sz="1400" b="1" dirty="0" smtClean="0">
                <a:latin typeface="Andalus" pitchFamily="18" charset="-78"/>
                <a:cs typeface="Andalus" pitchFamily="18" charset="-78"/>
              </a:rPr>
              <a:t>:</a:t>
            </a:r>
            <a:endParaRPr lang="en-US" sz="1400" dirty="0" smtClean="0">
              <a:latin typeface="Andalus" pitchFamily="18" charset="-78"/>
              <a:cs typeface="Andalus" pitchFamily="18" charset="-78"/>
            </a:endParaRPr>
          </a:p>
          <a:p>
            <a:pPr marL="109728" lvl="0" indent="0">
              <a:buNone/>
            </a:pPr>
            <a:r>
              <a:rPr lang="en-US" sz="1400" dirty="0" err="1" smtClean="0">
                <a:solidFill>
                  <a:srgbClr val="FF0000"/>
                </a:solidFill>
                <a:latin typeface="Andalus" pitchFamily="18" charset="-78"/>
                <a:cs typeface="Andalus" pitchFamily="18" charset="-78"/>
              </a:rPr>
              <a:t>var</a:t>
            </a:r>
            <a:r>
              <a:rPr lang="en-US" sz="1400" dirty="0" smtClean="0">
                <a:solidFill>
                  <a:srgbClr val="FF0000"/>
                </a:solidFill>
                <a:latin typeface="Andalus" pitchFamily="18" charset="-78"/>
                <a:cs typeface="Andalus" pitchFamily="18" charset="-78"/>
              </a:rPr>
              <a:t> </a:t>
            </a:r>
            <a:r>
              <a:rPr lang="en-US" sz="1400" dirty="0">
                <a:solidFill>
                  <a:srgbClr val="FF0000"/>
                </a:solidFill>
                <a:latin typeface="Andalus" pitchFamily="18" charset="-78"/>
                <a:cs typeface="Andalus" pitchFamily="18" charset="-78"/>
              </a:rPr>
              <a:t>age </a:t>
            </a:r>
            <a:r>
              <a:rPr lang="en-US" sz="1400" dirty="0" err="1" smtClean="0">
                <a:solidFill>
                  <a:srgbClr val="FF0000"/>
                </a:solidFill>
                <a:latin typeface="Andalus" pitchFamily="18" charset="-78"/>
                <a:cs typeface="Andalus" pitchFamily="18" charset="-78"/>
              </a:rPr>
              <a:t>int</a:t>
            </a:r>
            <a:endParaRPr lang="en-US" sz="1400" dirty="0">
              <a:solidFill>
                <a:srgbClr val="FF0000"/>
              </a:solidFill>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In this example, we declare a variable named age of </a:t>
            </a:r>
            <a:r>
              <a:rPr lang="en-US" sz="1400" b="1" dirty="0">
                <a:latin typeface="Andalus" pitchFamily="18" charset="-78"/>
                <a:cs typeface="Andalus" pitchFamily="18" charset="-78"/>
              </a:rPr>
              <a:t>type </a:t>
            </a:r>
            <a:r>
              <a:rPr lang="en-US" sz="1400" b="1" dirty="0" err="1">
                <a:latin typeface="Andalus" pitchFamily="18" charset="-78"/>
                <a:cs typeface="Andalus" pitchFamily="18" charset="-78"/>
              </a:rPr>
              <a:t>int</a:t>
            </a:r>
            <a:r>
              <a:rPr lang="en-US" sz="1400" b="1" dirty="0">
                <a:latin typeface="Andalus" pitchFamily="18" charset="-78"/>
                <a:cs typeface="Andalus" pitchFamily="18" charset="-78"/>
              </a:rPr>
              <a:t> (integer</a:t>
            </a: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Variable Initialization: </a:t>
            </a:r>
            <a:r>
              <a:rPr lang="en-US" sz="1400" dirty="0">
                <a:latin typeface="Andalus" pitchFamily="18" charset="-78"/>
                <a:cs typeface="Andalus" pitchFamily="18" charset="-78"/>
              </a:rPr>
              <a:t>You can also initialize a variable at the time of declaration:</a:t>
            </a:r>
          </a:p>
          <a:p>
            <a:pPr marL="109728" lvl="0" indent="0">
              <a:buNone/>
            </a:pPr>
            <a:r>
              <a:rPr lang="en-US" sz="1400" dirty="0" err="1">
                <a:solidFill>
                  <a:srgbClr val="FF0000"/>
                </a:solidFill>
                <a:latin typeface="Andalus" pitchFamily="18" charset="-78"/>
                <a:cs typeface="Andalus" pitchFamily="18" charset="-78"/>
              </a:rPr>
              <a:t>var</a:t>
            </a:r>
            <a:r>
              <a:rPr lang="en-US" sz="1400" dirty="0">
                <a:solidFill>
                  <a:srgbClr val="FF0000"/>
                </a:solidFill>
                <a:latin typeface="Andalus" pitchFamily="18" charset="-78"/>
                <a:cs typeface="Andalus" pitchFamily="18" charset="-78"/>
              </a:rPr>
              <a:t> name string = "John"</a:t>
            </a:r>
          </a:p>
          <a:p>
            <a:pPr marL="109728" lvl="0" indent="0">
              <a:buNone/>
            </a:pPr>
            <a:r>
              <a:rPr lang="en-US" sz="1400" dirty="0">
                <a:latin typeface="Andalus" pitchFamily="18" charset="-78"/>
                <a:cs typeface="Andalus" pitchFamily="18" charset="-78"/>
              </a:rPr>
              <a:t>Here, we declare a variable named name of type string and initialize it with the value "John".</a:t>
            </a:r>
          </a:p>
          <a:p>
            <a:pPr marL="109728" lvl="0" indent="0">
              <a:buNone/>
            </a:pP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Type Inference: </a:t>
            </a:r>
            <a:r>
              <a:rPr lang="en-US" sz="1400" dirty="0">
                <a:latin typeface="Andalus" pitchFamily="18" charset="-78"/>
                <a:cs typeface="Andalus" pitchFamily="18" charset="-78"/>
              </a:rPr>
              <a:t>In many cases, Go can infer the type of a variable based on its initial value, so you can omit the type</a:t>
            </a: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dirty="0" err="1">
                <a:solidFill>
                  <a:srgbClr val="FF0000"/>
                </a:solidFill>
                <a:latin typeface="Andalus" pitchFamily="18" charset="-78"/>
                <a:cs typeface="Andalus" pitchFamily="18" charset="-78"/>
              </a:rPr>
              <a:t>var</a:t>
            </a:r>
            <a:r>
              <a:rPr lang="en-US" sz="1400" dirty="0">
                <a:solidFill>
                  <a:srgbClr val="FF0000"/>
                </a:solidFill>
                <a:latin typeface="Andalus" pitchFamily="18" charset="-78"/>
                <a:cs typeface="Andalus" pitchFamily="18" charset="-78"/>
              </a:rPr>
              <a:t> score = 100</a:t>
            </a:r>
          </a:p>
          <a:p>
            <a:pPr marL="109728" lvl="0" indent="0">
              <a:buNone/>
            </a:pPr>
            <a:r>
              <a:rPr lang="en-US" sz="1400" dirty="0">
                <a:latin typeface="Andalus" pitchFamily="18" charset="-78"/>
                <a:cs typeface="Andalus" pitchFamily="18" charset="-78"/>
              </a:rPr>
              <a:t>In this case, Go will automatically infer that score is of type int.</a:t>
            </a: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1183252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What is Variable ?</a:t>
            </a:r>
          </a:p>
          <a:p>
            <a:pPr marL="109728" indent="0" algn="ctr">
              <a:buNone/>
            </a:pPr>
            <a:r>
              <a:rPr lang="en-US" sz="1400" b="1" dirty="0" smtClean="0">
                <a:latin typeface="Andalus" pitchFamily="18" charset="-78"/>
                <a:cs typeface="Andalus" pitchFamily="18" charset="-78"/>
              </a:rPr>
              <a:t>--------------------------------------------------------------------------------------------------</a:t>
            </a:r>
          </a:p>
          <a:p>
            <a:pPr marL="109728" lvl="0" indent="0">
              <a:buNone/>
            </a:pPr>
            <a:r>
              <a:rPr lang="en-US" sz="1400" b="1" dirty="0" smtClean="0">
                <a:latin typeface="Andalus" pitchFamily="18" charset="-78"/>
                <a:cs typeface="Andalus" pitchFamily="18" charset="-78"/>
              </a:rPr>
              <a:t>Short </a:t>
            </a:r>
            <a:r>
              <a:rPr lang="en-US" sz="1400" b="1" dirty="0">
                <a:latin typeface="Andalus" pitchFamily="18" charset="-78"/>
                <a:cs typeface="Andalus" pitchFamily="18" charset="-78"/>
              </a:rPr>
              <a:t>Variable Declaration: </a:t>
            </a:r>
            <a:r>
              <a:rPr lang="en-US" sz="1400" dirty="0">
                <a:latin typeface="Andalus" pitchFamily="18" charset="-78"/>
                <a:cs typeface="Andalus" pitchFamily="18" charset="-78"/>
              </a:rPr>
              <a:t>Go also provides a shorter way to declare and initialize variables using </a:t>
            </a:r>
            <a:r>
              <a:rPr lang="en-US" sz="1400" b="1" dirty="0">
                <a:latin typeface="Andalus" pitchFamily="18" charset="-78"/>
                <a:cs typeface="Andalus" pitchFamily="18" charset="-78"/>
              </a:rPr>
              <a:t>the := operator:</a:t>
            </a:r>
          </a:p>
          <a:p>
            <a:pPr marL="109728" lvl="0" indent="0">
              <a:buNone/>
            </a:pPr>
            <a:r>
              <a:rPr lang="en-US" sz="1400" dirty="0" smtClean="0">
                <a:solidFill>
                  <a:srgbClr val="FF0000"/>
                </a:solidFill>
                <a:latin typeface="Andalus" pitchFamily="18" charset="-78"/>
                <a:cs typeface="Andalus" pitchFamily="18" charset="-78"/>
              </a:rPr>
              <a:t>name </a:t>
            </a:r>
            <a:r>
              <a:rPr lang="en-US" sz="1400" dirty="0">
                <a:solidFill>
                  <a:srgbClr val="FF0000"/>
                </a:solidFill>
                <a:latin typeface="Andalus" pitchFamily="18" charset="-78"/>
                <a:cs typeface="Andalus" pitchFamily="18" charset="-78"/>
              </a:rPr>
              <a:t>:= "Alice"</a:t>
            </a:r>
          </a:p>
          <a:p>
            <a:pPr marL="109728" lvl="0" indent="0">
              <a:buNone/>
            </a:pPr>
            <a:r>
              <a:rPr lang="en-US" sz="1400" dirty="0">
                <a:latin typeface="Andalus" pitchFamily="18" charset="-78"/>
                <a:cs typeface="Andalus" pitchFamily="18" charset="-78"/>
              </a:rPr>
              <a:t>In this example, Go infers the type of name as string based on the value provided.</a:t>
            </a:r>
          </a:p>
          <a:p>
            <a:pPr marL="109728" lvl="0" indent="0">
              <a:buNone/>
            </a:pPr>
            <a:endParaRPr lang="en-US" sz="1400" b="1"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Zero Values: </a:t>
            </a:r>
            <a:r>
              <a:rPr lang="en-US" sz="1400" dirty="0">
                <a:latin typeface="Andalus" pitchFamily="18" charset="-78"/>
                <a:cs typeface="Andalus" pitchFamily="18" charset="-78"/>
              </a:rPr>
              <a:t>If you declare a variable without initializing it, Go assigns a default "zero value" to it. The zero value depends on the variable's type. For example, the zero value for an </a:t>
            </a:r>
            <a:r>
              <a:rPr lang="en-US" sz="1400" dirty="0" err="1">
                <a:latin typeface="Andalus" pitchFamily="18" charset="-78"/>
                <a:cs typeface="Andalus" pitchFamily="18" charset="-78"/>
              </a:rPr>
              <a:t>int</a:t>
            </a:r>
            <a:r>
              <a:rPr lang="en-US" sz="1400" dirty="0">
                <a:latin typeface="Andalus" pitchFamily="18" charset="-78"/>
                <a:cs typeface="Andalus" pitchFamily="18" charset="-78"/>
              </a:rPr>
              <a:t> is 0, and for a string, it's an empty string </a:t>
            </a: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dirty="0" err="1">
                <a:solidFill>
                  <a:srgbClr val="FF0000"/>
                </a:solidFill>
                <a:latin typeface="Andalus" pitchFamily="18" charset="-78"/>
                <a:cs typeface="Andalus" pitchFamily="18" charset="-78"/>
              </a:rPr>
              <a:t>var</a:t>
            </a:r>
            <a:r>
              <a:rPr lang="en-US" sz="1400" dirty="0">
                <a:solidFill>
                  <a:srgbClr val="FF0000"/>
                </a:solidFill>
                <a:latin typeface="Andalus" pitchFamily="18" charset="-78"/>
                <a:cs typeface="Andalus" pitchFamily="18" charset="-78"/>
              </a:rPr>
              <a:t> count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a:t>
            </a:r>
            <a:r>
              <a:rPr lang="en-US" sz="1400" dirty="0">
                <a:solidFill>
                  <a:srgbClr val="008000"/>
                </a:solidFill>
                <a:latin typeface="Andalus" pitchFamily="18" charset="-78"/>
                <a:cs typeface="Andalus" pitchFamily="18" charset="-78"/>
              </a:rPr>
              <a:t>// count is initialized with 0</a:t>
            </a:r>
          </a:p>
          <a:p>
            <a:pPr marL="109728" indent="0">
              <a:buNone/>
            </a:pPr>
            <a:r>
              <a:rPr lang="en-US" sz="1400" dirty="0" err="1">
                <a:solidFill>
                  <a:srgbClr val="FF0000"/>
                </a:solidFill>
                <a:latin typeface="Andalus" pitchFamily="18" charset="-78"/>
                <a:cs typeface="Andalus" pitchFamily="18" charset="-78"/>
              </a:rPr>
              <a:t>var</a:t>
            </a:r>
            <a:r>
              <a:rPr lang="en-US" sz="1400" dirty="0">
                <a:solidFill>
                  <a:srgbClr val="FF0000"/>
                </a:solidFill>
                <a:latin typeface="Andalus" pitchFamily="18" charset="-78"/>
                <a:cs typeface="Andalus" pitchFamily="18" charset="-78"/>
              </a:rPr>
              <a:t> message string </a:t>
            </a:r>
            <a:r>
              <a:rPr lang="en-US" sz="1400" dirty="0">
                <a:solidFill>
                  <a:srgbClr val="008000"/>
                </a:solidFill>
                <a:latin typeface="Andalus" pitchFamily="18" charset="-78"/>
                <a:cs typeface="Andalus" pitchFamily="18" charset="-78"/>
              </a:rPr>
              <a:t>// message is initialized with an empty string </a:t>
            </a:r>
            <a:r>
              <a:rPr lang="en-US" sz="1400" dirty="0" smtClean="0">
                <a:solidFill>
                  <a:srgbClr val="008000"/>
                </a:solidFill>
                <a:latin typeface="Andalus" pitchFamily="18" charset="-78"/>
                <a:cs typeface="Andalus" pitchFamily="18" charset="-78"/>
              </a:rPr>
              <a:t>"“</a:t>
            </a:r>
          </a:p>
          <a:p>
            <a:pPr marL="109728" indent="0">
              <a:buNone/>
            </a:pPr>
            <a:endParaRPr lang="en-US" sz="1400" dirty="0">
              <a:solidFill>
                <a:srgbClr val="008000"/>
              </a:solidFill>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Constants: </a:t>
            </a:r>
            <a:r>
              <a:rPr lang="en-US" sz="1400" dirty="0">
                <a:latin typeface="Andalus" pitchFamily="18" charset="-78"/>
                <a:cs typeface="Andalus" pitchFamily="18" charset="-78"/>
              </a:rPr>
              <a:t>In addition to variables, Go also supports constants, which are variables whose values cannot be changed after initialization. Constants are declared using the </a:t>
            </a:r>
            <a:r>
              <a:rPr lang="en-US" sz="1400" dirty="0" err="1">
                <a:latin typeface="Andalus" pitchFamily="18" charset="-78"/>
                <a:cs typeface="Andalus" pitchFamily="18" charset="-78"/>
              </a:rPr>
              <a:t>const</a:t>
            </a:r>
            <a:r>
              <a:rPr lang="en-US" sz="1400" dirty="0">
                <a:latin typeface="Andalus" pitchFamily="18" charset="-78"/>
                <a:cs typeface="Andalus" pitchFamily="18" charset="-78"/>
              </a:rPr>
              <a:t> keyword</a:t>
            </a:r>
            <a:r>
              <a:rPr lang="en-US" sz="1400" dirty="0" smtClean="0">
                <a:latin typeface="Andalus" pitchFamily="18" charset="-78"/>
                <a:cs typeface="Andalus" pitchFamily="18" charset="-78"/>
              </a:rPr>
              <a:t>:</a:t>
            </a:r>
          </a:p>
          <a:p>
            <a:pPr marL="109728" lvl="0" indent="0">
              <a:buNone/>
            </a:pPr>
            <a:r>
              <a:rPr lang="en-US" sz="1400" dirty="0" err="1">
                <a:solidFill>
                  <a:srgbClr val="FF0000"/>
                </a:solidFill>
                <a:latin typeface="Andalus" pitchFamily="18" charset="-78"/>
                <a:cs typeface="Andalus" pitchFamily="18" charset="-78"/>
              </a:rPr>
              <a:t>const</a:t>
            </a:r>
            <a:r>
              <a:rPr lang="en-US" sz="1400" dirty="0">
                <a:solidFill>
                  <a:srgbClr val="FF0000"/>
                </a:solidFill>
                <a:latin typeface="Andalus" pitchFamily="18" charset="-78"/>
                <a:cs typeface="Andalus" pitchFamily="18" charset="-78"/>
              </a:rPr>
              <a:t> pi = 3.14159</a:t>
            </a:r>
          </a:p>
          <a:p>
            <a:pPr marL="109728" lvl="0" indent="0">
              <a:buNone/>
            </a:pPr>
            <a:r>
              <a:rPr lang="en-US" sz="1400" dirty="0">
                <a:latin typeface="Andalus" pitchFamily="18" charset="-78"/>
                <a:cs typeface="Andalus" pitchFamily="18" charset="-78"/>
              </a:rPr>
              <a:t>Here, </a:t>
            </a:r>
            <a:r>
              <a:rPr lang="en-US" sz="1400" b="1" dirty="0">
                <a:latin typeface="Andalus" pitchFamily="18" charset="-78"/>
                <a:cs typeface="Andalus" pitchFamily="18" charset="-78"/>
              </a:rPr>
              <a:t>pi</a:t>
            </a:r>
            <a:r>
              <a:rPr lang="en-US" sz="1400" dirty="0">
                <a:latin typeface="Andalus" pitchFamily="18" charset="-78"/>
                <a:cs typeface="Andalus" pitchFamily="18" charset="-78"/>
              </a:rPr>
              <a:t> is a constant with a fixed value</a:t>
            </a:r>
            <a:endParaRPr lang="en-US" sz="1400" dirty="0" smtClean="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1139303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What is Variable ?</a:t>
            </a:r>
          </a:p>
          <a:p>
            <a:pPr marL="109728" indent="0" algn="ctr">
              <a:buNone/>
            </a:pPr>
            <a:r>
              <a:rPr lang="en-US" sz="1400" b="1" dirty="0" smtClean="0">
                <a:latin typeface="Andalus" pitchFamily="18" charset="-78"/>
                <a:cs typeface="Andalus" pitchFamily="18" charset="-78"/>
              </a:rPr>
              <a:t>--------------------------------------------------------------------------------------------------</a:t>
            </a:r>
          </a:p>
          <a:p>
            <a:pPr marL="109728" lvl="0" indent="0">
              <a:buNone/>
            </a:pPr>
            <a:r>
              <a:rPr lang="en-US" sz="1400" b="1" dirty="0" smtClean="0">
                <a:latin typeface="Andalus" pitchFamily="18" charset="-78"/>
                <a:cs typeface="Andalus" pitchFamily="18" charset="-78"/>
              </a:rPr>
              <a:t>Scope</a:t>
            </a:r>
            <a:r>
              <a:rPr lang="en-US" sz="1400" b="1" dirty="0">
                <a:latin typeface="Andalus" pitchFamily="18" charset="-78"/>
                <a:cs typeface="Andalus" pitchFamily="18" charset="-78"/>
              </a:rPr>
              <a:t>: </a:t>
            </a:r>
            <a:r>
              <a:rPr lang="en-US" sz="1400" dirty="0">
                <a:latin typeface="Andalus" pitchFamily="18" charset="-78"/>
                <a:cs typeface="Andalus" pitchFamily="18" charset="-78"/>
              </a:rPr>
              <a:t>Variables have a scope that defines where they can be accessed. The scope of a variable is typically within the block where it's declared. Variables declared outside of functions have package-level scope and can be accessed from other files within the same package</a:t>
            </a: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Here's a simple example that demonstrates variable declaration and usage in Go:</a:t>
            </a:r>
          </a:p>
          <a:p>
            <a:pPr marL="109728" lvl="0" indent="0">
              <a:buNone/>
            </a:pPr>
            <a:r>
              <a:rPr lang="en-US" sz="1400" dirty="0" smtClean="0">
                <a:solidFill>
                  <a:srgbClr val="FF0000"/>
                </a:solidFill>
                <a:latin typeface="Andalus" pitchFamily="18" charset="-78"/>
                <a:cs typeface="Andalus" pitchFamily="18" charset="-78"/>
              </a:rPr>
              <a:t>package </a:t>
            </a:r>
            <a:r>
              <a:rPr lang="en-US" sz="1400" dirty="0">
                <a:solidFill>
                  <a:srgbClr val="FF0000"/>
                </a:solidFill>
                <a:latin typeface="Andalus" pitchFamily="18" charset="-78"/>
                <a:cs typeface="Andalus" pitchFamily="18" charset="-78"/>
              </a:rPr>
              <a:t>main</a:t>
            </a:r>
          </a:p>
          <a:p>
            <a:pPr marL="109728" lvl="0" indent="0">
              <a:buNone/>
            </a:pPr>
            <a:endParaRPr lang="en-US" sz="1400" dirty="0">
              <a:solidFill>
                <a:srgbClr val="FF0000"/>
              </a:solidFill>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import "</a:t>
            </a:r>
            <a:r>
              <a:rPr lang="en-US" sz="1400" dirty="0" err="1">
                <a:solidFill>
                  <a:srgbClr val="FF0000"/>
                </a:solidFill>
                <a:latin typeface="Andalus" pitchFamily="18" charset="-78"/>
                <a:cs typeface="Andalus" pitchFamily="18" charset="-78"/>
              </a:rPr>
              <a:t>fmt</a:t>
            </a:r>
            <a:r>
              <a:rPr lang="en-US" sz="1400" dirty="0">
                <a:solidFill>
                  <a:srgbClr val="FF0000"/>
                </a:solidFill>
                <a:latin typeface="Andalus" pitchFamily="18" charset="-78"/>
                <a:cs typeface="Andalus" pitchFamily="18" charset="-78"/>
              </a:rPr>
              <a:t>"</a:t>
            </a:r>
          </a:p>
          <a:p>
            <a:pPr marL="109728" lvl="0" indent="0">
              <a:buNone/>
            </a:pPr>
            <a:endParaRPr lang="en-US" sz="1400" dirty="0">
              <a:solidFill>
                <a:srgbClr val="FF0000"/>
              </a:solidFill>
              <a:latin typeface="Andalus" pitchFamily="18" charset="-78"/>
              <a:cs typeface="Andalus" pitchFamily="18" charset="-78"/>
            </a:endParaRPr>
          </a:p>
          <a:p>
            <a:pPr marL="109728" lvl="0" indent="0">
              <a:buNone/>
            </a:pPr>
            <a:r>
              <a:rPr lang="en-US" sz="1400" dirty="0" err="1">
                <a:solidFill>
                  <a:srgbClr val="FF0000"/>
                </a:solidFill>
                <a:latin typeface="Andalus" pitchFamily="18" charset="-78"/>
                <a:cs typeface="Andalus" pitchFamily="18" charset="-78"/>
              </a:rPr>
              <a:t>func</a:t>
            </a:r>
            <a:r>
              <a:rPr lang="en-US" sz="1400" dirty="0">
                <a:solidFill>
                  <a:srgbClr val="FF0000"/>
                </a:solidFill>
                <a:latin typeface="Andalus" pitchFamily="18" charset="-78"/>
                <a:cs typeface="Andalus" pitchFamily="18" charset="-78"/>
              </a:rPr>
              <a:t> main() {</a:t>
            </a:r>
          </a:p>
          <a:p>
            <a:pPr marL="109728" lvl="0" indent="0">
              <a:buNone/>
            </a:pP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var</a:t>
            </a:r>
            <a:r>
              <a:rPr lang="en-US" sz="1400" dirty="0">
                <a:solidFill>
                  <a:srgbClr val="FF0000"/>
                </a:solidFill>
                <a:latin typeface="Andalus" pitchFamily="18" charset="-78"/>
                <a:cs typeface="Andalus" pitchFamily="18" charset="-78"/>
              </a:rPr>
              <a:t> age </a:t>
            </a:r>
            <a:r>
              <a:rPr lang="en-US" sz="1400" dirty="0" err="1">
                <a:solidFill>
                  <a:srgbClr val="FF0000"/>
                </a:solidFill>
                <a:latin typeface="Andalus" pitchFamily="18" charset="-78"/>
                <a:cs typeface="Andalus" pitchFamily="18" charset="-78"/>
              </a:rPr>
              <a:t>int</a:t>
            </a:r>
            <a:endParaRPr lang="en-US" sz="1400" dirty="0">
              <a:solidFill>
                <a:srgbClr val="FF0000"/>
              </a:solidFill>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    age = 30</a:t>
            </a:r>
          </a:p>
          <a:p>
            <a:pPr marL="109728" lvl="0" indent="0">
              <a:buNone/>
            </a:pPr>
            <a:endParaRPr lang="en-US" sz="1400" dirty="0">
              <a:solidFill>
                <a:srgbClr val="FF0000"/>
              </a:solidFill>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    name := "Alice"</a:t>
            </a:r>
          </a:p>
          <a:p>
            <a:pPr marL="109728" lvl="0" indent="0">
              <a:buNone/>
            </a:pPr>
            <a:endParaRPr lang="en-US" sz="1400" dirty="0">
              <a:solidFill>
                <a:srgbClr val="FF0000"/>
              </a:solidFill>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fmt.Printf</a:t>
            </a:r>
            <a:r>
              <a:rPr lang="en-US" sz="1400" dirty="0">
                <a:solidFill>
                  <a:srgbClr val="FF0000"/>
                </a:solidFill>
                <a:latin typeface="Andalus" pitchFamily="18" charset="-78"/>
                <a:cs typeface="Andalus" pitchFamily="18" charset="-78"/>
              </a:rPr>
              <a:t>("Name: %s, Age: %d\n", name, age)</a:t>
            </a:r>
          </a:p>
          <a:p>
            <a:pPr marL="109728" lvl="0" indent="0">
              <a:buNone/>
            </a:pPr>
            <a:r>
              <a:rPr lang="en-US" sz="1400" dirty="0">
                <a:solidFill>
                  <a:srgbClr val="FF0000"/>
                </a:solidFill>
                <a:latin typeface="Andalus" pitchFamily="18" charset="-78"/>
                <a:cs typeface="Andalus" pitchFamily="18" charset="-78"/>
              </a:rPr>
              <a:t>}</a:t>
            </a:r>
          </a:p>
          <a:p>
            <a:pPr marL="109728" lvl="0" indent="0">
              <a:buNone/>
            </a:pPr>
            <a:r>
              <a:rPr lang="en-US" sz="1400" dirty="0">
                <a:latin typeface="Andalus" pitchFamily="18" charset="-78"/>
                <a:cs typeface="Andalus" pitchFamily="18" charset="-78"/>
              </a:rPr>
              <a:t>In this code, we declare and initialize the </a:t>
            </a:r>
            <a:r>
              <a:rPr lang="en-US" sz="1400" b="1" dirty="0">
                <a:latin typeface="Andalus" pitchFamily="18" charset="-78"/>
                <a:cs typeface="Andalus" pitchFamily="18" charset="-78"/>
              </a:rPr>
              <a:t>age</a:t>
            </a:r>
            <a:r>
              <a:rPr lang="en-US" sz="1400" dirty="0">
                <a:latin typeface="Andalus" pitchFamily="18" charset="-78"/>
                <a:cs typeface="Andalus" pitchFamily="18" charset="-78"/>
              </a:rPr>
              <a:t> and </a:t>
            </a:r>
            <a:r>
              <a:rPr lang="en-US" sz="1400" b="1" dirty="0">
                <a:latin typeface="Andalus" pitchFamily="18" charset="-78"/>
                <a:cs typeface="Andalus" pitchFamily="18" charset="-78"/>
              </a:rPr>
              <a:t>name</a:t>
            </a:r>
            <a:r>
              <a:rPr lang="en-US" sz="1400" dirty="0">
                <a:latin typeface="Andalus" pitchFamily="18" charset="-78"/>
                <a:cs typeface="Andalus" pitchFamily="18" charset="-78"/>
              </a:rPr>
              <a:t> variables, and then print their values to the console using the </a:t>
            </a:r>
            <a:r>
              <a:rPr lang="en-US" sz="1400" b="1" dirty="0" err="1">
                <a:latin typeface="Andalus" pitchFamily="18" charset="-78"/>
                <a:cs typeface="Andalus" pitchFamily="18" charset="-78"/>
              </a:rPr>
              <a:t>fmt.Printf</a:t>
            </a:r>
            <a:r>
              <a:rPr lang="en-US" sz="1400" dirty="0">
                <a:latin typeface="Andalus" pitchFamily="18" charset="-78"/>
                <a:cs typeface="Andalus" pitchFamily="18" charset="-78"/>
              </a:rPr>
              <a:t> function.</a:t>
            </a: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4164268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fontScale="92500" lnSpcReduction="20000"/>
          </a:bodyPr>
          <a:lstStyle/>
          <a:p>
            <a:pPr marL="109728" indent="0" algn="ctr">
              <a:buNone/>
            </a:pPr>
            <a:r>
              <a:rPr lang="en-US" sz="1500" b="1" dirty="0">
                <a:latin typeface="Andalus" pitchFamily="18" charset="-78"/>
                <a:cs typeface="Andalus" pitchFamily="18" charset="-78"/>
              </a:rPr>
              <a:t>--------------------------------------------------------------------------------------------------</a:t>
            </a:r>
            <a:endParaRPr lang="en-US" sz="1500" b="1" dirty="0" smtClean="0">
              <a:latin typeface="Andalus" pitchFamily="18" charset="-78"/>
              <a:cs typeface="Andalus" pitchFamily="18" charset="-78"/>
            </a:endParaRPr>
          </a:p>
          <a:p>
            <a:pPr marL="109728" indent="0" algn="ctr">
              <a:buNone/>
            </a:pPr>
            <a:r>
              <a:rPr lang="en-US" sz="1500" b="1" dirty="0" smtClean="0">
                <a:latin typeface="Andalus" pitchFamily="18" charset="-78"/>
                <a:cs typeface="Andalus" pitchFamily="18" charset="-78"/>
              </a:rPr>
              <a:t>What is Variable ?</a:t>
            </a:r>
          </a:p>
          <a:p>
            <a:pPr marL="109728" indent="0" algn="ctr">
              <a:buNone/>
            </a:pPr>
            <a:r>
              <a:rPr lang="en-US" sz="1500" b="1" dirty="0" smtClean="0">
                <a:latin typeface="Andalus" pitchFamily="18" charset="-78"/>
                <a:cs typeface="Andalus" pitchFamily="18" charset="-78"/>
              </a:rPr>
              <a:t>--------------------------------------------------------------------------------------------------</a:t>
            </a:r>
            <a:endParaRPr lang="en-US" sz="1500" dirty="0">
              <a:latin typeface="Andalus" pitchFamily="18" charset="-78"/>
              <a:cs typeface="Andalus" pitchFamily="18" charset="-78"/>
            </a:endParaRPr>
          </a:p>
          <a:p>
            <a:pPr marL="109728" lvl="0" indent="0">
              <a:buNone/>
            </a:pPr>
            <a:r>
              <a:rPr lang="en-US" sz="1500" dirty="0">
                <a:latin typeface="Andalus" pitchFamily="18" charset="-78"/>
                <a:cs typeface="Andalus" pitchFamily="18" charset="-78"/>
              </a:rPr>
              <a:t>In Go programming, the line of code you provided:</a:t>
            </a:r>
          </a:p>
          <a:p>
            <a:pPr marL="109728" lvl="0" indent="0">
              <a:buNone/>
            </a:pPr>
            <a:endParaRPr lang="en-US" sz="1500" dirty="0">
              <a:latin typeface="Andalus" pitchFamily="18" charset="-78"/>
              <a:cs typeface="Andalus" pitchFamily="18" charset="-78"/>
            </a:endParaRPr>
          </a:p>
          <a:p>
            <a:pPr marL="109728" lvl="0" indent="0">
              <a:buNone/>
            </a:pPr>
            <a:r>
              <a:rPr lang="en-US" sz="1500" dirty="0" err="1" smtClean="0">
                <a:solidFill>
                  <a:srgbClr val="FF0000"/>
                </a:solidFill>
                <a:latin typeface="Andalus" pitchFamily="18" charset="-78"/>
                <a:cs typeface="Andalus" pitchFamily="18" charset="-78"/>
              </a:rPr>
              <a:t>fmt.Printf</a:t>
            </a:r>
            <a:r>
              <a:rPr lang="en-US" sz="1500" dirty="0">
                <a:solidFill>
                  <a:srgbClr val="FF0000"/>
                </a:solidFill>
                <a:latin typeface="Andalus" pitchFamily="18" charset="-78"/>
                <a:cs typeface="Andalus" pitchFamily="18" charset="-78"/>
              </a:rPr>
              <a:t>("Name: %s, Age: %d\n", name, age)</a:t>
            </a:r>
          </a:p>
          <a:p>
            <a:pPr marL="109728" lvl="0" indent="0">
              <a:buNone/>
            </a:pPr>
            <a:endParaRPr lang="en-US" sz="1500" dirty="0">
              <a:latin typeface="Andalus" pitchFamily="18" charset="-78"/>
              <a:cs typeface="Andalus" pitchFamily="18" charset="-78"/>
            </a:endParaRPr>
          </a:p>
          <a:p>
            <a:pPr marL="109728" lvl="0" indent="0">
              <a:buNone/>
            </a:pPr>
            <a:r>
              <a:rPr lang="en-US" sz="1500" dirty="0">
                <a:latin typeface="Andalus" pitchFamily="18" charset="-78"/>
                <a:cs typeface="Andalus" pitchFamily="18" charset="-78"/>
              </a:rPr>
              <a:t>is using the `</a:t>
            </a:r>
            <a:r>
              <a:rPr lang="en-US" sz="1500" dirty="0" err="1">
                <a:latin typeface="Andalus" pitchFamily="18" charset="-78"/>
                <a:cs typeface="Andalus" pitchFamily="18" charset="-78"/>
              </a:rPr>
              <a:t>fmt</a:t>
            </a:r>
            <a:r>
              <a:rPr lang="en-US" sz="1500" dirty="0">
                <a:latin typeface="Andalus" pitchFamily="18" charset="-78"/>
                <a:cs typeface="Andalus" pitchFamily="18" charset="-78"/>
              </a:rPr>
              <a:t>` package to format and print a string to the standard output (usually the console). </a:t>
            </a:r>
            <a:r>
              <a:rPr lang="en-US" sz="1500" b="1" dirty="0">
                <a:latin typeface="Andalus" pitchFamily="18" charset="-78"/>
                <a:cs typeface="Andalus" pitchFamily="18" charset="-78"/>
              </a:rPr>
              <a:t>Let's break down what this line does:</a:t>
            </a:r>
          </a:p>
          <a:p>
            <a:pPr marL="109728" lvl="0" indent="0">
              <a:buNone/>
            </a:pPr>
            <a:endParaRPr lang="en-US" sz="1500" dirty="0">
              <a:latin typeface="Andalus" pitchFamily="18" charset="-78"/>
              <a:cs typeface="Andalus" pitchFamily="18" charset="-78"/>
            </a:endParaRPr>
          </a:p>
          <a:p>
            <a:pPr marL="109728" lvl="0" indent="0">
              <a:buNone/>
            </a:pPr>
            <a:r>
              <a:rPr lang="en-US" sz="1500" dirty="0">
                <a:latin typeface="Andalus" pitchFamily="18" charset="-78"/>
                <a:cs typeface="Andalus" pitchFamily="18" charset="-78"/>
              </a:rPr>
              <a:t>1. `</a:t>
            </a:r>
            <a:r>
              <a:rPr lang="en-US" sz="1500" dirty="0" err="1">
                <a:latin typeface="Andalus" pitchFamily="18" charset="-78"/>
                <a:cs typeface="Andalus" pitchFamily="18" charset="-78"/>
              </a:rPr>
              <a:t>fmt.Printf</a:t>
            </a:r>
            <a:r>
              <a:rPr lang="en-US" sz="1500" dirty="0">
                <a:latin typeface="Andalus" pitchFamily="18" charset="-78"/>
                <a:cs typeface="Andalus" pitchFamily="18" charset="-78"/>
              </a:rPr>
              <a:t>`: This is a function call to `</a:t>
            </a:r>
            <a:r>
              <a:rPr lang="en-US" sz="1500" dirty="0" err="1">
                <a:latin typeface="Andalus" pitchFamily="18" charset="-78"/>
                <a:cs typeface="Andalus" pitchFamily="18" charset="-78"/>
              </a:rPr>
              <a:t>Printf</a:t>
            </a:r>
            <a:r>
              <a:rPr lang="en-US" sz="1500" dirty="0">
                <a:latin typeface="Andalus" pitchFamily="18" charset="-78"/>
                <a:cs typeface="Andalus" pitchFamily="18" charset="-78"/>
              </a:rPr>
              <a:t>` from the `</a:t>
            </a:r>
            <a:r>
              <a:rPr lang="en-US" sz="1500" dirty="0" err="1">
                <a:latin typeface="Andalus" pitchFamily="18" charset="-78"/>
                <a:cs typeface="Andalus" pitchFamily="18" charset="-78"/>
              </a:rPr>
              <a:t>fmt</a:t>
            </a:r>
            <a:r>
              <a:rPr lang="en-US" sz="1500" dirty="0">
                <a:latin typeface="Andalus" pitchFamily="18" charset="-78"/>
                <a:cs typeface="Andalus" pitchFamily="18" charset="-78"/>
              </a:rPr>
              <a:t>` package. `</a:t>
            </a:r>
            <a:r>
              <a:rPr lang="en-US" sz="1500" dirty="0" err="1">
                <a:latin typeface="Andalus" pitchFamily="18" charset="-78"/>
                <a:cs typeface="Andalus" pitchFamily="18" charset="-78"/>
              </a:rPr>
              <a:t>Printf</a:t>
            </a:r>
            <a:r>
              <a:rPr lang="en-US" sz="1500" dirty="0">
                <a:latin typeface="Andalus" pitchFamily="18" charset="-78"/>
                <a:cs typeface="Andalus" pitchFamily="18" charset="-78"/>
              </a:rPr>
              <a:t>` is used to format and print text.</a:t>
            </a:r>
          </a:p>
          <a:p>
            <a:pPr marL="109728" lvl="0" indent="0">
              <a:buNone/>
            </a:pPr>
            <a:endParaRPr lang="en-US" sz="1500" dirty="0">
              <a:latin typeface="Andalus" pitchFamily="18" charset="-78"/>
              <a:cs typeface="Andalus" pitchFamily="18" charset="-78"/>
            </a:endParaRPr>
          </a:p>
          <a:p>
            <a:pPr marL="109728" lvl="0" indent="0">
              <a:buNone/>
            </a:pPr>
            <a:r>
              <a:rPr lang="en-US" sz="1500" dirty="0">
                <a:latin typeface="Andalus" pitchFamily="18" charset="-78"/>
                <a:cs typeface="Andalus" pitchFamily="18" charset="-78"/>
              </a:rPr>
              <a:t>2. `"Name: %s, Age: %d\n"`: This is a format string. It specifies how the values of `name` and `age` should be formatted and displayed in the output. </a:t>
            </a:r>
          </a:p>
          <a:p>
            <a:pPr marL="109728" lvl="0" indent="0">
              <a:buNone/>
            </a:pPr>
            <a:endParaRPr lang="en-US" sz="1500" dirty="0">
              <a:latin typeface="Andalus" pitchFamily="18" charset="-78"/>
              <a:cs typeface="Andalus" pitchFamily="18" charset="-78"/>
            </a:endParaRPr>
          </a:p>
          <a:p>
            <a:pPr marL="109728" lvl="0" indent="0">
              <a:buNone/>
            </a:pPr>
            <a:r>
              <a:rPr lang="en-US" sz="1500" dirty="0">
                <a:latin typeface="Andalus" pitchFamily="18" charset="-78"/>
                <a:cs typeface="Andalus" pitchFamily="18" charset="-78"/>
              </a:rPr>
              <a:t>   </a:t>
            </a:r>
            <a:r>
              <a:rPr lang="en-US" sz="1500" dirty="0">
                <a:solidFill>
                  <a:srgbClr val="008000"/>
                </a:solidFill>
                <a:latin typeface="Andalus" pitchFamily="18" charset="-78"/>
                <a:cs typeface="Andalus" pitchFamily="18" charset="-78"/>
              </a:rPr>
              <a:t>- `%s` is a format specifier for a string.</a:t>
            </a:r>
          </a:p>
          <a:p>
            <a:pPr marL="109728" lvl="0" indent="0">
              <a:buNone/>
            </a:pPr>
            <a:r>
              <a:rPr lang="en-US" sz="1500" dirty="0">
                <a:solidFill>
                  <a:srgbClr val="008000"/>
                </a:solidFill>
                <a:latin typeface="Andalus" pitchFamily="18" charset="-78"/>
                <a:cs typeface="Andalus" pitchFamily="18" charset="-78"/>
              </a:rPr>
              <a:t>   - `%d` is a format specifier for an integer.</a:t>
            </a:r>
          </a:p>
          <a:p>
            <a:pPr marL="109728" lvl="0" indent="0">
              <a:buNone/>
            </a:pPr>
            <a:r>
              <a:rPr lang="en-US" sz="1500" dirty="0">
                <a:solidFill>
                  <a:srgbClr val="008000"/>
                </a:solidFill>
                <a:latin typeface="Andalus" pitchFamily="18" charset="-78"/>
                <a:cs typeface="Andalus" pitchFamily="18" charset="-78"/>
              </a:rPr>
              <a:t>   - `\n` is an escape sequence that represents a newline character, so it adds a line break after the text is printed.</a:t>
            </a:r>
          </a:p>
          <a:p>
            <a:pPr marL="109728" lvl="0" indent="0">
              <a:buNone/>
            </a:pPr>
            <a:endParaRPr lang="en-US" sz="1500" dirty="0">
              <a:latin typeface="Andalus" pitchFamily="18" charset="-78"/>
              <a:cs typeface="Andalus" pitchFamily="18" charset="-78"/>
            </a:endParaRPr>
          </a:p>
          <a:p>
            <a:pPr marL="109728" lvl="0" indent="0">
              <a:buNone/>
            </a:pPr>
            <a:r>
              <a:rPr lang="en-US" sz="1500" dirty="0">
                <a:latin typeface="Andalus" pitchFamily="18" charset="-78"/>
                <a:cs typeface="Andalus" pitchFamily="18" charset="-78"/>
              </a:rPr>
              <a:t>3. `name` and `age`: These are variables holding values that will be inserted into the format string. `%s` will be replaced with the value of the `name` variable, and `%d` will be replaced with the value of the `age` variable.</a:t>
            </a:r>
          </a:p>
          <a:p>
            <a:pPr marL="109728" lvl="0" indent="0">
              <a:buNone/>
            </a:pPr>
            <a:endParaRPr lang="en-US" sz="1500" dirty="0">
              <a:latin typeface="Andalus" pitchFamily="18" charset="-78"/>
              <a:cs typeface="Andalus" pitchFamily="18" charset="-78"/>
            </a:endParaRPr>
          </a:p>
          <a:p>
            <a:pPr marL="109728" lvl="0" indent="0">
              <a:buNone/>
            </a:pPr>
            <a:r>
              <a:rPr lang="en-US" sz="1500" dirty="0">
                <a:latin typeface="Andalus" pitchFamily="18" charset="-78"/>
                <a:cs typeface="Andalus" pitchFamily="18" charset="-78"/>
              </a:rPr>
              <a:t>So, when you execute this line of code, it will print a message like "Name: John, Age: 30" to the standard output, where "John" is the value of the `name` variable, and 30 is the value of the `age` variable. The `\n` at the end adds a newline character, so the next output will appear on a new line.</a:t>
            </a:r>
            <a:endParaRPr lang="en-US" sz="15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564295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lvl="0" indent="0" algn="ctr">
              <a:buNone/>
            </a:pPr>
            <a:r>
              <a:rPr lang="en-US" sz="1400" b="1" dirty="0">
                <a:latin typeface="Andalus" pitchFamily="18" charset="-78"/>
                <a:cs typeface="Andalus" pitchFamily="18" charset="-78"/>
              </a:rPr>
              <a:t>What are </a:t>
            </a:r>
            <a:r>
              <a:rPr lang="en-US" sz="1400" b="1" dirty="0" smtClean="0">
                <a:latin typeface="Andalus" pitchFamily="18" charset="-78"/>
                <a:cs typeface="Andalus" pitchFamily="18" charset="-78"/>
              </a:rPr>
              <a:t>constants in Go ?</a:t>
            </a:r>
            <a:endParaRPr lang="en-IN" sz="1400" b="1" dirty="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marL="109728" lvl="0" indent="0" algn="ctr">
              <a:buNone/>
            </a:pPr>
            <a:r>
              <a:rPr lang="en-US" sz="1400" dirty="0" smtClean="0">
                <a:latin typeface="Andalus" pitchFamily="18" charset="-78"/>
                <a:cs typeface="Andalus" pitchFamily="18" charset="-78"/>
              </a:rPr>
              <a:t>In </a:t>
            </a:r>
            <a:r>
              <a:rPr lang="en-US" sz="1400" dirty="0">
                <a:latin typeface="Andalus" pitchFamily="18" charset="-78"/>
                <a:cs typeface="Andalus" pitchFamily="18" charset="-78"/>
              </a:rPr>
              <a:t>the Go programming language, constants are values that do not change during the execution of a program. They are declared using the </a:t>
            </a:r>
            <a:r>
              <a:rPr lang="en-US" sz="1400" dirty="0" err="1">
                <a:latin typeface="Andalus" pitchFamily="18" charset="-78"/>
                <a:cs typeface="Andalus" pitchFamily="18" charset="-78"/>
              </a:rPr>
              <a:t>const</a:t>
            </a:r>
            <a:r>
              <a:rPr lang="en-US" sz="1400" dirty="0">
                <a:latin typeface="Andalus" pitchFamily="18" charset="-78"/>
                <a:cs typeface="Andalus" pitchFamily="18" charset="-78"/>
              </a:rPr>
              <a:t> keyword and can be of various types, including numeric constants, string constants, and </a:t>
            </a:r>
            <a:r>
              <a:rPr lang="en-US" sz="1400" dirty="0" err="1">
                <a:latin typeface="Andalus" pitchFamily="18" charset="-78"/>
                <a:cs typeface="Andalus" pitchFamily="18" charset="-78"/>
              </a:rPr>
              <a:t>boolean</a:t>
            </a:r>
            <a:r>
              <a:rPr lang="en-US" sz="1400" dirty="0">
                <a:latin typeface="Andalus" pitchFamily="18" charset="-78"/>
                <a:cs typeface="Andalus" pitchFamily="18" charset="-78"/>
              </a:rPr>
              <a:t> constants. </a:t>
            </a:r>
            <a:endParaRPr lang="en-US" sz="1400" dirty="0" smtClean="0">
              <a:latin typeface="Andalus" pitchFamily="18" charset="-78"/>
              <a:cs typeface="Andalus" pitchFamily="18" charset="-78"/>
            </a:endParaRPr>
          </a:p>
          <a:p>
            <a:pPr marL="109728" lvl="0" indent="0">
              <a:buNone/>
            </a:pPr>
            <a:r>
              <a:rPr lang="en-US" sz="1400" b="1" dirty="0" smtClean="0">
                <a:latin typeface="Andalus" pitchFamily="18" charset="-78"/>
                <a:cs typeface="Andalus" pitchFamily="18" charset="-78"/>
              </a:rPr>
              <a:t>Here's </a:t>
            </a:r>
            <a:r>
              <a:rPr lang="en-US" sz="1400" b="1" dirty="0">
                <a:latin typeface="Andalus" pitchFamily="18" charset="-78"/>
                <a:cs typeface="Andalus" pitchFamily="18" charset="-78"/>
              </a:rPr>
              <a:t>how you declare and use constants in Go</a:t>
            </a:r>
            <a:r>
              <a:rPr lang="en-US" sz="1400" b="1" dirty="0" smtClean="0">
                <a:latin typeface="Andalus" pitchFamily="18" charset="-78"/>
                <a:cs typeface="Andalus" pitchFamily="18" charset="-78"/>
              </a:rPr>
              <a:t>:</a:t>
            </a:r>
          </a:p>
          <a:p>
            <a:pPr marL="109728" lvl="0" indent="0">
              <a:buNone/>
            </a:pP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Numeric Constants:</a:t>
            </a:r>
          </a:p>
          <a:p>
            <a:pPr marL="109728" lvl="0" indent="0">
              <a:buNone/>
            </a:pPr>
            <a:r>
              <a:rPr lang="en-US" sz="1400" dirty="0">
                <a:latin typeface="Andalus" pitchFamily="18" charset="-78"/>
                <a:cs typeface="Andalus" pitchFamily="18" charset="-78"/>
              </a:rPr>
              <a:t>Numeric constants are used for representing integer and floating-point values</a:t>
            </a: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dirty="0" err="1" smtClean="0">
                <a:solidFill>
                  <a:srgbClr val="FF0000"/>
                </a:solidFill>
                <a:latin typeface="Andalus" pitchFamily="18" charset="-78"/>
                <a:cs typeface="Andalus" pitchFamily="18" charset="-78"/>
              </a:rPr>
              <a:t>const</a:t>
            </a:r>
            <a:r>
              <a:rPr lang="en-US" sz="1400" dirty="0" smtClean="0">
                <a:solidFill>
                  <a:srgbClr val="FF0000"/>
                </a:solidFill>
                <a:latin typeface="Andalus" pitchFamily="18" charset="-78"/>
                <a:cs typeface="Andalus" pitchFamily="18" charset="-78"/>
              </a:rPr>
              <a:t> </a:t>
            </a:r>
            <a:r>
              <a:rPr lang="en-US" sz="1400" dirty="0">
                <a:solidFill>
                  <a:srgbClr val="FF0000"/>
                </a:solidFill>
                <a:latin typeface="Andalus" pitchFamily="18" charset="-78"/>
                <a:cs typeface="Andalus" pitchFamily="18" charset="-78"/>
              </a:rPr>
              <a:t>Pi = 3.14159</a:t>
            </a:r>
          </a:p>
          <a:p>
            <a:pPr marL="109728" lvl="0" indent="0">
              <a:buNone/>
            </a:pPr>
            <a:r>
              <a:rPr lang="en-US" sz="1400" dirty="0" err="1">
                <a:solidFill>
                  <a:srgbClr val="FF0000"/>
                </a:solidFill>
                <a:latin typeface="Andalus" pitchFamily="18" charset="-78"/>
                <a:cs typeface="Andalus" pitchFamily="18" charset="-78"/>
              </a:rPr>
              <a:t>const</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DaysInWeek</a:t>
            </a:r>
            <a:r>
              <a:rPr lang="en-US" sz="1400" dirty="0">
                <a:solidFill>
                  <a:srgbClr val="FF0000"/>
                </a:solidFill>
                <a:latin typeface="Andalus" pitchFamily="18" charset="-78"/>
                <a:cs typeface="Andalus" pitchFamily="18" charset="-78"/>
              </a:rPr>
              <a:t> = </a:t>
            </a:r>
            <a:r>
              <a:rPr lang="en-US" sz="1400" dirty="0" smtClean="0">
                <a:solidFill>
                  <a:srgbClr val="FF0000"/>
                </a:solidFill>
                <a:latin typeface="Andalus" pitchFamily="18" charset="-78"/>
                <a:cs typeface="Andalus" pitchFamily="18" charset="-78"/>
              </a:rPr>
              <a:t>7</a:t>
            </a:r>
          </a:p>
          <a:p>
            <a:pPr marL="109728" lvl="0" indent="0">
              <a:buNone/>
            </a:pPr>
            <a:endParaRPr lang="en-US" sz="1400" dirty="0">
              <a:solidFill>
                <a:srgbClr val="FF0000"/>
              </a:solidFill>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String Constants:</a:t>
            </a:r>
          </a:p>
          <a:p>
            <a:pPr marL="109728" lvl="0" indent="0">
              <a:buNone/>
            </a:pPr>
            <a:r>
              <a:rPr lang="en-US" sz="1400" dirty="0">
                <a:latin typeface="Andalus" pitchFamily="18" charset="-78"/>
                <a:cs typeface="Andalus" pitchFamily="18" charset="-78"/>
              </a:rPr>
              <a:t>String constants are used to represent string values</a:t>
            </a: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dirty="0" err="1" smtClean="0">
                <a:solidFill>
                  <a:srgbClr val="FF0000"/>
                </a:solidFill>
                <a:latin typeface="Andalus" pitchFamily="18" charset="-78"/>
                <a:cs typeface="Andalus" pitchFamily="18" charset="-78"/>
              </a:rPr>
              <a:t>const</a:t>
            </a:r>
            <a:r>
              <a:rPr lang="en-US" sz="1400" dirty="0" smtClean="0">
                <a:solidFill>
                  <a:srgbClr val="FF0000"/>
                </a:solidFill>
                <a:latin typeface="Andalus" pitchFamily="18" charset="-78"/>
                <a:cs typeface="Andalus" pitchFamily="18" charset="-78"/>
              </a:rPr>
              <a:t> </a:t>
            </a:r>
            <a:r>
              <a:rPr lang="en-US" sz="1400" dirty="0">
                <a:solidFill>
                  <a:srgbClr val="FF0000"/>
                </a:solidFill>
                <a:latin typeface="Andalus" pitchFamily="18" charset="-78"/>
                <a:cs typeface="Andalus" pitchFamily="18" charset="-78"/>
              </a:rPr>
              <a:t>Greeting = "Hello, World!"</a:t>
            </a:r>
            <a:endParaRPr lang="en-US" sz="1400" dirty="0" smtClean="0">
              <a:solidFill>
                <a:srgbClr val="FF0000"/>
              </a:solidFill>
              <a:latin typeface="Andalus" pitchFamily="18" charset="-78"/>
              <a:cs typeface="Andalus" pitchFamily="18" charset="-78"/>
            </a:endParaRPr>
          </a:p>
          <a:p>
            <a:pPr lvl="0"/>
            <a:endParaRPr lang="en-IN" sz="1400" dirty="0">
              <a:latin typeface="Andalus" pitchFamily="18" charset="-78"/>
              <a:cs typeface="Andalus" pitchFamily="18" charset="-78"/>
            </a:endParaRPr>
          </a:p>
          <a:p>
            <a:pPr marL="109728" indent="0">
              <a:buNone/>
            </a:pPr>
            <a:r>
              <a:rPr lang="en-US" sz="1400" b="1" dirty="0">
                <a:latin typeface="Andalus" pitchFamily="18" charset="-78"/>
                <a:cs typeface="Andalus" pitchFamily="18" charset="-78"/>
              </a:rPr>
              <a:t>Boolean Constants:</a:t>
            </a:r>
          </a:p>
          <a:p>
            <a:pPr marL="109728" indent="0">
              <a:buNone/>
            </a:pPr>
            <a:r>
              <a:rPr lang="en-US" sz="1400" dirty="0">
                <a:latin typeface="Andalus" pitchFamily="18" charset="-78"/>
                <a:cs typeface="Andalus" pitchFamily="18" charset="-78"/>
              </a:rPr>
              <a:t>Boolean constants can only have two possible values: true or false</a:t>
            </a: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indent="0">
              <a:buNone/>
            </a:pPr>
            <a:r>
              <a:rPr lang="en-US" sz="1400" dirty="0" err="1">
                <a:solidFill>
                  <a:srgbClr val="FF0000"/>
                </a:solidFill>
                <a:latin typeface="Andalus" pitchFamily="18" charset="-78"/>
                <a:cs typeface="Andalus" pitchFamily="18" charset="-78"/>
              </a:rPr>
              <a:t>const</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IsEnabled</a:t>
            </a:r>
            <a:r>
              <a:rPr lang="en-US" sz="1400" dirty="0">
                <a:solidFill>
                  <a:srgbClr val="FF0000"/>
                </a:solidFill>
                <a:latin typeface="Andalus" pitchFamily="18" charset="-78"/>
                <a:cs typeface="Andalus" pitchFamily="18" charset="-78"/>
              </a:rPr>
              <a:t> = true</a:t>
            </a:r>
          </a:p>
          <a:p>
            <a:pPr marL="109728" indent="0">
              <a:buNone/>
            </a:pPr>
            <a:r>
              <a:rPr lang="en-US" sz="1400" dirty="0" err="1">
                <a:solidFill>
                  <a:srgbClr val="FF0000"/>
                </a:solidFill>
                <a:latin typeface="Andalus" pitchFamily="18" charset="-78"/>
                <a:cs typeface="Andalus" pitchFamily="18" charset="-78"/>
              </a:rPr>
              <a:t>const</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IsDebugging</a:t>
            </a:r>
            <a:r>
              <a:rPr lang="en-US" sz="1400" dirty="0">
                <a:solidFill>
                  <a:srgbClr val="FF0000"/>
                </a:solidFill>
                <a:latin typeface="Andalus" pitchFamily="18" charset="-78"/>
                <a:cs typeface="Andalus" pitchFamily="18" charset="-78"/>
              </a:rPr>
              <a:t> = false</a:t>
            </a: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1201430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lvl="0" indent="0" algn="ctr">
              <a:buNone/>
            </a:pPr>
            <a:r>
              <a:rPr lang="en-US" sz="1400" b="1" dirty="0">
                <a:latin typeface="Andalus" pitchFamily="18" charset="-78"/>
                <a:cs typeface="Andalus" pitchFamily="18" charset="-78"/>
              </a:rPr>
              <a:t>What are </a:t>
            </a:r>
            <a:r>
              <a:rPr lang="en-US" sz="1400" b="1" dirty="0" smtClean="0">
                <a:latin typeface="Andalus" pitchFamily="18" charset="-78"/>
                <a:cs typeface="Andalus" pitchFamily="18" charset="-78"/>
              </a:rPr>
              <a:t>constants in Go ?</a:t>
            </a:r>
            <a:endParaRPr lang="en-IN" sz="1400" b="1" dirty="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marL="109728" lvl="0" indent="0">
              <a:buNone/>
            </a:pPr>
            <a:r>
              <a:rPr lang="en-US" sz="1400" b="1" dirty="0" smtClean="0">
                <a:latin typeface="Andalus" pitchFamily="18" charset="-78"/>
                <a:cs typeface="Andalus" pitchFamily="18" charset="-78"/>
              </a:rPr>
              <a:t>Enumerated </a:t>
            </a:r>
            <a:r>
              <a:rPr lang="en-US" sz="1400" b="1" dirty="0">
                <a:latin typeface="Andalus" pitchFamily="18" charset="-78"/>
                <a:cs typeface="Andalus" pitchFamily="18" charset="-78"/>
              </a:rPr>
              <a:t>Constants:</a:t>
            </a:r>
          </a:p>
          <a:p>
            <a:pPr marL="109728" lvl="0" indent="0">
              <a:buNone/>
            </a:pPr>
            <a:r>
              <a:rPr lang="en-US" sz="1400" dirty="0">
                <a:latin typeface="Andalus" pitchFamily="18" charset="-78"/>
                <a:cs typeface="Andalus" pitchFamily="18" charset="-78"/>
              </a:rPr>
              <a:t>Go allows you to create a set of named constant values using the </a:t>
            </a:r>
            <a:r>
              <a:rPr lang="en-US" sz="1400" dirty="0" smtClean="0">
                <a:latin typeface="Andalus" pitchFamily="18" charset="-78"/>
                <a:cs typeface="Andalus" pitchFamily="18" charset="-78"/>
              </a:rPr>
              <a:t>“iota” </a:t>
            </a:r>
            <a:r>
              <a:rPr lang="en-US" sz="1400" dirty="0">
                <a:latin typeface="Andalus" pitchFamily="18" charset="-78"/>
                <a:cs typeface="Andalus" pitchFamily="18" charset="-78"/>
              </a:rPr>
              <a:t>identifier for incremental values. This is often used to </a:t>
            </a:r>
            <a:r>
              <a:rPr lang="en-US" sz="1400" dirty="0" smtClean="0">
                <a:latin typeface="Andalus" pitchFamily="18" charset="-78"/>
                <a:cs typeface="Andalus" pitchFamily="18" charset="-78"/>
              </a:rPr>
              <a:t>create enumerated constants.</a:t>
            </a:r>
          </a:p>
          <a:p>
            <a:pPr marL="109728" lvl="0" indent="0">
              <a:buNone/>
            </a:pPr>
            <a:r>
              <a:rPr lang="en-US" sz="1400" dirty="0" err="1" smtClean="0">
                <a:solidFill>
                  <a:srgbClr val="FF0000"/>
                </a:solidFill>
                <a:latin typeface="Andalus" pitchFamily="18" charset="-78"/>
                <a:cs typeface="Andalus" pitchFamily="18" charset="-78"/>
              </a:rPr>
              <a:t>const</a:t>
            </a:r>
            <a:r>
              <a:rPr lang="en-US" sz="1400" dirty="0" smtClean="0">
                <a:solidFill>
                  <a:srgbClr val="FF0000"/>
                </a:solidFill>
                <a:latin typeface="Andalus" pitchFamily="18" charset="-78"/>
                <a:cs typeface="Andalus" pitchFamily="18" charset="-78"/>
              </a:rPr>
              <a:t> (</a:t>
            </a:r>
          </a:p>
          <a:p>
            <a:pPr marL="109728" lvl="0" indent="0">
              <a:buNone/>
            </a:pPr>
            <a:r>
              <a:rPr lang="en-US" sz="1400" dirty="0" smtClean="0">
                <a:solidFill>
                  <a:srgbClr val="FF0000"/>
                </a:solidFill>
                <a:latin typeface="Andalus" pitchFamily="18" charset="-78"/>
                <a:cs typeface="Andalus" pitchFamily="18" charset="-78"/>
              </a:rPr>
              <a:t>    </a:t>
            </a:r>
            <a:r>
              <a:rPr lang="en-US" sz="1400" dirty="0">
                <a:solidFill>
                  <a:srgbClr val="FF0000"/>
                </a:solidFill>
                <a:latin typeface="Andalus" pitchFamily="18" charset="-78"/>
                <a:cs typeface="Andalus" pitchFamily="18" charset="-78"/>
              </a:rPr>
              <a:t>Monday = iota // 0</a:t>
            </a:r>
          </a:p>
          <a:p>
            <a:pPr marL="109728" lvl="0" indent="0">
              <a:buNone/>
            </a:pPr>
            <a:r>
              <a:rPr lang="en-US" sz="1400" dirty="0">
                <a:solidFill>
                  <a:srgbClr val="FF0000"/>
                </a:solidFill>
                <a:latin typeface="Andalus" pitchFamily="18" charset="-78"/>
                <a:cs typeface="Andalus" pitchFamily="18" charset="-78"/>
              </a:rPr>
              <a:t>    Tuesday        // 1</a:t>
            </a:r>
          </a:p>
          <a:p>
            <a:pPr marL="109728" lvl="0" indent="0">
              <a:buNone/>
            </a:pPr>
            <a:r>
              <a:rPr lang="en-US" sz="1400" dirty="0">
                <a:solidFill>
                  <a:srgbClr val="FF0000"/>
                </a:solidFill>
                <a:latin typeface="Andalus" pitchFamily="18" charset="-78"/>
                <a:cs typeface="Andalus" pitchFamily="18" charset="-78"/>
              </a:rPr>
              <a:t>    Wednesday      // 2</a:t>
            </a:r>
          </a:p>
          <a:p>
            <a:pPr marL="109728" lvl="0" indent="0">
              <a:buNone/>
            </a:pPr>
            <a:r>
              <a:rPr lang="en-US" sz="1400" dirty="0">
                <a:solidFill>
                  <a:srgbClr val="FF0000"/>
                </a:solidFill>
                <a:latin typeface="Andalus" pitchFamily="18" charset="-78"/>
                <a:cs typeface="Andalus" pitchFamily="18" charset="-78"/>
              </a:rPr>
              <a:t>    Thursday       // 3</a:t>
            </a:r>
          </a:p>
          <a:p>
            <a:pPr marL="109728" lvl="0" indent="0">
              <a:buNone/>
            </a:pPr>
            <a:r>
              <a:rPr lang="en-US" sz="1400" dirty="0">
                <a:solidFill>
                  <a:srgbClr val="FF0000"/>
                </a:solidFill>
                <a:latin typeface="Andalus" pitchFamily="18" charset="-78"/>
                <a:cs typeface="Andalus" pitchFamily="18" charset="-78"/>
              </a:rPr>
              <a:t>    Friday         // 4</a:t>
            </a:r>
          </a:p>
          <a:p>
            <a:pPr marL="109728" lvl="0" indent="0">
              <a:buNone/>
            </a:pPr>
            <a:r>
              <a:rPr lang="en-US" sz="1400" dirty="0">
                <a:solidFill>
                  <a:srgbClr val="FF0000"/>
                </a:solidFill>
                <a:latin typeface="Andalus" pitchFamily="18" charset="-78"/>
                <a:cs typeface="Andalus" pitchFamily="18" charset="-78"/>
              </a:rPr>
              <a:t>    Saturday       // 5</a:t>
            </a:r>
          </a:p>
          <a:p>
            <a:pPr marL="109728" lvl="0" indent="0">
              <a:buNone/>
            </a:pPr>
            <a:r>
              <a:rPr lang="en-US" sz="1400" dirty="0">
                <a:solidFill>
                  <a:srgbClr val="FF0000"/>
                </a:solidFill>
                <a:latin typeface="Andalus" pitchFamily="18" charset="-78"/>
                <a:cs typeface="Andalus" pitchFamily="18" charset="-78"/>
              </a:rPr>
              <a:t>    Sunday         // 6</a:t>
            </a:r>
          </a:p>
          <a:p>
            <a:pPr marL="109728" lvl="0" indent="0">
              <a:buNone/>
            </a:pPr>
            <a:r>
              <a:rPr lang="en-US" sz="1400" dirty="0" smtClean="0">
                <a:solidFill>
                  <a:srgbClr val="FF0000"/>
                </a:solidFill>
                <a:latin typeface="Andalus" pitchFamily="18" charset="-78"/>
                <a:cs typeface="Andalus" pitchFamily="18" charset="-78"/>
              </a:rPr>
              <a:t>)</a:t>
            </a:r>
          </a:p>
          <a:p>
            <a:pPr marL="109728" lvl="0" indent="0">
              <a:buNone/>
            </a:pPr>
            <a:endParaRPr lang="en-US" sz="1400" dirty="0" smtClean="0">
              <a:solidFill>
                <a:srgbClr val="FF0000"/>
              </a:solidFill>
              <a:latin typeface="Andalus" pitchFamily="18" charset="-78"/>
              <a:cs typeface="Andalus" pitchFamily="18" charset="-78"/>
            </a:endParaRPr>
          </a:p>
          <a:p>
            <a:pPr marL="109728" lvl="0" indent="0">
              <a:buNone/>
            </a:pPr>
            <a:r>
              <a:rPr lang="en-US" sz="1400" b="1" dirty="0" smtClean="0">
                <a:latin typeface="Andalus" pitchFamily="18" charset="-78"/>
                <a:cs typeface="Andalus" pitchFamily="18" charset="-78"/>
              </a:rPr>
              <a:t>Typed Constants:</a:t>
            </a:r>
          </a:p>
          <a:p>
            <a:pPr marL="109728" lvl="0" indent="0">
              <a:buNone/>
            </a:pPr>
            <a:r>
              <a:rPr lang="en-US" sz="1400" dirty="0" smtClean="0">
                <a:latin typeface="Andalus" pitchFamily="18" charset="-78"/>
                <a:cs typeface="Andalus" pitchFamily="18" charset="-78"/>
              </a:rPr>
              <a:t>Constants </a:t>
            </a:r>
            <a:r>
              <a:rPr lang="en-US" sz="1400" dirty="0">
                <a:latin typeface="Andalus" pitchFamily="18" charset="-78"/>
                <a:cs typeface="Andalus" pitchFamily="18" charset="-78"/>
              </a:rPr>
              <a:t>can have a data type associated with them, which can be explicitly specified when declaring the constant.</a:t>
            </a:r>
          </a:p>
          <a:p>
            <a:pPr marL="109728" lvl="0" indent="0">
              <a:buNone/>
            </a:pPr>
            <a:r>
              <a:rPr lang="en-US" sz="1400" dirty="0" err="1">
                <a:solidFill>
                  <a:srgbClr val="FF0000"/>
                </a:solidFill>
                <a:latin typeface="Andalus" pitchFamily="18" charset="-78"/>
                <a:cs typeface="Andalus" pitchFamily="18" charset="-78"/>
              </a:rPr>
              <a:t>const</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MaxInt</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 2147483647</a:t>
            </a: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852540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12054</TotalTime>
  <Words>1610</Words>
  <Application>Microsoft Office PowerPoint</Application>
  <PresentationFormat>On-screen Show (4:3)</PresentationFormat>
  <Paragraphs>417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Andalus</vt:lpstr>
      <vt:lpstr>Arial</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1342</cp:revision>
  <dcterms:created xsi:type="dcterms:W3CDTF">2018-01-16T19:20:37Z</dcterms:created>
  <dcterms:modified xsi:type="dcterms:W3CDTF">2023-09-16T01:44:40Z</dcterms:modified>
</cp:coreProperties>
</file>