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97" r:id="rId2"/>
    <p:sldId id="343" r:id="rId3"/>
    <p:sldId id="378" r:id="rId4"/>
    <p:sldId id="379" r:id="rId5"/>
    <p:sldId id="377" r:id="rId6"/>
    <p:sldId id="349" r:id="rId7"/>
    <p:sldId id="35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83" autoAdjust="0"/>
  </p:normalViewPr>
  <p:slideViewPr>
    <p:cSldViewPr>
      <p:cViewPr varScale="1">
        <p:scale>
          <a:sx n="81" d="100"/>
          <a:sy n="81" d="100"/>
        </p:scale>
        <p:origin x="149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5D9125-3809-48D5-AFB8-88038AC3E2BD}" type="datetimeFigureOut">
              <a:rPr lang="en-US" smtClean="0"/>
              <a:pPr/>
              <a:t>10/3/2023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E6E033-D182-4CC6-9D22-44404B0BD30C}" type="slidenum">
              <a:rPr lang="en-US" smtClean="0"/>
              <a:pPr/>
              <a:t>‹#›</a:t>
            </a:fld>
            <a:endParaRPr lang="en-US"/>
          </a:p>
        </p:txBody>
      </p:sp>
    </p:spTree>
    <p:extLst>
      <p:ext uri="{BB962C8B-B14F-4D97-AF65-F5344CB8AC3E}">
        <p14:creationId xmlns:p14="http://schemas.microsoft.com/office/powerpoint/2010/main" val="2375500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4A92137-41D9-4ABB-B7D0-9050F600A88C}" type="datetimeFigureOut">
              <a:rPr lang="en-US" smtClean="0"/>
              <a:pPr/>
              <a:t>10/3/2023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8EE79F5-09D3-4F41-B444-74C6EFA5956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4A92137-41D9-4ABB-B7D0-9050F600A88C}"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A92137-41D9-4ABB-B7D0-9050F600A88C}" type="datetimeFigureOut">
              <a:rPr lang="en-US" smtClean="0"/>
              <a:pPr/>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E79F5-09D3-4F41-B444-74C6EFA59569}"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4A92137-41D9-4ABB-B7D0-9050F600A88C}" type="datetimeFigureOut">
              <a:rPr lang="en-US" smtClean="0"/>
              <a:pPr/>
              <a:t>10/3/2023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E79F5-09D3-4F41-B444-74C6EFA595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4A92137-41D9-4ABB-B7D0-9050F600A88C}" type="datetimeFigureOut">
              <a:rPr lang="en-US" smtClean="0"/>
              <a:pPr/>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E79F5-09D3-4F41-B444-74C6EFA59569}"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A92137-41D9-4ABB-B7D0-9050F600A88C}" type="datetimeFigureOut">
              <a:rPr lang="en-US" smtClean="0"/>
              <a:pPr/>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4A92137-41D9-4ABB-B7D0-9050F600A88C}" type="datetimeFigureOut">
              <a:rPr lang="en-US" smtClean="0"/>
              <a:pPr/>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E79F5-09D3-4F41-B444-74C6EFA595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4A92137-41D9-4ABB-B7D0-9050F600A88C}" type="datetimeFigureOut">
              <a:rPr lang="en-US" smtClean="0"/>
              <a:pPr/>
              <a:t>10/3/2023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8EE79F5-09D3-4F41-B444-74C6EFA5956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4A92137-41D9-4ABB-B7D0-9050F600A88C}" type="datetimeFigureOut">
              <a:rPr lang="en-US" smtClean="0"/>
              <a:pPr/>
              <a:t>10/3/2023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8EE79F5-09D3-4F41-B444-74C6EFA5956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90600"/>
            <a:ext cx="7772400" cy="4062651"/>
          </a:xfrm>
          <a:prstGeom prst="rect">
            <a:avLst/>
          </a:prstGeom>
        </p:spPr>
        <p:txBody>
          <a:bodyPr wrap="square">
            <a:spAutoFit/>
          </a:bodyPr>
          <a:lstStyle/>
          <a:p>
            <a:pPr algn="ctr"/>
            <a:endParaRPr lang="en-US" b="1" dirty="0" smtClean="0">
              <a:solidFill>
                <a:srgbClr val="FF0000"/>
              </a:solidFill>
              <a:latin typeface="Andalus" pitchFamily="18" charset="-78"/>
              <a:cs typeface="Andalus" pitchFamily="18" charset="-78"/>
            </a:endParaRPr>
          </a:p>
          <a:p>
            <a:pPr algn="ctr"/>
            <a:r>
              <a:rPr lang="en-US" b="1" smtClean="0">
                <a:solidFill>
                  <a:srgbClr val="FF0000"/>
                </a:solidFill>
                <a:latin typeface="Andalus" pitchFamily="18" charset="-78"/>
                <a:cs typeface="Andalus" pitchFamily="18" charset="-78"/>
              </a:rPr>
              <a:t>Go-Session-4.2</a:t>
            </a:r>
            <a:endParaRPr lang="en-US" b="1" dirty="0" smtClean="0">
              <a:solidFill>
                <a:srgbClr val="FF0000"/>
              </a:solidFill>
              <a:latin typeface="Andalus" pitchFamily="18" charset="-78"/>
              <a:cs typeface="Andalus" pitchFamily="18" charset="-78"/>
            </a:endParaRPr>
          </a:p>
          <a:p>
            <a:pPr algn="ctr"/>
            <a:r>
              <a:rPr lang="en-US" b="1" dirty="0" err="1" smtClean="0">
                <a:latin typeface="Andalus" pitchFamily="18" charset="-78"/>
                <a:cs typeface="Andalus" pitchFamily="18" charset="-78"/>
              </a:rPr>
              <a:t>Golang</a:t>
            </a:r>
            <a:r>
              <a:rPr lang="en-US" b="1" dirty="0" smtClean="0">
                <a:latin typeface="Andalus" pitchFamily="18" charset="-78"/>
                <a:cs typeface="Andalus" pitchFamily="18" charset="-78"/>
              </a:rPr>
              <a:t> Unique Philosophy</a:t>
            </a:r>
            <a:endParaRPr lang="en-US" b="1" dirty="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sz="1400" b="1" dirty="0" smtClean="0">
              <a:latin typeface="Andalus" pitchFamily="18" charset="-78"/>
              <a:cs typeface="Andalus" pitchFamily="18" charset="-78"/>
            </a:endParaRPr>
          </a:p>
          <a:p>
            <a:pPr algn="ctr"/>
            <a:endParaRPr lang="en-US" sz="1400" b="1" dirty="0">
              <a:latin typeface="Andalus" pitchFamily="18" charset="-78"/>
              <a:cs typeface="Andalus" pitchFamily="18" charset="-78"/>
            </a:endParaRPr>
          </a:p>
          <a:p>
            <a:pPr algn="ctr"/>
            <a:r>
              <a:rPr lang="en-US" sz="1400" b="1" dirty="0" smtClean="0">
                <a:latin typeface="Andalus" pitchFamily="18" charset="-78"/>
                <a:cs typeface="Andalus" pitchFamily="18" charset="-78"/>
              </a:rPr>
              <a:t>By </a:t>
            </a:r>
            <a:r>
              <a:rPr lang="en-US" sz="1400" b="1" dirty="0">
                <a:latin typeface="Andalus" pitchFamily="18" charset="-78"/>
                <a:cs typeface="Andalus" pitchFamily="18" charset="-78"/>
              </a:rPr>
              <a:t>Shadab Akhtar</a:t>
            </a:r>
          </a:p>
          <a:p>
            <a:endParaRPr lang="en-IN" dirty="0">
              <a:solidFill>
                <a:srgbClr val="002060"/>
              </a:solidFill>
              <a:latin typeface="Andalus" pitchFamily="18" charset="-78"/>
              <a:cs typeface="Andalus" pitchFamily="18" charset="-78"/>
            </a:endParaRPr>
          </a:p>
          <a:p>
            <a:endParaRPr lang="en-IN" b="1" dirty="0">
              <a:solidFill>
                <a:schemeClr val="accent3"/>
              </a:solidFill>
              <a:latin typeface="Andalus" pitchFamily="18" charset="-78"/>
              <a:cs typeface="Andalus" pitchFamily="18" charset="-78"/>
            </a:endParaRPr>
          </a:p>
          <a:p>
            <a:pPr algn="ctr"/>
            <a:endParaRPr lang="en-US" b="1" dirty="0">
              <a:solidFill>
                <a:schemeClr val="accent3"/>
              </a:solidFill>
              <a:latin typeface="Andalus" pitchFamily="18" charset="-78"/>
              <a:cs typeface="Andalus" pitchFamily="18" charset="-78"/>
            </a:endParaRPr>
          </a:p>
        </p:txBody>
      </p:sp>
      <p:pic>
        <p:nvPicPr>
          <p:cNvPr id="7" name="Picture 6"/>
          <p:cNvPicPr>
            <a:picLocks noChangeAspect="1"/>
          </p:cNvPicPr>
          <p:nvPr/>
        </p:nvPicPr>
        <p:blipFill>
          <a:blip r:embed="rId2"/>
          <a:stretch>
            <a:fillRect/>
          </a:stretch>
        </p:blipFill>
        <p:spPr>
          <a:xfrm>
            <a:off x="3276600" y="2514600"/>
            <a:ext cx="1981200" cy="747725"/>
          </a:xfrm>
          <a:prstGeom prst="rect">
            <a:avLst/>
          </a:prstGeom>
        </p:spPr>
      </p:pic>
    </p:spTree>
    <p:extLst>
      <p:ext uri="{BB962C8B-B14F-4D97-AF65-F5344CB8AC3E}">
        <p14:creationId xmlns:p14="http://schemas.microsoft.com/office/powerpoint/2010/main" val="1891808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Module Introduction</a:t>
            </a:r>
          </a:p>
          <a:p>
            <a:pPr marL="109728" indent="0" algn="ctr">
              <a:buNone/>
            </a:pPr>
            <a:r>
              <a:rPr lang="en-US" sz="1400" b="1" dirty="0" smtClean="0">
                <a:latin typeface="Andalus" pitchFamily="18" charset="-78"/>
                <a:cs typeface="Andalus" pitchFamily="18" charset="-78"/>
              </a:rPr>
              <a:t>--------------------------------------------------------------------------------------------------</a:t>
            </a:r>
          </a:p>
          <a:p>
            <a:pPr marL="109728" indent="0">
              <a:buNone/>
            </a:pPr>
            <a:r>
              <a:rPr lang="en-US" sz="1400" b="1" dirty="0" smtClean="0">
                <a:latin typeface="Andalus" pitchFamily="18" charset="-78"/>
                <a:cs typeface="Andalus" pitchFamily="18" charset="-78"/>
              </a:rPr>
              <a:t>In this module, we will cover</a:t>
            </a:r>
          </a:p>
          <a:p>
            <a:pPr lvl="0"/>
            <a:r>
              <a:rPr lang="en-IN" sz="1400" dirty="0" err="1" smtClean="0">
                <a:latin typeface="Andalus" pitchFamily="18" charset="-78"/>
                <a:cs typeface="Andalus" pitchFamily="18" charset="-78"/>
              </a:rPr>
              <a:t>Structs</a:t>
            </a:r>
            <a:r>
              <a:rPr lang="en-IN" sz="1400" dirty="0" smtClean="0">
                <a:latin typeface="Andalus" pitchFamily="18" charset="-78"/>
                <a:cs typeface="Andalus" pitchFamily="18" charset="-78"/>
              </a:rPr>
              <a:t> </a:t>
            </a:r>
            <a:r>
              <a:rPr lang="en-IN" sz="1400" dirty="0">
                <a:latin typeface="Andalus" pitchFamily="18" charset="-78"/>
                <a:cs typeface="Andalus" pitchFamily="18" charset="-78"/>
              </a:rPr>
              <a:t>instead of </a:t>
            </a:r>
            <a:r>
              <a:rPr lang="en-IN" sz="1400" dirty="0" smtClean="0">
                <a:latin typeface="Andalus" pitchFamily="18" charset="-78"/>
                <a:cs typeface="Andalus" pitchFamily="18" charset="-78"/>
              </a:rPr>
              <a:t>Classes</a:t>
            </a:r>
          </a:p>
          <a:p>
            <a:pPr lvl="0"/>
            <a:r>
              <a:rPr lang="en-US" sz="1400" dirty="0" smtClean="0">
                <a:latin typeface="Andalus" pitchFamily="18" charset="-78"/>
                <a:cs typeface="Andalus" pitchFamily="18" charset="-78"/>
              </a:rPr>
              <a:t>Methods</a:t>
            </a:r>
          </a:p>
          <a:p>
            <a:pPr lvl="0"/>
            <a:r>
              <a:rPr lang="en-IN" sz="1400" dirty="0">
                <a:latin typeface="Andalus" pitchFamily="18" charset="-78"/>
                <a:cs typeface="Andalus" pitchFamily="18" charset="-78"/>
              </a:rPr>
              <a:t>Interfaces</a:t>
            </a:r>
          </a:p>
          <a:p>
            <a:pPr lvl="0"/>
            <a:r>
              <a:rPr lang="en-IN" sz="1400" dirty="0">
                <a:latin typeface="Andalus" pitchFamily="18" charset="-78"/>
                <a:cs typeface="Andalus" pitchFamily="18" charset="-78"/>
              </a:rPr>
              <a:t>Composition over Inheritance</a:t>
            </a:r>
          </a:p>
          <a:p>
            <a:pPr lvl="0"/>
            <a:r>
              <a:rPr lang="en-IN" sz="1400" dirty="0">
                <a:latin typeface="Andalus" pitchFamily="18" charset="-78"/>
                <a:cs typeface="Andalus" pitchFamily="18" charset="-78"/>
              </a:rPr>
              <a:t>No Constructor or Destructor</a:t>
            </a:r>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2803264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Go </a:t>
            </a:r>
            <a:r>
              <a:rPr lang="en-US" sz="1400" b="1" dirty="0">
                <a:latin typeface="Andalus" pitchFamily="18" charset="-78"/>
                <a:cs typeface="Andalus" pitchFamily="18" charset="-78"/>
              </a:rPr>
              <a:t>programming language unique design philosophy</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a:t>
            </a:r>
          </a:p>
          <a:p>
            <a:pPr marL="109728" lvl="0" indent="0" algn="ctr">
              <a:buNone/>
            </a:pPr>
            <a:r>
              <a:rPr lang="en-US" sz="1400" dirty="0" smtClean="0">
                <a:solidFill>
                  <a:srgbClr val="002060"/>
                </a:solidFill>
                <a:latin typeface="Andalus" pitchFamily="18" charset="-78"/>
                <a:cs typeface="Andalus" pitchFamily="18" charset="-78"/>
              </a:rPr>
              <a:t>Go</a:t>
            </a:r>
            <a:r>
              <a:rPr lang="en-US" sz="1400" dirty="0">
                <a:solidFill>
                  <a:srgbClr val="002060"/>
                </a:solidFill>
                <a:latin typeface="Andalus" pitchFamily="18" charset="-78"/>
                <a:cs typeface="Andalus" pitchFamily="18" charset="-78"/>
              </a:rPr>
              <a:t>, also known as the Go programming language, has a unique design philosophy compared to some other object-oriented languages. While Go does support object-oriented programming (OOP) concepts to some extent, it does not fully adhere to traditional OOP principles found in languages like Java or C++.</a:t>
            </a:r>
          </a:p>
          <a:p>
            <a:pPr marL="109728" lvl="0" indent="0">
              <a:buNone/>
            </a:pPr>
            <a:endParaRPr lang="en-US" sz="1400" dirty="0">
              <a:latin typeface="Andalus" pitchFamily="18" charset="-78"/>
              <a:cs typeface="Andalus" pitchFamily="18" charset="-78"/>
            </a:endParaRPr>
          </a:p>
          <a:p>
            <a:pPr marL="109728" lvl="0" indent="0">
              <a:buNone/>
            </a:pPr>
            <a:r>
              <a:rPr lang="en-US" sz="1400" b="1" dirty="0">
                <a:latin typeface="Andalus" pitchFamily="18" charset="-78"/>
                <a:cs typeface="Andalus" pitchFamily="18" charset="-78"/>
              </a:rPr>
              <a:t>Here's how Go approaches OOP concepts:</a:t>
            </a:r>
          </a:p>
          <a:p>
            <a:pPr marL="109728" lvl="0" indent="0">
              <a:buNone/>
            </a:pPr>
            <a:endParaRPr lang="en-US" sz="1400" dirty="0">
              <a:latin typeface="Andalus" pitchFamily="18" charset="-78"/>
              <a:cs typeface="Andalus" pitchFamily="18" charset="-78"/>
            </a:endParaRPr>
          </a:p>
          <a:p>
            <a:pPr marL="109728" lvl="0" indent="0">
              <a:buNone/>
            </a:pPr>
            <a:r>
              <a:rPr lang="en-US" sz="1400" b="1" dirty="0" err="1">
                <a:solidFill>
                  <a:srgbClr val="008000"/>
                </a:solidFill>
                <a:latin typeface="Andalus" pitchFamily="18" charset="-78"/>
                <a:cs typeface="Andalus" pitchFamily="18" charset="-78"/>
              </a:rPr>
              <a:t>Structs</a:t>
            </a:r>
            <a:r>
              <a:rPr lang="en-US" sz="1400" b="1" dirty="0">
                <a:solidFill>
                  <a:srgbClr val="008000"/>
                </a:solidFill>
                <a:latin typeface="Andalus" pitchFamily="18" charset="-78"/>
                <a:cs typeface="Andalus" pitchFamily="18" charset="-78"/>
              </a:rPr>
              <a:t> instead of Classes: </a:t>
            </a:r>
            <a:r>
              <a:rPr lang="en-US" sz="1400" dirty="0">
                <a:latin typeface="Andalus" pitchFamily="18" charset="-78"/>
                <a:cs typeface="Andalus" pitchFamily="18" charset="-78"/>
              </a:rPr>
              <a:t>In Go, you can define </a:t>
            </a:r>
            <a:r>
              <a:rPr lang="en-US" sz="1400" dirty="0" err="1">
                <a:latin typeface="Andalus" pitchFamily="18" charset="-78"/>
                <a:cs typeface="Andalus" pitchFamily="18" charset="-78"/>
              </a:rPr>
              <a:t>structs</a:t>
            </a:r>
            <a:r>
              <a:rPr lang="en-US" sz="1400" dirty="0">
                <a:latin typeface="Andalus" pitchFamily="18" charset="-78"/>
                <a:cs typeface="Andalus" pitchFamily="18" charset="-78"/>
              </a:rPr>
              <a:t> to group data together, similar to classes in OOP languages. However, Go does not have classes in the traditional sense with inheritance, polymorphism, and encapsulation.</a:t>
            </a:r>
          </a:p>
          <a:p>
            <a:pPr marL="109728" lvl="0" indent="0">
              <a:buNone/>
            </a:pPr>
            <a:endParaRPr lang="en-US" sz="1400" dirty="0">
              <a:latin typeface="Andalus" pitchFamily="18" charset="-78"/>
              <a:cs typeface="Andalus" pitchFamily="18" charset="-78"/>
            </a:endParaRPr>
          </a:p>
          <a:p>
            <a:pPr marL="109728" lvl="0" indent="0">
              <a:buNone/>
            </a:pPr>
            <a:r>
              <a:rPr lang="en-US" sz="1400" b="1" dirty="0">
                <a:solidFill>
                  <a:srgbClr val="008000"/>
                </a:solidFill>
                <a:latin typeface="Andalus" pitchFamily="18" charset="-78"/>
                <a:cs typeface="Andalus" pitchFamily="18" charset="-78"/>
              </a:rPr>
              <a:t>Methods: </a:t>
            </a:r>
            <a:r>
              <a:rPr lang="en-US" sz="1400" dirty="0">
                <a:latin typeface="Andalus" pitchFamily="18" charset="-78"/>
                <a:cs typeface="Andalus" pitchFamily="18" charset="-78"/>
              </a:rPr>
              <a:t>You can associate methods with </a:t>
            </a:r>
            <a:r>
              <a:rPr lang="en-US" sz="1400" dirty="0" err="1">
                <a:latin typeface="Andalus" pitchFamily="18" charset="-78"/>
                <a:cs typeface="Andalus" pitchFamily="18" charset="-78"/>
              </a:rPr>
              <a:t>structs</a:t>
            </a:r>
            <a:r>
              <a:rPr lang="en-US" sz="1400" dirty="0">
                <a:latin typeface="Andalus" pitchFamily="18" charset="-78"/>
                <a:cs typeface="Andalus" pitchFamily="18" charset="-78"/>
              </a:rPr>
              <a:t> in Go, which act like functions that operate on specific types. This provides a form of encapsulation and allows you to define behavior associated with data structures.</a:t>
            </a:r>
          </a:p>
          <a:p>
            <a:pPr marL="109728" lvl="0" indent="0">
              <a:buNone/>
            </a:pPr>
            <a:endParaRPr lang="en-US" sz="1400" dirty="0">
              <a:latin typeface="Andalus" pitchFamily="18" charset="-78"/>
              <a:cs typeface="Andalus" pitchFamily="18" charset="-78"/>
            </a:endParaRPr>
          </a:p>
          <a:p>
            <a:pPr marL="109728" lvl="0" indent="0">
              <a:buNone/>
            </a:pPr>
            <a:r>
              <a:rPr lang="en-US" sz="1400" b="1" dirty="0">
                <a:solidFill>
                  <a:srgbClr val="008000"/>
                </a:solidFill>
                <a:latin typeface="Andalus" pitchFamily="18" charset="-78"/>
                <a:cs typeface="Andalus" pitchFamily="18" charset="-78"/>
              </a:rPr>
              <a:t>Interfaces: </a:t>
            </a:r>
            <a:r>
              <a:rPr lang="en-US" sz="1400" dirty="0">
                <a:latin typeface="Andalus" pitchFamily="18" charset="-78"/>
                <a:cs typeface="Andalus" pitchFamily="18" charset="-78"/>
              </a:rPr>
              <a:t>Go has interfaces, which are used to define sets of methods that a type must implement. Interfaces enable polymorphism in Go by allowing different types to satisfy the same interface, even if they don't share a common inheritance hierarchy.</a:t>
            </a:r>
          </a:p>
          <a:p>
            <a:pPr marL="109728" lvl="0" indent="0">
              <a:buNone/>
            </a:pPr>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5160206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Go </a:t>
            </a:r>
            <a:r>
              <a:rPr lang="en-US" sz="1400" b="1" dirty="0">
                <a:latin typeface="Andalus" pitchFamily="18" charset="-78"/>
                <a:cs typeface="Andalus" pitchFamily="18" charset="-78"/>
              </a:rPr>
              <a:t>programming language unique design philosophy</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a:t>
            </a:r>
          </a:p>
          <a:p>
            <a:pPr marL="109728" lvl="0" indent="0">
              <a:buNone/>
            </a:pPr>
            <a:endParaRPr lang="en-US" sz="1400" dirty="0">
              <a:latin typeface="Andalus" pitchFamily="18" charset="-78"/>
              <a:cs typeface="Andalus" pitchFamily="18" charset="-78"/>
            </a:endParaRPr>
          </a:p>
          <a:p>
            <a:pPr marL="109728" lvl="0" indent="0">
              <a:buNone/>
            </a:pPr>
            <a:r>
              <a:rPr lang="en-US" sz="1400" b="1" dirty="0">
                <a:solidFill>
                  <a:srgbClr val="008000"/>
                </a:solidFill>
                <a:latin typeface="Andalus" pitchFamily="18" charset="-78"/>
                <a:cs typeface="Andalus" pitchFamily="18" charset="-78"/>
              </a:rPr>
              <a:t>Composition over Inheritance: </a:t>
            </a:r>
            <a:r>
              <a:rPr lang="en-US" sz="1400" dirty="0">
                <a:latin typeface="Andalus" pitchFamily="18" charset="-78"/>
                <a:cs typeface="Andalus" pitchFamily="18" charset="-78"/>
              </a:rPr>
              <a:t>Go encourages composition over inheritance. Instead of using class hierarchies for code reuse, you typically embed one </a:t>
            </a:r>
            <a:r>
              <a:rPr lang="en-US" sz="1400" dirty="0" err="1">
                <a:latin typeface="Andalus" pitchFamily="18" charset="-78"/>
                <a:cs typeface="Andalus" pitchFamily="18" charset="-78"/>
              </a:rPr>
              <a:t>struct</a:t>
            </a:r>
            <a:r>
              <a:rPr lang="en-US" sz="1400" dirty="0">
                <a:latin typeface="Andalus" pitchFamily="18" charset="-78"/>
                <a:cs typeface="Andalus" pitchFamily="18" charset="-78"/>
              </a:rPr>
              <a:t> within another to reuse behavior. This approach promotes simplicity and flexibility.</a:t>
            </a:r>
          </a:p>
          <a:p>
            <a:pPr marL="109728" lvl="0" indent="0">
              <a:buNone/>
            </a:pPr>
            <a:endParaRPr lang="en-US" sz="1400" dirty="0">
              <a:latin typeface="Andalus" pitchFamily="18" charset="-78"/>
              <a:cs typeface="Andalus" pitchFamily="18" charset="-78"/>
            </a:endParaRPr>
          </a:p>
          <a:p>
            <a:pPr marL="109728" lvl="0" indent="0">
              <a:buNone/>
            </a:pPr>
            <a:r>
              <a:rPr lang="en-US" sz="1400" b="1" dirty="0">
                <a:solidFill>
                  <a:srgbClr val="008000"/>
                </a:solidFill>
                <a:latin typeface="Andalus" pitchFamily="18" charset="-78"/>
                <a:cs typeface="Andalus" pitchFamily="18" charset="-78"/>
              </a:rPr>
              <a:t>No Constructor or Destructor: </a:t>
            </a:r>
            <a:r>
              <a:rPr lang="en-US" sz="1400" dirty="0">
                <a:latin typeface="Andalus" pitchFamily="18" charset="-78"/>
                <a:cs typeface="Andalus" pitchFamily="18" charset="-78"/>
              </a:rPr>
              <a:t>Go doesn't have constructors or destructors as seen in some OOP languages. Instead, you typically create instances of </a:t>
            </a:r>
            <a:r>
              <a:rPr lang="en-US" sz="1400" dirty="0" err="1">
                <a:latin typeface="Andalus" pitchFamily="18" charset="-78"/>
                <a:cs typeface="Andalus" pitchFamily="18" charset="-78"/>
              </a:rPr>
              <a:t>structs</a:t>
            </a:r>
            <a:r>
              <a:rPr lang="en-US" sz="1400" dirty="0">
                <a:latin typeface="Andalus" pitchFamily="18" charset="-78"/>
                <a:cs typeface="Andalus" pitchFamily="18" charset="-78"/>
              </a:rPr>
              <a:t> directly and rely on Go's garbage collector for memory management.</a:t>
            </a:r>
          </a:p>
          <a:p>
            <a:pPr marL="109728" lvl="0" indent="0">
              <a:buNone/>
            </a:pPr>
            <a:endParaRPr lang="en-US" sz="1400" dirty="0">
              <a:latin typeface="Andalus" pitchFamily="18" charset="-78"/>
              <a:cs typeface="Andalus" pitchFamily="18" charset="-78"/>
            </a:endParaRPr>
          </a:p>
          <a:p>
            <a:pPr marL="109728" lvl="0" indent="0">
              <a:buNone/>
            </a:pPr>
            <a:r>
              <a:rPr lang="en-US" sz="1400" dirty="0" smtClean="0">
                <a:latin typeface="Andalus" pitchFamily="18" charset="-78"/>
                <a:cs typeface="Andalus" pitchFamily="18" charset="-78"/>
              </a:rPr>
              <a:t>Go </a:t>
            </a:r>
            <a:r>
              <a:rPr lang="en-US" sz="1400" dirty="0">
                <a:latin typeface="Andalus" pitchFamily="18" charset="-78"/>
                <a:cs typeface="Andalus" pitchFamily="18" charset="-78"/>
              </a:rPr>
              <a:t>borrows some concepts from OOP but has its own unique approach to structuring and organizing code. It emphasizes simplicity, concurrency, and efficient performance, which may lead to different design choices compared to more traditional OOP languages. Developers coming from a traditional OOP background may need to adapt their thinking when working with Go:</a:t>
            </a: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33646003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Module Summary</a:t>
            </a:r>
          </a:p>
          <a:p>
            <a:pPr marL="109728" indent="0" algn="ctr">
              <a:buNone/>
            </a:pPr>
            <a:r>
              <a:rPr lang="en-US" sz="1400" b="1" dirty="0" smtClean="0">
                <a:latin typeface="Andalus" pitchFamily="18" charset="-78"/>
                <a:cs typeface="Andalus" pitchFamily="18" charset="-78"/>
              </a:rPr>
              <a:t>--------------------------------------------------------------------------------------------------</a:t>
            </a:r>
          </a:p>
          <a:p>
            <a:pPr marL="109728" indent="0">
              <a:buNone/>
            </a:pPr>
            <a:r>
              <a:rPr lang="en-US" sz="1400" b="1" dirty="0" smtClean="0">
                <a:latin typeface="Andalus" pitchFamily="18" charset="-78"/>
                <a:cs typeface="Andalus" pitchFamily="18" charset="-78"/>
              </a:rPr>
              <a:t>In this module, we have covered</a:t>
            </a:r>
          </a:p>
          <a:p>
            <a:pPr marL="109728" indent="0">
              <a:buNone/>
            </a:pPr>
            <a:r>
              <a:rPr lang="en-US" sz="1400" b="1" dirty="0" smtClean="0">
                <a:latin typeface="Andalus" pitchFamily="18" charset="-78"/>
                <a:cs typeface="Andalus" pitchFamily="18" charset="-78"/>
              </a:rPr>
              <a:t>-------------------------------</a:t>
            </a:r>
          </a:p>
          <a:p>
            <a:pPr lvl="0"/>
            <a:r>
              <a:rPr lang="en-IN" sz="1400" dirty="0" err="1">
                <a:latin typeface="Andalus" pitchFamily="18" charset="-78"/>
                <a:cs typeface="Andalus" pitchFamily="18" charset="-78"/>
              </a:rPr>
              <a:t>Structs</a:t>
            </a:r>
            <a:r>
              <a:rPr lang="en-IN" sz="1400" dirty="0">
                <a:latin typeface="Andalus" pitchFamily="18" charset="-78"/>
                <a:cs typeface="Andalus" pitchFamily="18" charset="-78"/>
              </a:rPr>
              <a:t> instead of Classes</a:t>
            </a:r>
          </a:p>
          <a:p>
            <a:pPr lvl="0"/>
            <a:r>
              <a:rPr lang="en-US" sz="1400" dirty="0">
                <a:latin typeface="Andalus" pitchFamily="18" charset="-78"/>
                <a:cs typeface="Andalus" pitchFamily="18" charset="-78"/>
              </a:rPr>
              <a:t>Methods</a:t>
            </a:r>
          </a:p>
          <a:p>
            <a:pPr lvl="0"/>
            <a:r>
              <a:rPr lang="en-IN" sz="1400" dirty="0">
                <a:latin typeface="Andalus" pitchFamily="18" charset="-78"/>
                <a:cs typeface="Andalus" pitchFamily="18" charset="-78"/>
              </a:rPr>
              <a:t>Interfaces</a:t>
            </a:r>
          </a:p>
          <a:p>
            <a:pPr lvl="0"/>
            <a:r>
              <a:rPr lang="en-IN" sz="1400" dirty="0">
                <a:latin typeface="Andalus" pitchFamily="18" charset="-78"/>
                <a:cs typeface="Andalus" pitchFamily="18" charset="-78"/>
              </a:rPr>
              <a:t>Composition over Inheritance</a:t>
            </a:r>
          </a:p>
          <a:p>
            <a:pPr lvl="0"/>
            <a:r>
              <a:rPr lang="en-IN" sz="1400" dirty="0">
                <a:latin typeface="Andalus" pitchFamily="18" charset="-78"/>
                <a:cs typeface="Andalus" pitchFamily="18" charset="-78"/>
              </a:rPr>
              <a:t>No Constructor or Destructor</a:t>
            </a:r>
            <a:endParaRPr lang="en-US" sz="1400" dirty="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30075438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295400"/>
            <a:ext cx="5334000" cy="2716734"/>
          </a:xfrm>
          <a:prstGeom prst="rect">
            <a:avLst/>
          </a:prstGeom>
        </p:spPr>
      </p:pic>
    </p:spTree>
    <p:extLst>
      <p:ext uri="{BB962C8B-B14F-4D97-AF65-F5344CB8AC3E}">
        <p14:creationId xmlns:p14="http://schemas.microsoft.com/office/powerpoint/2010/main" val="11183234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447800"/>
            <a:ext cx="5108895" cy="3200400"/>
          </a:xfrm>
          <a:prstGeom prst="rect">
            <a:avLst/>
          </a:prstGeom>
        </p:spPr>
      </p:pic>
    </p:spTree>
    <p:extLst>
      <p:ext uri="{BB962C8B-B14F-4D97-AF65-F5344CB8AC3E}">
        <p14:creationId xmlns:p14="http://schemas.microsoft.com/office/powerpoint/2010/main" val="29620593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12059</TotalTime>
  <Words>392</Words>
  <Application>Microsoft Office PowerPoint</Application>
  <PresentationFormat>On-screen Show (4:3)</PresentationFormat>
  <Paragraphs>147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Andalus</vt:lpstr>
      <vt:lpstr>Calibri</vt:lpstr>
      <vt:lpstr>Lucida Sans Unicode</vt:lpstr>
      <vt:lpstr>Verdana</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GangBoard (A division of Besant Technologies)</dc:title>
  <dc:creator>fardeen</dc:creator>
  <cp:lastModifiedBy>hp</cp:lastModifiedBy>
  <cp:revision>1352</cp:revision>
  <dcterms:created xsi:type="dcterms:W3CDTF">2018-01-16T19:20:37Z</dcterms:created>
  <dcterms:modified xsi:type="dcterms:W3CDTF">2023-10-03T16:20:20Z</dcterms:modified>
</cp:coreProperties>
</file>