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97" r:id="rId2"/>
    <p:sldId id="343" r:id="rId3"/>
    <p:sldId id="378" r:id="rId4"/>
    <p:sldId id="379" r:id="rId5"/>
    <p:sldId id="377" r:id="rId6"/>
    <p:sldId id="349" r:id="rId7"/>
    <p:sldId id="35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3"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10/3/2023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10/3/2023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10/3/2023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90600"/>
            <a:ext cx="7772400" cy="3785652"/>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Go-Session-4.3</a:t>
            </a:r>
            <a:endParaRPr lang="en-US" b="1" dirty="0" smtClean="0">
              <a:solidFill>
                <a:srgbClr val="FF0000"/>
              </a:solidFill>
              <a:latin typeface="Andalus" pitchFamily="18" charset="-78"/>
              <a:cs typeface="Andalus" pitchFamily="18" charset="-78"/>
            </a:endParaRPr>
          </a:p>
          <a:p>
            <a:pPr algn="ctr"/>
            <a:r>
              <a:rPr lang="en-US" b="1" dirty="0">
                <a:latin typeface="Andalus" pitchFamily="18" charset="-78"/>
                <a:cs typeface="Andalus" pitchFamily="18" charset="-78"/>
              </a:rPr>
              <a:t>What is </a:t>
            </a:r>
            <a:r>
              <a:rPr lang="en-US" b="1" dirty="0" err="1">
                <a:latin typeface="Andalus" pitchFamily="18" charset="-78"/>
                <a:cs typeface="Andalus" pitchFamily="18" charset="-78"/>
              </a:rPr>
              <a:t>lexer</a:t>
            </a:r>
            <a:r>
              <a:rPr lang="en-US" b="1" dirty="0">
                <a:latin typeface="Andalus" pitchFamily="18" charset="-78"/>
                <a:cs typeface="Andalus" pitchFamily="18" charset="-78"/>
              </a:rPr>
              <a:t> in </a:t>
            </a:r>
            <a:r>
              <a:rPr lang="en-US" b="1" dirty="0" err="1">
                <a:latin typeface="Andalus" pitchFamily="18" charset="-78"/>
                <a:cs typeface="Andalus" pitchFamily="18" charset="-78"/>
              </a:rPr>
              <a:t>Golang</a:t>
            </a:r>
            <a:r>
              <a:rPr lang="en-US" b="1" dirty="0">
                <a:latin typeface="Andalus" pitchFamily="18" charset="-78"/>
                <a:cs typeface="Andalus" pitchFamily="18" charset="-78"/>
              </a:rPr>
              <a:t> </a:t>
            </a:r>
            <a:r>
              <a:rPr lang="en-US" b="1" dirty="0" smtClean="0">
                <a:latin typeface="Andalus" pitchFamily="18" charset="-78"/>
                <a:cs typeface="Andalus" pitchFamily="18" charset="-78"/>
              </a:rPr>
              <a:t>?</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276600" y="2514600"/>
            <a:ext cx="1981200" cy="74772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pPr lvl="0"/>
            <a:r>
              <a:rPr lang="en-US" sz="1400" dirty="0" smtClean="0">
                <a:latin typeface="Andalus" pitchFamily="18" charset="-78"/>
                <a:cs typeface="Andalus" pitchFamily="18" charset="-78"/>
              </a:rPr>
              <a:t>Scanning</a:t>
            </a:r>
            <a:endParaRPr lang="en-US" sz="1400" dirty="0">
              <a:latin typeface="Andalus" pitchFamily="18" charset="-78"/>
              <a:cs typeface="Andalus" pitchFamily="18" charset="-78"/>
            </a:endParaRPr>
          </a:p>
          <a:p>
            <a:pPr lvl="0"/>
            <a:r>
              <a:rPr lang="en-US" sz="1400" dirty="0">
                <a:latin typeface="Andalus" pitchFamily="18" charset="-78"/>
                <a:cs typeface="Andalus" pitchFamily="18" charset="-78"/>
              </a:rPr>
              <a:t>Tokenization</a:t>
            </a:r>
          </a:p>
          <a:p>
            <a:pPr lvl="0"/>
            <a:r>
              <a:rPr lang="en-US" sz="1400" dirty="0">
                <a:latin typeface="Andalus" pitchFamily="18" charset="-78"/>
                <a:cs typeface="Andalus" pitchFamily="18" charset="-78"/>
              </a:rPr>
              <a:t>Ignoring Whitespace and </a:t>
            </a:r>
            <a:r>
              <a:rPr lang="en-US" sz="1400" dirty="0">
                <a:latin typeface="Andalus" pitchFamily="18" charset="-78"/>
                <a:cs typeface="Andalus" pitchFamily="18" charset="-78"/>
              </a:rPr>
              <a:t>Comments</a:t>
            </a:r>
          </a:p>
          <a:p>
            <a:pPr lvl="0"/>
            <a:r>
              <a:rPr lang="en-US" sz="1400" dirty="0">
                <a:latin typeface="Andalus" pitchFamily="18" charset="-78"/>
                <a:cs typeface="Andalus" pitchFamily="18" charset="-78"/>
              </a:rPr>
              <a:t>Error </a:t>
            </a:r>
            <a:r>
              <a:rPr lang="en-US" sz="1400" dirty="0">
                <a:latin typeface="Andalus" pitchFamily="18" charset="-78"/>
                <a:cs typeface="Andalus" pitchFamily="18" charset="-78"/>
              </a:rPr>
              <a:t>Handling</a:t>
            </a:r>
          </a:p>
          <a:p>
            <a:pPr lvl="0"/>
            <a:r>
              <a:rPr lang="en-US" sz="1400" dirty="0">
                <a:latin typeface="Andalus" pitchFamily="18" charset="-78"/>
                <a:cs typeface="Andalus" pitchFamily="18" charset="-78"/>
              </a:rPr>
              <a:t>Error </a:t>
            </a:r>
            <a:r>
              <a:rPr lang="en-US" sz="1400" dirty="0">
                <a:latin typeface="Andalus" pitchFamily="18" charset="-78"/>
                <a:cs typeface="Andalus" pitchFamily="18" charset="-78"/>
              </a:rPr>
              <a:t>Handling</a:t>
            </a:r>
          </a:p>
          <a:p>
            <a:pPr lvl="0"/>
            <a:r>
              <a:rPr lang="en-US" sz="1400" dirty="0">
                <a:latin typeface="Andalus" pitchFamily="18" charset="-78"/>
                <a:cs typeface="Andalus" pitchFamily="18" charset="-78"/>
              </a:rPr>
              <a:t>Output</a:t>
            </a:r>
            <a:endParaRPr lang="en-US" sz="1400" dirty="0">
              <a:latin typeface="Andalus" pitchFamily="18" charset="-78"/>
              <a:cs typeface="Andalus" pitchFamily="18" charset="-78"/>
            </a:endParaRPr>
          </a:p>
          <a:p>
            <a:pPr lvl="0"/>
            <a:endParaRPr lang="en-IN" sz="1400" dirty="0" smtClean="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t>
            </a:r>
            <a:r>
              <a:rPr lang="en-US" sz="1400" b="1" dirty="0" err="1">
                <a:latin typeface="Andalus" pitchFamily="18" charset="-78"/>
                <a:cs typeface="Andalus" pitchFamily="18" charset="-78"/>
              </a:rPr>
              <a:t>lexer</a:t>
            </a:r>
            <a:r>
              <a:rPr lang="en-US" sz="1400" b="1" dirty="0">
                <a:latin typeface="Andalus" pitchFamily="18" charset="-78"/>
                <a:cs typeface="Andalus" pitchFamily="18" charset="-78"/>
              </a:rPr>
              <a:t> in </a:t>
            </a:r>
            <a:r>
              <a:rPr lang="en-US" sz="1400" b="1" dirty="0" err="1">
                <a:latin typeface="Andalus" pitchFamily="18" charset="-78"/>
                <a:cs typeface="Andalus" pitchFamily="18" charset="-78"/>
              </a:rPr>
              <a:t>Golang</a:t>
            </a:r>
            <a:r>
              <a:rPr lang="en-US" sz="1400" b="1" dirty="0">
                <a:latin typeface="Andalus" pitchFamily="18" charset="-78"/>
                <a:cs typeface="Andalus" pitchFamily="18" charset="-78"/>
              </a:rPr>
              <a:t> </a:t>
            </a:r>
            <a:r>
              <a:rPr lang="en-US" sz="1400" b="1" dirty="0" smtClean="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lvl="0" indent="0" algn="ctr">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a:t>
            </a:r>
            <a:r>
              <a:rPr lang="en-US" sz="1400" dirty="0" err="1">
                <a:solidFill>
                  <a:srgbClr val="002060"/>
                </a:solidFill>
                <a:latin typeface="Andalus" pitchFamily="18" charset="-78"/>
                <a:cs typeface="Andalus" pitchFamily="18" charset="-78"/>
              </a:rPr>
              <a:t>Golang</a:t>
            </a:r>
            <a:r>
              <a:rPr lang="en-US" sz="1400" dirty="0">
                <a:solidFill>
                  <a:srgbClr val="002060"/>
                </a:solidFill>
                <a:latin typeface="Andalus" pitchFamily="18" charset="-78"/>
                <a:cs typeface="Andalus" pitchFamily="18" charset="-78"/>
              </a:rPr>
              <a:t>), a </a:t>
            </a:r>
            <a:r>
              <a:rPr lang="en-US" sz="1400" dirty="0" err="1">
                <a:solidFill>
                  <a:srgbClr val="002060"/>
                </a:solidFill>
                <a:latin typeface="Andalus" pitchFamily="18" charset="-78"/>
                <a:cs typeface="Andalus" pitchFamily="18" charset="-78"/>
              </a:rPr>
              <a:t>lexer</a:t>
            </a:r>
            <a:r>
              <a:rPr lang="en-US" sz="1400" dirty="0">
                <a:solidFill>
                  <a:srgbClr val="002060"/>
                </a:solidFill>
                <a:latin typeface="Andalus" pitchFamily="18" charset="-78"/>
                <a:cs typeface="Andalus" pitchFamily="18" charset="-78"/>
              </a:rPr>
              <a:t> (short for "lexical analyzer") is a fundamental component of a compiler or interpreter. Its primary role is to take the source code of a program and break it down into a sequence of smaller units called "tokens." These tokens are the basic building blocks of the source code, representing individual meaningful elements such as keywords, identifiers, literals, and symbols.</a:t>
            </a:r>
          </a:p>
          <a:p>
            <a:pPr marL="109728" lvl="0" indent="0">
              <a:buNone/>
            </a:pPr>
            <a:endParaRPr lang="en-US" sz="1400" dirty="0">
              <a:latin typeface="Andalus" pitchFamily="18" charset="-78"/>
              <a:cs typeface="Andalus" pitchFamily="18" charset="-78"/>
            </a:endParaRPr>
          </a:p>
          <a:p>
            <a:pPr marL="109728" lvl="0" indent="0">
              <a:buNone/>
            </a:pPr>
            <a:r>
              <a:rPr lang="en-US" sz="1400" b="1" dirty="0">
                <a:latin typeface="Andalus" pitchFamily="18" charset="-78"/>
                <a:cs typeface="Andalus" pitchFamily="18" charset="-78"/>
              </a:rPr>
              <a:t>Here's how a </a:t>
            </a:r>
            <a:r>
              <a:rPr lang="en-US" sz="1400" b="1" dirty="0" err="1">
                <a:latin typeface="Andalus" pitchFamily="18" charset="-78"/>
                <a:cs typeface="Andalus" pitchFamily="18" charset="-78"/>
              </a:rPr>
              <a:t>lexer</a:t>
            </a:r>
            <a:r>
              <a:rPr lang="en-US" sz="1400" b="1" dirty="0">
                <a:latin typeface="Andalus" pitchFamily="18" charset="-78"/>
                <a:cs typeface="Andalus" pitchFamily="18" charset="-78"/>
              </a:rPr>
              <a:t> works in Go and in many other programming languages:</a:t>
            </a:r>
          </a:p>
          <a:p>
            <a:pPr marL="109728" lvl="0" indent="0">
              <a:buNone/>
            </a:pPr>
            <a:endParaRPr lang="en-US" sz="1400" b="1" dirty="0">
              <a:solidFill>
                <a:srgbClr val="008000"/>
              </a:solidFill>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1. **Scanning**: </a:t>
            </a:r>
            <a:r>
              <a:rPr lang="en-US" sz="1400" dirty="0">
                <a:latin typeface="Andalus" pitchFamily="18" charset="-78"/>
                <a:cs typeface="Andalus" pitchFamily="18" charset="-78"/>
              </a:rPr>
              <a:t>The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scans the source code character by character from left to right. It recognizes patterns in the characters to identify tokens. For example, it might recognize `if` as a keyword, `123` as an integer literal, or `=` as an assignment operator.</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2. **Tokenization**: </a:t>
            </a:r>
            <a:r>
              <a:rPr lang="en-US" sz="1400" dirty="0">
                <a:latin typeface="Andalus" pitchFamily="18" charset="-78"/>
                <a:cs typeface="Andalus" pitchFamily="18" charset="-78"/>
              </a:rPr>
              <a:t>When the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identifies a sequence of characters that form a valid token, it creates a token object and records its type and value. Each token typically has two main properties: a type (e.g., keyword, identifier, operator) and a value (the actual text of the token).</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3. **Ignoring Whitespace and Comments**: </a:t>
            </a:r>
            <a:r>
              <a:rPr lang="en-US" sz="1400" dirty="0">
                <a:latin typeface="Andalus" pitchFamily="18" charset="-78"/>
                <a:cs typeface="Andalus" pitchFamily="18" charset="-78"/>
              </a:rPr>
              <a:t>The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often ignores whitespace characters (such as spaces and tabs) and comments (if specified in the language) because they are not relevant for further processing.</a:t>
            </a: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t>
            </a:r>
            <a:r>
              <a:rPr lang="en-US" sz="1400" b="1" dirty="0" err="1">
                <a:latin typeface="Andalus" pitchFamily="18" charset="-78"/>
                <a:cs typeface="Andalus" pitchFamily="18" charset="-78"/>
              </a:rPr>
              <a:t>lexer</a:t>
            </a:r>
            <a:r>
              <a:rPr lang="en-US" sz="1400" b="1" dirty="0">
                <a:latin typeface="Andalus" pitchFamily="18" charset="-78"/>
                <a:cs typeface="Andalus" pitchFamily="18" charset="-78"/>
              </a:rPr>
              <a:t> in </a:t>
            </a:r>
            <a:r>
              <a:rPr lang="en-US" sz="1400" b="1" dirty="0" err="1">
                <a:latin typeface="Andalus" pitchFamily="18" charset="-78"/>
                <a:cs typeface="Andalus" pitchFamily="18" charset="-78"/>
              </a:rPr>
              <a:t>Golang</a:t>
            </a:r>
            <a:r>
              <a:rPr lang="en-US" sz="1400" b="1" dirty="0">
                <a:latin typeface="Andalus" pitchFamily="18" charset="-78"/>
                <a:cs typeface="Andalus" pitchFamily="18" charset="-78"/>
              </a:rPr>
              <a:t> </a:t>
            </a:r>
            <a:r>
              <a:rPr lang="en-US" sz="1400" b="1" dirty="0" smtClean="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4. **Error Handling**: </a:t>
            </a:r>
            <a:r>
              <a:rPr lang="en-US" sz="1400" dirty="0">
                <a:latin typeface="Andalus" pitchFamily="18" charset="-78"/>
                <a:cs typeface="Andalus" pitchFamily="18" charset="-78"/>
              </a:rPr>
              <a:t>If the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encounters invalid or unexpected characters or sequences that don't match any known token, it may generate an error or issue a diagnostic message to indicate a lexical error.</a:t>
            </a:r>
          </a:p>
          <a:p>
            <a:pPr marL="109728" lvl="0" indent="0">
              <a:buNone/>
            </a:pPr>
            <a:endParaRPr lang="en-US" sz="1400" dirty="0">
              <a:latin typeface="Andalus" pitchFamily="18" charset="-78"/>
              <a:cs typeface="Andalus" pitchFamily="18" charset="-78"/>
            </a:endParaRPr>
          </a:p>
          <a:p>
            <a:pPr marL="109728" lvl="0" indent="0">
              <a:buNone/>
            </a:pPr>
            <a:r>
              <a:rPr lang="en-US" sz="1400" b="1" dirty="0">
                <a:solidFill>
                  <a:srgbClr val="008000"/>
                </a:solidFill>
                <a:latin typeface="Andalus" pitchFamily="18" charset="-78"/>
                <a:cs typeface="Andalus" pitchFamily="18" charset="-78"/>
              </a:rPr>
              <a:t>5. **Output**: </a:t>
            </a:r>
            <a:r>
              <a:rPr lang="en-US" sz="1400" dirty="0">
                <a:latin typeface="Andalus" pitchFamily="18" charset="-78"/>
                <a:cs typeface="Andalus" pitchFamily="18" charset="-78"/>
              </a:rPr>
              <a:t>The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produces a stream of tokens as its output, which is then passed to the next stage of the compiler or interpreter (usually the parser). The parser uses these tokens to build the abstract syntax tree (AST) and perform further analysis and code generation.</a:t>
            </a:r>
          </a:p>
          <a:p>
            <a:pPr marL="109728" lvl="0" indent="0">
              <a:buNone/>
            </a:pPr>
            <a:endParaRPr lang="en-US" sz="1400" dirty="0">
              <a:latin typeface="Andalus" pitchFamily="18" charset="-78"/>
              <a:cs typeface="Andalus" pitchFamily="18" charset="-78"/>
            </a:endParaRPr>
          </a:p>
          <a:p>
            <a:pPr marL="109728" lvl="0" indent="0">
              <a:buNone/>
            </a:pPr>
            <a:r>
              <a:rPr lang="en-US" sz="1400" dirty="0">
                <a:latin typeface="Andalus" pitchFamily="18" charset="-78"/>
                <a:cs typeface="Andalus" pitchFamily="18" charset="-78"/>
              </a:rPr>
              <a:t>In the context of Go, </a:t>
            </a:r>
            <a:r>
              <a:rPr lang="en-US" sz="1400" dirty="0" err="1">
                <a:latin typeface="Andalus" pitchFamily="18" charset="-78"/>
                <a:cs typeface="Andalus" pitchFamily="18" charset="-78"/>
              </a:rPr>
              <a:t>lexers</a:t>
            </a:r>
            <a:r>
              <a:rPr lang="en-US" sz="1400" dirty="0">
                <a:latin typeface="Andalus" pitchFamily="18" charset="-78"/>
                <a:cs typeface="Andalus" pitchFamily="18" charset="-78"/>
              </a:rPr>
              <a:t> are commonly used when building custom parsers or when implementing code analysis tools, interpreters, or compilers for domain-specific languages. Many Go packages and libraries provide </a:t>
            </a:r>
            <a:r>
              <a:rPr lang="en-US" sz="1400" dirty="0" err="1">
                <a:latin typeface="Andalus" pitchFamily="18" charset="-78"/>
                <a:cs typeface="Andalus" pitchFamily="18" charset="-78"/>
              </a:rPr>
              <a:t>lexer</a:t>
            </a:r>
            <a:r>
              <a:rPr lang="en-US" sz="1400" dirty="0">
                <a:latin typeface="Andalus" pitchFamily="18" charset="-78"/>
                <a:cs typeface="Andalus" pitchFamily="18" charset="-78"/>
              </a:rPr>
              <a:t> implementations that you can use as building blocks for various language processing tasks.</a:t>
            </a:r>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109242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pPr lvl="0"/>
            <a:r>
              <a:rPr lang="en-US" sz="1400" dirty="0">
                <a:latin typeface="Andalus" pitchFamily="18" charset="-78"/>
                <a:cs typeface="Andalus" pitchFamily="18" charset="-78"/>
              </a:rPr>
              <a:t>Scanning</a:t>
            </a:r>
          </a:p>
          <a:p>
            <a:pPr lvl="0"/>
            <a:r>
              <a:rPr lang="en-US" sz="1400" dirty="0">
                <a:latin typeface="Andalus" pitchFamily="18" charset="-78"/>
                <a:cs typeface="Andalus" pitchFamily="18" charset="-78"/>
              </a:rPr>
              <a:t>Tokenization</a:t>
            </a:r>
          </a:p>
          <a:p>
            <a:pPr lvl="0"/>
            <a:r>
              <a:rPr lang="en-US" sz="1400" dirty="0">
                <a:latin typeface="Andalus" pitchFamily="18" charset="-78"/>
                <a:cs typeface="Andalus" pitchFamily="18" charset="-78"/>
              </a:rPr>
              <a:t>Ignoring Whitespace and Comments</a:t>
            </a:r>
          </a:p>
          <a:p>
            <a:pPr lvl="0"/>
            <a:r>
              <a:rPr lang="en-US" sz="1400" dirty="0">
                <a:latin typeface="Andalus" pitchFamily="18" charset="-78"/>
                <a:cs typeface="Andalus" pitchFamily="18" charset="-78"/>
              </a:rPr>
              <a:t>Error Handling</a:t>
            </a:r>
          </a:p>
          <a:p>
            <a:pPr lvl="0"/>
            <a:r>
              <a:rPr lang="en-US" sz="1400" dirty="0">
                <a:latin typeface="Andalus" pitchFamily="18" charset="-78"/>
                <a:cs typeface="Andalus" pitchFamily="18" charset="-78"/>
              </a:rPr>
              <a:t>Error Handling</a:t>
            </a:r>
          </a:p>
          <a:p>
            <a:pPr lvl="0"/>
            <a:r>
              <a:rPr lang="en-US" sz="1400">
                <a:latin typeface="Andalus" pitchFamily="18" charset="-78"/>
                <a:cs typeface="Andalus" pitchFamily="18" charset="-78"/>
              </a:rPr>
              <a:t>Output</a:t>
            </a: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11832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12478</TotalTime>
  <Words>464</Words>
  <Application>Microsoft Office PowerPoint</Application>
  <PresentationFormat>On-screen Show (4:3)</PresentationFormat>
  <Paragraphs>147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1361</cp:revision>
  <dcterms:created xsi:type="dcterms:W3CDTF">2018-01-16T19:20:37Z</dcterms:created>
  <dcterms:modified xsi:type="dcterms:W3CDTF">2023-10-03T23:20:35Z</dcterms:modified>
</cp:coreProperties>
</file>