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97" r:id="rId2"/>
    <p:sldId id="343" r:id="rId3"/>
    <p:sldId id="383" r:id="rId4"/>
    <p:sldId id="385" r:id="rId5"/>
    <p:sldId id="378" r:id="rId6"/>
    <p:sldId id="384" r:id="rId7"/>
    <p:sldId id="379" r:id="rId8"/>
    <p:sldId id="380" r:id="rId9"/>
    <p:sldId id="381" r:id="rId10"/>
    <p:sldId id="382" r:id="rId11"/>
    <p:sldId id="377" r:id="rId12"/>
    <p:sldId id="349" r:id="rId13"/>
    <p:sldId id="35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383" autoAdjust="0"/>
  </p:normalViewPr>
  <p:slideViewPr>
    <p:cSldViewPr>
      <p:cViewPr varScale="1">
        <p:scale>
          <a:sx n="81" d="100"/>
          <a:sy n="81" d="100"/>
        </p:scale>
        <p:origin x="149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5D9125-3809-48D5-AFB8-88038AC3E2BD}" type="datetimeFigureOut">
              <a:rPr lang="en-US" smtClean="0"/>
              <a:pPr/>
              <a:t>10/4/2023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E6E033-D182-4CC6-9D22-44404B0BD30C}" type="slidenum">
              <a:rPr lang="en-US" smtClean="0"/>
              <a:pPr/>
              <a:t>‹#›</a:t>
            </a:fld>
            <a:endParaRPr lang="en-US"/>
          </a:p>
        </p:txBody>
      </p:sp>
    </p:spTree>
    <p:extLst>
      <p:ext uri="{BB962C8B-B14F-4D97-AF65-F5344CB8AC3E}">
        <p14:creationId xmlns:p14="http://schemas.microsoft.com/office/powerpoint/2010/main" val="2375500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4A92137-41D9-4ABB-B7D0-9050F600A88C}" type="datetimeFigureOut">
              <a:rPr lang="en-US" smtClean="0"/>
              <a:pPr/>
              <a:t>10/4/2023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8EE79F5-09D3-4F41-B444-74C6EFA5956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4A92137-41D9-4ABB-B7D0-9050F600A88C}" type="datetimeFigureOut">
              <a:rPr lang="en-US" smtClean="0"/>
              <a:pPr/>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A92137-41D9-4ABB-B7D0-9050F600A88C}" type="datetimeFigureOut">
              <a:rPr lang="en-US" smtClean="0"/>
              <a:pPr/>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E79F5-09D3-4F41-B444-74C6EFA59569}" type="slidenum">
              <a:rPr lang="en-US" smtClean="0"/>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4A92137-41D9-4ABB-B7D0-9050F600A88C}" type="datetimeFigureOut">
              <a:rPr lang="en-US" smtClean="0"/>
              <a:pPr/>
              <a:t>10/4/2023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EE79F5-09D3-4F41-B444-74C6EFA5956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4A92137-41D9-4ABB-B7D0-9050F600A88C}" type="datetimeFigureOut">
              <a:rPr lang="en-US" smtClean="0"/>
              <a:pPr/>
              <a:t>10/4/2023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EE79F5-09D3-4F41-B444-74C6EFA59569}" type="slidenum">
              <a:rPr lang="en-US" smtClean="0"/>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A92137-41D9-4ABB-B7D0-9050F600A88C}" type="datetimeFigureOut">
              <a:rPr lang="en-US" smtClean="0"/>
              <a:pPr/>
              <a:t>10/4/2023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4A92137-41D9-4ABB-B7D0-9050F600A88C}" type="datetimeFigureOut">
              <a:rPr lang="en-US" smtClean="0"/>
              <a:pPr/>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E79F5-09D3-4F41-B444-74C6EFA5956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4A92137-41D9-4ABB-B7D0-9050F600A88C}" type="datetimeFigureOut">
              <a:rPr lang="en-US" smtClean="0"/>
              <a:pPr/>
              <a:t>10/4/2023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8EE79F5-09D3-4F41-B444-74C6EFA5956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4A92137-41D9-4ABB-B7D0-9050F600A88C}" type="datetimeFigureOut">
              <a:rPr lang="en-US" smtClean="0"/>
              <a:pPr/>
              <a:t>10/4/2023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8EE79F5-09D3-4F41-B444-74C6EFA5956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90600"/>
            <a:ext cx="7772400" cy="4339650"/>
          </a:xfrm>
          <a:prstGeom prst="rect">
            <a:avLst/>
          </a:prstGeom>
        </p:spPr>
        <p:txBody>
          <a:bodyPr wrap="square">
            <a:spAutoFit/>
          </a:bodyPr>
          <a:lstStyle/>
          <a:p>
            <a:pPr algn="ctr"/>
            <a:endParaRPr lang="en-US" b="1" dirty="0" smtClean="0">
              <a:solidFill>
                <a:srgbClr val="FF0000"/>
              </a:solidFill>
              <a:latin typeface="Andalus" pitchFamily="18" charset="-78"/>
              <a:cs typeface="Andalus" pitchFamily="18" charset="-78"/>
            </a:endParaRPr>
          </a:p>
          <a:p>
            <a:pPr algn="ctr"/>
            <a:r>
              <a:rPr lang="en-US" b="1" dirty="0" smtClean="0">
                <a:solidFill>
                  <a:srgbClr val="FF0000"/>
                </a:solidFill>
                <a:latin typeface="Andalus" pitchFamily="18" charset="-78"/>
                <a:cs typeface="Andalus" pitchFamily="18" charset="-78"/>
              </a:rPr>
              <a:t>Go-Session-5</a:t>
            </a:r>
          </a:p>
          <a:p>
            <a:pPr algn="ctr"/>
            <a:r>
              <a:rPr lang="en-US" b="1" dirty="0" smtClean="0">
                <a:solidFill>
                  <a:srgbClr val="FF0000"/>
                </a:solidFill>
                <a:latin typeface="Andalus" pitchFamily="18" charset="-78"/>
                <a:cs typeface="Andalus" pitchFamily="18" charset="-78"/>
              </a:rPr>
              <a:t>---------------------</a:t>
            </a:r>
          </a:p>
          <a:p>
            <a:pPr algn="ctr"/>
            <a:r>
              <a:rPr lang="en-US" b="1" dirty="0" smtClean="0">
                <a:latin typeface="Andalus" pitchFamily="18" charset="-78"/>
                <a:cs typeface="Andalus" pitchFamily="18" charset="-78"/>
              </a:rPr>
              <a:t>GO Data Types</a:t>
            </a:r>
            <a:endParaRPr lang="en-US" b="1" dirty="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sz="1400" b="1" dirty="0" smtClean="0">
              <a:latin typeface="Andalus" pitchFamily="18" charset="-78"/>
              <a:cs typeface="Andalus" pitchFamily="18" charset="-78"/>
            </a:endParaRPr>
          </a:p>
          <a:p>
            <a:pPr algn="ctr"/>
            <a:endParaRPr lang="en-US" sz="1400" b="1" dirty="0">
              <a:latin typeface="Andalus" pitchFamily="18" charset="-78"/>
              <a:cs typeface="Andalus" pitchFamily="18" charset="-78"/>
            </a:endParaRPr>
          </a:p>
          <a:p>
            <a:pPr algn="ctr"/>
            <a:r>
              <a:rPr lang="en-US" sz="1400" b="1" dirty="0" smtClean="0">
                <a:latin typeface="Andalus" pitchFamily="18" charset="-78"/>
                <a:cs typeface="Andalus" pitchFamily="18" charset="-78"/>
              </a:rPr>
              <a:t>By </a:t>
            </a:r>
            <a:r>
              <a:rPr lang="en-US" sz="1400" b="1" dirty="0">
                <a:latin typeface="Andalus" pitchFamily="18" charset="-78"/>
                <a:cs typeface="Andalus" pitchFamily="18" charset="-78"/>
              </a:rPr>
              <a:t>Shadab Akhtar</a:t>
            </a:r>
          </a:p>
          <a:p>
            <a:endParaRPr lang="en-IN" dirty="0">
              <a:solidFill>
                <a:srgbClr val="002060"/>
              </a:solidFill>
              <a:latin typeface="Andalus" pitchFamily="18" charset="-78"/>
              <a:cs typeface="Andalus" pitchFamily="18" charset="-78"/>
            </a:endParaRPr>
          </a:p>
          <a:p>
            <a:endParaRPr lang="en-IN" b="1" dirty="0">
              <a:solidFill>
                <a:schemeClr val="accent3"/>
              </a:solidFill>
              <a:latin typeface="Andalus" pitchFamily="18" charset="-78"/>
              <a:cs typeface="Andalus" pitchFamily="18" charset="-78"/>
            </a:endParaRPr>
          </a:p>
          <a:p>
            <a:pPr algn="ctr"/>
            <a:endParaRPr lang="en-US" b="1" dirty="0">
              <a:solidFill>
                <a:schemeClr val="accent3"/>
              </a:solidFill>
              <a:latin typeface="Andalus" pitchFamily="18" charset="-78"/>
              <a:cs typeface="Andalus" pitchFamily="18" charset="-78"/>
            </a:endParaRPr>
          </a:p>
        </p:txBody>
      </p:sp>
      <p:pic>
        <p:nvPicPr>
          <p:cNvPr id="7" name="Picture 6"/>
          <p:cNvPicPr>
            <a:picLocks noChangeAspect="1"/>
          </p:cNvPicPr>
          <p:nvPr/>
        </p:nvPicPr>
        <p:blipFill>
          <a:blip r:embed="rId2"/>
          <a:stretch>
            <a:fillRect/>
          </a:stretch>
        </p:blipFill>
        <p:spPr>
          <a:xfrm>
            <a:off x="3352800" y="2786562"/>
            <a:ext cx="1981200" cy="747725"/>
          </a:xfrm>
          <a:prstGeom prst="rect">
            <a:avLst/>
          </a:prstGeom>
        </p:spPr>
      </p:pic>
    </p:spTree>
    <p:extLst>
      <p:ext uri="{BB962C8B-B14F-4D97-AF65-F5344CB8AC3E}">
        <p14:creationId xmlns:p14="http://schemas.microsoft.com/office/powerpoint/2010/main" val="1891808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rmAutofit/>
          </a:bodyPr>
          <a:lstStyle/>
          <a:p>
            <a:pPr marL="109728" indent="0">
              <a:buNone/>
            </a:pPr>
            <a:r>
              <a:rPr lang="en-US" sz="1400" b="1" dirty="0">
                <a:latin typeface="Andalus" pitchFamily="18" charset="-78"/>
                <a:cs typeface="Andalus" pitchFamily="18" charset="-78"/>
              </a:rPr>
              <a:t>--------------------------------------------------------------------------------------------------</a:t>
            </a:r>
          </a:p>
          <a:p>
            <a:pPr marL="109728" indent="0" algn="ctr">
              <a:buNone/>
            </a:pPr>
            <a:r>
              <a:rPr lang="en-US" sz="1400" b="1" dirty="0" smtClean="0">
                <a:latin typeface="Andalus" pitchFamily="18" charset="-78"/>
                <a:cs typeface="Andalus" pitchFamily="18" charset="-78"/>
              </a:rPr>
              <a:t>Need </a:t>
            </a:r>
            <a:r>
              <a:rPr lang="en-US" sz="1400" b="1" dirty="0">
                <a:latin typeface="Andalus" pitchFamily="18" charset="-78"/>
                <a:cs typeface="Andalus" pitchFamily="18" charset="-78"/>
              </a:rPr>
              <a:t>for Data </a:t>
            </a:r>
            <a:r>
              <a:rPr lang="en-US" sz="1400" b="1" dirty="0" smtClean="0">
                <a:latin typeface="Andalus" pitchFamily="18" charset="-78"/>
                <a:cs typeface="Andalus" pitchFamily="18" charset="-78"/>
              </a:rPr>
              <a:t>Types</a:t>
            </a:r>
            <a:endParaRPr lang="en-US" sz="1400" b="1" dirty="0">
              <a:latin typeface="Andalus" pitchFamily="18" charset="-78"/>
              <a:cs typeface="Andalus" pitchFamily="18" charset="-78"/>
            </a:endParaRPr>
          </a:p>
          <a:p>
            <a:pPr marL="109728" indent="0">
              <a:buNone/>
            </a:pPr>
            <a:r>
              <a:rPr lang="en-US" sz="1400" b="1" dirty="0">
                <a:latin typeface="Andalus" pitchFamily="18" charset="-78"/>
                <a:cs typeface="Andalus" pitchFamily="18" charset="-78"/>
              </a:rPr>
              <a:t>--------------------------------------------------------------------------------------------------</a:t>
            </a:r>
          </a:p>
          <a:p>
            <a:pPr marL="109728" indent="0">
              <a:buNone/>
            </a:pPr>
            <a:endParaRPr lang="en-US" sz="1400" dirty="0">
              <a:latin typeface="Andalus" pitchFamily="18" charset="-78"/>
              <a:cs typeface="Andalus" pitchFamily="18" charset="-78"/>
            </a:endParaRPr>
          </a:p>
          <a:p>
            <a:pPr marL="109728" indent="0">
              <a:buNone/>
            </a:pPr>
            <a:r>
              <a:rPr lang="en-US" sz="1400" dirty="0">
                <a:latin typeface="Andalus" pitchFamily="18" charset="-78"/>
                <a:cs typeface="Andalus" pitchFamily="18" charset="-78"/>
              </a:rPr>
              <a:t>5. </a:t>
            </a:r>
            <a:r>
              <a:rPr lang="en-US" sz="1400" dirty="0">
                <a:solidFill>
                  <a:srgbClr val="008000"/>
                </a:solidFill>
                <a:latin typeface="Andalus" pitchFamily="18" charset="-78"/>
                <a:cs typeface="Andalus" pitchFamily="18" charset="-78"/>
              </a:rPr>
              <a:t>Interoperability: </a:t>
            </a:r>
            <a:r>
              <a:rPr lang="en-US" sz="1400" dirty="0">
                <a:latin typeface="Andalus" pitchFamily="18" charset="-78"/>
                <a:cs typeface="Andalus" pitchFamily="18" charset="-78"/>
              </a:rPr>
              <a:t>Go often interacts with external systems, libraries, and APIs. Using the correct data types ensures compatibility and smooth data exchange with these external components.</a:t>
            </a:r>
          </a:p>
          <a:p>
            <a:pPr marL="109728" indent="0">
              <a:buNone/>
            </a:pPr>
            <a:endParaRPr lang="en-US" sz="1400" dirty="0">
              <a:latin typeface="Andalus" pitchFamily="18" charset="-78"/>
              <a:cs typeface="Andalus" pitchFamily="18" charset="-78"/>
            </a:endParaRPr>
          </a:p>
          <a:p>
            <a:pPr marL="109728" indent="0">
              <a:buNone/>
            </a:pPr>
            <a:r>
              <a:rPr lang="en-US" sz="1400" dirty="0">
                <a:latin typeface="Andalus" pitchFamily="18" charset="-78"/>
                <a:cs typeface="Andalus" pitchFamily="18" charset="-78"/>
              </a:rPr>
              <a:t>6. </a:t>
            </a:r>
            <a:r>
              <a:rPr lang="en-US" sz="1400" dirty="0">
                <a:solidFill>
                  <a:srgbClr val="008000"/>
                </a:solidFill>
                <a:latin typeface="Andalus" pitchFamily="18" charset="-78"/>
                <a:cs typeface="Andalus" pitchFamily="18" charset="-78"/>
              </a:rPr>
              <a:t>Function Signatures: </a:t>
            </a:r>
            <a:r>
              <a:rPr lang="en-US" sz="1400" dirty="0">
                <a:latin typeface="Andalus" pitchFamily="18" charset="-78"/>
                <a:cs typeface="Andalus" pitchFamily="18" charset="-78"/>
              </a:rPr>
              <a:t>Data types are essential for defining function signatures. When you define a function, you specify the data types of its parameters and return values. This helps the Go compiler enforce type correctness when calling functions and passing arguments.</a:t>
            </a:r>
          </a:p>
          <a:p>
            <a:pPr marL="109728" indent="0">
              <a:buNone/>
            </a:pPr>
            <a:endParaRPr lang="en-US" sz="1400" dirty="0">
              <a:latin typeface="Andalus" pitchFamily="18" charset="-78"/>
              <a:cs typeface="Andalus" pitchFamily="18" charset="-78"/>
            </a:endParaRPr>
          </a:p>
          <a:p>
            <a:pPr marL="109728" indent="0">
              <a:buNone/>
            </a:pPr>
            <a:r>
              <a:rPr lang="en-US" sz="1400" dirty="0">
                <a:latin typeface="Andalus" pitchFamily="18" charset="-78"/>
                <a:cs typeface="Andalus" pitchFamily="18" charset="-78"/>
              </a:rPr>
              <a:t>7. </a:t>
            </a:r>
            <a:r>
              <a:rPr lang="en-US" sz="1400" dirty="0">
                <a:solidFill>
                  <a:srgbClr val="008000"/>
                </a:solidFill>
                <a:latin typeface="Andalus" pitchFamily="18" charset="-78"/>
                <a:cs typeface="Andalus" pitchFamily="18" charset="-78"/>
              </a:rPr>
              <a:t>Type Conversion: </a:t>
            </a:r>
            <a:r>
              <a:rPr lang="en-US" sz="1400" dirty="0">
                <a:latin typeface="Andalus" pitchFamily="18" charset="-78"/>
                <a:cs typeface="Andalus" pitchFamily="18" charset="-78"/>
              </a:rPr>
              <a:t>Go allows you to convert data between compatible data types explicitly. This can be useful when you need to perform operations involving different types or when you want to ensure data integrity during conversion.</a:t>
            </a:r>
          </a:p>
          <a:p>
            <a:pPr marL="109728" indent="0">
              <a:buNone/>
            </a:pPr>
            <a:endParaRPr lang="en-US" sz="1400" dirty="0">
              <a:latin typeface="Andalus" pitchFamily="18" charset="-78"/>
              <a:cs typeface="Andalus" pitchFamily="18" charset="-78"/>
            </a:endParaRPr>
          </a:p>
          <a:p>
            <a:pPr marL="109728" indent="0">
              <a:buNone/>
            </a:pPr>
            <a:r>
              <a:rPr lang="en-US" sz="1400" dirty="0">
                <a:latin typeface="Andalus" pitchFamily="18" charset="-78"/>
                <a:cs typeface="Andalus" pitchFamily="18" charset="-78"/>
              </a:rPr>
              <a:t>8. </a:t>
            </a:r>
            <a:r>
              <a:rPr lang="en-US" sz="1400" dirty="0">
                <a:solidFill>
                  <a:srgbClr val="008000"/>
                </a:solidFill>
                <a:latin typeface="Andalus" pitchFamily="18" charset="-78"/>
                <a:cs typeface="Andalus" pitchFamily="18" charset="-78"/>
              </a:rPr>
              <a:t>Interfaces: </a:t>
            </a:r>
            <a:r>
              <a:rPr lang="en-US" sz="1400" dirty="0">
                <a:latin typeface="Andalus" pitchFamily="18" charset="-78"/>
                <a:cs typeface="Andalus" pitchFamily="18" charset="-78"/>
              </a:rPr>
              <a:t>Interfaces are a fundamental concept in Go, and data types play a role in defining interface contracts. You can define interfaces that specify the behavior expected from different data types, enabling polymorphism and code reuse.</a:t>
            </a:r>
          </a:p>
          <a:p>
            <a:pPr marL="109728" indent="0">
              <a:buNone/>
            </a:pPr>
            <a:endParaRPr lang="en-US" sz="1400" dirty="0">
              <a:latin typeface="Andalus" pitchFamily="18" charset="-78"/>
              <a:cs typeface="Andalus" pitchFamily="18" charset="-78"/>
            </a:endParaRPr>
          </a:p>
          <a:p>
            <a:pPr marL="109728" indent="0">
              <a:buNone/>
            </a:pPr>
            <a:r>
              <a:rPr lang="en-US" sz="1400" dirty="0">
                <a:latin typeface="Andalus" pitchFamily="18" charset="-78"/>
                <a:cs typeface="Andalus" pitchFamily="18" charset="-78"/>
              </a:rPr>
              <a:t>Overall, data types in Go provide a foundation for writing reliable, efficient, and maintainable code. They enable the language to strike a balance between flexibility and safety, making it well-suited for a wide range of applications.</a:t>
            </a:r>
          </a:p>
          <a:p>
            <a:pPr lvl="0"/>
            <a:endParaRPr lang="en-US" sz="1400" dirty="0" smtClean="0">
              <a:latin typeface="Andalus" pitchFamily="18" charset="-78"/>
              <a:cs typeface="Andalus" pitchFamily="18" charset="-78"/>
            </a:endParaRPr>
          </a:p>
          <a:p>
            <a:pPr lvl="0"/>
            <a:endParaRPr lang="en-IN" sz="1400" dirty="0">
              <a:solidFill>
                <a:srgbClr val="008000"/>
              </a:solidFill>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21826201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Module Summary</a:t>
            </a:r>
          </a:p>
          <a:p>
            <a:pPr marL="109728" indent="0" algn="ctr">
              <a:buNone/>
            </a:pPr>
            <a:r>
              <a:rPr lang="en-US" sz="1400" b="1" dirty="0" smtClean="0">
                <a:latin typeface="Andalus" pitchFamily="18" charset="-78"/>
                <a:cs typeface="Andalus" pitchFamily="18" charset="-78"/>
              </a:rPr>
              <a:t>--------------------------------------------------------------------------------------------------</a:t>
            </a:r>
          </a:p>
          <a:p>
            <a:pPr marL="109728" indent="0">
              <a:buNone/>
            </a:pPr>
            <a:r>
              <a:rPr lang="en-US" sz="1400" b="1" dirty="0" smtClean="0">
                <a:latin typeface="Andalus" pitchFamily="18" charset="-78"/>
                <a:cs typeface="Andalus" pitchFamily="18" charset="-78"/>
              </a:rPr>
              <a:t>In this module, we have covered</a:t>
            </a:r>
          </a:p>
          <a:p>
            <a:pPr marL="109728" indent="0">
              <a:buNone/>
            </a:pPr>
            <a:r>
              <a:rPr lang="en-US" sz="1400" b="1" dirty="0" smtClean="0">
                <a:latin typeface="Andalus" pitchFamily="18" charset="-78"/>
                <a:cs typeface="Andalus" pitchFamily="18" charset="-78"/>
              </a:rPr>
              <a:t>-------------------------------</a:t>
            </a:r>
          </a:p>
          <a:p>
            <a:pPr lvl="0"/>
            <a:r>
              <a:rPr lang="en-US" sz="1400" dirty="0">
                <a:latin typeface="Andalus" pitchFamily="18" charset="-78"/>
                <a:cs typeface="Andalus" pitchFamily="18" charset="-78"/>
              </a:rPr>
              <a:t>Introduction to Data Types</a:t>
            </a:r>
          </a:p>
          <a:p>
            <a:pPr lvl="0"/>
            <a:r>
              <a:rPr lang="en-US" sz="1400" dirty="0">
                <a:latin typeface="Andalus" pitchFamily="18" charset="-78"/>
                <a:cs typeface="Andalus" pitchFamily="18" charset="-78"/>
              </a:rPr>
              <a:t>Need for Data Types</a:t>
            </a:r>
          </a:p>
          <a:p>
            <a:pPr lvl="0"/>
            <a:r>
              <a:rPr lang="en-US" sz="1400" dirty="0">
                <a:latin typeface="Andalus" pitchFamily="18" charset="-78"/>
                <a:cs typeface="Andalus" pitchFamily="18" charset="-78"/>
              </a:rPr>
              <a:t>Numeric types</a:t>
            </a:r>
          </a:p>
          <a:p>
            <a:pPr lvl="0"/>
            <a:r>
              <a:rPr lang="en-US" sz="1400" dirty="0">
                <a:latin typeface="Andalus" pitchFamily="18" charset="-78"/>
                <a:cs typeface="Andalus" pitchFamily="18" charset="-78"/>
              </a:rPr>
              <a:t>String types</a:t>
            </a:r>
          </a:p>
          <a:p>
            <a:pPr lvl="0"/>
            <a:r>
              <a:rPr lang="en-US" sz="1400" dirty="0">
                <a:latin typeface="Andalus" pitchFamily="18" charset="-78"/>
                <a:cs typeface="Andalus" pitchFamily="18" charset="-78"/>
              </a:rPr>
              <a:t>Boolean types</a:t>
            </a: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30075438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295400"/>
            <a:ext cx="5334000" cy="2716734"/>
          </a:xfrm>
          <a:prstGeom prst="rect">
            <a:avLst/>
          </a:prstGeom>
        </p:spPr>
      </p:pic>
    </p:spTree>
    <p:extLst>
      <p:ext uri="{BB962C8B-B14F-4D97-AF65-F5344CB8AC3E}">
        <p14:creationId xmlns:p14="http://schemas.microsoft.com/office/powerpoint/2010/main" val="11183234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447800"/>
            <a:ext cx="5108895" cy="3200400"/>
          </a:xfrm>
          <a:prstGeom prst="rect">
            <a:avLst/>
          </a:prstGeom>
        </p:spPr>
      </p:pic>
    </p:spTree>
    <p:extLst>
      <p:ext uri="{BB962C8B-B14F-4D97-AF65-F5344CB8AC3E}">
        <p14:creationId xmlns:p14="http://schemas.microsoft.com/office/powerpoint/2010/main" val="29620593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Module Introduction</a:t>
            </a:r>
          </a:p>
          <a:p>
            <a:pPr marL="109728" indent="0" algn="ctr">
              <a:buNone/>
            </a:pPr>
            <a:r>
              <a:rPr lang="en-US" sz="1400" b="1" dirty="0" smtClean="0">
                <a:latin typeface="Andalus" pitchFamily="18" charset="-78"/>
                <a:cs typeface="Andalus" pitchFamily="18" charset="-78"/>
              </a:rPr>
              <a:t>--------------------------------------------------------------------------------------------------</a:t>
            </a:r>
          </a:p>
          <a:p>
            <a:pPr marL="109728" indent="0">
              <a:buNone/>
            </a:pPr>
            <a:r>
              <a:rPr lang="en-US" sz="1400" b="1" dirty="0" smtClean="0">
                <a:latin typeface="Andalus" pitchFamily="18" charset="-78"/>
                <a:cs typeface="Andalus" pitchFamily="18" charset="-78"/>
              </a:rPr>
              <a:t>In this module, we will cover</a:t>
            </a:r>
          </a:p>
          <a:p>
            <a:pPr lvl="0"/>
            <a:r>
              <a:rPr lang="en-US" sz="1400" dirty="0">
                <a:latin typeface="Andalus" pitchFamily="18" charset="-78"/>
                <a:cs typeface="Andalus" pitchFamily="18" charset="-78"/>
              </a:rPr>
              <a:t>Introduction to Data </a:t>
            </a:r>
            <a:r>
              <a:rPr lang="en-US" sz="1400" dirty="0" smtClean="0">
                <a:latin typeface="Andalus" pitchFamily="18" charset="-78"/>
                <a:cs typeface="Andalus" pitchFamily="18" charset="-78"/>
              </a:rPr>
              <a:t>Types</a:t>
            </a:r>
          </a:p>
          <a:p>
            <a:r>
              <a:rPr lang="en-US" sz="1400" dirty="0">
                <a:latin typeface="Andalus" pitchFamily="18" charset="-78"/>
                <a:cs typeface="Andalus" pitchFamily="18" charset="-78"/>
              </a:rPr>
              <a:t>Data Types </a:t>
            </a:r>
            <a:r>
              <a:rPr lang="en-US" sz="1400" dirty="0">
                <a:latin typeface="Andalus" pitchFamily="18" charset="-78"/>
                <a:cs typeface="Andalus" pitchFamily="18" charset="-78"/>
              </a:rPr>
              <a:t>Range</a:t>
            </a:r>
            <a:endParaRPr lang="en-US" sz="1400" dirty="0">
              <a:latin typeface="Andalus" pitchFamily="18" charset="-78"/>
              <a:cs typeface="Andalus" pitchFamily="18" charset="-78"/>
            </a:endParaRPr>
          </a:p>
          <a:p>
            <a:pPr lvl="0"/>
            <a:r>
              <a:rPr lang="en-US" sz="1400" dirty="0">
                <a:latin typeface="Andalus" pitchFamily="18" charset="-78"/>
                <a:cs typeface="Andalus" pitchFamily="18" charset="-78"/>
              </a:rPr>
              <a:t>Need for Data Types</a:t>
            </a:r>
          </a:p>
          <a:p>
            <a:pPr lvl="0"/>
            <a:r>
              <a:rPr lang="en-US" sz="1400" dirty="0">
                <a:latin typeface="Andalus" pitchFamily="18" charset="-78"/>
                <a:cs typeface="Andalus" pitchFamily="18" charset="-78"/>
              </a:rPr>
              <a:t>Numeric types</a:t>
            </a:r>
          </a:p>
          <a:p>
            <a:pPr lvl="0"/>
            <a:r>
              <a:rPr lang="en-US" sz="1400" dirty="0">
                <a:latin typeface="Andalus" pitchFamily="18" charset="-78"/>
                <a:cs typeface="Andalus" pitchFamily="18" charset="-78"/>
              </a:rPr>
              <a:t>String types</a:t>
            </a:r>
          </a:p>
          <a:p>
            <a:pPr lvl="0"/>
            <a:r>
              <a:rPr lang="en-US" sz="1400" dirty="0">
                <a:latin typeface="Andalus" pitchFamily="18" charset="-78"/>
                <a:cs typeface="Andalus" pitchFamily="18" charset="-78"/>
              </a:rPr>
              <a:t>Boolean types</a:t>
            </a:r>
          </a:p>
          <a:p>
            <a:pPr lvl="0"/>
            <a:endParaRPr lang="en-US" sz="1400" dirty="0" smtClean="0">
              <a:latin typeface="Andalus" pitchFamily="18" charset="-78"/>
              <a:cs typeface="Andalus" pitchFamily="18" charset="-78"/>
            </a:endParaRP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2803264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Data </a:t>
            </a:r>
            <a:r>
              <a:rPr lang="en-US" sz="1400" b="1" dirty="0">
                <a:latin typeface="Andalus" pitchFamily="18" charset="-78"/>
                <a:cs typeface="Andalus" pitchFamily="18" charset="-78"/>
              </a:rPr>
              <a:t>Types</a:t>
            </a:r>
          </a:p>
          <a:p>
            <a:pPr marL="109728" indent="0" algn="ctr">
              <a:buNone/>
            </a:pP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a:t>
            </a:r>
          </a:p>
          <a:p>
            <a:pPr marL="109728" lvl="0" indent="0">
              <a:buNone/>
            </a:pPr>
            <a:endParaRPr lang="en-US" sz="1400" dirty="0" smtClean="0">
              <a:latin typeface="Andalus" pitchFamily="18" charset="-78"/>
              <a:cs typeface="Andalus" pitchFamily="18" charset="-78"/>
            </a:endParaRP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pic>
        <p:nvPicPr>
          <p:cNvPr id="3" name="Picture 2"/>
          <p:cNvPicPr>
            <a:picLocks noChangeAspect="1"/>
          </p:cNvPicPr>
          <p:nvPr/>
        </p:nvPicPr>
        <p:blipFill>
          <a:blip r:embed="rId2"/>
          <a:stretch>
            <a:fillRect/>
          </a:stretch>
        </p:blipFill>
        <p:spPr>
          <a:xfrm>
            <a:off x="600959" y="1828800"/>
            <a:ext cx="8001000" cy="3553704"/>
          </a:xfrm>
          <a:prstGeom prst="rect">
            <a:avLst/>
          </a:prstGeom>
        </p:spPr>
      </p:pic>
    </p:spTree>
    <p:extLst>
      <p:ext uri="{BB962C8B-B14F-4D97-AF65-F5344CB8AC3E}">
        <p14:creationId xmlns:p14="http://schemas.microsoft.com/office/powerpoint/2010/main" val="28526553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Data Types Range</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a:t>
            </a:r>
          </a:p>
          <a:p>
            <a:pPr marL="109728" lvl="0" indent="0">
              <a:buNone/>
            </a:pPr>
            <a:endParaRPr lang="en-US" sz="1400" dirty="0" smtClean="0">
              <a:latin typeface="Andalus" pitchFamily="18" charset="-78"/>
              <a:cs typeface="Andalus" pitchFamily="18" charset="-78"/>
            </a:endParaRP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pic>
        <p:nvPicPr>
          <p:cNvPr id="4" name="Picture 3"/>
          <p:cNvPicPr>
            <a:picLocks noChangeAspect="1"/>
          </p:cNvPicPr>
          <p:nvPr/>
        </p:nvPicPr>
        <p:blipFill>
          <a:blip r:embed="rId2"/>
          <a:stretch>
            <a:fillRect/>
          </a:stretch>
        </p:blipFill>
        <p:spPr>
          <a:xfrm>
            <a:off x="566737" y="1524000"/>
            <a:ext cx="7858125" cy="3362325"/>
          </a:xfrm>
          <a:prstGeom prst="rect">
            <a:avLst/>
          </a:prstGeom>
        </p:spPr>
      </p:pic>
    </p:spTree>
    <p:extLst>
      <p:ext uri="{BB962C8B-B14F-4D97-AF65-F5344CB8AC3E}">
        <p14:creationId xmlns:p14="http://schemas.microsoft.com/office/powerpoint/2010/main" val="33720433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rmAutofit/>
          </a:bodyPr>
          <a:lstStyle/>
          <a:p>
            <a:pPr marL="109728" indent="0" algn="ctr">
              <a:buNone/>
            </a:pPr>
            <a:r>
              <a:rPr lang="en-US" sz="1400" b="1" dirty="0" smtClean="0">
                <a:latin typeface="Andalus" pitchFamily="18" charset="-78"/>
                <a:cs typeface="Andalus" pitchFamily="18" charset="-78"/>
              </a:rPr>
              <a:t>------------------------------------------------------------------------------------------------Introduction </a:t>
            </a:r>
            <a:r>
              <a:rPr lang="en-US" sz="1400" b="1" dirty="0">
                <a:latin typeface="Andalus" pitchFamily="18" charset="-78"/>
                <a:cs typeface="Andalus" pitchFamily="18" charset="-78"/>
              </a:rPr>
              <a:t>to Data Types</a:t>
            </a:r>
          </a:p>
          <a:p>
            <a:pPr marL="109728" indent="0" algn="ctr">
              <a:buNone/>
            </a:pPr>
            <a:r>
              <a:rPr lang="en-US" sz="1400" b="1" dirty="0">
                <a:latin typeface="Andalus" pitchFamily="18" charset="-78"/>
                <a:cs typeface="Andalus" pitchFamily="18" charset="-78"/>
              </a:rPr>
              <a:t>------------------------------------------------------------------------------------------------</a:t>
            </a:r>
          </a:p>
          <a:p>
            <a:pPr marL="109728" lvl="0" indent="0">
              <a:buNone/>
            </a:pPr>
            <a:r>
              <a:rPr lang="en-US" sz="1400" dirty="0">
                <a:latin typeface="Andalus" pitchFamily="18" charset="-78"/>
                <a:cs typeface="Andalus" pitchFamily="18" charset="-78"/>
              </a:rPr>
              <a:t>In Go programming, data types are a fundamental concept that defines the type of data a variable can hold. Go is a statically typed language, which means that you must declare the data type of a variable when you create it. This helps the compiler catch type-related errors at compile time, making Go a safe and efficient language</a:t>
            </a:r>
            <a:r>
              <a:rPr lang="en-US" sz="1400" dirty="0" smtClean="0">
                <a:latin typeface="Andalus" pitchFamily="18" charset="-78"/>
                <a:cs typeface="Andalus" pitchFamily="18" charset="-78"/>
              </a:rPr>
              <a:t>.</a:t>
            </a:r>
            <a:endParaRPr lang="en-US" sz="1400" dirty="0">
              <a:latin typeface="Andalus" pitchFamily="18" charset="-78"/>
              <a:cs typeface="Andalus" pitchFamily="18" charset="-78"/>
            </a:endParaRPr>
          </a:p>
          <a:p>
            <a:pPr marL="109728" lvl="0" indent="0">
              <a:buNone/>
            </a:pPr>
            <a:r>
              <a:rPr lang="en-US" sz="1400" b="1" dirty="0">
                <a:latin typeface="Andalus" pitchFamily="18" charset="-78"/>
                <a:cs typeface="Andalus" pitchFamily="18" charset="-78"/>
              </a:rPr>
              <a:t>Here are some of the basic data types in Go</a:t>
            </a:r>
            <a:r>
              <a:rPr lang="en-US" sz="1400" b="1" dirty="0" smtClean="0">
                <a:latin typeface="Andalus" pitchFamily="18" charset="-78"/>
                <a:cs typeface="Andalus" pitchFamily="18" charset="-78"/>
              </a:rPr>
              <a:t>:</a:t>
            </a:r>
          </a:p>
          <a:p>
            <a:pPr marL="109728" lvl="0" indent="0">
              <a:buNone/>
            </a:pPr>
            <a:r>
              <a:rPr lang="en-US" sz="1400" b="1" dirty="0" smtClean="0">
                <a:latin typeface="Andalus" pitchFamily="18" charset="-78"/>
                <a:cs typeface="Andalus" pitchFamily="18" charset="-78"/>
              </a:rPr>
              <a:t>---------------------------------------</a:t>
            </a:r>
            <a:endParaRPr lang="en-US" sz="1400" dirty="0">
              <a:latin typeface="Andalus" pitchFamily="18" charset="-78"/>
              <a:cs typeface="Andalus" pitchFamily="18" charset="-78"/>
            </a:endParaRPr>
          </a:p>
          <a:p>
            <a:pPr marL="109728" lvl="0" indent="0">
              <a:buNone/>
            </a:pPr>
            <a:r>
              <a:rPr lang="en-US" sz="1400" b="1" dirty="0">
                <a:latin typeface="Andalus" pitchFamily="18" charset="-78"/>
                <a:cs typeface="Andalus" pitchFamily="18" charset="-78"/>
              </a:rPr>
              <a:t>1. </a:t>
            </a:r>
            <a:r>
              <a:rPr lang="en-US" sz="1400" b="1" dirty="0" smtClean="0">
                <a:latin typeface="Andalus" pitchFamily="18" charset="-78"/>
                <a:cs typeface="Andalus" pitchFamily="18" charset="-78"/>
              </a:rPr>
              <a:t>Numeric Types:</a:t>
            </a:r>
            <a:endParaRPr lang="en-US" sz="1400" b="1" dirty="0">
              <a:latin typeface="Andalus" pitchFamily="18" charset="-78"/>
              <a:cs typeface="Andalus" pitchFamily="18" charset="-78"/>
            </a:endParaRPr>
          </a:p>
          <a:p>
            <a:pPr marL="109728" lvl="0" indent="0">
              <a:buNone/>
            </a:pPr>
            <a:r>
              <a:rPr lang="en-US" sz="1400" dirty="0">
                <a:latin typeface="Andalus" pitchFamily="18" charset="-78"/>
                <a:cs typeface="Andalus" pitchFamily="18" charset="-78"/>
              </a:rPr>
              <a:t>   - </a:t>
            </a:r>
            <a:r>
              <a:rPr lang="en-US" sz="1400" dirty="0" err="1">
                <a:solidFill>
                  <a:srgbClr val="008000"/>
                </a:solidFill>
                <a:latin typeface="Andalus" pitchFamily="18" charset="-78"/>
                <a:cs typeface="Andalus" pitchFamily="18" charset="-78"/>
              </a:rPr>
              <a:t>int</a:t>
            </a:r>
            <a:r>
              <a:rPr lang="en-US" sz="1400" dirty="0">
                <a:solidFill>
                  <a:srgbClr val="008000"/>
                </a:solidFill>
                <a:latin typeface="Andalus" pitchFamily="18" charset="-78"/>
                <a:cs typeface="Andalus" pitchFamily="18" charset="-78"/>
              </a:rPr>
              <a:t>: </a:t>
            </a:r>
            <a:r>
              <a:rPr lang="en-US" sz="1400" dirty="0">
                <a:latin typeface="Andalus" pitchFamily="18" charset="-78"/>
                <a:cs typeface="Andalus" pitchFamily="18" charset="-78"/>
              </a:rPr>
              <a:t>Represents signed integers. The size of `</a:t>
            </a:r>
            <a:r>
              <a:rPr lang="en-US" sz="1400" dirty="0" err="1">
                <a:latin typeface="Andalus" pitchFamily="18" charset="-78"/>
                <a:cs typeface="Andalus" pitchFamily="18" charset="-78"/>
              </a:rPr>
              <a:t>int</a:t>
            </a:r>
            <a:r>
              <a:rPr lang="en-US" sz="1400" dirty="0">
                <a:latin typeface="Andalus" pitchFamily="18" charset="-78"/>
                <a:cs typeface="Andalus" pitchFamily="18" charset="-78"/>
              </a:rPr>
              <a:t>` depends on the platform, but it's usually either 32 or 64 bits.</a:t>
            </a:r>
          </a:p>
          <a:p>
            <a:pPr marL="109728" lvl="0" indent="0">
              <a:buNone/>
            </a:pPr>
            <a:r>
              <a:rPr lang="en-US" sz="1400" dirty="0">
                <a:latin typeface="Andalus" pitchFamily="18" charset="-78"/>
                <a:cs typeface="Andalus" pitchFamily="18" charset="-78"/>
              </a:rPr>
              <a:t>   - </a:t>
            </a:r>
            <a:r>
              <a:rPr lang="en-US" sz="1400" dirty="0" err="1">
                <a:solidFill>
                  <a:srgbClr val="008000"/>
                </a:solidFill>
                <a:latin typeface="Andalus" pitchFamily="18" charset="-78"/>
                <a:cs typeface="Andalus" pitchFamily="18" charset="-78"/>
              </a:rPr>
              <a:t>uint</a:t>
            </a:r>
            <a:r>
              <a:rPr lang="en-US" sz="1400" dirty="0">
                <a:solidFill>
                  <a:srgbClr val="003300"/>
                </a:solidFill>
                <a:latin typeface="Andalus" pitchFamily="18" charset="-78"/>
                <a:cs typeface="Andalus" pitchFamily="18" charset="-78"/>
              </a:rPr>
              <a:t>: </a:t>
            </a:r>
            <a:r>
              <a:rPr lang="en-US" sz="1400" dirty="0">
                <a:latin typeface="Andalus" pitchFamily="18" charset="-78"/>
                <a:cs typeface="Andalus" pitchFamily="18" charset="-78"/>
              </a:rPr>
              <a:t>Represents unsigned integers. Like `</a:t>
            </a:r>
            <a:r>
              <a:rPr lang="en-US" sz="1400" dirty="0" err="1">
                <a:latin typeface="Andalus" pitchFamily="18" charset="-78"/>
                <a:cs typeface="Andalus" pitchFamily="18" charset="-78"/>
              </a:rPr>
              <a:t>int</a:t>
            </a:r>
            <a:r>
              <a:rPr lang="en-US" sz="1400" dirty="0">
                <a:latin typeface="Andalus" pitchFamily="18" charset="-78"/>
                <a:cs typeface="Andalus" pitchFamily="18" charset="-78"/>
              </a:rPr>
              <a:t>`, the size depends on the platform.</a:t>
            </a:r>
          </a:p>
          <a:p>
            <a:pPr marL="109728" lvl="0" indent="0">
              <a:buNone/>
            </a:pPr>
            <a:r>
              <a:rPr lang="en-US" sz="1400" dirty="0">
                <a:latin typeface="Andalus" pitchFamily="18" charset="-78"/>
                <a:cs typeface="Andalus" pitchFamily="18" charset="-78"/>
              </a:rPr>
              <a:t>   -</a:t>
            </a:r>
            <a:r>
              <a:rPr lang="en-US" sz="1400" dirty="0">
                <a:solidFill>
                  <a:srgbClr val="008000"/>
                </a:solidFill>
                <a:latin typeface="Andalus" pitchFamily="18" charset="-78"/>
                <a:cs typeface="Andalus" pitchFamily="18" charset="-78"/>
              </a:rPr>
              <a:t> int8, int16, int32, int64:</a:t>
            </a:r>
            <a:r>
              <a:rPr lang="en-US" sz="1400" dirty="0" smtClean="0">
                <a:latin typeface="Andalus" pitchFamily="18" charset="-78"/>
                <a:cs typeface="Andalus" pitchFamily="18" charset="-78"/>
              </a:rPr>
              <a:t> </a:t>
            </a:r>
            <a:r>
              <a:rPr lang="en-US" sz="1400" dirty="0">
                <a:latin typeface="Andalus" pitchFamily="18" charset="-78"/>
                <a:cs typeface="Andalus" pitchFamily="18" charset="-78"/>
              </a:rPr>
              <a:t>Signed integers of specific sizes (8, 16, 32, 64 bits).</a:t>
            </a:r>
          </a:p>
          <a:p>
            <a:pPr marL="109728" lvl="0" indent="0">
              <a:buNone/>
            </a:pPr>
            <a:r>
              <a:rPr lang="en-US" sz="1400" dirty="0">
                <a:latin typeface="Andalus" pitchFamily="18" charset="-78"/>
                <a:cs typeface="Andalus" pitchFamily="18" charset="-78"/>
              </a:rPr>
              <a:t>   - </a:t>
            </a:r>
            <a:r>
              <a:rPr lang="en-US" sz="1400" dirty="0">
                <a:solidFill>
                  <a:srgbClr val="008000"/>
                </a:solidFill>
                <a:latin typeface="Andalus" pitchFamily="18" charset="-78"/>
                <a:cs typeface="Andalus" pitchFamily="18" charset="-78"/>
              </a:rPr>
              <a:t>uint8, uint16, uint32, uint64: </a:t>
            </a:r>
            <a:r>
              <a:rPr lang="en-US" sz="1400" dirty="0">
                <a:latin typeface="Andalus" pitchFamily="18" charset="-78"/>
                <a:cs typeface="Andalus" pitchFamily="18" charset="-78"/>
              </a:rPr>
              <a:t>Unsigned integers of specific sizes.</a:t>
            </a:r>
          </a:p>
          <a:p>
            <a:pPr marL="109728" lvl="0" indent="0">
              <a:buNone/>
            </a:pPr>
            <a:r>
              <a:rPr lang="en-US" sz="1400" dirty="0">
                <a:latin typeface="Andalus" pitchFamily="18" charset="-78"/>
                <a:cs typeface="Andalus" pitchFamily="18" charset="-78"/>
              </a:rPr>
              <a:t>   - </a:t>
            </a:r>
            <a:r>
              <a:rPr lang="en-US" sz="1400" dirty="0">
                <a:solidFill>
                  <a:srgbClr val="008000"/>
                </a:solidFill>
                <a:latin typeface="Andalus" pitchFamily="18" charset="-78"/>
                <a:cs typeface="Andalus" pitchFamily="18" charset="-78"/>
              </a:rPr>
              <a:t>float32, float64: </a:t>
            </a:r>
            <a:r>
              <a:rPr lang="en-US" sz="1400" dirty="0">
                <a:latin typeface="Andalus" pitchFamily="18" charset="-78"/>
                <a:cs typeface="Andalus" pitchFamily="18" charset="-78"/>
              </a:rPr>
              <a:t>Represents floating-point numbers with single and double precision, respectively.</a:t>
            </a:r>
          </a:p>
          <a:p>
            <a:pPr marL="109728" lvl="0" indent="0">
              <a:buNone/>
            </a:pPr>
            <a:r>
              <a:rPr lang="en-US" sz="1400" dirty="0">
                <a:latin typeface="Andalus" pitchFamily="18" charset="-78"/>
                <a:cs typeface="Andalus" pitchFamily="18" charset="-78"/>
              </a:rPr>
              <a:t>   - </a:t>
            </a:r>
            <a:r>
              <a:rPr lang="en-US" sz="1400" dirty="0">
                <a:solidFill>
                  <a:srgbClr val="008000"/>
                </a:solidFill>
                <a:latin typeface="Andalus" pitchFamily="18" charset="-78"/>
                <a:cs typeface="Andalus" pitchFamily="18" charset="-78"/>
              </a:rPr>
              <a:t>complex64, complex128: </a:t>
            </a:r>
            <a:r>
              <a:rPr lang="en-US" sz="1400" dirty="0">
                <a:latin typeface="Andalus" pitchFamily="18" charset="-78"/>
                <a:cs typeface="Andalus" pitchFamily="18" charset="-78"/>
              </a:rPr>
              <a:t>Represents complex numbers with 32-bit and 64-bit parts</a:t>
            </a:r>
            <a:r>
              <a:rPr lang="en-US" sz="1400" dirty="0" smtClean="0">
                <a:latin typeface="Andalus" pitchFamily="18" charset="-78"/>
                <a:cs typeface="Andalus" pitchFamily="18" charset="-78"/>
              </a:rPr>
              <a:t>.</a:t>
            </a:r>
            <a:endParaRPr lang="en-US" sz="1400" dirty="0">
              <a:latin typeface="Andalus" pitchFamily="18" charset="-78"/>
              <a:cs typeface="Andalus" pitchFamily="18" charset="-78"/>
            </a:endParaRPr>
          </a:p>
          <a:p>
            <a:pPr marL="109728" lvl="0" indent="0">
              <a:buNone/>
            </a:pPr>
            <a:r>
              <a:rPr lang="en-US" sz="1400" b="1" dirty="0">
                <a:latin typeface="Andalus" pitchFamily="18" charset="-78"/>
                <a:cs typeface="Andalus" pitchFamily="18" charset="-78"/>
              </a:rPr>
              <a:t>2. </a:t>
            </a:r>
            <a:r>
              <a:rPr lang="en-US" sz="1400" b="1" dirty="0" smtClean="0">
                <a:latin typeface="Andalus" pitchFamily="18" charset="-78"/>
                <a:cs typeface="Andalus" pitchFamily="18" charset="-78"/>
              </a:rPr>
              <a:t>Boolean Type:</a:t>
            </a:r>
            <a:endParaRPr lang="en-US" sz="1400" b="1" dirty="0">
              <a:latin typeface="Andalus" pitchFamily="18" charset="-78"/>
              <a:cs typeface="Andalus" pitchFamily="18" charset="-78"/>
            </a:endParaRPr>
          </a:p>
          <a:p>
            <a:pPr marL="109728" lvl="0" indent="0">
              <a:buNone/>
            </a:pPr>
            <a:r>
              <a:rPr lang="en-US" sz="1400" dirty="0">
                <a:latin typeface="Andalus" pitchFamily="18" charset="-78"/>
                <a:cs typeface="Andalus" pitchFamily="18" charset="-78"/>
              </a:rPr>
              <a:t>   - </a:t>
            </a:r>
            <a:r>
              <a:rPr lang="en-US" sz="1400" dirty="0">
                <a:solidFill>
                  <a:srgbClr val="008000"/>
                </a:solidFill>
                <a:latin typeface="Andalus" pitchFamily="18" charset="-78"/>
                <a:cs typeface="Andalus" pitchFamily="18" charset="-78"/>
              </a:rPr>
              <a:t>bool: </a:t>
            </a:r>
            <a:r>
              <a:rPr lang="en-US" sz="1400" dirty="0">
                <a:latin typeface="Andalus" pitchFamily="18" charset="-78"/>
                <a:cs typeface="Andalus" pitchFamily="18" charset="-78"/>
              </a:rPr>
              <a:t>Represents </a:t>
            </a:r>
            <a:r>
              <a:rPr lang="en-US" sz="1400" dirty="0" err="1">
                <a:latin typeface="Andalus" pitchFamily="18" charset="-78"/>
                <a:cs typeface="Andalus" pitchFamily="18" charset="-78"/>
              </a:rPr>
              <a:t>boolean</a:t>
            </a:r>
            <a:r>
              <a:rPr lang="en-US" sz="1400" dirty="0">
                <a:latin typeface="Andalus" pitchFamily="18" charset="-78"/>
                <a:cs typeface="Andalus" pitchFamily="18" charset="-78"/>
              </a:rPr>
              <a:t> values, which can be either `true` or `false</a:t>
            </a:r>
            <a:r>
              <a:rPr lang="en-US" sz="1400" dirty="0" smtClean="0">
                <a:latin typeface="Andalus" pitchFamily="18" charset="-78"/>
                <a:cs typeface="Andalus" pitchFamily="18" charset="-78"/>
              </a:rPr>
              <a:t>`.</a:t>
            </a:r>
            <a:endParaRPr lang="en-US" sz="1400" dirty="0">
              <a:latin typeface="Andalus" pitchFamily="18" charset="-78"/>
              <a:cs typeface="Andalus" pitchFamily="18" charset="-78"/>
            </a:endParaRPr>
          </a:p>
          <a:p>
            <a:pPr marL="109728" lvl="0" indent="0">
              <a:buNone/>
            </a:pPr>
            <a:r>
              <a:rPr lang="en-US" sz="1400" b="1" dirty="0">
                <a:latin typeface="Andalus" pitchFamily="18" charset="-78"/>
                <a:cs typeface="Andalus" pitchFamily="18" charset="-78"/>
              </a:rPr>
              <a:t>3. </a:t>
            </a:r>
            <a:r>
              <a:rPr lang="en-US" sz="1400" b="1" dirty="0" smtClean="0">
                <a:latin typeface="Andalus" pitchFamily="18" charset="-78"/>
                <a:cs typeface="Andalus" pitchFamily="18" charset="-78"/>
              </a:rPr>
              <a:t>String Type:</a:t>
            </a:r>
            <a:endParaRPr lang="en-US" sz="1400" b="1" dirty="0">
              <a:latin typeface="Andalus" pitchFamily="18" charset="-78"/>
              <a:cs typeface="Andalus" pitchFamily="18" charset="-78"/>
            </a:endParaRPr>
          </a:p>
          <a:p>
            <a:pPr marL="109728" lvl="0" indent="0">
              <a:buNone/>
            </a:pPr>
            <a:r>
              <a:rPr lang="en-US" sz="1400" dirty="0">
                <a:latin typeface="Andalus" pitchFamily="18" charset="-78"/>
                <a:cs typeface="Andalus" pitchFamily="18" charset="-78"/>
              </a:rPr>
              <a:t>   - </a:t>
            </a:r>
            <a:r>
              <a:rPr lang="en-US" sz="1400" dirty="0">
                <a:solidFill>
                  <a:srgbClr val="008000"/>
                </a:solidFill>
                <a:latin typeface="Andalus" pitchFamily="18" charset="-78"/>
                <a:cs typeface="Andalus" pitchFamily="18" charset="-78"/>
              </a:rPr>
              <a:t>string: </a:t>
            </a:r>
            <a:r>
              <a:rPr lang="en-US" sz="1400" dirty="0">
                <a:latin typeface="Andalus" pitchFamily="18" charset="-78"/>
                <a:cs typeface="Andalus" pitchFamily="18" charset="-78"/>
              </a:rPr>
              <a:t>Represents a sequence of characters, such as "hello, world".</a:t>
            </a:r>
          </a:p>
          <a:p>
            <a:pPr lvl="0"/>
            <a:endParaRPr lang="en-US" sz="18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5160206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Data </a:t>
            </a:r>
            <a:r>
              <a:rPr lang="en-US" sz="1400" b="1" dirty="0">
                <a:latin typeface="Andalus" pitchFamily="18" charset="-78"/>
                <a:cs typeface="Andalus" pitchFamily="18" charset="-78"/>
              </a:rPr>
              <a:t>Types</a:t>
            </a:r>
          </a:p>
          <a:p>
            <a:pPr marL="109728" indent="0" algn="ctr">
              <a:buNone/>
            </a:pP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a:t>
            </a:r>
          </a:p>
          <a:p>
            <a:pPr marL="109728" lvl="0" indent="0">
              <a:buNone/>
            </a:pPr>
            <a:endParaRPr lang="en-US" sz="1400" dirty="0" smtClean="0">
              <a:latin typeface="Andalus" pitchFamily="18" charset="-78"/>
              <a:cs typeface="Andalus" pitchFamily="18" charset="-78"/>
            </a:endParaRP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pic>
        <p:nvPicPr>
          <p:cNvPr id="4" name="Picture 3"/>
          <p:cNvPicPr>
            <a:picLocks noChangeAspect="1"/>
          </p:cNvPicPr>
          <p:nvPr/>
        </p:nvPicPr>
        <p:blipFill>
          <a:blip r:embed="rId2"/>
          <a:stretch>
            <a:fillRect/>
          </a:stretch>
        </p:blipFill>
        <p:spPr>
          <a:xfrm>
            <a:off x="881062" y="2043112"/>
            <a:ext cx="7381875" cy="2771775"/>
          </a:xfrm>
          <a:prstGeom prst="rect">
            <a:avLst/>
          </a:prstGeom>
        </p:spPr>
      </p:pic>
    </p:spTree>
    <p:extLst>
      <p:ext uri="{BB962C8B-B14F-4D97-AF65-F5344CB8AC3E}">
        <p14:creationId xmlns:p14="http://schemas.microsoft.com/office/powerpoint/2010/main" val="4112650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rmAutofit/>
          </a:bodyPr>
          <a:lstStyle/>
          <a:p>
            <a:pPr marL="109728" indent="0" algn="ctr">
              <a:buNone/>
            </a:pPr>
            <a:r>
              <a:rPr lang="en-US" sz="1400" b="1" dirty="0" smtClean="0">
                <a:latin typeface="Andalus" pitchFamily="18" charset="-78"/>
                <a:cs typeface="Andalus" pitchFamily="18" charset="-78"/>
              </a:rPr>
              <a:t>------------------------------------------------------------------------------------------------</a:t>
            </a:r>
            <a:endParaRPr lang="en-US" sz="1400" b="1" dirty="0">
              <a:latin typeface="Andalus" pitchFamily="18" charset="-78"/>
              <a:cs typeface="Andalus" pitchFamily="18" charset="-78"/>
            </a:endParaRPr>
          </a:p>
          <a:p>
            <a:pPr marL="109728" indent="0" algn="ctr">
              <a:buNone/>
            </a:pPr>
            <a:r>
              <a:rPr lang="en-US" sz="1400" b="1" dirty="0">
                <a:latin typeface="Andalus" pitchFamily="18" charset="-78"/>
                <a:cs typeface="Andalus" pitchFamily="18" charset="-78"/>
              </a:rPr>
              <a:t>Introduction to Data Types</a:t>
            </a:r>
          </a:p>
          <a:p>
            <a:pPr marL="109728" indent="0" algn="ctr">
              <a:buNone/>
            </a:pPr>
            <a:r>
              <a:rPr lang="en-US" sz="1400" b="1" dirty="0">
                <a:latin typeface="Andalus" pitchFamily="18" charset="-78"/>
                <a:cs typeface="Andalus" pitchFamily="18" charset="-78"/>
              </a:rPr>
              <a:t>------------------------------------------------------------------------------------------------</a:t>
            </a:r>
          </a:p>
          <a:p>
            <a:pPr marL="109728" lvl="0" indent="0">
              <a:buNone/>
            </a:pPr>
            <a:r>
              <a:rPr lang="en-US" sz="1400" b="1" dirty="0" smtClean="0">
                <a:latin typeface="Andalus" pitchFamily="18" charset="-78"/>
                <a:cs typeface="Andalus" pitchFamily="18" charset="-78"/>
              </a:rPr>
              <a:t>4.Character </a:t>
            </a:r>
            <a:r>
              <a:rPr lang="en-US" sz="1400" b="1" dirty="0">
                <a:latin typeface="Andalus" pitchFamily="18" charset="-78"/>
                <a:cs typeface="Andalus" pitchFamily="18" charset="-78"/>
              </a:rPr>
              <a:t>Type:</a:t>
            </a:r>
          </a:p>
          <a:p>
            <a:pPr marL="109728" lvl="0" indent="0">
              <a:buNone/>
            </a:pPr>
            <a:r>
              <a:rPr lang="en-US" sz="1400" dirty="0" smtClean="0">
                <a:latin typeface="Andalus" pitchFamily="18" charset="-78"/>
                <a:cs typeface="Andalus" pitchFamily="18" charset="-78"/>
              </a:rPr>
              <a:t>In </a:t>
            </a:r>
            <a:r>
              <a:rPr lang="en-US" sz="1400" dirty="0">
                <a:latin typeface="Andalus" pitchFamily="18" charset="-78"/>
                <a:cs typeface="Andalus" pitchFamily="18" charset="-78"/>
              </a:rPr>
              <a:t>Go, there is no distinct character type like in some other languages. Instead, you can use byte or rune to represent individual characters.</a:t>
            </a:r>
          </a:p>
          <a:p>
            <a:pPr marL="109728" lvl="0" indent="0">
              <a:buNone/>
            </a:pPr>
            <a:r>
              <a:rPr lang="en-US" sz="1400" dirty="0">
                <a:solidFill>
                  <a:srgbClr val="008000"/>
                </a:solidFill>
                <a:latin typeface="Andalus" pitchFamily="18" charset="-78"/>
                <a:cs typeface="Andalus" pitchFamily="18" charset="-78"/>
              </a:rPr>
              <a:t>byte: </a:t>
            </a:r>
            <a:r>
              <a:rPr lang="en-US" sz="1400" dirty="0">
                <a:latin typeface="Andalus" pitchFamily="18" charset="-78"/>
                <a:cs typeface="Andalus" pitchFamily="18" charset="-78"/>
              </a:rPr>
              <a:t>Represents a single byte (an alias for uint8) and is often used for ASCII characters.</a:t>
            </a:r>
          </a:p>
          <a:p>
            <a:pPr marL="109728" lvl="0" indent="0">
              <a:buNone/>
            </a:pPr>
            <a:r>
              <a:rPr lang="en-US" sz="1400" dirty="0">
                <a:solidFill>
                  <a:srgbClr val="008000"/>
                </a:solidFill>
                <a:latin typeface="Andalus" pitchFamily="18" charset="-78"/>
                <a:cs typeface="Andalus" pitchFamily="18" charset="-78"/>
              </a:rPr>
              <a:t>rune: </a:t>
            </a:r>
            <a:r>
              <a:rPr lang="en-US" sz="1400" dirty="0">
                <a:latin typeface="Andalus" pitchFamily="18" charset="-78"/>
                <a:cs typeface="Andalus" pitchFamily="18" charset="-78"/>
              </a:rPr>
              <a:t>Represents a Unicode character and is used for handling Unicode </a:t>
            </a:r>
            <a:r>
              <a:rPr lang="en-US" sz="1400" dirty="0" smtClean="0">
                <a:latin typeface="Andalus" pitchFamily="18" charset="-78"/>
                <a:cs typeface="Andalus" pitchFamily="18" charset="-78"/>
              </a:rPr>
              <a:t>text</a:t>
            </a:r>
            <a:endParaRPr lang="en-US" sz="1400" dirty="0">
              <a:latin typeface="Andalus" pitchFamily="18" charset="-78"/>
              <a:cs typeface="Andalus" pitchFamily="18" charset="-78"/>
            </a:endParaRPr>
          </a:p>
          <a:p>
            <a:pPr marL="109728" lvl="0" indent="0">
              <a:buNone/>
            </a:pPr>
            <a:endParaRPr lang="en-US" sz="1400" dirty="0">
              <a:latin typeface="Andalus" pitchFamily="18" charset="-78"/>
              <a:cs typeface="Andalus" pitchFamily="18" charset="-78"/>
            </a:endParaRPr>
          </a:p>
          <a:p>
            <a:pPr marL="109728" lvl="0" indent="0">
              <a:buNone/>
            </a:pPr>
            <a:r>
              <a:rPr lang="en-US" sz="1400" b="1" dirty="0">
                <a:latin typeface="Andalus" pitchFamily="18" charset="-78"/>
                <a:cs typeface="Andalus" pitchFamily="18" charset="-78"/>
              </a:rPr>
              <a:t>5. </a:t>
            </a:r>
            <a:r>
              <a:rPr lang="en-US" sz="1400" b="1" dirty="0" smtClean="0">
                <a:latin typeface="Andalus" pitchFamily="18" charset="-78"/>
                <a:cs typeface="Andalus" pitchFamily="18" charset="-78"/>
              </a:rPr>
              <a:t>Composite Types:</a:t>
            </a:r>
            <a:endParaRPr lang="en-US" sz="1400" b="1" dirty="0">
              <a:latin typeface="Andalus" pitchFamily="18" charset="-78"/>
              <a:cs typeface="Andalus" pitchFamily="18" charset="-78"/>
            </a:endParaRPr>
          </a:p>
          <a:p>
            <a:pPr marL="109728" lvl="0" indent="0">
              <a:buNone/>
            </a:pPr>
            <a:r>
              <a:rPr lang="en-US" sz="1400" dirty="0">
                <a:latin typeface="Andalus" pitchFamily="18" charset="-78"/>
                <a:cs typeface="Andalus" pitchFamily="18" charset="-78"/>
              </a:rPr>
              <a:t>   - </a:t>
            </a:r>
            <a:r>
              <a:rPr lang="en-US" sz="1400" dirty="0" smtClean="0">
                <a:solidFill>
                  <a:srgbClr val="008000"/>
                </a:solidFill>
                <a:latin typeface="Andalus" pitchFamily="18" charset="-78"/>
                <a:cs typeface="Andalus" pitchFamily="18" charset="-78"/>
              </a:rPr>
              <a:t>Array: </a:t>
            </a:r>
            <a:r>
              <a:rPr lang="en-US" sz="1400" dirty="0">
                <a:latin typeface="Andalus" pitchFamily="18" charset="-78"/>
                <a:cs typeface="Andalus" pitchFamily="18" charset="-78"/>
              </a:rPr>
              <a:t>A fixed-size collection of elements of the same data type.</a:t>
            </a:r>
          </a:p>
          <a:p>
            <a:pPr marL="109728" lvl="0" indent="0">
              <a:buNone/>
            </a:pPr>
            <a:r>
              <a:rPr lang="en-US" sz="1400" dirty="0">
                <a:latin typeface="Andalus" pitchFamily="18" charset="-78"/>
                <a:cs typeface="Andalus" pitchFamily="18" charset="-78"/>
              </a:rPr>
              <a:t>   - </a:t>
            </a:r>
            <a:r>
              <a:rPr lang="en-US" sz="1400" dirty="0" smtClean="0">
                <a:solidFill>
                  <a:srgbClr val="008000"/>
                </a:solidFill>
                <a:latin typeface="Andalus" pitchFamily="18" charset="-78"/>
                <a:cs typeface="Andalus" pitchFamily="18" charset="-78"/>
              </a:rPr>
              <a:t>Slice: </a:t>
            </a:r>
            <a:r>
              <a:rPr lang="en-US" sz="1400" dirty="0">
                <a:latin typeface="Andalus" pitchFamily="18" charset="-78"/>
                <a:cs typeface="Andalus" pitchFamily="18" charset="-78"/>
              </a:rPr>
              <a:t>A dynamic and flexible version of an array. Slices are often used when you need a collection with a variable length.</a:t>
            </a:r>
          </a:p>
          <a:p>
            <a:pPr marL="109728" lvl="0" indent="0">
              <a:buNone/>
            </a:pPr>
            <a:r>
              <a:rPr lang="en-US" sz="1400" dirty="0">
                <a:latin typeface="Andalus" pitchFamily="18" charset="-78"/>
                <a:cs typeface="Andalus" pitchFamily="18" charset="-78"/>
              </a:rPr>
              <a:t>   - </a:t>
            </a:r>
            <a:r>
              <a:rPr lang="en-US" sz="1400" dirty="0" smtClean="0">
                <a:solidFill>
                  <a:srgbClr val="008000"/>
                </a:solidFill>
                <a:latin typeface="Andalus" pitchFamily="18" charset="-78"/>
                <a:cs typeface="Andalus" pitchFamily="18" charset="-78"/>
              </a:rPr>
              <a:t>Map: </a:t>
            </a:r>
            <a:r>
              <a:rPr lang="en-US" sz="1400" dirty="0">
                <a:latin typeface="Andalus" pitchFamily="18" charset="-78"/>
                <a:cs typeface="Andalus" pitchFamily="18" charset="-78"/>
              </a:rPr>
              <a:t>A collection of key-value pairs. Maps are similar to dictionaries in other languages.</a:t>
            </a:r>
          </a:p>
          <a:p>
            <a:pPr marL="109728" lvl="0" indent="0">
              <a:buNone/>
            </a:pPr>
            <a:r>
              <a:rPr lang="en-US" sz="1400" dirty="0">
                <a:latin typeface="Andalus" pitchFamily="18" charset="-78"/>
                <a:cs typeface="Andalus" pitchFamily="18" charset="-78"/>
              </a:rPr>
              <a:t>   - </a:t>
            </a:r>
            <a:r>
              <a:rPr lang="en-US" sz="1400" dirty="0" err="1" smtClean="0">
                <a:latin typeface="Andalus" pitchFamily="18" charset="-78"/>
                <a:cs typeface="Andalus" pitchFamily="18" charset="-78"/>
              </a:rPr>
              <a:t>Struct</a:t>
            </a:r>
            <a:r>
              <a:rPr lang="en-US" sz="1400" dirty="0" smtClean="0">
                <a:latin typeface="Andalus" pitchFamily="18" charset="-78"/>
                <a:cs typeface="Andalus" pitchFamily="18" charset="-78"/>
              </a:rPr>
              <a:t>: </a:t>
            </a:r>
            <a:r>
              <a:rPr lang="en-US" sz="1400" dirty="0">
                <a:latin typeface="Andalus" pitchFamily="18" charset="-78"/>
                <a:cs typeface="Andalus" pitchFamily="18" charset="-78"/>
              </a:rPr>
              <a:t>A user-defined composite data type that groups together variables under a single type.</a:t>
            </a:r>
          </a:p>
          <a:p>
            <a:pPr marL="109728" lvl="0" indent="0">
              <a:buNone/>
            </a:pPr>
            <a:endParaRPr lang="en-US" sz="1400" dirty="0">
              <a:latin typeface="Andalus" pitchFamily="18" charset="-78"/>
              <a:cs typeface="Andalus" pitchFamily="18" charset="-78"/>
            </a:endParaRPr>
          </a:p>
          <a:p>
            <a:pPr marL="109728" lvl="0" indent="0">
              <a:buNone/>
            </a:pPr>
            <a:r>
              <a:rPr lang="en-US" sz="1400" b="1" dirty="0">
                <a:latin typeface="Andalus" pitchFamily="18" charset="-78"/>
                <a:cs typeface="Andalus" pitchFamily="18" charset="-78"/>
              </a:rPr>
              <a:t>6. </a:t>
            </a:r>
            <a:r>
              <a:rPr lang="en-US" sz="1400" b="1" dirty="0" smtClean="0">
                <a:latin typeface="Andalus" pitchFamily="18" charset="-78"/>
                <a:cs typeface="Andalus" pitchFamily="18" charset="-78"/>
              </a:rPr>
              <a:t>Pointer Types:</a:t>
            </a:r>
            <a:endParaRPr lang="en-US" sz="1400" b="1" dirty="0">
              <a:latin typeface="Andalus" pitchFamily="18" charset="-78"/>
              <a:cs typeface="Andalus" pitchFamily="18" charset="-78"/>
            </a:endParaRPr>
          </a:p>
          <a:p>
            <a:pPr marL="109728" lvl="0" indent="0">
              <a:buNone/>
            </a:pPr>
            <a:r>
              <a:rPr lang="en-US" sz="1400" dirty="0">
                <a:latin typeface="Andalus" pitchFamily="18" charset="-78"/>
                <a:cs typeface="Andalus" pitchFamily="18" charset="-78"/>
              </a:rPr>
              <a:t>   - </a:t>
            </a:r>
            <a:r>
              <a:rPr lang="en-US" sz="1400" dirty="0" smtClean="0">
                <a:solidFill>
                  <a:srgbClr val="008000"/>
                </a:solidFill>
                <a:latin typeface="Andalus" pitchFamily="18" charset="-78"/>
                <a:cs typeface="Andalus" pitchFamily="18" charset="-78"/>
              </a:rPr>
              <a:t>Pointer: </a:t>
            </a:r>
            <a:r>
              <a:rPr lang="en-US" sz="1400" dirty="0">
                <a:latin typeface="Andalus" pitchFamily="18" charset="-78"/>
                <a:cs typeface="Andalus" pitchFamily="18" charset="-78"/>
              </a:rPr>
              <a:t>Represents the memory address of a variable's value.</a:t>
            </a:r>
          </a:p>
          <a:p>
            <a:pPr marL="109728" lvl="0" indent="0">
              <a:buNone/>
            </a:pPr>
            <a:endParaRPr lang="en-US" sz="1400" dirty="0">
              <a:latin typeface="Aparajita" panose="02020603050405020304" pitchFamily="18" charset="0"/>
              <a:cs typeface="Aparajita" panose="02020603050405020304" pitchFamily="18" charset="0"/>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sz="1400"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14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12656532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rmAutofit fontScale="92500" lnSpcReduction="10000"/>
          </a:bodyPr>
          <a:lstStyle/>
          <a:p>
            <a:pPr marL="109728" indent="0">
              <a:buNone/>
            </a:pPr>
            <a:r>
              <a:rPr lang="en-US" sz="1500" b="1" dirty="0">
                <a:latin typeface="Andalus" pitchFamily="18" charset="-78"/>
                <a:cs typeface="Andalus" pitchFamily="18" charset="-78"/>
              </a:rPr>
              <a:t>--------------------------------------------------------------------------------------------------</a:t>
            </a:r>
          </a:p>
          <a:p>
            <a:pPr marL="109728" indent="0" algn="ctr">
              <a:buNone/>
            </a:pPr>
            <a:r>
              <a:rPr lang="en-US" sz="1500" b="1" dirty="0">
                <a:latin typeface="Andalus" pitchFamily="18" charset="-78"/>
                <a:cs typeface="Andalus" pitchFamily="18" charset="-78"/>
              </a:rPr>
              <a:t>Introduction to Data Types</a:t>
            </a:r>
          </a:p>
          <a:p>
            <a:pPr marL="109728" indent="0">
              <a:buNone/>
            </a:pPr>
            <a:r>
              <a:rPr lang="en-US" sz="1500" b="1" dirty="0">
                <a:latin typeface="Andalus" pitchFamily="18" charset="-78"/>
                <a:cs typeface="Andalus" pitchFamily="18" charset="-78"/>
              </a:rPr>
              <a:t>--------------------------------------------------------------------------------------------------</a:t>
            </a:r>
          </a:p>
          <a:p>
            <a:pPr marL="109728" indent="0">
              <a:buNone/>
            </a:pPr>
            <a:r>
              <a:rPr lang="en-US" sz="1500" b="1" dirty="0">
                <a:latin typeface="Andalus" pitchFamily="18" charset="-78"/>
                <a:cs typeface="Andalus" pitchFamily="18" charset="-78"/>
              </a:rPr>
              <a:t>7. </a:t>
            </a:r>
            <a:r>
              <a:rPr lang="en-US" sz="1500" b="1" dirty="0" smtClean="0">
                <a:latin typeface="Andalus" pitchFamily="18" charset="-78"/>
                <a:cs typeface="Andalus" pitchFamily="18" charset="-78"/>
              </a:rPr>
              <a:t>Function Types:</a:t>
            </a:r>
            <a:endParaRPr lang="en-US" sz="1500" b="1" dirty="0">
              <a:latin typeface="Andalus" pitchFamily="18" charset="-78"/>
              <a:cs typeface="Andalus" pitchFamily="18" charset="-78"/>
            </a:endParaRPr>
          </a:p>
          <a:p>
            <a:pPr marL="109728" indent="0">
              <a:buNone/>
            </a:pPr>
            <a:r>
              <a:rPr lang="en-US" sz="1500" dirty="0">
                <a:latin typeface="Andalus" pitchFamily="18" charset="-78"/>
                <a:cs typeface="Andalus" pitchFamily="18" charset="-78"/>
              </a:rPr>
              <a:t>   - </a:t>
            </a:r>
            <a:r>
              <a:rPr lang="en-US" sz="1500" dirty="0" smtClean="0">
                <a:solidFill>
                  <a:srgbClr val="008000"/>
                </a:solidFill>
                <a:latin typeface="Andalus" pitchFamily="18" charset="-78"/>
                <a:cs typeface="Andalus" pitchFamily="18" charset="-78"/>
              </a:rPr>
              <a:t>Function: </a:t>
            </a:r>
            <a:r>
              <a:rPr lang="en-US" sz="1500" dirty="0">
                <a:latin typeface="Andalus" pitchFamily="18" charset="-78"/>
                <a:cs typeface="Andalus" pitchFamily="18" charset="-78"/>
              </a:rPr>
              <a:t>Functions can be assigned to variables, passed as arguments, and returned from other functions.</a:t>
            </a:r>
          </a:p>
          <a:p>
            <a:pPr marL="109728" indent="0">
              <a:buNone/>
            </a:pPr>
            <a:endParaRPr lang="en-US" sz="1500" b="1" dirty="0">
              <a:latin typeface="Andalus" pitchFamily="18" charset="-78"/>
              <a:cs typeface="Andalus" pitchFamily="18" charset="-78"/>
            </a:endParaRPr>
          </a:p>
          <a:p>
            <a:pPr marL="109728" indent="0">
              <a:buNone/>
            </a:pPr>
            <a:r>
              <a:rPr lang="en-US" sz="1500" b="1" dirty="0">
                <a:latin typeface="Andalus" pitchFamily="18" charset="-78"/>
                <a:cs typeface="Andalus" pitchFamily="18" charset="-78"/>
              </a:rPr>
              <a:t>8. </a:t>
            </a:r>
            <a:r>
              <a:rPr lang="en-US" sz="1500" b="1" dirty="0" smtClean="0">
                <a:latin typeface="Andalus" pitchFamily="18" charset="-78"/>
                <a:cs typeface="Andalus" pitchFamily="18" charset="-78"/>
              </a:rPr>
              <a:t>Interface Types:</a:t>
            </a:r>
            <a:endParaRPr lang="en-US" sz="1500" b="1" dirty="0">
              <a:latin typeface="Andalus" pitchFamily="18" charset="-78"/>
              <a:cs typeface="Andalus" pitchFamily="18" charset="-78"/>
            </a:endParaRPr>
          </a:p>
          <a:p>
            <a:pPr marL="109728" indent="0">
              <a:buNone/>
            </a:pPr>
            <a:r>
              <a:rPr lang="en-US" sz="1500" dirty="0">
                <a:latin typeface="Andalus" pitchFamily="18" charset="-78"/>
                <a:cs typeface="Andalus" pitchFamily="18" charset="-78"/>
              </a:rPr>
              <a:t>   - </a:t>
            </a:r>
            <a:r>
              <a:rPr lang="en-US" sz="1500" dirty="0">
                <a:solidFill>
                  <a:srgbClr val="008000"/>
                </a:solidFill>
                <a:latin typeface="Andalus" pitchFamily="18" charset="-78"/>
                <a:cs typeface="Andalus" pitchFamily="18" charset="-78"/>
              </a:rPr>
              <a:t>Interface: </a:t>
            </a:r>
            <a:r>
              <a:rPr lang="en-US" sz="1500" dirty="0">
                <a:latin typeface="Andalus" pitchFamily="18" charset="-78"/>
                <a:cs typeface="Andalus" pitchFamily="18" charset="-78"/>
              </a:rPr>
              <a:t>Defines a set of method signatures. Types that implement all the methods of an interface implicitly satisfy that interface.</a:t>
            </a:r>
          </a:p>
          <a:p>
            <a:pPr marL="109728" indent="0">
              <a:buNone/>
            </a:pPr>
            <a:endParaRPr lang="en-US" sz="1500" dirty="0">
              <a:latin typeface="Andalus" pitchFamily="18" charset="-78"/>
              <a:cs typeface="Andalus" pitchFamily="18" charset="-78"/>
            </a:endParaRPr>
          </a:p>
          <a:p>
            <a:pPr marL="109728" indent="0">
              <a:buNone/>
            </a:pPr>
            <a:r>
              <a:rPr lang="en-US" sz="1500" b="1" dirty="0">
                <a:latin typeface="Andalus" pitchFamily="18" charset="-78"/>
                <a:cs typeface="Andalus" pitchFamily="18" charset="-78"/>
              </a:rPr>
              <a:t>9. </a:t>
            </a:r>
            <a:r>
              <a:rPr lang="en-US" sz="1500" b="1" dirty="0" smtClean="0">
                <a:latin typeface="Andalus" pitchFamily="18" charset="-78"/>
                <a:cs typeface="Andalus" pitchFamily="18" charset="-78"/>
              </a:rPr>
              <a:t>Channel Types:</a:t>
            </a:r>
            <a:endParaRPr lang="en-US" sz="1500" b="1" dirty="0">
              <a:latin typeface="Andalus" pitchFamily="18" charset="-78"/>
              <a:cs typeface="Andalus" pitchFamily="18" charset="-78"/>
            </a:endParaRPr>
          </a:p>
          <a:p>
            <a:pPr marL="109728" indent="0">
              <a:buNone/>
            </a:pPr>
            <a:r>
              <a:rPr lang="en-US" sz="1500" dirty="0">
                <a:latin typeface="Andalus" pitchFamily="18" charset="-78"/>
                <a:cs typeface="Andalus" pitchFamily="18" charset="-78"/>
              </a:rPr>
              <a:t>   - </a:t>
            </a:r>
            <a:r>
              <a:rPr lang="en-US" sz="1500" dirty="0">
                <a:solidFill>
                  <a:srgbClr val="008000"/>
                </a:solidFill>
                <a:latin typeface="Andalus" pitchFamily="18" charset="-78"/>
                <a:cs typeface="Andalus" pitchFamily="18" charset="-78"/>
              </a:rPr>
              <a:t>Channel: </a:t>
            </a:r>
            <a:r>
              <a:rPr lang="en-US" sz="1500" dirty="0">
                <a:latin typeface="Andalus" pitchFamily="18" charset="-78"/>
                <a:cs typeface="Andalus" pitchFamily="18" charset="-78"/>
              </a:rPr>
              <a:t>Used for communication and synchronization between </a:t>
            </a:r>
            <a:r>
              <a:rPr lang="en-US" sz="1500" dirty="0" err="1">
                <a:latin typeface="Andalus" pitchFamily="18" charset="-78"/>
                <a:cs typeface="Andalus" pitchFamily="18" charset="-78"/>
              </a:rPr>
              <a:t>goroutines</a:t>
            </a:r>
            <a:r>
              <a:rPr lang="en-US" sz="1500" dirty="0">
                <a:latin typeface="Andalus" pitchFamily="18" charset="-78"/>
                <a:cs typeface="Andalus" pitchFamily="18" charset="-78"/>
              </a:rPr>
              <a:t> in concurrent programming.</a:t>
            </a:r>
          </a:p>
          <a:p>
            <a:pPr marL="109728" indent="0">
              <a:buNone/>
            </a:pPr>
            <a:endParaRPr lang="en-US" sz="1500" dirty="0">
              <a:latin typeface="Andalus" pitchFamily="18" charset="-78"/>
              <a:cs typeface="Andalus" pitchFamily="18" charset="-78"/>
            </a:endParaRPr>
          </a:p>
          <a:p>
            <a:pPr marL="109728" indent="0">
              <a:buNone/>
            </a:pPr>
            <a:r>
              <a:rPr lang="en-US" sz="1500" dirty="0">
                <a:latin typeface="Andalus" pitchFamily="18" charset="-78"/>
                <a:cs typeface="Andalus" pitchFamily="18" charset="-78"/>
              </a:rPr>
              <a:t>These are the fundamental data types in Go. When you declare a variable, you specify its data type explicitly, like this:</a:t>
            </a:r>
          </a:p>
          <a:p>
            <a:pPr marL="109728" indent="0">
              <a:buNone/>
            </a:pPr>
            <a:endParaRPr lang="en-US" sz="1500" dirty="0">
              <a:latin typeface="Andalus" pitchFamily="18" charset="-78"/>
              <a:cs typeface="Andalus" pitchFamily="18" charset="-78"/>
            </a:endParaRPr>
          </a:p>
          <a:p>
            <a:pPr marL="109728" indent="0">
              <a:buNone/>
            </a:pPr>
            <a:r>
              <a:rPr lang="en-US" sz="1500" dirty="0" err="1" smtClean="0">
                <a:solidFill>
                  <a:srgbClr val="FF0000"/>
                </a:solidFill>
                <a:latin typeface="Andalus" pitchFamily="18" charset="-78"/>
                <a:cs typeface="Andalus" pitchFamily="18" charset="-78"/>
              </a:rPr>
              <a:t>var</a:t>
            </a:r>
            <a:r>
              <a:rPr lang="en-US" sz="1500" dirty="0" smtClean="0">
                <a:solidFill>
                  <a:srgbClr val="FF0000"/>
                </a:solidFill>
                <a:latin typeface="Andalus" pitchFamily="18" charset="-78"/>
                <a:cs typeface="Andalus" pitchFamily="18" charset="-78"/>
              </a:rPr>
              <a:t> </a:t>
            </a:r>
            <a:r>
              <a:rPr lang="en-US" sz="1500" dirty="0">
                <a:solidFill>
                  <a:srgbClr val="FF0000"/>
                </a:solidFill>
                <a:latin typeface="Andalus" pitchFamily="18" charset="-78"/>
                <a:cs typeface="Andalus" pitchFamily="18" charset="-78"/>
              </a:rPr>
              <a:t>age </a:t>
            </a:r>
            <a:r>
              <a:rPr lang="en-US" sz="1500" dirty="0" err="1">
                <a:solidFill>
                  <a:srgbClr val="FF0000"/>
                </a:solidFill>
                <a:latin typeface="Andalus" pitchFamily="18" charset="-78"/>
                <a:cs typeface="Andalus" pitchFamily="18" charset="-78"/>
              </a:rPr>
              <a:t>int</a:t>
            </a:r>
            <a:endParaRPr lang="en-US" sz="1500" dirty="0">
              <a:solidFill>
                <a:srgbClr val="FF0000"/>
              </a:solidFill>
              <a:latin typeface="Andalus" pitchFamily="18" charset="-78"/>
              <a:cs typeface="Andalus" pitchFamily="18" charset="-78"/>
            </a:endParaRPr>
          </a:p>
          <a:p>
            <a:pPr marL="109728" indent="0">
              <a:buNone/>
            </a:pPr>
            <a:r>
              <a:rPr lang="en-US" sz="1500" dirty="0" err="1">
                <a:solidFill>
                  <a:srgbClr val="FF0000"/>
                </a:solidFill>
                <a:latin typeface="Andalus" pitchFamily="18" charset="-78"/>
                <a:cs typeface="Andalus" pitchFamily="18" charset="-78"/>
              </a:rPr>
              <a:t>var</a:t>
            </a:r>
            <a:r>
              <a:rPr lang="en-US" sz="1500" dirty="0">
                <a:solidFill>
                  <a:srgbClr val="FF0000"/>
                </a:solidFill>
                <a:latin typeface="Andalus" pitchFamily="18" charset="-78"/>
                <a:cs typeface="Andalus" pitchFamily="18" charset="-78"/>
              </a:rPr>
              <a:t> name string</a:t>
            </a:r>
          </a:p>
          <a:p>
            <a:pPr marL="109728" indent="0">
              <a:buNone/>
            </a:pPr>
            <a:r>
              <a:rPr lang="en-US" sz="1500" dirty="0" err="1">
                <a:solidFill>
                  <a:srgbClr val="FF0000"/>
                </a:solidFill>
                <a:latin typeface="Andalus" pitchFamily="18" charset="-78"/>
                <a:cs typeface="Andalus" pitchFamily="18" charset="-78"/>
              </a:rPr>
              <a:t>var</a:t>
            </a:r>
            <a:r>
              <a:rPr lang="en-US" sz="1500" dirty="0">
                <a:solidFill>
                  <a:srgbClr val="FF0000"/>
                </a:solidFill>
                <a:latin typeface="Andalus" pitchFamily="18" charset="-78"/>
                <a:cs typeface="Andalus" pitchFamily="18" charset="-78"/>
              </a:rPr>
              <a:t> </a:t>
            </a:r>
            <a:r>
              <a:rPr lang="en-US" sz="1500" dirty="0" err="1">
                <a:solidFill>
                  <a:srgbClr val="FF0000"/>
                </a:solidFill>
                <a:latin typeface="Andalus" pitchFamily="18" charset="-78"/>
                <a:cs typeface="Andalus" pitchFamily="18" charset="-78"/>
              </a:rPr>
              <a:t>isStudent</a:t>
            </a:r>
            <a:r>
              <a:rPr lang="en-US" sz="1500" dirty="0">
                <a:solidFill>
                  <a:srgbClr val="FF0000"/>
                </a:solidFill>
                <a:latin typeface="Andalus" pitchFamily="18" charset="-78"/>
                <a:cs typeface="Andalus" pitchFamily="18" charset="-78"/>
              </a:rPr>
              <a:t> bool</a:t>
            </a:r>
          </a:p>
          <a:p>
            <a:pPr marL="109728" indent="0">
              <a:buNone/>
            </a:pPr>
            <a:endParaRPr lang="en-US" sz="1500" dirty="0">
              <a:latin typeface="Andalus" pitchFamily="18" charset="-78"/>
              <a:cs typeface="Andalus" pitchFamily="18" charset="-78"/>
            </a:endParaRPr>
          </a:p>
          <a:p>
            <a:pPr marL="109728" indent="0">
              <a:buNone/>
            </a:pPr>
            <a:r>
              <a:rPr lang="en-US" sz="1500" dirty="0">
                <a:latin typeface="Andalus" pitchFamily="18" charset="-78"/>
                <a:cs typeface="Andalus" pitchFamily="18" charset="-78"/>
              </a:rPr>
              <a:t>Go's strong typing and explicit type declaration make code more reliable and readable, and it helps catch type-related errors at compile time, making it a robust choice for developing scalable and maintainable software.</a:t>
            </a: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4118599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rmAutofit/>
          </a:bodyPr>
          <a:lstStyle/>
          <a:p>
            <a:pPr marL="109728" indent="0">
              <a:buNone/>
            </a:pPr>
            <a:r>
              <a:rPr lang="en-US" sz="1400" b="1" dirty="0">
                <a:latin typeface="Andalus" pitchFamily="18" charset="-78"/>
                <a:cs typeface="Andalus" pitchFamily="18" charset="-78"/>
              </a:rPr>
              <a:t>--------------------------------------------------------------------------------------------------</a:t>
            </a:r>
          </a:p>
          <a:p>
            <a:pPr marL="109728" indent="0" algn="ctr">
              <a:buNone/>
            </a:pPr>
            <a:r>
              <a:rPr lang="en-US" sz="1400" b="1" dirty="0" smtClean="0">
                <a:latin typeface="Andalus" pitchFamily="18" charset="-78"/>
                <a:cs typeface="Andalus" pitchFamily="18" charset="-78"/>
              </a:rPr>
              <a:t>Need </a:t>
            </a:r>
            <a:r>
              <a:rPr lang="en-US" sz="1400" b="1" dirty="0">
                <a:latin typeface="Andalus" pitchFamily="18" charset="-78"/>
                <a:cs typeface="Andalus" pitchFamily="18" charset="-78"/>
              </a:rPr>
              <a:t>for Data </a:t>
            </a:r>
            <a:r>
              <a:rPr lang="en-US" sz="1400" b="1" dirty="0" smtClean="0">
                <a:latin typeface="Andalus" pitchFamily="18" charset="-78"/>
                <a:cs typeface="Andalus" pitchFamily="18" charset="-78"/>
              </a:rPr>
              <a:t>Types</a:t>
            </a:r>
            <a:endParaRPr lang="en-US" sz="1400" b="1" dirty="0">
              <a:latin typeface="Andalus" pitchFamily="18" charset="-78"/>
              <a:cs typeface="Andalus" pitchFamily="18" charset="-78"/>
            </a:endParaRPr>
          </a:p>
          <a:p>
            <a:pPr marL="109728" indent="0">
              <a:buNone/>
            </a:pPr>
            <a:r>
              <a:rPr lang="en-US" sz="1400" b="1" dirty="0">
                <a:latin typeface="Andalus" pitchFamily="18" charset="-78"/>
                <a:cs typeface="Andalus" pitchFamily="18" charset="-78"/>
              </a:rPr>
              <a:t>--------------------------------------------------------------------------------------------------</a:t>
            </a:r>
          </a:p>
          <a:p>
            <a:pPr marL="109728" indent="0">
              <a:buNone/>
            </a:pPr>
            <a:r>
              <a:rPr lang="en-US" sz="1400" dirty="0" smtClean="0">
                <a:latin typeface="Andalus" pitchFamily="18" charset="-78"/>
                <a:cs typeface="Andalus" pitchFamily="18" charset="-78"/>
              </a:rPr>
              <a:t>In </a:t>
            </a:r>
            <a:r>
              <a:rPr lang="en-US" sz="1400" dirty="0">
                <a:latin typeface="Andalus" pitchFamily="18" charset="-78"/>
                <a:cs typeface="Andalus" pitchFamily="18" charset="-78"/>
              </a:rPr>
              <a:t>the Go programming language, data types play a crucial role in programming by helping developers define the kind of data a variable can hold and perform operations on. They provide several benefits:</a:t>
            </a:r>
          </a:p>
          <a:p>
            <a:pPr marL="109728" indent="0">
              <a:buNone/>
            </a:pPr>
            <a:endParaRPr lang="en-US" sz="1400" dirty="0">
              <a:latin typeface="Andalus" pitchFamily="18" charset="-78"/>
              <a:cs typeface="Andalus" pitchFamily="18" charset="-78"/>
            </a:endParaRPr>
          </a:p>
          <a:p>
            <a:pPr marL="109728" indent="0">
              <a:buNone/>
            </a:pPr>
            <a:r>
              <a:rPr lang="en-US" sz="1400" dirty="0">
                <a:latin typeface="Andalus" pitchFamily="18" charset="-78"/>
                <a:cs typeface="Andalus" pitchFamily="18" charset="-78"/>
              </a:rPr>
              <a:t>1. </a:t>
            </a:r>
            <a:r>
              <a:rPr lang="en-US" sz="1400" dirty="0">
                <a:solidFill>
                  <a:srgbClr val="008000"/>
                </a:solidFill>
                <a:latin typeface="Andalus" pitchFamily="18" charset="-78"/>
                <a:cs typeface="Andalus" pitchFamily="18" charset="-78"/>
              </a:rPr>
              <a:t>Type Safety: </a:t>
            </a:r>
            <a:r>
              <a:rPr lang="en-US" sz="1400" dirty="0">
                <a:latin typeface="Andalus" pitchFamily="18" charset="-78"/>
                <a:cs typeface="Andalus" pitchFamily="18" charset="-78"/>
              </a:rPr>
              <a:t>Go is a statically typed language, which means that variable types are defined at compile time. This provides type safety and helps catch type-related errors at compile time rather than at runtime. This reduces the likelihood of bugs and makes the code more robust.</a:t>
            </a:r>
          </a:p>
          <a:p>
            <a:pPr marL="109728" indent="0">
              <a:buNone/>
            </a:pPr>
            <a:endParaRPr lang="en-US" sz="1400" dirty="0">
              <a:latin typeface="Andalus" pitchFamily="18" charset="-78"/>
              <a:cs typeface="Andalus" pitchFamily="18" charset="-78"/>
            </a:endParaRPr>
          </a:p>
          <a:p>
            <a:pPr marL="109728" indent="0">
              <a:buNone/>
            </a:pPr>
            <a:r>
              <a:rPr lang="en-US" sz="1400" dirty="0">
                <a:latin typeface="Andalus" pitchFamily="18" charset="-78"/>
                <a:cs typeface="Andalus" pitchFamily="18" charset="-78"/>
              </a:rPr>
              <a:t>2. </a:t>
            </a:r>
            <a:r>
              <a:rPr lang="en-US" sz="1400" dirty="0">
                <a:solidFill>
                  <a:srgbClr val="008000"/>
                </a:solidFill>
                <a:latin typeface="Andalus" pitchFamily="18" charset="-78"/>
                <a:cs typeface="Andalus" pitchFamily="18" charset="-78"/>
              </a:rPr>
              <a:t>Memory Allocation: </a:t>
            </a:r>
            <a:r>
              <a:rPr lang="en-US" sz="1400" dirty="0">
                <a:latin typeface="Andalus" pitchFamily="18" charset="-78"/>
                <a:cs typeface="Andalus" pitchFamily="18" charset="-78"/>
              </a:rPr>
              <a:t>Data types determine the amount of memory allocated to a variable. This is important for optimizing memory usage, especially in systems programming and when working with large datasets.</a:t>
            </a:r>
          </a:p>
          <a:p>
            <a:pPr marL="109728" indent="0">
              <a:buNone/>
            </a:pPr>
            <a:endParaRPr lang="en-US" sz="1400" dirty="0">
              <a:latin typeface="Andalus" pitchFamily="18" charset="-78"/>
              <a:cs typeface="Andalus" pitchFamily="18" charset="-78"/>
            </a:endParaRPr>
          </a:p>
          <a:p>
            <a:pPr marL="109728" indent="0">
              <a:buNone/>
            </a:pPr>
            <a:r>
              <a:rPr lang="en-US" sz="1400" dirty="0">
                <a:latin typeface="Andalus" pitchFamily="18" charset="-78"/>
                <a:cs typeface="Andalus" pitchFamily="18" charset="-78"/>
              </a:rPr>
              <a:t>3. </a:t>
            </a:r>
            <a:r>
              <a:rPr lang="en-US" sz="1400" dirty="0">
                <a:solidFill>
                  <a:srgbClr val="008000"/>
                </a:solidFill>
                <a:latin typeface="Andalus" pitchFamily="18" charset="-78"/>
                <a:cs typeface="Andalus" pitchFamily="18" charset="-78"/>
              </a:rPr>
              <a:t>Code Clarity: </a:t>
            </a:r>
            <a:r>
              <a:rPr lang="en-US" sz="1400" dirty="0">
                <a:latin typeface="Andalus" pitchFamily="18" charset="-78"/>
                <a:cs typeface="Andalus" pitchFamily="18" charset="-78"/>
              </a:rPr>
              <a:t>Explicitly specifying data types makes the code more readable and self-explanatory. It communicates the developer's intent and helps others understand the purpose of variables and functions.</a:t>
            </a:r>
          </a:p>
          <a:p>
            <a:pPr marL="109728" indent="0">
              <a:buNone/>
            </a:pPr>
            <a:endParaRPr lang="en-US" sz="1400" dirty="0">
              <a:latin typeface="Andalus" pitchFamily="18" charset="-78"/>
              <a:cs typeface="Andalus" pitchFamily="18" charset="-78"/>
            </a:endParaRPr>
          </a:p>
          <a:p>
            <a:pPr marL="109728" indent="0">
              <a:buNone/>
            </a:pPr>
            <a:r>
              <a:rPr lang="en-US" sz="1400" dirty="0">
                <a:latin typeface="Andalus" pitchFamily="18" charset="-78"/>
                <a:cs typeface="Andalus" pitchFamily="18" charset="-78"/>
              </a:rPr>
              <a:t>4</a:t>
            </a:r>
            <a:r>
              <a:rPr lang="en-US" sz="1400" dirty="0">
                <a:solidFill>
                  <a:srgbClr val="008000"/>
                </a:solidFill>
                <a:latin typeface="Andalus" pitchFamily="18" charset="-78"/>
                <a:cs typeface="Andalus" pitchFamily="18" charset="-78"/>
              </a:rPr>
              <a:t>. Performance: </a:t>
            </a:r>
            <a:r>
              <a:rPr lang="en-US" sz="1400" dirty="0">
                <a:latin typeface="Andalus" pitchFamily="18" charset="-78"/>
                <a:cs typeface="Andalus" pitchFamily="18" charset="-78"/>
              </a:rPr>
              <a:t>Data types can impact the performance of your code. For example, using the correct numeric data type can ensure efficient arithmetic operations. Go provides a range of data types for different use cases, such as </a:t>
            </a:r>
            <a:r>
              <a:rPr lang="en-US" sz="1400" dirty="0" err="1">
                <a:latin typeface="Andalus" pitchFamily="18" charset="-78"/>
                <a:cs typeface="Andalus" pitchFamily="18" charset="-78"/>
              </a:rPr>
              <a:t>int</a:t>
            </a:r>
            <a:r>
              <a:rPr lang="en-US" sz="1400" dirty="0">
                <a:latin typeface="Andalus" pitchFamily="18" charset="-78"/>
                <a:cs typeface="Andalus" pitchFamily="18" charset="-78"/>
              </a:rPr>
              <a:t>, float64, and complex128, each with its own performance characteristics.</a:t>
            </a:r>
          </a:p>
          <a:p>
            <a:pPr marL="109728" indent="0">
              <a:buNone/>
            </a:pPr>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11444621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12929</TotalTime>
  <Words>1084</Words>
  <Application>Microsoft Office PowerPoint</Application>
  <PresentationFormat>On-screen Show (4:3)</PresentationFormat>
  <Paragraphs>353</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Andalus</vt:lpstr>
      <vt:lpstr>Aparajita</vt:lpstr>
      <vt:lpstr>Calibri</vt:lpstr>
      <vt:lpstr>Lucida Sans Unicode</vt:lpstr>
      <vt:lpstr>Verdana</vt:lpstr>
      <vt:lpstr>Wingdings 2</vt:lpstr>
      <vt:lpstr>Wingdings 3</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GangBoard (A division of Besant Technologies)</dc:title>
  <dc:creator>fardeen</dc:creator>
  <cp:lastModifiedBy>hp</cp:lastModifiedBy>
  <cp:revision>1391</cp:revision>
  <dcterms:created xsi:type="dcterms:W3CDTF">2018-01-16T19:20:37Z</dcterms:created>
  <dcterms:modified xsi:type="dcterms:W3CDTF">2023-10-04T01:57:12Z</dcterms:modified>
</cp:coreProperties>
</file>