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7" r:id="rId2"/>
    <p:sldId id="343" r:id="rId3"/>
    <p:sldId id="378" r:id="rId4"/>
    <p:sldId id="379" r:id="rId5"/>
    <p:sldId id="380" r:id="rId6"/>
    <p:sldId id="377" r:id="rId7"/>
    <p:sldId id="349" r:id="rId8"/>
    <p:sldId id="35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5/21/2024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5/21/2024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16868"/>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Go-Session-6</a:t>
            </a: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Loops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b="1" smtClean="0">
                <a:solidFill>
                  <a:srgbClr val="FF0000"/>
                </a:solidFill>
                <a:latin typeface="Andalus" pitchFamily="18" charset="-78"/>
                <a:cs typeface="Andalus" pitchFamily="18" charset="-78"/>
              </a:rPr>
              <a:t>    By </a:t>
            </a:r>
            <a:r>
              <a:rPr lang="en-US" b="1" dirty="0">
                <a:solidFill>
                  <a:srgbClr val="FF0000"/>
                </a:solidFill>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1746097"/>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525245"/>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What are Loops ?</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Loop Execution</a:t>
            </a:r>
          </a:p>
          <a:p>
            <a:pPr lvl="0"/>
            <a:r>
              <a:rPr lang="en-US" sz="1400" dirty="0">
                <a:latin typeface="Andalus" pitchFamily="18" charset="-78"/>
                <a:cs typeface="Andalus" pitchFamily="18" charset="-78"/>
              </a:rPr>
              <a:t>For loop</a:t>
            </a:r>
          </a:p>
          <a:p>
            <a:pPr lvl="0"/>
            <a:r>
              <a:rPr lang="en-US" sz="1400" dirty="0">
                <a:latin typeface="Andalus" pitchFamily="18" charset="-78"/>
                <a:cs typeface="Andalus" pitchFamily="18" charset="-78"/>
              </a:rPr>
              <a:t>While loop </a:t>
            </a:r>
          </a:p>
          <a:p>
            <a:pPr lvl="0"/>
            <a:r>
              <a:rPr lang="en-US" sz="1400" dirty="0">
                <a:latin typeface="Andalus" pitchFamily="18" charset="-78"/>
                <a:cs typeface="Andalus" pitchFamily="18" charset="-78"/>
              </a:rPr>
              <a:t>Do while loop</a:t>
            </a:r>
          </a:p>
          <a:p>
            <a:pPr lvl="0"/>
            <a:r>
              <a:rPr lang="en-US" sz="1400" dirty="0">
                <a:latin typeface="Andalus" pitchFamily="18" charset="-78"/>
                <a:cs typeface="Andalus" pitchFamily="18" charset="-78"/>
              </a:rPr>
              <a:t>Initialization</a:t>
            </a:r>
          </a:p>
          <a:p>
            <a:pPr lvl="0"/>
            <a:r>
              <a:rPr lang="en-US" sz="1400" dirty="0">
                <a:latin typeface="Andalus" pitchFamily="18" charset="-78"/>
                <a:cs typeface="Andalus" pitchFamily="18" charset="-78"/>
              </a:rPr>
              <a:t>Iteration</a:t>
            </a:r>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92500" lnSpcReduction="20000"/>
          </a:bodyPr>
          <a:lstStyle/>
          <a:p>
            <a:pPr marL="109728" indent="0" algn="ctr">
              <a:buNone/>
            </a:pPr>
            <a:r>
              <a:rPr lang="en-US" sz="1500" b="1" dirty="0" smtClean="0">
                <a:latin typeface="Andalus" pitchFamily="18" charset="-78"/>
                <a:cs typeface="Andalus" pitchFamily="18" charset="-78"/>
              </a:rPr>
              <a:t>------------------------------------------------------------------------------------------------</a:t>
            </a:r>
          </a:p>
          <a:p>
            <a:pPr marL="109728" indent="0" algn="ctr">
              <a:buNone/>
            </a:pPr>
            <a:r>
              <a:rPr lang="en-US" sz="1500" b="1" dirty="0" smtClean="0">
                <a:latin typeface="Andalus" pitchFamily="18" charset="-78"/>
                <a:cs typeface="Andalus" pitchFamily="18" charset="-78"/>
              </a:rPr>
              <a:t>What </a:t>
            </a:r>
            <a:r>
              <a:rPr lang="en-US" sz="1500" b="1" dirty="0">
                <a:latin typeface="Andalus" pitchFamily="18" charset="-78"/>
                <a:cs typeface="Andalus" pitchFamily="18" charset="-78"/>
              </a:rPr>
              <a:t>are Loops </a:t>
            </a:r>
            <a:r>
              <a:rPr lang="en-US" sz="1500" b="1" dirty="0" smtClean="0">
                <a:latin typeface="Andalus" pitchFamily="18" charset="-78"/>
                <a:cs typeface="Andalus" pitchFamily="18" charset="-78"/>
              </a:rPr>
              <a:t>?</a:t>
            </a:r>
            <a:endParaRPr lang="en-US" sz="1500" b="1" dirty="0">
              <a:latin typeface="Andalus" pitchFamily="18" charset="-78"/>
              <a:cs typeface="Andalus" pitchFamily="18" charset="-78"/>
            </a:endParaRPr>
          </a:p>
          <a:p>
            <a:pPr marL="109728" indent="0" algn="ctr">
              <a:buNone/>
            </a:pPr>
            <a:r>
              <a:rPr lang="en-US" sz="1500" b="1" dirty="0">
                <a:latin typeface="Andalus" pitchFamily="18" charset="-78"/>
                <a:cs typeface="Andalus" pitchFamily="18" charset="-78"/>
              </a:rPr>
              <a:t>------------------------------------------------------------------------------------------------</a:t>
            </a:r>
          </a:p>
          <a:p>
            <a:pPr marL="109728" lvl="0" indent="0">
              <a:buNone/>
            </a:pPr>
            <a:r>
              <a:rPr lang="en-US" sz="1500" b="1" dirty="0" smtClean="0">
                <a:solidFill>
                  <a:srgbClr val="002060"/>
                </a:solidFill>
                <a:latin typeface="Andalus" pitchFamily="18" charset="-78"/>
                <a:cs typeface="Andalus" pitchFamily="18" charset="-78"/>
              </a:rPr>
              <a:t>In </a:t>
            </a:r>
            <a:r>
              <a:rPr lang="en-US" sz="1500" b="1" dirty="0">
                <a:solidFill>
                  <a:srgbClr val="002060"/>
                </a:solidFill>
                <a:latin typeface="Andalus" pitchFamily="18" charset="-78"/>
                <a:cs typeface="Andalus" pitchFamily="18" charset="-78"/>
              </a:rPr>
              <a:t>Go (often referred to as </a:t>
            </a:r>
            <a:r>
              <a:rPr lang="en-US" sz="1500" b="1" dirty="0" err="1">
                <a:solidFill>
                  <a:srgbClr val="002060"/>
                </a:solidFill>
                <a:latin typeface="Andalus" pitchFamily="18" charset="-78"/>
                <a:cs typeface="Andalus" pitchFamily="18" charset="-78"/>
              </a:rPr>
              <a:t>Golang</a:t>
            </a:r>
            <a:r>
              <a:rPr lang="en-US" sz="1500" b="1" dirty="0">
                <a:solidFill>
                  <a:srgbClr val="002060"/>
                </a:solidFill>
                <a:latin typeface="Andalus" pitchFamily="18" charset="-78"/>
                <a:cs typeface="Andalus" pitchFamily="18" charset="-78"/>
              </a:rPr>
              <a:t>), loops are control structures that allow you to repeatedly execute a block of code as long as a certain condition is met or for a fixed number of iterations. Go provides three types of loops: the `for` loop, the `range` loop, and the `</a:t>
            </a:r>
            <a:r>
              <a:rPr lang="en-US" sz="1500" b="1" dirty="0" err="1">
                <a:solidFill>
                  <a:srgbClr val="002060"/>
                </a:solidFill>
                <a:latin typeface="Andalus" pitchFamily="18" charset="-78"/>
                <a:cs typeface="Andalus" pitchFamily="18" charset="-78"/>
              </a:rPr>
              <a:t>goto</a:t>
            </a:r>
            <a:r>
              <a:rPr lang="en-US" sz="1500" b="1" dirty="0">
                <a:solidFill>
                  <a:srgbClr val="002060"/>
                </a:solidFill>
                <a:latin typeface="Andalus" pitchFamily="18" charset="-78"/>
                <a:cs typeface="Andalus" pitchFamily="18" charset="-78"/>
              </a:rPr>
              <a:t>` statement (although the `</a:t>
            </a:r>
            <a:r>
              <a:rPr lang="en-US" sz="1500" b="1" dirty="0" err="1">
                <a:solidFill>
                  <a:srgbClr val="002060"/>
                </a:solidFill>
                <a:latin typeface="Andalus" pitchFamily="18" charset="-78"/>
                <a:cs typeface="Andalus" pitchFamily="18" charset="-78"/>
              </a:rPr>
              <a:t>goto</a:t>
            </a:r>
            <a:r>
              <a:rPr lang="en-US" sz="1500" b="1" dirty="0">
                <a:solidFill>
                  <a:srgbClr val="002060"/>
                </a:solidFill>
                <a:latin typeface="Andalus" pitchFamily="18" charset="-78"/>
                <a:cs typeface="Andalus" pitchFamily="18" charset="-78"/>
              </a:rPr>
              <a:t>` statement is rarely used in modern Go code and is considered bad practice).</a:t>
            </a:r>
          </a:p>
          <a:p>
            <a:pPr marL="109728" lvl="0" indent="0">
              <a:buNone/>
            </a:pPr>
            <a:endParaRPr lang="en-US" sz="1500" dirty="0">
              <a:latin typeface="Andalus" pitchFamily="18" charset="-78"/>
              <a:cs typeface="Andalus" pitchFamily="18" charset="-78"/>
            </a:endParaRPr>
          </a:p>
          <a:p>
            <a:pPr marL="452628" lvl="0" indent="-342900">
              <a:buAutoNum type="arabicPeriod"/>
            </a:pPr>
            <a:r>
              <a:rPr lang="en-US" sz="1500" dirty="0" smtClean="0">
                <a:solidFill>
                  <a:srgbClr val="008000"/>
                </a:solidFill>
                <a:latin typeface="Andalus" pitchFamily="18" charset="-78"/>
                <a:cs typeface="Andalus" pitchFamily="18" charset="-78"/>
              </a:rPr>
              <a:t>For Loop: </a:t>
            </a:r>
            <a:r>
              <a:rPr lang="en-US" sz="1500" dirty="0">
                <a:latin typeface="Andalus" pitchFamily="18" charset="-78"/>
                <a:cs typeface="Andalus" pitchFamily="18" charset="-78"/>
              </a:rPr>
              <a:t>The `for` loop is the most commonly used loop in Go. It can be used to iterate over elements in a collection (like an array or a slice) or to execute a block of code repeatedly until a condition becomes </a:t>
            </a:r>
            <a:r>
              <a:rPr lang="en-US" sz="1500" dirty="0" smtClean="0">
                <a:latin typeface="Andalus" pitchFamily="18" charset="-78"/>
                <a:cs typeface="Andalus" pitchFamily="18" charset="-78"/>
              </a:rPr>
              <a:t>false</a:t>
            </a:r>
          </a:p>
          <a:p>
            <a:pPr marL="452628" lvl="0" indent="-342900">
              <a:buAutoNum type="arabicPeriod"/>
            </a:pPr>
            <a:endParaRPr lang="en-US" sz="1500" dirty="0">
              <a:latin typeface="Andalus" pitchFamily="18" charset="-78"/>
              <a:cs typeface="Andalus" pitchFamily="18" charset="-78"/>
            </a:endParaRPr>
          </a:p>
          <a:p>
            <a:pPr marL="109728" lvl="0" indent="0">
              <a:buNone/>
            </a:pPr>
            <a:r>
              <a:rPr lang="en-US" sz="1500" dirty="0">
                <a:solidFill>
                  <a:srgbClr val="008000"/>
                </a:solidFill>
                <a:latin typeface="Andalus" pitchFamily="18" charset="-78"/>
                <a:cs typeface="Andalus" pitchFamily="18" charset="-78"/>
              </a:rPr>
              <a:t>// Example of a basic for loop</a:t>
            </a:r>
          </a:p>
          <a:p>
            <a:pPr marL="109728" lvl="0" indent="0">
              <a:buNone/>
            </a:pPr>
            <a:r>
              <a:rPr lang="en-US" sz="1500" dirty="0">
                <a:solidFill>
                  <a:srgbClr val="FF0000"/>
                </a:solidFill>
                <a:latin typeface="Andalus" pitchFamily="18" charset="-78"/>
                <a:cs typeface="Andalus" pitchFamily="18" charset="-78"/>
              </a:rPr>
              <a:t>   for </a:t>
            </a:r>
            <a:r>
              <a:rPr lang="en-US" sz="1500" dirty="0" err="1">
                <a:solidFill>
                  <a:srgbClr val="FF0000"/>
                </a:solidFill>
                <a:latin typeface="Andalus" pitchFamily="18" charset="-78"/>
                <a:cs typeface="Andalus" pitchFamily="18" charset="-78"/>
              </a:rPr>
              <a:t>i</a:t>
            </a:r>
            <a:r>
              <a:rPr lang="en-US" sz="1500" dirty="0">
                <a:solidFill>
                  <a:srgbClr val="FF0000"/>
                </a:solidFill>
                <a:latin typeface="Andalus" pitchFamily="18" charset="-78"/>
                <a:cs typeface="Andalus" pitchFamily="18" charset="-78"/>
              </a:rPr>
              <a:t> := 0; </a:t>
            </a:r>
            <a:r>
              <a:rPr lang="en-US" sz="1500" dirty="0" err="1">
                <a:solidFill>
                  <a:srgbClr val="FF0000"/>
                </a:solidFill>
                <a:latin typeface="Andalus" pitchFamily="18" charset="-78"/>
                <a:cs typeface="Andalus" pitchFamily="18" charset="-78"/>
              </a:rPr>
              <a:t>i</a:t>
            </a:r>
            <a:r>
              <a:rPr lang="en-US" sz="1500" dirty="0">
                <a:solidFill>
                  <a:srgbClr val="FF0000"/>
                </a:solidFill>
                <a:latin typeface="Andalus" pitchFamily="18" charset="-78"/>
                <a:cs typeface="Andalus" pitchFamily="18" charset="-78"/>
              </a:rPr>
              <a:t> &lt; 5; </a:t>
            </a:r>
            <a:r>
              <a:rPr lang="en-US" sz="1500" dirty="0" err="1">
                <a:solidFill>
                  <a:srgbClr val="FF0000"/>
                </a:solidFill>
                <a:latin typeface="Andalus" pitchFamily="18" charset="-78"/>
                <a:cs typeface="Andalus" pitchFamily="18" charset="-78"/>
              </a:rPr>
              <a:t>i</a:t>
            </a:r>
            <a:r>
              <a:rPr lang="en-US" sz="1500" dirty="0">
                <a:solidFill>
                  <a:srgbClr val="FF0000"/>
                </a:solidFill>
                <a:latin typeface="Andalus" pitchFamily="18" charset="-78"/>
                <a:cs typeface="Andalus" pitchFamily="18" charset="-78"/>
              </a:rPr>
              <a:t>++ {</a:t>
            </a:r>
          </a:p>
          <a:p>
            <a:pPr marL="109728" lvl="0" indent="0">
              <a:buNone/>
            </a:pPr>
            <a:r>
              <a:rPr lang="en-US" sz="1500" dirty="0">
                <a:solidFill>
                  <a:srgbClr val="FF0000"/>
                </a:solidFill>
                <a:latin typeface="Andalus" pitchFamily="18" charset="-78"/>
                <a:cs typeface="Andalus" pitchFamily="18" charset="-78"/>
              </a:rPr>
              <a:t>       </a:t>
            </a:r>
            <a:r>
              <a:rPr lang="en-US" sz="1500" dirty="0" err="1">
                <a:solidFill>
                  <a:srgbClr val="FF0000"/>
                </a:solidFill>
                <a:latin typeface="Andalus" pitchFamily="18" charset="-78"/>
                <a:cs typeface="Andalus" pitchFamily="18" charset="-78"/>
              </a:rPr>
              <a:t>fmt.Println</a:t>
            </a:r>
            <a:r>
              <a:rPr lang="en-US" sz="1500" dirty="0">
                <a:solidFill>
                  <a:srgbClr val="FF0000"/>
                </a:solidFill>
                <a:latin typeface="Andalus" pitchFamily="18" charset="-78"/>
                <a:cs typeface="Andalus" pitchFamily="18" charset="-78"/>
              </a:rPr>
              <a:t>(</a:t>
            </a:r>
            <a:r>
              <a:rPr lang="en-US" sz="1500" dirty="0" err="1">
                <a:solidFill>
                  <a:srgbClr val="FF0000"/>
                </a:solidFill>
                <a:latin typeface="Andalus" pitchFamily="18" charset="-78"/>
                <a:cs typeface="Andalus" pitchFamily="18" charset="-78"/>
              </a:rPr>
              <a:t>i</a:t>
            </a:r>
            <a:r>
              <a:rPr lang="en-US" sz="1500" dirty="0">
                <a:solidFill>
                  <a:srgbClr val="FF0000"/>
                </a:solidFill>
                <a:latin typeface="Andalus" pitchFamily="18" charset="-78"/>
                <a:cs typeface="Andalus" pitchFamily="18" charset="-78"/>
              </a:rPr>
              <a:t>)</a:t>
            </a:r>
          </a:p>
          <a:p>
            <a:pPr marL="109728" lvl="0" indent="0">
              <a:buNone/>
            </a:pPr>
            <a:r>
              <a:rPr lang="en-US" sz="1500" dirty="0">
                <a:solidFill>
                  <a:srgbClr val="FF0000"/>
                </a:solidFill>
                <a:latin typeface="Andalus" pitchFamily="18" charset="-78"/>
                <a:cs typeface="Andalus" pitchFamily="18" charset="-78"/>
              </a:rPr>
              <a:t>   }</a:t>
            </a:r>
          </a:p>
          <a:p>
            <a:pPr marL="109728" lvl="0" indent="0">
              <a:buNone/>
            </a:pPr>
            <a:endParaRPr lang="en-US" sz="1500" dirty="0">
              <a:latin typeface="Andalus" pitchFamily="18" charset="-78"/>
              <a:cs typeface="Andalus" pitchFamily="18" charset="-78"/>
            </a:endParaRPr>
          </a:p>
          <a:p>
            <a:pPr marL="109728" lvl="0" indent="0">
              <a:buNone/>
            </a:pPr>
            <a:r>
              <a:rPr lang="en-US" sz="1500" dirty="0">
                <a:latin typeface="Andalus" pitchFamily="18" charset="-78"/>
                <a:cs typeface="Andalus" pitchFamily="18" charset="-78"/>
              </a:rPr>
              <a:t>   In this example, the loop will iterate from `0` to `4`, printing each value of `</a:t>
            </a:r>
            <a:r>
              <a:rPr lang="en-US" sz="1500" dirty="0" err="1">
                <a:latin typeface="Andalus" pitchFamily="18" charset="-78"/>
                <a:cs typeface="Andalus" pitchFamily="18" charset="-78"/>
              </a:rPr>
              <a:t>i</a:t>
            </a:r>
            <a:r>
              <a:rPr lang="en-US" sz="1500" dirty="0">
                <a:latin typeface="Andalus" pitchFamily="18" charset="-78"/>
                <a:cs typeface="Andalus" pitchFamily="18" charset="-78"/>
              </a:rPr>
              <a:t>` in the process.</a:t>
            </a:r>
          </a:p>
          <a:p>
            <a:pPr marL="109728" lvl="0" indent="0">
              <a:buNone/>
            </a:pPr>
            <a:endParaRPr lang="en-US" sz="1500" dirty="0">
              <a:latin typeface="Andalus" pitchFamily="18" charset="-78"/>
              <a:cs typeface="Andalus" pitchFamily="18" charset="-78"/>
            </a:endParaRPr>
          </a:p>
          <a:p>
            <a:pPr marL="109728" lvl="0" indent="0">
              <a:buNone/>
            </a:pPr>
            <a:r>
              <a:rPr lang="en-US" sz="1500" b="1" dirty="0">
                <a:latin typeface="Andalus" pitchFamily="18" charset="-78"/>
                <a:cs typeface="Andalus" pitchFamily="18" charset="-78"/>
              </a:rPr>
              <a:t>2. </a:t>
            </a:r>
            <a:r>
              <a:rPr lang="en-US" sz="1500" b="1" dirty="0" smtClean="0">
                <a:solidFill>
                  <a:srgbClr val="008000"/>
                </a:solidFill>
                <a:latin typeface="Andalus" pitchFamily="18" charset="-78"/>
                <a:cs typeface="Andalus" pitchFamily="18" charset="-78"/>
              </a:rPr>
              <a:t>Range Loop: </a:t>
            </a:r>
            <a:r>
              <a:rPr lang="en-US" sz="1500" dirty="0">
                <a:latin typeface="Andalus" pitchFamily="18" charset="-78"/>
                <a:cs typeface="Andalus" pitchFamily="18" charset="-78"/>
              </a:rPr>
              <a:t>The `range` loop is specifically used for iterating over elements in a collection like arrays, slices, maps, or strings. It automatically handles indexing and value retrieval.</a:t>
            </a:r>
          </a:p>
          <a:p>
            <a:pPr marL="109728" lvl="0" indent="0">
              <a:buNone/>
            </a:pPr>
            <a:endParaRPr lang="en-US" sz="1500" dirty="0" smtClean="0">
              <a:latin typeface="Andalus" pitchFamily="18" charset="-78"/>
              <a:cs typeface="Andalus" pitchFamily="18" charset="-78"/>
            </a:endParaRPr>
          </a:p>
          <a:p>
            <a:pPr marL="109728" indent="0">
              <a:buNone/>
            </a:pPr>
            <a:r>
              <a:rPr lang="en-US" sz="1500" dirty="0">
                <a:solidFill>
                  <a:srgbClr val="008000"/>
                </a:solidFill>
                <a:latin typeface="Andalus" pitchFamily="18" charset="-78"/>
                <a:cs typeface="Andalus" pitchFamily="18" charset="-78"/>
              </a:rPr>
              <a:t>// Example of a range loop over a slice</a:t>
            </a:r>
          </a:p>
          <a:p>
            <a:pPr marL="109728" indent="0">
              <a:buNone/>
            </a:pPr>
            <a:r>
              <a:rPr lang="en-US" sz="1500" dirty="0">
                <a:solidFill>
                  <a:srgbClr val="FF0000"/>
                </a:solidFill>
                <a:latin typeface="Andalus" pitchFamily="18" charset="-78"/>
                <a:cs typeface="Andalus" pitchFamily="18" charset="-78"/>
              </a:rPr>
              <a:t>   numbers := []</a:t>
            </a:r>
            <a:r>
              <a:rPr lang="en-US" sz="1500" dirty="0" err="1">
                <a:solidFill>
                  <a:srgbClr val="FF0000"/>
                </a:solidFill>
                <a:latin typeface="Andalus" pitchFamily="18" charset="-78"/>
                <a:cs typeface="Andalus" pitchFamily="18" charset="-78"/>
              </a:rPr>
              <a:t>int</a:t>
            </a:r>
            <a:r>
              <a:rPr lang="en-US" sz="1500" dirty="0">
                <a:solidFill>
                  <a:srgbClr val="FF0000"/>
                </a:solidFill>
                <a:latin typeface="Andalus" pitchFamily="18" charset="-78"/>
                <a:cs typeface="Andalus" pitchFamily="18" charset="-78"/>
              </a:rPr>
              <a:t>{1, 2, 3, 4, 5}</a:t>
            </a:r>
          </a:p>
          <a:p>
            <a:pPr marL="109728" indent="0">
              <a:buNone/>
            </a:pPr>
            <a:r>
              <a:rPr lang="en-US" sz="1500" dirty="0">
                <a:solidFill>
                  <a:srgbClr val="FF0000"/>
                </a:solidFill>
                <a:latin typeface="Andalus" pitchFamily="18" charset="-78"/>
                <a:cs typeface="Andalus" pitchFamily="18" charset="-78"/>
              </a:rPr>
              <a:t>   for index, value := range numbers {</a:t>
            </a:r>
          </a:p>
          <a:p>
            <a:pPr marL="109728" indent="0">
              <a:buNone/>
            </a:pPr>
            <a:r>
              <a:rPr lang="en-US" sz="1500" dirty="0">
                <a:solidFill>
                  <a:srgbClr val="FF0000"/>
                </a:solidFill>
                <a:latin typeface="Andalus" pitchFamily="18" charset="-78"/>
                <a:cs typeface="Andalus" pitchFamily="18" charset="-78"/>
              </a:rPr>
              <a:t>       </a:t>
            </a:r>
            <a:r>
              <a:rPr lang="en-US" sz="1500" dirty="0" err="1">
                <a:solidFill>
                  <a:srgbClr val="FF0000"/>
                </a:solidFill>
                <a:latin typeface="Andalus" pitchFamily="18" charset="-78"/>
                <a:cs typeface="Andalus" pitchFamily="18" charset="-78"/>
              </a:rPr>
              <a:t>fmt.Printf</a:t>
            </a:r>
            <a:r>
              <a:rPr lang="en-US" sz="1500" dirty="0">
                <a:solidFill>
                  <a:srgbClr val="FF0000"/>
                </a:solidFill>
                <a:latin typeface="Andalus" pitchFamily="18" charset="-78"/>
                <a:cs typeface="Andalus" pitchFamily="18" charset="-78"/>
              </a:rPr>
              <a:t>("Index: %d, Value: %d\n", index, value)</a:t>
            </a:r>
          </a:p>
          <a:p>
            <a:pPr marL="109728" indent="0">
              <a:buNone/>
            </a:pPr>
            <a:r>
              <a:rPr lang="en-US" sz="1500" dirty="0">
                <a:solidFill>
                  <a:srgbClr val="FF0000"/>
                </a:solidFill>
                <a:latin typeface="Andalus" pitchFamily="18" charset="-78"/>
                <a:cs typeface="Andalus" pitchFamily="18" charset="-78"/>
              </a:rPr>
              <a:t>   }</a:t>
            </a:r>
          </a:p>
          <a:p>
            <a:pPr lvl="0"/>
            <a:endParaRPr lang="en-IN" sz="1500" dirty="0">
              <a:latin typeface="Andalus" pitchFamily="18" charset="-78"/>
              <a:cs typeface="Andalus" pitchFamily="18" charset="-78"/>
            </a:endParaRPr>
          </a:p>
          <a:p>
            <a:endParaRPr lang="en-US" sz="15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85000" lnSpcReduction="10000"/>
          </a:bodyPr>
          <a:lstStyle/>
          <a:p>
            <a:pPr marL="109728" indent="0" algn="ctr">
              <a:buNone/>
            </a:pPr>
            <a:r>
              <a:rPr lang="en-US" sz="1600" b="1" dirty="0" smtClean="0">
                <a:latin typeface="Andalus" pitchFamily="18" charset="-78"/>
                <a:cs typeface="Andalus" pitchFamily="18" charset="-78"/>
              </a:rPr>
              <a:t>------------------------------------------------------------------------------------------------</a:t>
            </a:r>
          </a:p>
          <a:p>
            <a:pPr marL="109728" indent="0" algn="ctr">
              <a:buNone/>
            </a:pPr>
            <a:r>
              <a:rPr lang="en-US" sz="1600" b="1" dirty="0" smtClean="0">
                <a:latin typeface="Andalus" pitchFamily="18" charset="-78"/>
                <a:cs typeface="Andalus" pitchFamily="18" charset="-78"/>
              </a:rPr>
              <a:t>What </a:t>
            </a:r>
            <a:r>
              <a:rPr lang="en-US" sz="1600" b="1" dirty="0">
                <a:latin typeface="Andalus" pitchFamily="18" charset="-78"/>
                <a:cs typeface="Andalus" pitchFamily="18" charset="-78"/>
              </a:rPr>
              <a:t>are Loops </a:t>
            </a:r>
            <a:r>
              <a:rPr lang="en-US" sz="1600" b="1" dirty="0" smtClean="0">
                <a:latin typeface="Andalus" pitchFamily="18" charset="-78"/>
                <a:cs typeface="Andalus" pitchFamily="18" charset="-78"/>
              </a:rPr>
              <a:t>?</a:t>
            </a:r>
            <a:endParaRPr lang="en-US" sz="1600" b="1" dirty="0">
              <a:latin typeface="Andalus" pitchFamily="18" charset="-78"/>
              <a:cs typeface="Andalus" pitchFamily="18" charset="-78"/>
            </a:endParaRPr>
          </a:p>
          <a:p>
            <a:pPr marL="109728" indent="0" algn="ctr">
              <a:buNone/>
            </a:pPr>
            <a:r>
              <a:rPr lang="en-US" sz="1600" b="1" dirty="0">
                <a:latin typeface="Andalus" pitchFamily="18" charset="-78"/>
                <a:cs typeface="Andalus" pitchFamily="18" charset="-78"/>
              </a:rPr>
              <a:t>------------------------------------------------------------------------------------------------</a:t>
            </a:r>
          </a:p>
          <a:p>
            <a:pPr marL="109728" lvl="0" indent="0">
              <a:buNone/>
            </a:pPr>
            <a:r>
              <a:rPr lang="en-US" sz="1600" dirty="0" smtClean="0">
                <a:latin typeface="Andalus" pitchFamily="18" charset="-78"/>
                <a:cs typeface="Andalus" pitchFamily="18" charset="-78"/>
              </a:rPr>
              <a:t>This </a:t>
            </a:r>
            <a:r>
              <a:rPr lang="en-US" sz="1600" dirty="0">
                <a:latin typeface="Andalus" pitchFamily="18" charset="-78"/>
                <a:cs typeface="Andalus" pitchFamily="18" charset="-78"/>
              </a:rPr>
              <a:t>loop iterates through the elements of the `numbers` slice and prints both the index and the value of each element.</a:t>
            </a:r>
          </a:p>
          <a:p>
            <a:pPr marL="109728" lvl="0" indent="0">
              <a:buNone/>
            </a:pPr>
            <a:endParaRPr lang="en-US" sz="1600" dirty="0">
              <a:latin typeface="Andalus" pitchFamily="18" charset="-78"/>
              <a:cs typeface="Andalus" pitchFamily="18" charset="-78"/>
            </a:endParaRPr>
          </a:p>
          <a:p>
            <a:pPr marL="109728" lvl="0" indent="0">
              <a:buNone/>
            </a:pPr>
            <a:r>
              <a:rPr lang="en-US" sz="1600" dirty="0">
                <a:latin typeface="Andalus" pitchFamily="18" charset="-78"/>
                <a:cs typeface="Andalus" pitchFamily="18" charset="-78"/>
              </a:rPr>
              <a:t>3. </a:t>
            </a:r>
            <a:r>
              <a:rPr lang="en-US" sz="1600" dirty="0" err="1" smtClean="0">
                <a:solidFill>
                  <a:srgbClr val="008000"/>
                </a:solidFill>
                <a:latin typeface="Andalus" pitchFamily="18" charset="-78"/>
                <a:cs typeface="Andalus" pitchFamily="18" charset="-78"/>
              </a:rPr>
              <a:t>Goto</a:t>
            </a:r>
            <a:r>
              <a:rPr lang="en-US" sz="1600" dirty="0" smtClean="0">
                <a:solidFill>
                  <a:srgbClr val="008000"/>
                </a:solidFill>
                <a:latin typeface="Andalus" pitchFamily="18" charset="-78"/>
                <a:cs typeface="Andalus" pitchFamily="18" charset="-78"/>
              </a:rPr>
              <a:t> Statement: </a:t>
            </a:r>
            <a:r>
              <a:rPr lang="en-US" sz="1600" dirty="0">
                <a:latin typeface="Andalus" pitchFamily="18" charset="-78"/>
                <a:cs typeface="Andalus" pitchFamily="18" charset="-78"/>
              </a:rPr>
              <a:t>The `</a:t>
            </a:r>
            <a:r>
              <a:rPr lang="en-US" sz="1600" dirty="0" err="1">
                <a:latin typeface="Andalus" pitchFamily="18" charset="-78"/>
                <a:cs typeface="Andalus" pitchFamily="18" charset="-78"/>
              </a:rPr>
              <a:t>goto</a:t>
            </a:r>
            <a:r>
              <a:rPr lang="en-US" sz="1600" dirty="0">
                <a:latin typeface="Andalus" pitchFamily="18" charset="-78"/>
                <a:cs typeface="Andalus" pitchFamily="18" charset="-78"/>
              </a:rPr>
              <a:t>` statement is used for jumping to a labeled statement within the current function. It is generally discouraged and considered bad practice in Go because it can make the code less readable and harder to maintain. It's rarely used in modern Go code.</a:t>
            </a:r>
          </a:p>
          <a:p>
            <a:pPr marL="109728" lvl="0" indent="0">
              <a:buNone/>
            </a:pPr>
            <a:endParaRPr lang="en-US" sz="1600" dirty="0" smtClean="0">
              <a:latin typeface="Andalus" pitchFamily="18" charset="-78"/>
              <a:cs typeface="Andalus" pitchFamily="18" charset="-78"/>
            </a:endParaRPr>
          </a:p>
          <a:p>
            <a:pPr marL="109728" lvl="0" indent="0">
              <a:buNone/>
            </a:pPr>
            <a:r>
              <a:rPr lang="en-US" sz="1600" dirty="0">
                <a:solidFill>
                  <a:srgbClr val="008000"/>
                </a:solidFill>
                <a:latin typeface="Andalus" pitchFamily="18" charset="-78"/>
                <a:cs typeface="Andalus" pitchFamily="18" charset="-78"/>
              </a:rPr>
              <a:t>// Example of using </a:t>
            </a:r>
            <a:r>
              <a:rPr lang="en-US" sz="1600" dirty="0" err="1">
                <a:solidFill>
                  <a:srgbClr val="008000"/>
                </a:solidFill>
                <a:latin typeface="Andalus" pitchFamily="18" charset="-78"/>
                <a:cs typeface="Andalus" pitchFamily="18" charset="-78"/>
              </a:rPr>
              <a:t>goto</a:t>
            </a:r>
            <a:r>
              <a:rPr lang="en-US" sz="1600" dirty="0">
                <a:solidFill>
                  <a:srgbClr val="008000"/>
                </a:solidFill>
                <a:latin typeface="Andalus" pitchFamily="18" charset="-78"/>
                <a:cs typeface="Andalus" pitchFamily="18" charset="-78"/>
              </a:rPr>
              <a:t> (not recommended)</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i</a:t>
            </a:r>
            <a:r>
              <a:rPr lang="en-US" sz="1600" dirty="0">
                <a:solidFill>
                  <a:srgbClr val="FF0000"/>
                </a:solidFill>
                <a:latin typeface="Andalus" pitchFamily="18" charset="-78"/>
                <a:cs typeface="Andalus" pitchFamily="18" charset="-78"/>
              </a:rPr>
              <a:t> := 0</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LoopStart</a:t>
            </a:r>
            <a:r>
              <a:rPr lang="en-US" sz="1600" dirty="0">
                <a:solidFill>
                  <a:srgbClr val="FF0000"/>
                </a:solidFill>
                <a:latin typeface="Andalus" pitchFamily="18" charset="-78"/>
                <a:cs typeface="Andalus" pitchFamily="18" charset="-78"/>
              </a:rPr>
              <a:t>:</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fmt.Println</a:t>
            </a:r>
            <a:r>
              <a:rPr lang="en-US" sz="1600" dirty="0">
                <a:solidFill>
                  <a:srgbClr val="FF0000"/>
                </a:solidFill>
                <a:latin typeface="Andalus" pitchFamily="18" charset="-78"/>
                <a:cs typeface="Andalus" pitchFamily="18" charset="-78"/>
              </a:rPr>
              <a:t>(</a:t>
            </a:r>
            <a:r>
              <a:rPr lang="en-US" sz="1600" dirty="0" err="1">
                <a:solidFill>
                  <a:srgbClr val="FF0000"/>
                </a:solidFill>
                <a:latin typeface="Andalus" pitchFamily="18" charset="-78"/>
                <a:cs typeface="Andalus" pitchFamily="18" charset="-78"/>
              </a:rPr>
              <a:t>i</a:t>
            </a:r>
            <a:r>
              <a:rPr lang="en-US" sz="1600" dirty="0">
                <a:solidFill>
                  <a:srgbClr val="FF0000"/>
                </a:solidFill>
                <a:latin typeface="Andalus" pitchFamily="18" charset="-78"/>
                <a:cs typeface="Andalus" pitchFamily="18" charset="-78"/>
              </a:rPr>
              <a:t>)</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i</a:t>
            </a:r>
            <a:r>
              <a:rPr lang="en-US" sz="1600" dirty="0">
                <a:solidFill>
                  <a:srgbClr val="FF0000"/>
                </a:solidFill>
                <a:latin typeface="Andalus" pitchFamily="18" charset="-78"/>
                <a:cs typeface="Andalus" pitchFamily="18" charset="-78"/>
              </a:rPr>
              <a:t>++</a:t>
            </a:r>
          </a:p>
          <a:p>
            <a:pPr marL="109728" lvl="0" indent="0">
              <a:buNone/>
            </a:pPr>
            <a:r>
              <a:rPr lang="en-US" sz="1600" dirty="0">
                <a:solidFill>
                  <a:srgbClr val="FF0000"/>
                </a:solidFill>
                <a:latin typeface="Andalus" pitchFamily="18" charset="-78"/>
                <a:cs typeface="Andalus" pitchFamily="18" charset="-78"/>
              </a:rPr>
              <a:t>   if </a:t>
            </a:r>
            <a:r>
              <a:rPr lang="en-US" sz="1600" dirty="0" err="1">
                <a:solidFill>
                  <a:srgbClr val="FF0000"/>
                </a:solidFill>
                <a:latin typeface="Andalus" pitchFamily="18" charset="-78"/>
                <a:cs typeface="Andalus" pitchFamily="18" charset="-78"/>
              </a:rPr>
              <a:t>i</a:t>
            </a:r>
            <a:r>
              <a:rPr lang="en-US" sz="1600" dirty="0">
                <a:solidFill>
                  <a:srgbClr val="FF0000"/>
                </a:solidFill>
                <a:latin typeface="Andalus" pitchFamily="18" charset="-78"/>
                <a:cs typeface="Andalus" pitchFamily="18" charset="-78"/>
              </a:rPr>
              <a:t> &lt; 5 {</a:t>
            </a:r>
          </a:p>
          <a:p>
            <a:pPr marL="109728" lvl="0" indent="0">
              <a:buNone/>
            </a:pP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goto</a:t>
            </a:r>
            <a:r>
              <a:rPr lang="en-US" sz="1600" dirty="0">
                <a:solidFill>
                  <a:srgbClr val="FF0000"/>
                </a:solidFill>
                <a:latin typeface="Andalus" pitchFamily="18" charset="-78"/>
                <a:cs typeface="Andalus" pitchFamily="18" charset="-78"/>
              </a:rPr>
              <a:t> </a:t>
            </a:r>
            <a:r>
              <a:rPr lang="en-US" sz="1600" dirty="0" err="1">
                <a:solidFill>
                  <a:srgbClr val="FF0000"/>
                </a:solidFill>
                <a:latin typeface="Andalus" pitchFamily="18" charset="-78"/>
                <a:cs typeface="Andalus" pitchFamily="18" charset="-78"/>
              </a:rPr>
              <a:t>LoopStart</a:t>
            </a:r>
            <a:endParaRPr lang="en-US" sz="1600" dirty="0">
              <a:solidFill>
                <a:srgbClr val="FF0000"/>
              </a:solidFill>
              <a:latin typeface="Andalus" pitchFamily="18" charset="-78"/>
              <a:cs typeface="Andalus" pitchFamily="18" charset="-78"/>
            </a:endParaRPr>
          </a:p>
          <a:p>
            <a:pPr marL="109728" lvl="0" indent="0">
              <a:buNone/>
            </a:pPr>
            <a:r>
              <a:rPr lang="en-US" sz="1600" dirty="0">
                <a:solidFill>
                  <a:srgbClr val="FF0000"/>
                </a:solidFill>
                <a:latin typeface="Andalus" pitchFamily="18" charset="-78"/>
                <a:cs typeface="Andalus" pitchFamily="18" charset="-78"/>
              </a:rPr>
              <a:t>   }</a:t>
            </a:r>
          </a:p>
          <a:p>
            <a:pPr marL="109728" lvl="0" indent="0">
              <a:buNone/>
            </a:pPr>
            <a:endParaRPr lang="en-US" sz="1600" dirty="0">
              <a:latin typeface="Andalus" pitchFamily="18" charset="-78"/>
              <a:cs typeface="Andalus" pitchFamily="18" charset="-78"/>
            </a:endParaRPr>
          </a:p>
          <a:p>
            <a:pPr marL="109728" lvl="0" indent="0">
              <a:buNone/>
            </a:pPr>
            <a:r>
              <a:rPr lang="en-US" sz="1600" dirty="0">
                <a:latin typeface="Andalus" pitchFamily="18" charset="-78"/>
                <a:cs typeface="Andalus" pitchFamily="18" charset="-78"/>
              </a:rPr>
              <a:t>   In this example, the `</a:t>
            </a:r>
            <a:r>
              <a:rPr lang="en-US" sz="1600" dirty="0" err="1">
                <a:latin typeface="Andalus" pitchFamily="18" charset="-78"/>
                <a:cs typeface="Andalus" pitchFamily="18" charset="-78"/>
              </a:rPr>
              <a:t>goto</a:t>
            </a:r>
            <a:r>
              <a:rPr lang="en-US" sz="1600" dirty="0">
                <a:latin typeface="Andalus" pitchFamily="18" charset="-78"/>
                <a:cs typeface="Andalus" pitchFamily="18" charset="-78"/>
              </a:rPr>
              <a:t>` statement is used to create a loop, but it's not the idiomatic way to create loops in Go.</a:t>
            </a:r>
          </a:p>
          <a:p>
            <a:pPr marL="109728" lvl="0" indent="0">
              <a:buNone/>
            </a:pPr>
            <a:endParaRPr lang="en-US" sz="1600" dirty="0">
              <a:latin typeface="Andalus" pitchFamily="18" charset="-78"/>
              <a:cs typeface="Andalus" pitchFamily="18" charset="-78"/>
            </a:endParaRPr>
          </a:p>
          <a:p>
            <a:pPr marL="109728" lvl="0" indent="0">
              <a:buNone/>
            </a:pPr>
            <a:r>
              <a:rPr lang="en-US" sz="1600" dirty="0">
                <a:latin typeface="Andalus" pitchFamily="18" charset="-78"/>
                <a:cs typeface="Andalus" pitchFamily="18" charset="-78"/>
              </a:rPr>
              <a:t>It's important to choose the appropriate loop construct for your specific use case to write clean and maintainable code. In most cases, you'll use the `for` loop or the `range` loop, as they are more expressive and easy to understand compared to `</a:t>
            </a:r>
            <a:r>
              <a:rPr lang="en-US" sz="1600" dirty="0" err="1">
                <a:latin typeface="Andalus" pitchFamily="18" charset="-78"/>
                <a:cs typeface="Andalus" pitchFamily="18" charset="-78"/>
              </a:rPr>
              <a:t>goto</a:t>
            </a:r>
            <a:r>
              <a:rPr lang="en-US" sz="1600" dirty="0">
                <a:latin typeface="Andalus" pitchFamily="18" charset="-78"/>
                <a:cs typeface="Andalus" pitchFamily="18" charset="-78"/>
              </a:rPr>
              <a:t>`.</a:t>
            </a:r>
            <a:endParaRPr lang="en-US" sz="1600" dirty="0" smtClean="0">
              <a:latin typeface="Andalus" pitchFamily="18" charset="-78"/>
              <a:cs typeface="Andalus" pitchFamily="18" charset="-78"/>
            </a:endParaRPr>
          </a:p>
          <a:p>
            <a:pPr lvl="0"/>
            <a:endParaRPr lang="en-IN" sz="1600" dirty="0">
              <a:latin typeface="Andalus" pitchFamily="18" charset="-78"/>
              <a:cs typeface="Andalus" pitchFamily="18" charset="-78"/>
            </a:endParaRPr>
          </a:p>
          <a:p>
            <a:endParaRPr lang="en-US" sz="1600" dirty="0">
              <a:latin typeface="Andalus" pitchFamily="18" charset="-78"/>
              <a:cs typeface="Andalus" pitchFamily="18" charset="-78"/>
            </a:endParaRPr>
          </a:p>
          <a:p>
            <a:endParaRPr lang="en-IN" sz="1600" b="1" dirty="0"/>
          </a:p>
          <a:p>
            <a:endParaRPr lang="en-US" sz="1600" dirty="0" smtClean="0">
              <a:latin typeface="Andalus" pitchFamily="18" charset="-78"/>
              <a:cs typeface="Andalus" pitchFamily="18" charset="-78"/>
            </a:endParaRPr>
          </a:p>
          <a:p>
            <a:endParaRPr lang="en-US" sz="16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179017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While </a:t>
            </a:r>
            <a:r>
              <a:rPr lang="en-US" sz="1400" b="1" dirty="0">
                <a:latin typeface="Andalus" pitchFamily="18" charset="-78"/>
                <a:cs typeface="Andalus" pitchFamily="18" charset="-78"/>
              </a:rPr>
              <a:t>loop </a:t>
            </a:r>
          </a:p>
          <a:p>
            <a:pPr marL="109728" indent="0" algn="ctr">
              <a:buNone/>
            </a:pPr>
            <a:r>
              <a:rPr lang="en-US" sz="1400" b="1" dirty="0">
                <a:latin typeface="Andalus" pitchFamily="18" charset="-78"/>
                <a:cs typeface="Andalus" pitchFamily="18" charset="-78"/>
              </a:rPr>
              <a:t>------------------------------------------------------------------------------------------------</a:t>
            </a:r>
          </a:p>
          <a:p>
            <a:pPr marL="109728" lvl="0" indent="0">
              <a:buNone/>
            </a:pPr>
            <a:r>
              <a:rPr lang="en-US" sz="1400" b="1" dirty="0" smtClean="0">
                <a:latin typeface="Andalus" pitchFamily="18" charset="-78"/>
                <a:cs typeface="Andalus" pitchFamily="18" charset="-78"/>
              </a:rPr>
              <a:t>Note:</a:t>
            </a:r>
          </a:p>
          <a:p>
            <a:pPr marL="109728" lvl="0" indent="0">
              <a:buNone/>
            </a:pPr>
            <a:r>
              <a:rPr lang="en-US" sz="1400" b="1" dirty="0" smtClean="0">
                <a:latin typeface="Andalus" pitchFamily="18" charset="-78"/>
                <a:cs typeface="Andalus" pitchFamily="18" charset="-78"/>
              </a:rPr>
              <a:t>------</a:t>
            </a:r>
          </a:p>
          <a:p>
            <a:pPr marL="109728" lvl="0" indent="0">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Go programming, a </a:t>
            </a:r>
            <a:r>
              <a:rPr lang="en-US" sz="1400" dirty="0" smtClean="0">
                <a:latin typeface="Andalus" pitchFamily="18" charset="-78"/>
                <a:cs typeface="Andalus" pitchFamily="18" charset="-78"/>
              </a:rPr>
              <a:t>“</a:t>
            </a:r>
            <a:r>
              <a:rPr lang="en-US" sz="1400" b="1" dirty="0" smtClean="0">
                <a:latin typeface="Andalus" pitchFamily="18" charset="-78"/>
                <a:cs typeface="Andalus" pitchFamily="18" charset="-78"/>
              </a:rPr>
              <a:t>while loop”</a:t>
            </a:r>
            <a:r>
              <a:rPr lang="en-US" sz="1400" dirty="0" smtClean="0">
                <a:latin typeface="Andalus" pitchFamily="18" charset="-78"/>
                <a:cs typeface="Andalus" pitchFamily="18" charset="-78"/>
              </a:rPr>
              <a:t> </a:t>
            </a:r>
            <a:r>
              <a:rPr lang="en-US" sz="1400" dirty="0">
                <a:latin typeface="Andalus" pitchFamily="18" charset="-78"/>
                <a:cs typeface="Andalus" pitchFamily="18" charset="-78"/>
              </a:rPr>
              <a:t>does not exist in the same way it does in some other programming languages like C or Java</a:t>
            </a:r>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pPr marL="109728" indent="0" algn="ctr">
              <a:buNone/>
            </a:pPr>
            <a:r>
              <a:rPr lang="en-US" sz="1400" b="1" dirty="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Do While </a:t>
            </a:r>
            <a:r>
              <a:rPr lang="en-US" sz="1400" b="1" dirty="0">
                <a:latin typeface="Andalus" pitchFamily="18" charset="-78"/>
                <a:cs typeface="Andalus" pitchFamily="18" charset="-78"/>
              </a:rPr>
              <a:t>loop </a:t>
            </a:r>
          </a:p>
          <a:p>
            <a:pPr marL="109728" indent="0" algn="ctr">
              <a:buNone/>
            </a:pPr>
            <a:r>
              <a:rPr lang="en-US" sz="1400" b="1" dirty="0">
                <a:latin typeface="Andalus" pitchFamily="18" charset="-78"/>
                <a:cs typeface="Andalus" pitchFamily="18" charset="-78"/>
              </a:rPr>
              <a:t>------------------------------------------------------------------------------------------------</a:t>
            </a:r>
          </a:p>
          <a:p>
            <a:pPr marL="109728" lvl="0" indent="0">
              <a:buNone/>
            </a:pPr>
            <a:r>
              <a:rPr lang="en-US" sz="1400" b="1" dirty="0">
                <a:latin typeface="Andalus" pitchFamily="18" charset="-78"/>
                <a:cs typeface="Andalus" pitchFamily="18" charset="-78"/>
              </a:rPr>
              <a:t>Note:</a:t>
            </a:r>
          </a:p>
          <a:p>
            <a:pPr marL="109728" lvl="0" indent="0">
              <a:buNone/>
            </a:pPr>
            <a:r>
              <a:rPr lang="en-US" sz="1400" b="1"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In Go programming, a </a:t>
            </a:r>
            <a:r>
              <a:rPr lang="en-US" sz="1400" b="1" dirty="0" smtClean="0">
                <a:latin typeface="Andalus" pitchFamily="18" charset="-78"/>
                <a:cs typeface="Andalus" pitchFamily="18" charset="-78"/>
              </a:rPr>
              <a:t>“do while” </a:t>
            </a:r>
            <a:r>
              <a:rPr lang="en-US" sz="1400" dirty="0">
                <a:latin typeface="Andalus" pitchFamily="18" charset="-78"/>
                <a:cs typeface="Andalus" pitchFamily="18" charset="-78"/>
              </a:rPr>
              <a:t>loop does not exist in the same way it does in some other programming languages like C or Java</a:t>
            </a:r>
            <a:endParaRPr lang="en-IN" sz="1400" dirty="0">
              <a:latin typeface="Andalus" pitchFamily="18" charset="-78"/>
              <a:cs typeface="Andalus" pitchFamily="18" charset="-78"/>
            </a:endParaRPr>
          </a:p>
          <a:p>
            <a:pPr marL="109728" indent="0">
              <a:buNone/>
            </a:pPr>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85755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What are Loops ?</a:t>
            </a:r>
          </a:p>
          <a:p>
            <a:pPr lvl="0"/>
            <a:r>
              <a:rPr lang="en-US" sz="1400" dirty="0">
                <a:latin typeface="Andalus" pitchFamily="18" charset="-78"/>
                <a:cs typeface="Andalus" pitchFamily="18" charset="-78"/>
              </a:rPr>
              <a:t>Loop Execution</a:t>
            </a:r>
          </a:p>
          <a:p>
            <a:pPr lvl="0"/>
            <a:r>
              <a:rPr lang="en-US" sz="1400" dirty="0">
                <a:latin typeface="Andalus" pitchFamily="18" charset="-78"/>
                <a:cs typeface="Andalus" pitchFamily="18" charset="-78"/>
              </a:rPr>
              <a:t>For loop</a:t>
            </a:r>
          </a:p>
          <a:p>
            <a:pPr lvl="0"/>
            <a:r>
              <a:rPr lang="en-US" sz="1400" dirty="0">
                <a:latin typeface="Andalus" pitchFamily="18" charset="-78"/>
                <a:cs typeface="Andalus" pitchFamily="18" charset="-78"/>
              </a:rPr>
              <a:t>While loop </a:t>
            </a:r>
          </a:p>
          <a:p>
            <a:pPr lvl="0"/>
            <a:r>
              <a:rPr lang="en-US" sz="1400" dirty="0">
                <a:latin typeface="Andalus" pitchFamily="18" charset="-78"/>
                <a:cs typeface="Andalus" pitchFamily="18" charset="-78"/>
              </a:rPr>
              <a:t>Do while loop</a:t>
            </a:r>
          </a:p>
          <a:p>
            <a:pPr lvl="0"/>
            <a:r>
              <a:rPr lang="en-US" sz="1400" dirty="0">
                <a:latin typeface="Andalus" pitchFamily="18" charset="-78"/>
                <a:cs typeface="Andalus" pitchFamily="18" charset="-78"/>
              </a:rPr>
              <a:t>Initialization</a:t>
            </a:r>
          </a:p>
          <a:p>
            <a:pPr lvl="0"/>
            <a:r>
              <a:rPr lang="en-US" sz="1400" dirty="0">
                <a:latin typeface="Andalus" pitchFamily="18" charset="-78"/>
                <a:cs typeface="Andalus" pitchFamily="18" charset="-78"/>
              </a:rPr>
              <a:t>Iteration</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12805</TotalTime>
  <Words>612</Words>
  <Application>Microsoft Office PowerPoint</Application>
  <PresentationFormat>On-screen Show (4:3)</PresentationFormat>
  <Paragraphs>204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1411</cp:revision>
  <dcterms:created xsi:type="dcterms:W3CDTF">2018-01-16T19:20:37Z</dcterms:created>
  <dcterms:modified xsi:type="dcterms:W3CDTF">2024-05-21T01:15:23Z</dcterms:modified>
</cp:coreProperties>
</file>