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97" r:id="rId2"/>
    <p:sldId id="343" r:id="rId3"/>
    <p:sldId id="378" r:id="rId4"/>
    <p:sldId id="379" r:id="rId5"/>
    <p:sldId id="380" r:id="rId6"/>
    <p:sldId id="377" r:id="rId7"/>
    <p:sldId id="349" r:id="rId8"/>
    <p:sldId id="350"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2383" autoAdjust="0"/>
  </p:normalViewPr>
  <p:slideViewPr>
    <p:cSldViewPr>
      <p:cViewPr varScale="1">
        <p:scale>
          <a:sx n="88" d="100"/>
          <a:sy n="88" d="100"/>
        </p:scale>
        <p:origin x="133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5D9125-3809-48D5-AFB8-88038AC3E2BD}" type="datetimeFigureOut">
              <a:rPr lang="en-US" smtClean="0"/>
              <a:pPr/>
              <a:t>10/4/2023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E6E033-D182-4CC6-9D22-44404B0BD30C}" type="slidenum">
              <a:rPr lang="en-US" smtClean="0"/>
              <a:pPr/>
              <a:t>‹#›</a:t>
            </a:fld>
            <a:endParaRPr lang="en-US"/>
          </a:p>
        </p:txBody>
      </p:sp>
    </p:spTree>
    <p:extLst>
      <p:ext uri="{BB962C8B-B14F-4D97-AF65-F5344CB8AC3E}">
        <p14:creationId xmlns:p14="http://schemas.microsoft.com/office/powerpoint/2010/main" val="2375500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CE6E033-D182-4CC6-9D22-44404B0BD30C}" type="slidenum">
              <a:rPr lang="en-US" smtClean="0"/>
              <a:pPr/>
              <a:t>3</a:t>
            </a:fld>
            <a:endParaRPr lang="en-US"/>
          </a:p>
        </p:txBody>
      </p:sp>
    </p:spTree>
    <p:extLst>
      <p:ext uri="{BB962C8B-B14F-4D97-AF65-F5344CB8AC3E}">
        <p14:creationId xmlns:p14="http://schemas.microsoft.com/office/powerpoint/2010/main" val="491120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CE6E033-D182-4CC6-9D22-44404B0BD30C}" type="slidenum">
              <a:rPr lang="en-US" smtClean="0"/>
              <a:pPr/>
              <a:t>4</a:t>
            </a:fld>
            <a:endParaRPr lang="en-US"/>
          </a:p>
        </p:txBody>
      </p:sp>
    </p:spTree>
    <p:extLst>
      <p:ext uri="{BB962C8B-B14F-4D97-AF65-F5344CB8AC3E}">
        <p14:creationId xmlns:p14="http://schemas.microsoft.com/office/powerpoint/2010/main" val="2041993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CE6E033-D182-4CC6-9D22-44404B0BD30C}" type="slidenum">
              <a:rPr lang="en-US" smtClean="0"/>
              <a:pPr/>
              <a:t>5</a:t>
            </a:fld>
            <a:endParaRPr lang="en-US"/>
          </a:p>
        </p:txBody>
      </p:sp>
    </p:spTree>
    <p:extLst>
      <p:ext uri="{BB962C8B-B14F-4D97-AF65-F5344CB8AC3E}">
        <p14:creationId xmlns:p14="http://schemas.microsoft.com/office/powerpoint/2010/main" val="15079422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4A92137-41D9-4ABB-B7D0-9050F600A88C}" type="datetimeFigureOut">
              <a:rPr lang="en-US" smtClean="0"/>
              <a:pPr/>
              <a:t>10/4/2023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8EE79F5-09D3-4F41-B444-74C6EFA5956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A92137-41D9-4ABB-B7D0-9050F600A88C}" type="datetimeFigureOut">
              <a:rPr lang="en-US" smtClean="0"/>
              <a:pPr/>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E79F5-09D3-4F41-B444-74C6EFA5956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A92137-41D9-4ABB-B7D0-9050F600A88C}" type="datetimeFigureOut">
              <a:rPr lang="en-US" smtClean="0"/>
              <a:pPr/>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E79F5-09D3-4F41-B444-74C6EFA5956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A92137-41D9-4ABB-B7D0-9050F600A88C}" type="datetimeFigureOut">
              <a:rPr lang="en-US" smtClean="0"/>
              <a:pPr/>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E79F5-09D3-4F41-B444-74C6EFA59569}" type="slidenum">
              <a:rPr lang="en-US" smtClean="0"/>
              <a:pPr/>
              <a:t>‹#›</a:t>
            </a:fld>
            <a:endParaRPr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4A92137-41D9-4ABB-B7D0-9050F600A88C}" type="datetimeFigureOut">
              <a:rPr lang="en-US" smtClean="0"/>
              <a:pPr/>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E79F5-09D3-4F41-B444-74C6EFA59569}"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4A92137-41D9-4ABB-B7D0-9050F600A88C}" type="datetimeFigureOut">
              <a:rPr lang="en-US" smtClean="0"/>
              <a:pPr/>
              <a:t>10/4/2023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E79F5-09D3-4F41-B444-74C6EFA59569}" type="slidenum">
              <a:rPr lang="en-US" smtClean="0"/>
              <a:pPr/>
              <a:t>‹#›</a:t>
            </a:fld>
            <a:endParaRPr lang="en-US"/>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4A92137-41D9-4ABB-B7D0-9050F600A88C}" type="datetimeFigureOut">
              <a:rPr lang="en-US" smtClean="0"/>
              <a:pPr/>
              <a:t>10/4/2023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EE79F5-09D3-4F41-B444-74C6EFA5956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4A92137-41D9-4ABB-B7D0-9050F600A88C}" type="datetimeFigureOut">
              <a:rPr lang="en-US" smtClean="0"/>
              <a:pPr/>
              <a:t>10/4/2023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EE79F5-09D3-4F41-B444-74C6EFA59569}" type="slidenum">
              <a:rPr lang="en-US" smtClean="0"/>
              <a:pPr/>
              <a:t>‹#›</a:t>
            </a:fld>
            <a:endParaRPr lang="en-US"/>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A92137-41D9-4ABB-B7D0-9050F600A88C}" type="datetimeFigureOut">
              <a:rPr lang="en-US" smtClean="0"/>
              <a:pPr/>
              <a:t>10/4/2023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EE79F5-09D3-4F41-B444-74C6EFA5956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24A92137-41D9-4ABB-B7D0-9050F600A88C}" type="datetimeFigureOut">
              <a:rPr lang="en-US" smtClean="0"/>
              <a:pPr/>
              <a:t>10/4/2023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E79F5-09D3-4F41-B444-74C6EFA5956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4A92137-41D9-4ABB-B7D0-9050F600A88C}" type="datetimeFigureOut">
              <a:rPr lang="en-US" smtClean="0"/>
              <a:pPr/>
              <a:t>10/4/2023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8EE79F5-09D3-4F41-B444-74C6EFA59569}"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4A92137-41D9-4ABB-B7D0-9050F600A88C}" type="datetimeFigureOut">
              <a:rPr lang="en-US" smtClean="0"/>
              <a:pPr/>
              <a:t>10/4/2023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8EE79F5-09D3-4F41-B444-74C6EFA5956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228600"/>
            <a:ext cx="8610600" cy="5447645"/>
          </a:xfrm>
          <a:prstGeom prst="rect">
            <a:avLst/>
          </a:prstGeom>
        </p:spPr>
        <p:txBody>
          <a:bodyPr wrap="square">
            <a:spAutoFit/>
          </a:bodyPr>
          <a:lstStyle/>
          <a:p>
            <a:pPr algn="ctr"/>
            <a:endParaRPr lang="en-US" b="1" dirty="0" smtClean="0">
              <a:solidFill>
                <a:srgbClr val="FF0000"/>
              </a:solidFill>
              <a:latin typeface="Andalus" pitchFamily="18" charset="-78"/>
              <a:cs typeface="Andalus" pitchFamily="18" charset="-78"/>
            </a:endParaRPr>
          </a:p>
          <a:p>
            <a:pPr algn="ctr"/>
            <a:r>
              <a:rPr lang="en-US" b="1" dirty="0" smtClean="0">
                <a:solidFill>
                  <a:srgbClr val="FF0000"/>
                </a:solidFill>
                <a:latin typeface="Andalus" pitchFamily="18" charset="-78"/>
                <a:cs typeface="Andalus" pitchFamily="18" charset="-78"/>
              </a:rPr>
              <a:t>Go-Session-8</a:t>
            </a:r>
          </a:p>
          <a:p>
            <a:pPr algn="ctr"/>
            <a:r>
              <a:rPr lang="en-US" b="1" dirty="0" smtClean="0">
                <a:solidFill>
                  <a:srgbClr val="FF0000"/>
                </a:solidFill>
                <a:latin typeface="Andalus" pitchFamily="18" charset="-78"/>
                <a:cs typeface="Andalus" pitchFamily="18" charset="-78"/>
              </a:rPr>
              <a:t>---------------------</a:t>
            </a:r>
          </a:p>
          <a:p>
            <a:pPr algn="ctr"/>
            <a:r>
              <a:rPr lang="en-US" b="1" dirty="0" smtClean="0">
                <a:latin typeface="Andalus" pitchFamily="18" charset="-78"/>
                <a:cs typeface="Andalus" pitchFamily="18" charset="-78"/>
              </a:rPr>
              <a:t>Array in Go Programming</a:t>
            </a:r>
            <a:endParaRPr lang="en-US" b="1" dirty="0">
              <a:latin typeface="Andalus" pitchFamily="18" charset="-78"/>
              <a:cs typeface="Andalus" pitchFamily="18" charset="-78"/>
            </a:endParaRPr>
          </a:p>
          <a:p>
            <a:pPr algn="ctr"/>
            <a:endParaRPr lang="en-US" b="1" dirty="0" smtClean="0">
              <a:latin typeface="Andalus" pitchFamily="18" charset="-78"/>
              <a:cs typeface="Andalus" pitchFamily="18" charset="-78"/>
            </a:endParaRPr>
          </a:p>
          <a:p>
            <a:pPr algn="ctr"/>
            <a:endParaRPr lang="en-US" b="1" dirty="0">
              <a:latin typeface="Andalus" pitchFamily="18" charset="-78"/>
              <a:cs typeface="Andalus" pitchFamily="18" charset="-78"/>
            </a:endParaRPr>
          </a:p>
          <a:p>
            <a:pPr algn="ctr"/>
            <a:endParaRPr lang="en-US" b="1" dirty="0" smtClean="0">
              <a:latin typeface="Andalus" pitchFamily="18" charset="-78"/>
              <a:cs typeface="Andalus" pitchFamily="18" charset="-78"/>
            </a:endParaRPr>
          </a:p>
          <a:p>
            <a:pPr algn="ctr"/>
            <a:endParaRPr lang="en-US" b="1" dirty="0">
              <a:latin typeface="Andalus" pitchFamily="18" charset="-78"/>
              <a:cs typeface="Andalus" pitchFamily="18" charset="-78"/>
            </a:endParaRPr>
          </a:p>
          <a:p>
            <a:pPr algn="ctr"/>
            <a:endParaRPr lang="en-US" b="1" dirty="0" smtClean="0">
              <a:latin typeface="Andalus" pitchFamily="18" charset="-78"/>
              <a:cs typeface="Andalus" pitchFamily="18" charset="-78"/>
            </a:endParaRPr>
          </a:p>
          <a:p>
            <a:pPr algn="ctr"/>
            <a:endParaRPr lang="en-US" b="1" dirty="0" smtClean="0">
              <a:latin typeface="Andalus" pitchFamily="18" charset="-78"/>
              <a:cs typeface="Andalus" pitchFamily="18" charset="-78"/>
            </a:endParaRPr>
          </a:p>
          <a:p>
            <a:pPr algn="ctr"/>
            <a:endParaRPr lang="en-US" b="1" dirty="0">
              <a:latin typeface="Andalus" pitchFamily="18" charset="-78"/>
              <a:cs typeface="Andalus" pitchFamily="18" charset="-78"/>
            </a:endParaRPr>
          </a:p>
          <a:p>
            <a:pPr algn="ctr"/>
            <a:endParaRPr lang="en-US" b="1" dirty="0" smtClean="0">
              <a:latin typeface="Andalus" pitchFamily="18" charset="-78"/>
              <a:cs typeface="Andalus" pitchFamily="18" charset="-78"/>
            </a:endParaRPr>
          </a:p>
          <a:p>
            <a:pPr algn="ctr"/>
            <a:endParaRPr lang="en-US" b="1" dirty="0" smtClean="0">
              <a:latin typeface="Andalus" pitchFamily="18" charset="-78"/>
              <a:cs typeface="Andalus" pitchFamily="18" charset="-78"/>
            </a:endParaRPr>
          </a:p>
          <a:p>
            <a:pPr algn="ctr"/>
            <a:endParaRPr lang="en-US" b="1" dirty="0">
              <a:latin typeface="Andalus" pitchFamily="18" charset="-78"/>
              <a:cs typeface="Andalus" pitchFamily="18" charset="-78"/>
            </a:endParaRPr>
          </a:p>
          <a:p>
            <a:pPr algn="ctr"/>
            <a:endParaRPr lang="en-US" sz="1400" b="1" dirty="0" smtClean="0">
              <a:latin typeface="Andalus" pitchFamily="18" charset="-78"/>
              <a:cs typeface="Andalus" pitchFamily="18" charset="-78"/>
            </a:endParaRPr>
          </a:p>
          <a:p>
            <a:pPr algn="ctr"/>
            <a:endParaRPr lang="en-US" sz="1400" b="1" dirty="0">
              <a:latin typeface="Andalus" pitchFamily="18" charset="-78"/>
              <a:cs typeface="Andalus" pitchFamily="18" charset="-78"/>
            </a:endParaRPr>
          </a:p>
          <a:p>
            <a:pPr algn="ctr"/>
            <a:r>
              <a:rPr lang="en-US" sz="1400" b="1" dirty="0" smtClean="0">
                <a:latin typeface="Andalus" pitchFamily="18" charset="-78"/>
                <a:cs typeface="Andalus" pitchFamily="18" charset="-78"/>
              </a:rPr>
              <a:t>By </a:t>
            </a:r>
            <a:r>
              <a:rPr lang="en-US" sz="1400" b="1" dirty="0">
                <a:latin typeface="Andalus" pitchFamily="18" charset="-78"/>
                <a:cs typeface="Andalus" pitchFamily="18" charset="-78"/>
              </a:rPr>
              <a:t>Shadab Akhtar</a:t>
            </a:r>
          </a:p>
          <a:p>
            <a:endParaRPr lang="en-IN" dirty="0">
              <a:solidFill>
                <a:srgbClr val="002060"/>
              </a:solidFill>
              <a:latin typeface="Andalus" pitchFamily="18" charset="-78"/>
              <a:cs typeface="Andalus" pitchFamily="18" charset="-78"/>
            </a:endParaRPr>
          </a:p>
          <a:p>
            <a:endParaRPr lang="en-IN" b="1" dirty="0">
              <a:solidFill>
                <a:schemeClr val="accent3"/>
              </a:solidFill>
              <a:latin typeface="Andalus" pitchFamily="18" charset="-78"/>
              <a:cs typeface="Andalus" pitchFamily="18" charset="-78"/>
            </a:endParaRPr>
          </a:p>
          <a:p>
            <a:pPr algn="ctr"/>
            <a:endParaRPr lang="en-US" b="1" dirty="0">
              <a:solidFill>
                <a:schemeClr val="accent3"/>
              </a:solidFill>
              <a:latin typeface="Andalus" pitchFamily="18" charset="-78"/>
              <a:cs typeface="Andalus" pitchFamily="18" charset="-78"/>
            </a:endParaRPr>
          </a:p>
        </p:txBody>
      </p:sp>
      <p:pic>
        <p:nvPicPr>
          <p:cNvPr id="7" name="Picture 6"/>
          <p:cNvPicPr>
            <a:picLocks noChangeAspect="1"/>
          </p:cNvPicPr>
          <p:nvPr/>
        </p:nvPicPr>
        <p:blipFill>
          <a:blip r:embed="rId2"/>
          <a:stretch>
            <a:fillRect/>
          </a:stretch>
        </p:blipFill>
        <p:spPr>
          <a:xfrm>
            <a:off x="3619500" y="2071675"/>
            <a:ext cx="1981200" cy="74772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400" y="2819400"/>
            <a:ext cx="3162403" cy="1295565"/>
          </a:xfrm>
          <a:prstGeom prst="rect">
            <a:avLst/>
          </a:prstGeom>
        </p:spPr>
      </p:pic>
    </p:spTree>
    <p:extLst>
      <p:ext uri="{BB962C8B-B14F-4D97-AF65-F5344CB8AC3E}">
        <p14:creationId xmlns:p14="http://schemas.microsoft.com/office/powerpoint/2010/main" val="18918084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533400"/>
            <a:ext cx="8229600" cy="5867400"/>
          </a:xfrm>
        </p:spPr>
        <p:txBody>
          <a:bodyPr>
            <a:normAutofit/>
          </a:bodyPr>
          <a:lstStyle/>
          <a:p>
            <a:pPr marL="109728" indent="0" algn="ctr">
              <a:buNone/>
            </a:pPr>
            <a:r>
              <a:rPr lang="en-US" sz="1400" b="1" dirty="0">
                <a:latin typeface="Andalus" pitchFamily="18" charset="-78"/>
                <a:cs typeface="Andalus" pitchFamily="18" charset="-78"/>
              </a:rPr>
              <a:t>--------------------------------------------------------------------------------------------------</a:t>
            </a:r>
            <a:endParaRPr lang="en-US" sz="1400" b="1" dirty="0" smtClean="0">
              <a:latin typeface="Andalus" pitchFamily="18" charset="-78"/>
              <a:cs typeface="Andalus" pitchFamily="18" charset="-78"/>
            </a:endParaRPr>
          </a:p>
          <a:p>
            <a:pPr marL="109728" indent="0" algn="ctr">
              <a:buNone/>
            </a:pPr>
            <a:r>
              <a:rPr lang="en-US" sz="1400" b="1" dirty="0" smtClean="0">
                <a:latin typeface="Andalus" pitchFamily="18" charset="-78"/>
                <a:cs typeface="Andalus" pitchFamily="18" charset="-78"/>
              </a:rPr>
              <a:t>Module Introduction</a:t>
            </a:r>
          </a:p>
          <a:p>
            <a:pPr marL="109728" indent="0" algn="ctr">
              <a:buNone/>
            </a:pPr>
            <a:r>
              <a:rPr lang="en-US" sz="1400" b="1" dirty="0" smtClean="0">
                <a:latin typeface="Andalus" pitchFamily="18" charset="-78"/>
                <a:cs typeface="Andalus" pitchFamily="18" charset="-78"/>
              </a:rPr>
              <a:t>--------------------------------------------------------------------------------------------------</a:t>
            </a:r>
          </a:p>
          <a:p>
            <a:pPr marL="109728" indent="0">
              <a:buNone/>
            </a:pPr>
            <a:r>
              <a:rPr lang="en-US" sz="1400" b="1" dirty="0" smtClean="0">
                <a:latin typeface="Andalus" pitchFamily="18" charset="-78"/>
                <a:cs typeface="Andalus" pitchFamily="18" charset="-78"/>
              </a:rPr>
              <a:t>In this module, we will cover</a:t>
            </a:r>
          </a:p>
          <a:p>
            <a:pPr lvl="0"/>
            <a:r>
              <a:rPr lang="en-US" sz="1400" dirty="0">
                <a:latin typeface="Andalus" pitchFamily="18" charset="-78"/>
                <a:cs typeface="Andalus" pitchFamily="18" charset="-78"/>
              </a:rPr>
              <a:t>What is an </a:t>
            </a:r>
            <a:r>
              <a:rPr lang="en-US" sz="1400" dirty="0" smtClean="0">
                <a:latin typeface="Andalus" pitchFamily="18" charset="-78"/>
                <a:cs typeface="Andalus" pitchFamily="18" charset="-78"/>
              </a:rPr>
              <a:t>Array ?</a:t>
            </a:r>
            <a:endParaRPr lang="en-US" sz="1400" dirty="0">
              <a:latin typeface="Andalus" pitchFamily="18" charset="-78"/>
              <a:cs typeface="Andalus" pitchFamily="18" charset="-78"/>
            </a:endParaRPr>
          </a:p>
          <a:p>
            <a:pPr lvl="0"/>
            <a:r>
              <a:rPr lang="en-US" sz="1400" dirty="0">
                <a:latin typeface="Andalus" pitchFamily="18" charset="-78"/>
                <a:cs typeface="Andalus" pitchFamily="18" charset="-78"/>
              </a:rPr>
              <a:t>The syntax for Array Declaration</a:t>
            </a:r>
          </a:p>
          <a:p>
            <a:pPr lvl="0"/>
            <a:r>
              <a:rPr lang="en-US" sz="1400" dirty="0">
                <a:latin typeface="Andalus" pitchFamily="18" charset="-78"/>
                <a:cs typeface="Andalus" pitchFamily="18" charset="-78"/>
              </a:rPr>
              <a:t>How to arrange elements in an Array</a:t>
            </a:r>
          </a:p>
          <a:p>
            <a:pPr lvl="0"/>
            <a:r>
              <a:rPr lang="en-US" sz="1400" dirty="0">
                <a:latin typeface="Andalus" pitchFamily="18" charset="-78"/>
                <a:cs typeface="Andalus" pitchFamily="18" charset="-78"/>
              </a:rPr>
              <a:t>The syntax for the length of an Array</a:t>
            </a:r>
          </a:p>
          <a:p>
            <a:pPr lvl="0"/>
            <a:endParaRPr lang="en-US" sz="1400" dirty="0" smtClean="0">
              <a:latin typeface="Andalus" pitchFamily="18" charset="-78"/>
              <a:cs typeface="Andalus" pitchFamily="18" charset="-78"/>
            </a:endParaRPr>
          </a:p>
          <a:p>
            <a:pPr lvl="0"/>
            <a:endParaRPr lang="en-IN" sz="1400" dirty="0">
              <a:latin typeface="Andalus" pitchFamily="18" charset="-78"/>
              <a:cs typeface="Andalus" pitchFamily="18" charset="-78"/>
            </a:endParaRPr>
          </a:p>
          <a:p>
            <a:endParaRPr lang="en-US" sz="1400" dirty="0">
              <a:latin typeface="Andalus" pitchFamily="18" charset="-78"/>
              <a:cs typeface="Andalus" pitchFamily="18" charset="-78"/>
            </a:endParaRPr>
          </a:p>
          <a:p>
            <a:endParaRPr lang="en-IN" b="1" dirty="0"/>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dirty="0"/>
          </a:p>
        </p:txBody>
      </p:sp>
    </p:spTree>
    <p:extLst>
      <p:ext uri="{BB962C8B-B14F-4D97-AF65-F5344CB8AC3E}">
        <p14:creationId xmlns:p14="http://schemas.microsoft.com/office/powerpoint/2010/main" val="28032644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28600"/>
            <a:ext cx="8229600" cy="5867400"/>
          </a:xfrm>
        </p:spPr>
        <p:txBody>
          <a:bodyPr>
            <a:normAutofit/>
          </a:bodyPr>
          <a:lstStyle/>
          <a:p>
            <a:pPr marL="109728" indent="0" algn="ctr">
              <a:buNone/>
            </a:pPr>
            <a:r>
              <a:rPr lang="en-US" sz="1400" b="1" dirty="0" smtClean="0">
                <a:latin typeface="Andalus" pitchFamily="18" charset="-78"/>
                <a:cs typeface="Andalus" pitchFamily="18" charset="-78"/>
              </a:rPr>
              <a:t>------------------------------------------------------------------------------------------------</a:t>
            </a:r>
          </a:p>
          <a:p>
            <a:pPr marL="109728" indent="0" algn="ctr">
              <a:buNone/>
            </a:pPr>
            <a:r>
              <a:rPr lang="en-US" sz="1400" b="1" dirty="0" smtClean="0">
                <a:latin typeface="Andalus" pitchFamily="18" charset="-78"/>
                <a:cs typeface="Andalus" pitchFamily="18" charset="-78"/>
              </a:rPr>
              <a:t>What </a:t>
            </a:r>
            <a:r>
              <a:rPr lang="en-US" sz="1400" b="1" dirty="0">
                <a:latin typeface="Andalus" pitchFamily="18" charset="-78"/>
                <a:cs typeface="Andalus" pitchFamily="18" charset="-78"/>
              </a:rPr>
              <a:t>is an Array </a:t>
            </a:r>
            <a:r>
              <a:rPr lang="en-US" sz="1400" b="1" dirty="0" smtClean="0">
                <a:latin typeface="Andalus" pitchFamily="18" charset="-78"/>
                <a:cs typeface="Andalus" pitchFamily="18" charset="-78"/>
              </a:rPr>
              <a:t>?</a:t>
            </a:r>
            <a:endParaRPr lang="en-US" sz="1400" b="1" dirty="0">
              <a:latin typeface="Andalus" pitchFamily="18" charset="-78"/>
              <a:cs typeface="Andalus" pitchFamily="18" charset="-78"/>
            </a:endParaRPr>
          </a:p>
          <a:p>
            <a:pPr marL="109728" indent="0" algn="ctr">
              <a:buNone/>
            </a:pPr>
            <a:r>
              <a:rPr lang="en-US" sz="1400" b="1" dirty="0">
                <a:latin typeface="Andalus" pitchFamily="18" charset="-78"/>
                <a:cs typeface="Andalus" pitchFamily="18" charset="-78"/>
              </a:rPr>
              <a:t>------------------------------------------------------------------------------------------------</a:t>
            </a:r>
          </a:p>
          <a:p>
            <a:pPr marL="109728" lvl="0" indent="0" algn="ctr">
              <a:buNone/>
            </a:pPr>
            <a:r>
              <a:rPr lang="en-US" sz="1400" dirty="0" smtClean="0">
                <a:solidFill>
                  <a:srgbClr val="002060"/>
                </a:solidFill>
                <a:latin typeface="Andalus" pitchFamily="18" charset="-78"/>
                <a:cs typeface="Andalus" pitchFamily="18" charset="-78"/>
              </a:rPr>
              <a:t>In </a:t>
            </a:r>
            <a:r>
              <a:rPr lang="en-US" sz="1400" dirty="0">
                <a:solidFill>
                  <a:srgbClr val="002060"/>
                </a:solidFill>
                <a:latin typeface="Andalus" pitchFamily="18" charset="-78"/>
                <a:cs typeface="Andalus" pitchFamily="18" charset="-78"/>
              </a:rPr>
              <a:t>Go programming, an array is a fixed-size, ordered collection of elements that are of the same data type. Unlike some other programming languages, such as Python or JavaScript, where arrays can dynamically grow or shrink in size, Go arrays have a fixed length that is determined at the time of declaration. This means that once you define the size of an array, you cannot change it during runtime</a:t>
            </a:r>
            <a:r>
              <a:rPr lang="en-US" sz="1400" dirty="0" smtClean="0">
                <a:solidFill>
                  <a:srgbClr val="002060"/>
                </a:solidFill>
                <a:latin typeface="Andalus" pitchFamily="18" charset="-78"/>
                <a:cs typeface="Andalus" pitchFamily="18" charset="-78"/>
              </a:rPr>
              <a:t>.</a:t>
            </a:r>
            <a:endParaRPr lang="en-US" sz="1400" dirty="0">
              <a:solidFill>
                <a:srgbClr val="002060"/>
              </a:solidFill>
              <a:latin typeface="Andalus" pitchFamily="18" charset="-78"/>
              <a:cs typeface="Andalus" pitchFamily="18" charset="-78"/>
            </a:endParaRPr>
          </a:p>
          <a:p>
            <a:pPr marL="109728" lvl="0" indent="0">
              <a:buNone/>
            </a:pPr>
            <a:r>
              <a:rPr lang="en-US" sz="1400" b="1" dirty="0">
                <a:latin typeface="Andalus" pitchFamily="18" charset="-78"/>
                <a:cs typeface="Andalus" pitchFamily="18" charset="-78"/>
              </a:rPr>
              <a:t>Here's the basic syntax for declaring an array in Go:</a:t>
            </a:r>
          </a:p>
          <a:p>
            <a:pPr marL="109728" lvl="0" indent="0">
              <a:buNone/>
            </a:pPr>
            <a:endParaRPr lang="en-US" sz="1400" dirty="0">
              <a:latin typeface="Andalus" pitchFamily="18" charset="-78"/>
              <a:cs typeface="Andalus" pitchFamily="18" charset="-78"/>
            </a:endParaRPr>
          </a:p>
          <a:p>
            <a:pPr marL="109728" lvl="0" indent="0">
              <a:buNone/>
            </a:pPr>
            <a:r>
              <a:rPr lang="en-US" sz="1400" b="1" dirty="0" err="1" smtClean="0">
                <a:solidFill>
                  <a:srgbClr val="008000"/>
                </a:solidFill>
                <a:latin typeface="Andalus" pitchFamily="18" charset="-78"/>
                <a:cs typeface="Andalus" pitchFamily="18" charset="-78"/>
              </a:rPr>
              <a:t>var</a:t>
            </a:r>
            <a:r>
              <a:rPr lang="en-US" sz="1400" b="1" dirty="0" smtClean="0">
                <a:solidFill>
                  <a:srgbClr val="008000"/>
                </a:solidFill>
                <a:latin typeface="Andalus" pitchFamily="18" charset="-78"/>
                <a:cs typeface="Andalus" pitchFamily="18" charset="-78"/>
              </a:rPr>
              <a:t> </a:t>
            </a:r>
            <a:r>
              <a:rPr lang="en-US" sz="1400" b="1" dirty="0" err="1">
                <a:solidFill>
                  <a:srgbClr val="008000"/>
                </a:solidFill>
                <a:latin typeface="Andalus" pitchFamily="18" charset="-78"/>
                <a:cs typeface="Andalus" pitchFamily="18" charset="-78"/>
              </a:rPr>
              <a:t>arrayName</a:t>
            </a:r>
            <a:r>
              <a:rPr lang="en-US" sz="1400" b="1" dirty="0">
                <a:solidFill>
                  <a:srgbClr val="008000"/>
                </a:solidFill>
                <a:latin typeface="Andalus" pitchFamily="18" charset="-78"/>
                <a:cs typeface="Andalus" pitchFamily="18" charset="-78"/>
              </a:rPr>
              <a:t> [size]</a:t>
            </a:r>
            <a:r>
              <a:rPr lang="en-US" sz="1400" b="1" dirty="0" err="1">
                <a:solidFill>
                  <a:srgbClr val="008000"/>
                </a:solidFill>
                <a:latin typeface="Andalus" pitchFamily="18" charset="-78"/>
                <a:cs typeface="Andalus" pitchFamily="18" charset="-78"/>
              </a:rPr>
              <a:t>dataType</a:t>
            </a:r>
            <a:endParaRPr lang="en-US" sz="1400" b="1" dirty="0">
              <a:solidFill>
                <a:srgbClr val="008000"/>
              </a:solidFill>
              <a:latin typeface="Andalus" pitchFamily="18" charset="-78"/>
              <a:cs typeface="Andalus" pitchFamily="18" charset="-78"/>
            </a:endParaRPr>
          </a:p>
          <a:p>
            <a:pPr marL="109728" lvl="0" indent="0">
              <a:buNone/>
            </a:pPr>
            <a:endParaRPr lang="en-US" sz="1400" dirty="0">
              <a:latin typeface="Andalus" pitchFamily="18" charset="-78"/>
              <a:cs typeface="Andalus" pitchFamily="18" charset="-78"/>
            </a:endParaRPr>
          </a:p>
          <a:p>
            <a:pPr marL="109728" lvl="0" indent="0">
              <a:buNone/>
            </a:pPr>
            <a:r>
              <a:rPr lang="en-US" sz="1400" b="1" dirty="0">
                <a:solidFill>
                  <a:srgbClr val="008000"/>
                </a:solidFill>
                <a:latin typeface="Andalus" pitchFamily="18" charset="-78"/>
                <a:cs typeface="Andalus" pitchFamily="18" charset="-78"/>
              </a:rPr>
              <a:t>- `</a:t>
            </a:r>
            <a:r>
              <a:rPr lang="en-US" sz="1400" b="1" dirty="0" err="1">
                <a:solidFill>
                  <a:srgbClr val="008000"/>
                </a:solidFill>
                <a:latin typeface="Andalus" pitchFamily="18" charset="-78"/>
                <a:cs typeface="Andalus" pitchFamily="18" charset="-78"/>
              </a:rPr>
              <a:t>arrayName</a:t>
            </a:r>
            <a:r>
              <a:rPr lang="en-US" sz="1400" b="1" dirty="0">
                <a:solidFill>
                  <a:srgbClr val="008000"/>
                </a:solidFill>
                <a:latin typeface="Andalus" pitchFamily="18" charset="-78"/>
                <a:cs typeface="Andalus" pitchFamily="18" charset="-78"/>
              </a:rPr>
              <a:t>`: </a:t>
            </a:r>
            <a:r>
              <a:rPr lang="en-US" sz="1400" dirty="0">
                <a:latin typeface="Andalus" pitchFamily="18" charset="-78"/>
                <a:cs typeface="Andalus" pitchFamily="18" charset="-78"/>
              </a:rPr>
              <a:t>This is the name of the array variable.</a:t>
            </a:r>
          </a:p>
          <a:p>
            <a:pPr marL="109728" lvl="0" indent="0">
              <a:buNone/>
            </a:pPr>
            <a:r>
              <a:rPr lang="en-US" sz="1400" b="1" dirty="0">
                <a:solidFill>
                  <a:srgbClr val="008000"/>
                </a:solidFill>
                <a:latin typeface="Andalus" pitchFamily="18" charset="-78"/>
                <a:cs typeface="Andalus" pitchFamily="18" charset="-78"/>
              </a:rPr>
              <a:t>- `size`: </a:t>
            </a:r>
            <a:r>
              <a:rPr lang="en-US" sz="1400" dirty="0">
                <a:latin typeface="Andalus" pitchFamily="18" charset="-78"/>
                <a:cs typeface="Andalus" pitchFamily="18" charset="-78"/>
              </a:rPr>
              <a:t>It represents the number of elements the array can hold. This must be a constant expression.</a:t>
            </a:r>
          </a:p>
          <a:p>
            <a:pPr marL="109728" lvl="0" indent="0">
              <a:buNone/>
            </a:pPr>
            <a:r>
              <a:rPr lang="en-US" sz="1400" b="1" dirty="0">
                <a:solidFill>
                  <a:srgbClr val="008000"/>
                </a:solidFill>
                <a:latin typeface="Andalus" pitchFamily="18" charset="-78"/>
                <a:cs typeface="Andalus" pitchFamily="18" charset="-78"/>
              </a:rPr>
              <a:t>- `</a:t>
            </a:r>
            <a:r>
              <a:rPr lang="en-US" sz="1400" b="1" dirty="0" err="1">
                <a:solidFill>
                  <a:srgbClr val="008000"/>
                </a:solidFill>
                <a:latin typeface="Andalus" pitchFamily="18" charset="-78"/>
                <a:cs typeface="Andalus" pitchFamily="18" charset="-78"/>
              </a:rPr>
              <a:t>dataType</a:t>
            </a:r>
            <a:r>
              <a:rPr lang="en-US" sz="1400" b="1" dirty="0">
                <a:solidFill>
                  <a:srgbClr val="008000"/>
                </a:solidFill>
                <a:latin typeface="Andalus" pitchFamily="18" charset="-78"/>
                <a:cs typeface="Andalus" pitchFamily="18" charset="-78"/>
              </a:rPr>
              <a:t>`: </a:t>
            </a:r>
            <a:r>
              <a:rPr lang="en-US" sz="1400" dirty="0">
                <a:latin typeface="Andalus" pitchFamily="18" charset="-78"/>
                <a:cs typeface="Andalus" pitchFamily="18" charset="-78"/>
              </a:rPr>
              <a:t>This specifies the data type of each element in the array, and all elements in the array must have the same data type.</a:t>
            </a:r>
          </a:p>
          <a:p>
            <a:pPr marL="109728" lvl="0" indent="0">
              <a:buNone/>
            </a:pPr>
            <a:endParaRPr lang="en-US" sz="1400" dirty="0">
              <a:latin typeface="Andalus" pitchFamily="18" charset="-78"/>
              <a:cs typeface="Andalus" pitchFamily="18" charset="-78"/>
            </a:endParaRPr>
          </a:p>
          <a:p>
            <a:pPr marL="109728" lvl="0" indent="0">
              <a:buNone/>
            </a:pPr>
            <a:r>
              <a:rPr lang="en-US" sz="1400" b="1" dirty="0">
                <a:latin typeface="Andalus" pitchFamily="18" charset="-78"/>
                <a:cs typeface="Andalus" pitchFamily="18" charset="-78"/>
              </a:rPr>
              <a:t>For example</a:t>
            </a:r>
            <a:r>
              <a:rPr lang="en-US" sz="1400" dirty="0">
                <a:latin typeface="Andalus" pitchFamily="18" charset="-78"/>
                <a:cs typeface="Andalus" pitchFamily="18" charset="-78"/>
              </a:rPr>
              <a:t>, if you want to declare an array of integers with a size of 5, you would write:</a:t>
            </a:r>
          </a:p>
          <a:p>
            <a:pPr marL="109728" lvl="0" indent="0">
              <a:buNone/>
            </a:pPr>
            <a:endParaRPr lang="en-US" sz="1400" dirty="0">
              <a:latin typeface="Andalus" pitchFamily="18" charset="-78"/>
              <a:cs typeface="Andalus" pitchFamily="18" charset="-78"/>
            </a:endParaRPr>
          </a:p>
          <a:p>
            <a:pPr marL="109728" lvl="0" indent="0">
              <a:buNone/>
            </a:pPr>
            <a:r>
              <a:rPr lang="en-US" sz="1400" b="1" dirty="0" err="1">
                <a:solidFill>
                  <a:srgbClr val="008000"/>
                </a:solidFill>
                <a:latin typeface="Andalus" pitchFamily="18" charset="-78"/>
                <a:cs typeface="Andalus" pitchFamily="18" charset="-78"/>
              </a:rPr>
              <a:t>var</a:t>
            </a:r>
            <a:r>
              <a:rPr lang="en-US" sz="1400" b="1" dirty="0">
                <a:solidFill>
                  <a:srgbClr val="008000"/>
                </a:solidFill>
                <a:latin typeface="Andalus" pitchFamily="18" charset="-78"/>
                <a:cs typeface="Andalus" pitchFamily="18" charset="-78"/>
              </a:rPr>
              <a:t> </a:t>
            </a:r>
            <a:r>
              <a:rPr lang="en-US" sz="1400" b="1" dirty="0" err="1">
                <a:solidFill>
                  <a:srgbClr val="008000"/>
                </a:solidFill>
                <a:latin typeface="Andalus" pitchFamily="18" charset="-78"/>
                <a:cs typeface="Andalus" pitchFamily="18" charset="-78"/>
              </a:rPr>
              <a:t>intArray</a:t>
            </a:r>
            <a:r>
              <a:rPr lang="en-US" sz="1400" b="1" dirty="0">
                <a:solidFill>
                  <a:srgbClr val="008000"/>
                </a:solidFill>
                <a:latin typeface="Andalus" pitchFamily="18" charset="-78"/>
                <a:cs typeface="Andalus" pitchFamily="18" charset="-78"/>
              </a:rPr>
              <a:t> [5]</a:t>
            </a:r>
            <a:r>
              <a:rPr lang="en-US" sz="1400" b="1" dirty="0" err="1">
                <a:solidFill>
                  <a:srgbClr val="008000"/>
                </a:solidFill>
                <a:latin typeface="Andalus" pitchFamily="18" charset="-78"/>
                <a:cs typeface="Andalus" pitchFamily="18" charset="-78"/>
              </a:rPr>
              <a:t>int</a:t>
            </a:r>
            <a:endParaRPr lang="en-US" sz="1400" b="1" dirty="0">
              <a:solidFill>
                <a:srgbClr val="008000"/>
              </a:solidFill>
              <a:latin typeface="Andalus" pitchFamily="18" charset="-78"/>
              <a:cs typeface="Andalus" pitchFamily="18" charset="-78"/>
            </a:endParaRPr>
          </a:p>
          <a:p>
            <a:pPr marL="109728" lvl="0" indent="0">
              <a:buNone/>
            </a:pPr>
            <a:endParaRPr lang="en-US" sz="1400" dirty="0">
              <a:latin typeface="Andalus" pitchFamily="18" charset="-78"/>
              <a:cs typeface="Andalus" pitchFamily="18" charset="-78"/>
            </a:endParaRPr>
          </a:p>
          <a:p>
            <a:pPr marL="109728" lvl="0" indent="0">
              <a:buNone/>
            </a:pPr>
            <a:r>
              <a:rPr lang="en-US" sz="1400" dirty="0">
                <a:latin typeface="Andalus" pitchFamily="18" charset="-78"/>
                <a:cs typeface="Andalus" pitchFamily="18" charset="-78"/>
              </a:rPr>
              <a:t>You can also initialize an array with values at the time of declaration:</a:t>
            </a:r>
          </a:p>
          <a:p>
            <a:pPr marL="109728" indent="0">
              <a:buNone/>
            </a:pPr>
            <a:r>
              <a:rPr lang="en-US" sz="1400" b="1" dirty="0" err="1">
                <a:solidFill>
                  <a:srgbClr val="008000"/>
                </a:solidFill>
                <a:latin typeface="Andalus" pitchFamily="18" charset="-78"/>
                <a:cs typeface="Andalus" pitchFamily="18" charset="-78"/>
              </a:rPr>
              <a:t>var</a:t>
            </a:r>
            <a:r>
              <a:rPr lang="en-US" sz="1400" b="1" dirty="0">
                <a:solidFill>
                  <a:srgbClr val="008000"/>
                </a:solidFill>
                <a:latin typeface="Andalus" pitchFamily="18" charset="-78"/>
                <a:cs typeface="Andalus" pitchFamily="18" charset="-78"/>
              </a:rPr>
              <a:t> </a:t>
            </a:r>
            <a:r>
              <a:rPr lang="en-US" sz="1400" b="1" dirty="0" err="1">
                <a:solidFill>
                  <a:srgbClr val="008000"/>
                </a:solidFill>
                <a:latin typeface="Andalus" pitchFamily="18" charset="-78"/>
                <a:cs typeface="Andalus" pitchFamily="18" charset="-78"/>
              </a:rPr>
              <a:t>intArray</a:t>
            </a:r>
            <a:r>
              <a:rPr lang="en-US" sz="1400" b="1" dirty="0">
                <a:solidFill>
                  <a:srgbClr val="008000"/>
                </a:solidFill>
                <a:latin typeface="Andalus" pitchFamily="18" charset="-78"/>
                <a:cs typeface="Andalus" pitchFamily="18" charset="-78"/>
              </a:rPr>
              <a:t> = [5]</a:t>
            </a:r>
            <a:r>
              <a:rPr lang="en-US" sz="1400" b="1" dirty="0" err="1">
                <a:solidFill>
                  <a:srgbClr val="008000"/>
                </a:solidFill>
                <a:latin typeface="Andalus" pitchFamily="18" charset="-78"/>
                <a:cs typeface="Andalus" pitchFamily="18" charset="-78"/>
              </a:rPr>
              <a:t>int</a:t>
            </a:r>
            <a:r>
              <a:rPr lang="en-US" sz="1400" b="1" dirty="0">
                <a:solidFill>
                  <a:srgbClr val="008000"/>
                </a:solidFill>
                <a:latin typeface="Andalus" pitchFamily="18" charset="-78"/>
                <a:cs typeface="Andalus" pitchFamily="18" charset="-78"/>
              </a:rPr>
              <a:t>{1, 2, 3, 4, 5}</a:t>
            </a:r>
          </a:p>
          <a:p>
            <a:pPr marL="109728" lvl="0" indent="0">
              <a:buNone/>
            </a:pPr>
            <a:endParaRPr lang="en-US" sz="1400" dirty="0">
              <a:latin typeface="Andalus" pitchFamily="18" charset="-78"/>
              <a:cs typeface="Andalus" pitchFamily="18" charset="-78"/>
            </a:endParaRPr>
          </a:p>
          <a:p>
            <a:pPr marL="109728" lvl="0" indent="0">
              <a:buNone/>
            </a:pPr>
            <a:endParaRPr lang="en-US" sz="1400" dirty="0">
              <a:latin typeface="Andalus" pitchFamily="18" charset="-78"/>
              <a:cs typeface="Andalus" pitchFamily="18" charset="-78"/>
            </a:endParaRPr>
          </a:p>
          <a:p>
            <a:endParaRPr lang="en-US" sz="1400" dirty="0">
              <a:latin typeface="Andalus" pitchFamily="18" charset="-78"/>
              <a:cs typeface="Andalus" pitchFamily="18" charset="-78"/>
            </a:endParaRPr>
          </a:p>
          <a:p>
            <a:endParaRPr lang="en-IN" sz="1400" b="1" dirty="0"/>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dirty="0"/>
          </a:p>
        </p:txBody>
      </p:sp>
    </p:spTree>
    <p:extLst>
      <p:ext uri="{BB962C8B-B14F-4D97-AF65-F5344CB8AC3E}">
        <p14:creationId xmlns:p14="http://schemas.microsoft.com/office/powerpoint/2010/main" val="5160206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28600"/>
            <a:ext cx="8229600" cy="5867400"/>
          </a:xfrm>
        </p:spPr>
        <p:txBody>
          <a:bodyPr>
            <a:normAutofit fontScale="85000" lnSpcReduction="20000"/>
          </a:bodyPr>
          <a:lstStyle/>
          <a:p>
            <a:pPr marL="109728" indent="0" algn="ctr">
              <a:buNone/>
            </a:pPr>
            <a:r>
              <a:rPr lang="en-US" sz="1600" b="1" dirty="0" smtClean="0">
                <a:latin typeface="Andalus" pitchFamily="18" charset="-78"/>
                <a:cs typeface="Andalus" pitchFamily="18" charset="-78"/>
              </a:rPr>
              <a:t>------------------------------------------------------------------------------------------------</a:t>
            </a:r>
          </a:p>
          <a:p>
            <a:pPr marL="109728" indent="0" algn="ctr">
              <a:buNone/>
            </a:pPr>
            <a:r>
              <a:rPr lang="en-US" sz="1600" b="1" dirty="0" smtClean="0">
                <a:latin typeface="Andalus" pitchFamily="18" charset="-78"/>
                <a:cs typeface="Andalus" pitchFamily="18" charset="-78"/>
              </a:rPr>
              <a:t>What </a:t>
            </a:r>
            <a:r>
              <a:rPr lang="en-US" sz="1600" b="1" dirty="0">
                <a:latin typeface="Andalus" pitchFamily="18" charset="-78"/>
                <a:cs typeface="Andalus" pitchFamily="18" charset="-78"/>
              </a:rPr>
              <a:t>is an Array </a:t>
            </a:r>
            <a:r>
              <a:rPr lang="en-US" sz="1600" b="1" dirty="0" smtClean="0">
                <a:latin typeface="Andalus" pitchFamily="18" charset="-78"/>
                <a:cs typeface="Andalus" pitchFamily="18" charset="-78"/>
              </a:rPr>
              <a:t>?</a:t>
            </a:r>
            <a:endParaRPr lang="en-US" sz="1600" b="1" dirty="0">
              <a:latin typeface="Andalus" pitchFamily="18" charset="-78"/>
              <a:cs typeface="Andalus" pitchFamily="18" charset="-78"/>
            </a:endParaRPr>
          </a:p>
          <a:p>
            <a:pPr marL="109728" indent="0" algn="ctr">
              <a:buNone/>
            </a:pPr>
            <a:r>
              <a:rPr lang="en-US" sz="1600" b="1" dirty="0" smtClean="0">
                <a:latin typeface="Andalus" pitchFamily="18" charset="-78"/>
                <a:cs typeface="Andalus" pitchFamily="18" charset="-78"/>
              </a:rPr>
              <a:t>------------------------------------------------------------------------------------------------</a:t>
            </a:r>
            <a:endParaRPr lang="en-US" sz="1600" dirty="0">
              <a:latin typeface="Andalus" pitchFamily="18" charset="-78"/>
              <a:cs typeface="Andalus" pitchFamily="18" charset="-78"/>
            </a:endParaRPr>
          </a:p>
          <a:p>
            <a:pPr marL="109728" lvl="0" indent="0">
              <a:buNone/>
            </a:pPr>
            <a:r>
              <a:rPr lang="en-US" sz="1600" dirty="0">
                <a:solidFill>
                  <a:srgbClr val="002060"/>
                </a:solidFill>
                <a:latin typeface="Andalus" pitchFamily="18" charset="-78"/>
                <a:cs typeface="Andalus" pitchFamily="18" charset="-78"/>
              </a:rPr>
              <a:t>Arrays in Go are zero-indexed, which means the index of the first element is 0, the second element is at index 1, and so on. You can access and manipulate individual elements of the array using their index.</a:t>
            </a:r>
          </a:p>
          <a:p>
            <a:pPr marL="109728" lvl="0" indent="0">
              <a:buNone/>
            </a:pPr>
            <a:endParaRPr lang="en-US" sz="1600" dirty="0" smtClean="0">
              <a:latin typeface="Andalus" pitchFamily="18" charset="-78"/>
              <a:cs typeface="Andalus" pitchFamily="18" charset="-78"/>
            </a:endParaRPr>
          </a:p>
          <a:p>
            <a:pPr marL="109728" lvl="0" indent="0">
              <a:buNone/>
            </a:pPr>
            <a:r>
              <a:rPr lang="en-US" sz="1600" b="1" dirty="0" smtClean="0">
                <a:latin typeface="Andalus" pitchFamily="18" charset="-78"/>
                <a:cs typeface="Andalus" pitchFamily="18" charset="-78"/>
              </a:rPr>
              <a:t>Note:</a:t>
            </a:r>
            <a:endParaRPr lang="en-US" sz="1600" b="1" dirty="0">
              <a:latin typeface="Andalus" pitchFamily="18" charset="-78"/>
              <a:cs typeface="Andalus" pitchFamily="18" charset="-78"/>
            </a:endParaRPr>
          </a:p>
          <a:p>
            <a:pPr marL="109728" lvl="0" indent="0">
              <a:buNone/>
            </a:pPr>
            <a:r>
              <a:rPr lang="en-US" sz="1600" dirty="0">
                <a:latin typeface="Andalus" pitchFamily="18" charset="-78"/>
                <a:cs typeface="Andalus" pitchFamily="18" charset="-78"/>
              </a:rPr>
              <a:t>One thing to note is that because arrays have a fixed size, they are not as flexible as slices in Go, which are dynamically resizable. In most cases, slices are preferred over arrays for more flexible data </a:t>
            </a:r>
            <a:r>
              <a:rPr lang="en-US" sz="1600">
                <a:latin typeface="Andalus" pitchFamily="18" charset="-78"/>
                <a:cs typeface="Andalus" pitchFamily="18" charset="-78"/>
              </a:rPr>
              <a:t>structures</a:t>
            </a:r>
            <a:r>
              <a:rPr lang="en-US" sz="1600" smtClean="0">
                <a:latin typeface="Andalus" pitchFamily="18" charset="-78"/>
                <a:cs typeface="Andalus" pitchFamily="18" charset="-78"/>
              </a:rPr>
              <a:t>.</a:t>
            </a:r>
          </a:p>
          <a:p>
            <a:pPr marL="109728" lvl="0" indent="0">
              <a:buNone/>
            </a:pPr>
            <a:endParaRPr lang="en-US" sz="1600" dirty="0">
              <a:latin typeface="Andalus" pitchFamily="18" charset="-78"/>
              <a:cs typeface="Andalus" pitchFamily="18" charset="-78"/>
            </a:endParaRPr>
          </a:p>
          <a:p>
            <a:pPr marL="109728" lvl="0" indent="0">
              <a:buNone/>
            </a:pPr>
            <a:r>
              <a:rPr lang="en-US" sz="1600" b="1" dirty="0">
                <a:latin typeface="Andalus" pitchFamily="18" charset="-78"/>
                <a:cs typeface="Andalus" pitchFamily="18" charset="-78"/>
              </a:rPr>
              <a:t>Here's an example of accessing and modifying elements in a Go array</a:t>
            </a:r>
            <a:r>
              <a:rPr lang="en-US" sz="1600" b="1" dirty="0" smtClean="0">
                <a:latin typeface="Andalus" pitchFamily="18" charset="-78"/>
                <a:cs typeface="Andalus" pitchFamily="18" charset="-78"/>
              </a:rPr>
              <a:t>:</a:t>
            </a:r>
            <a:endParaRPr lang="en-US" sz="1600" dirty="0">
              <a:latin typeface="Andalus" pitchFamily="18" charset="-78"/>
              <a:cs typeface="Andalus" pitchFamily="18" charset="-78"/>
            </a:endParaRPr>
          </a:p>
          <a:p>
            <a:pPr marL="109728" lvl="0" indent="0">
              <a:buNone/>
            </a:pPr>
            <a:r>
              <a:rPr lang="en-US" sz="1600" dirty="0" smtClean="0">
                <a:solidFill>
                  <a:srgbClr val="FF0000"/>
                </a:solidFill>
                <a:latin typeface="Andalus" pitchFamily="18" charset="-78"/>
                <a:cs typeface="Andalus" pitchFamily="18" charset="-78"/>
              </a:rPr>
              <a:t>package </a:t>
            </a:r>
            <a:r>
              <a:rPr lang="en-US" sz="1600" dirty="0">
                <a:solidFill>
                  <a:srgbClr val="FF0000"/>
                </a:solidFill>
                <a:latin typeface="Andalus" pitchFamily="18" charset="-78"/>
                <a:cs typeface="Andalus" pitchFamily="18" charset="-78"/>
              </a:rPr>
              <a:t>main</a:t>
            </a:r>
          </a:p>
          <a:p>
            <a:pPr marL="109728" lvl="0" indent="0">
              <a:buNone/>
            </a:pPr>
            <a:endParaRPr lang="en-US" sz="1600" dirty="0">
              <a:solidFill>
                <a:srgbClr val="FF0000"/>
              </a:solidFill>
              <a:latin typeface="Andalus" pitchFamily="18" charset="-78"/>
              <a:cs typeface="Andalus" pitchFamily="18" charset="-78"/>
            </a:endParaRPr>
          </a:p>
          <a:p>
            <a:pPr marL="109728" lvl="0" indent="0">
              <a:buNone/>
            </a:pPr>
            <a:r>
              <a:rPr lang="en-US" sz="1600" dirty="0">
                <a:solidFill>
                  <a:srgbClr val="FF0000"/>
                </a:solidFill>
                <a:latin typeface="Andalus" pitchFamily="18" charset="-78"/>
                <a:cs typeface="Andalus" pitchFamily="18" charset="-78"/>
              </a:rPr>
              <a:t>import "</a:t>
            </a:r>
            <a:r>
              <a:rPr lang="en-US" sz="1600" dirty="0" err="1">
                <a:solidFill>
                  <a:srgbClr val="FF0000"/>
                </a:solidFill>
                <a:latin typeface="Andalus" pitchFamily="18" charset="-78"/>
                <a:cs typeface="Andalus" pitchFamily="18" charset="-78"/>
              </a:rPr>
              <a:t>fmt</a:t>
            </a:r>
            <a:r>
              <a:rPr lang="en-US" sz="1600" dirty="0">
                <a:solidFill>
                  <a:srgbClr val="FF0000"/>
                </a:solidFill>
                <a:latin typeface="Andalus" pitchFamily="18" charset="-78"/>
                <a:cs typeface="Andalus" pitchFamily="18" charset="-78"/>
              </a:rPr>
              <a:t>"</a:t>
            </a:r>
          </a:p>
          <a:p>
            <a:pPr marL="109728" lvl="0" indent="0">
              <a:buNone/>
            </a:pPr>
            <a:endParaRPr lang="en-US" sz="1600" dirty="0">
              <a:solidFill>
                <a:srgbClr val="FF0000"/>
              </a:solidFill>
              <a:latin typeface="Andalus" pitchFamily="18" charset="-78"/>
              <a:cs typeface="Andalus" pitchFamily="18" charset="-78"/>
            </a:endParaRPr>
          </a:p>
          <a:p>
            <a:pPr marL="109728" lvl="0" indent="0">
              <a:buNone/>
            </a:pPr>
            <a:r>
              <a:rPr lang="en-US" sz="1600" dirty="0" err="1">
                <a:solidFill>
                  <a:srgbClr val="FF0000"/>
                </a:solidFill>
                <a:latin typeface="Andalus" pitchFamily="18" charset="-78"/>
                <a:cs typeface="Andalus" pitchFamily="18" charset="-78"/>
              </a:rPr>
              <a:t>func</a:t>
            </a:r>
            <a:r>
              <a:rPr lang="en-US" sz="1600" dirty="0">
                <a:solidFill>
                  <a:srgbClr val="FF0000"/>
                </a:solidFill>
                <a:latin typeface="Andalus" pitchFamily="18" charset="-78"/>
                <a:cs typeface="Andalus" pitchFamily="18" charset="-78"/>
              </a:rPr>
              <a:t> main() {</a:t>
            </a:r>
          </a:p>
          <a:p>
            <a:pPr marL="109728" lvl="0" indent="0">
              <a:buNone/>
            </a:pPr>
            <a:r>
              <a:rPr lang="en-US" sz="1600" dirty="0">
                <a:solidFill>
                  <a:srgbClr val="FF0000"/>
                </a:solidFill>
                <a:latin typeface="Andalus" pitchFamily="18" charset="-78"/>
                <a:cs typeface="Andalus" pitchFamily="18" charset="-78"/>
              </a:rPr>
              <a:t>    </a:t>
            </a:r>
            <a:r>
              <a:rPr lang="en-US" sz="1600" dirty="0" err="1">
                <a:solidFill>
                  <a:srgbClr val="FF0000"/>
                </a:solidFill>
                <a:latin typeface="Andalus" pitchFamily="18" charset="-78"/>
                <a:cs typeface="Andalus" pitchFamily="18" charset="-78"/>
              </a:rPr>
              <a:t>var</a:t>
            </a:r>
            <a:r>
              <a:rPr lang="en-US" sz="1600" dirty="0">
                <a:solidFill>
                  <a:srgbClr val="FF0000"/>
                </a:solidFill>
                <a:latin typeface="Andalus" pitchFamily="18" charset="-78"/>
                <a:cs typeface="Andalus" pitchFamily="18" charset="-78"/>
              </a:rPr>
              <a:t> </a:t>
            </a:r>
            <a:r>
              <a:rPr lang="en-US" sz="1600" dirty="0" err="1">
                <a:solidFill>
                  <a:srgbClr val="FF0000"/>
                </a:solidFill>
                <a:latin typeface="Andalus" pitchFamily="18" charset="-78"/>
                <a:cs typeface="Andalus" pitchFamily="18" charset="-78"/>
              </a:rPr>
              <a:t>intArray</a:t>
            </a:r>
            <a:r>
              <a:rPr lang="en-US" sz="1600" dirty="0">
                <a:solidFill>
                  <a:srgbClr val="FF0000"/>
                </a:solidFill>
                <a:latin typeface="Andalus" pitchFamily="18" charset="-78"/>
                <a:cs typeface="Andalus" pitchFamily="18" charset="-78"/>
              </a:rPr>
              <a:t> = [5]</a:t>
            </a:r>
            <a:r>
              <a:rPr lang="en-US" sz="1600" dirty="0" err="1">
                <a:solidFill>
                  <a:srgbClr val="FF0000"/>
                </a:solidFill>
                <a:latin typeface="Andalus" pitchFamily="18" charset="-78"/>
                <a:cs typeface="Andalus" pitchFamily="18" charset="-78"/>
              </a:rPr>
              <a:t>int</a:t>
            </a:r>
            <a:r>
              <a:rPr lang="en-US" sz="1600" dirty="0">
                <a:solidFill>
                  <a:srgbClr val="FF0000"/>
                </a:solidFill>
                <a:latin typeface="Andalus" pitchFamily="18" charset="-78"/>
                <a:cs typeface="Andalus" pitchFamily="18" charset="-78"/>
              </a:rPr>
              <a:t>{1, 2, 3, 4, 5}</a:t>
            </a:r>
          </a:p>
          <a:p>
            <a:pPr marL="109728" lvl="0" indent="0">
              <a:buNone/>
            </a:pPr>
            <a:endParaRPr lang="en-US" sz="1600" dirty="0">
              <a:solidFill>
                <a:srgbClr val="FF0000"/>
              </a:solidFill>
              <a:latin typeface="Andalus" pitchFamily="18" charset="-78"/>
              <a:cs typeface="Andalus" pitchFamily="18" charset="-78"/>
            </a:endParaRPr>
          </a:p>
          <a:p>
            <a:pPr marL="109728" lvl="0" indent="0">
              <a:buNone/>
            </a:pPr>
            <a:r>
              <a:rPr lang="en-US" sz="1600" dirty="0">
                <a:solidFill>
                  <a:srgbClr val="008000"/>
                </a:solidFill>
                <a:latin typeface="Andalus" pitchFamily="18" charset="-78"/>
                <a:cs typeface="Andalus" pitchFamily="18" charset="-78"/>
              </a:rPr>
              <a:t>    // Accessing elements</a:t>
            </a:r>
          </a:p>
          <a:p>
            <a:pPr marL="109728" lvl="0" indent="0">
              <a:buNone/>
            </a:pPr>
            <a:r>
              <a:rPr lang="en-US" sz="1600" dirty="0">
                <a:solidFill>
                  <a:srgbClr val="FF0000"/>
                </a:solidFill>
                <a:latin typeface="Andalus" pitchFamily="18" charset="-78"/>
                <a:cs typeface="Andalus" pitchFamily="18" charset="-78"/>
              </a:rPr>
              <a:t>    </a:t>
            </a:r>
            <a:r>
              <a:rPr lang="en-US" sz="1600" dirty="0" err="1">
                <a:solidFill>
                  <a:srgbClr val="FF0000"/>
                </a:solidFill>
                <a:latin typeface="Andalus" pitchFamily="18" charset="-78"/>
                <a:cs typeface="Andalus" pitchFamily="18" charset="-78"/>
              </a:rPr>
              <a:t>fmt.Println</a:t>
            </a:r>
            <a:r>
              <a:rPr lang="en-US" sz="1600" dirty="0">
                <a:solidFill>
                  <a:srgbClr val="FF0000"/>
                </a:solidFill>
                <a:latin typeface="Andalus" pitchFamily="18" charset="-78"/>
                <a:cs typeface="Andalus" pitchFamily="18" charset="-78"/>
              </a:rPr>
              <a:t>(</a:t>
            </a:r>
            <a:r>
              <a:rPr lang="en-US" sz="1600" dirty="0" err="1">
                <a:solidFill>
                  <a:srgbClr val="FF0000"/>
                </a:solidFill>
                <a:latin typeface="Andalus" pitchFamily="18" charset="-78"/>
                <a:cs typeface="Andalus" pitchFamily="18" charset="-78"/>
              </a:rPr>
              <a:t>intArray</a:t>
            </a:r>
            <a:r>
              <a:rPr lang="en-US" sz="1600" dirty="0">
                <a:solidFill>
                  <a:srgbClr val="FF0000"/>
                </a:solidFill>
                <a:latin typeface="Andalus" pitchFamily="18" charset="-78"/>
                <a:cs typeface="Andalus" pitchFamily="18" charset="-78"/>
              </a:rPr>
              <a:t>[0]) // Prints 1</a:t>
            </a:r>
          </a:p>
          <a:p>
            <a:pPr marL="109728" lvl="0" indent="0">
              <a:buNone/>
            </a:pPr>
            <a:r>
              <a:rPr lang="en-US" sz="1600" dirty="0">
                <a:solidFill>
                  <a:srgbClr val="FF0000"/>
                </a:solidFill>
                <a:latin typeface="Andalus" pitchFamily="18" charset="-78"/>
                <a:cs typeface="Andalus" pitchFamily="18" charset="-78"/>
              </a:rPr>
              <a:t>    </a:t>
            </a:r>
            <a:r>
              <a:rPr lang="en-US" sz="1600" dirty="0" err="1">
                <a:solidFill>
                  <a:srgbClr val="FF0000"/>
                </a:solidFill>
                <a:latin typeface="Andalus" pitchFamily="18" charset="-78"/>
                <a:cs typeface="Andalus" pitchFamily="18" charset="-78"/>
              </a:rPr>
              <a:t>fmt.Println</a:t>
            </a:r>
            <a:r>
              <a:rPr lang="en-US" sz="1600" dirty="0">
                <a:solidFill>
                  <a:srgbClr val="FF0000"/>
                </a:solidFill>
                <a:latin typeface="Andalus" pitchFamily="18" charset="-78"/>
                <a:cs typeface="Andalus" pitchFamily="18" charset="-78"/>
              </a:rPr>
              <a:t>(</a:t>
            </a:r>
            <a:r>
              <a:rPr lang="en-US" sz="1600" dirty="0" err="1">
                <a:solidFill>
                  <a:srgbClr val="FF0000"/>
                </a:solidFill>
                <a:latin typeface="Andalus" pitchFamily="18" charset="-78"/>
                <a:cs typeface="Andalus" pitchFamily="18" charset="-78"/>
              </a:rPr>
              <a:t>intArray</a:t>
            </a:r>
            <a:r>
              <a:rPr lang="en-US" sz="1600" dirty="0">
                <a:solidFill>
                  <a:srgbClr val="FF0000"/>
                </a:solidFill>
                <a:latin typeface="Andalus" pitchFamily="18" charset="-78"/>
                <a:cs typeface="Andalus" pitchFamily="18" charset="-78"/>
              </a:rPr>
              <a:t>[3]) // Prints 4</a:t>
            </a:r>
          </a:p>
          <a:p>
            <a:pPr marL="109728" lvl="0" indent="0">
              <a:buNone/>
            </a:pPr>
            <a:endParaRPr lang="en-US" sz="1600" dirty="0">
              <a:solidFill>
                <a:srgbClr val="FF0000"/>
              </a:solidFill>
              <a:latin typeface="Andalus" pitchFamily="18" charset="-78"/>
              <a:cs typeface="Andalus" pitchFamily="18" charset="-78"/>
            </a:endParaRPr>
          </a:p>
          <a:p>
            <a:pPr marL="109728" indent="0">
              <a:buNone/>
            </a:pPr>
            <a:r>
              <a:rPr lang="en-US" sz="1600" dirty="0">
                <a:solidFill>
                  <a:srgbClr val="FF0000"/>
                </a:solidFill>
                <a:latin typeface="Andalus" pitchFamily="18" charset="-78"/>
                <a:cs typeface="Andalus" pitchFamily="18" charset="-78"/>
              </a:rPr>
              <a:t>    </a:t>
            </a:r>
            <a:r>
              <a:rPr lang="en-US" sz="1600" dirty="0">
                <a:solidFill>
                  <a:srgbClr val="008000"/>
                </a:solidFill>
                <a:latin typeface="Andalus" pitchFamily="18" charset="-78"/>
                <a:cs typeface="Andalus" pitchFamily="18" charset="-78"/>
              </a:rPr>
              <a:t>// Modifying elements</a:t>
            </a:r>
          </a:p>
          <a:p>
            <a:pPr marL="109728" lvl="0" indent="0">
              <a:buNone/>
            </a:pPr>
            <a:r>
              <a:rPr lang="en-US" sz="1600" dirty="0">
                <a:solidFill>
                  <a:srgbClr val="FF0000"/>
                </a:solidFill>
                <a:latin typeface="Andalus" pitchFamily="18" charset="-78"/>
                <a:cs typeface="Andalus" pitchFamily="18" charset="-78"/>
              </a:rPr>
              <a:t>    </a:t>
            </a:r>
            <a:r>
              <a:rPr lang="en-US" sz="1600" dirty="0" err="1">
                <a:solidFill>
                  <a:srgbClr val="FF0000"/>
                </a:solidFill>
                <a:latin typeface="Andalus" pitchFamily="18" charset="-78"/>
                <a:cs typeface="Andalus" pitchFamily="18" charset="-78"/>
              </a:rPr>
              <a:t>intArray</a:t>
            </a:r>
            <a:r>
              <a:rPr lang="en-US" sz="1600" dirty="0">
                <a:solidFill>
                  <a:srgbClr val="FF0000"/>
                </a:solidFill>
                <a:latin typeface="Andalus" pitchFamily="18" charset="-78"/>
                <a:cs typeface="Andalus" pitchFamily="18" charset="-78"/>
              </a:rPr>
              <a:t>[2] = 10</a:t>
            </a:r>
          </a:p>
          <a:p>
            <a:pPr marL="109728" lvl="0" indent="0">
              <a:buNone/>
            </a:pPr>
            <a:r>
              <a:rPr lang="en-US" sz="1600" dirty="0">
                <a:solidFill>
                  <a:srgbClr val="FF0000"/>
                </a:solidFill>
                <a:latin typeface="Andalus" pitchFamily="18" charset="-78"/>
                <a:cs typeface="Andalus" pitchFamily="18" charset="-78"/>
              </a:rPr>
              <a:t>    </a:t>
            </a:r>
            <a:r>
              <a:rPr lang="en-US" sz="1600" dirty="0" err="1">
                <a:solidFill>
                  <a:srgbClr val="FF0000"/>
                </a:solidFill>
                <a:latin typeface="Andalus" pitchFamily="18" charset="-78"/>
                <a:cs typeface="Andalus" pitchFamily="18" charset="-78"/>
              </a:rPr>
              <a:t>fmt.Println</a:t>
            </a:r>
            <a:r>
              <a:rPr lang="en-US" sz="1600" dirty="0">
                <a:solidFill>
                  <a:srgbClr val="FF0000"/>
                </a:solidFill>
                <a:latin typeface="Andalus" pitchFamily="18" charset="-78"/>
                <a:cs typeface="Andalus" pitchFamily="18" charset="-78"/>
              </a:rPr>
              <a:t>(</a:t>
            </a:r>
            <a:r>
              <a:rPr lang="en-US" sz="1600" dirty="0" err="1">
                <a:solidFill>
                  <a:srgbClr val="FF0000"/>
                </a:solidFill>
                <a:latin typeface="Andalus" pitchFamily="18" charset="-78"/>
                <a:cs typeface="Andalus" pitchFamily="18" charset="-78"/>
              </a:rPr>
              <a:t>intArray</a:t>
            </a:r>
            <a:r>
              <a:rPr lang="en-US" sz="1600" dirty="0">
                <a:solidFill>
                  <a:srgbClr val="FF0000"/>
                </a:solidFill>
                <a:latin typeface="Andalus" pitchFamily="18" charset="-78"/>
                <a:cs typeface="Andalus" pitchFamily="18" charset="-78"/>
              </a:rPr>
              <a:t>) // Prints [1 2 10 4 5]</a:t>
            </a:r>
          </a:p>
          <a:p>
            <a:pPr marL="109728" lvl="0" indent="0">
              <a:buNone/>
            </a:pPr>
            <a:r>
              <a:rPr lang="en-US" sz="1600" dirty="0">
                <a:solidFill>
                  <a:srgbClr val="FF0000"/>
                </a:solidFill>
                <a:latin typeface="Andalus" pitchFamily="18" charset="-78"/>
                <a:cs typeface="Andalus" pitchFamily="18" charset="-78"/>
              </a:rPr>
              <a:t>}</a:t>
            </a:r>
          </a:p>
          <a:p>
            <a:pPr marL="109728" lvl="0" indent="0">
              <a:buNone/>
            </a:pPr>
            <a:endParaRPr lang="en-US" sz="1600" dirty="0">
              <a:latin typeface="Andalus" pitchFamily="18" charset="-78"/>
              <a:cs typeface="Andalus" pitchFamily="18" charset="-78"/>
            </a:endParaRPr>
          </a:p>
          <a:p>
            <a:pPr marL="109728" indent="0">
              <a:buNone/>
            </a:pPr>
            <a:endParaRPr lang="en-US" sz="1600" dirty="0" smtClean="0">
              <a:latin typeface="Andalus" pitchFamily="18" charset="-78"/>
              <a:cs typeface="Andalus" pitchFamily="18" charset="-78"/>
            </a:endParaRPr>
          </a:p>
          <a:p>
            <a:endParaRPr lang="en-US" sz="1600" dirty="0" smtClean="0">
              <a:latin typeface="Andalus" pitchFamily="18" charset="-78"/>
              <a:cs typeface="Andalus" pitchFamily="18" charset="-78"/>
            </a:endParaRPr>
          </a:p>
          <a:p>
            <a:endParaRPr lang="en-US" sz="16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dirty="0"/>
          </a:p>
        </p:txBody>
      </p:sp>
    </p:spTree>
    <p:extLst>
      <p:ext uri="{BB962C8B-B14F-4D97-AF65-F5344CB8AC3E}">
        <p14:creationId xmlns:p14="http://schemas.microsoft.com/office/powerpoint/2010/main" val="10695498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28600"/>
            <a:ext cx="8229600" cy="5867400"/>
          </a:xfrm>
        </p:spPr>
        <p:txBody>
          <a:bodyPr>
            <a:normAutofit/>
          </a:bodyPr>
          <a:lstStyle/>
          <a:p>
            <a:pPr marL="109728" indent="0" algn="ctr">
              <a:buNone/>
            </a:pPr>
            <a:r>
              <a:rPr lang="en-US" sz="1400" b="1" dirty="0" smtClean="0">
                <a:latin typeface="Andalus" pitchFamily="18" charset="-78"/>
                <a:cs typeface="Andalus" pitchFamily="18" charset="-78"/>
              </a:rPr>
              <a:t>------------------------------------------------------------------------------------------------</a:t>
            </a:r>
          </a:p>
          <a:p>
            <a:pPr marL="109728" indent="0" algn="ctr">
              <a:buNone/>
            </a:pPr>
            <a:r>
              <a:rPr lang="en-US" sz="1400" b="1" dirty="0" smtClean="0">
                <a:latin typeface="Andalus" pitchFamily="18" charset="-78"/>
                <a:cs typeface="Andalus" pitchFamily="18" charset="-78"/>
              </a:rPr>
              <a:t>What </a:t>
            </a:r>
            <a:r>
              <a:rPr lang="en-US" sz="1400" b="1" dirty="0">
                <a:latin typeface="Andalus" pitchFamily="18" charset="-78"/>
                <a:cs typeface="Andalus" pitchFamily="18" charset="-78"/>
              </a:rPr>
              <a:t>is an Array </a:t>
            </a:r>
            <a:r>
              <a:rPr lang="en-US" sz="1400" b="1" dirty="0" smtClean="0">
                <a:latin typeface="Andalus" pitchFamily="18" charset="-78"/>
                <a:cs typeface="Andalus" pitchFamily="18" charset="-78"/>
              </a:rPr>
              <a:t>?</a:t>
            </a:r>
            <a:endParaRPr lang="en-US" sz="1400" b="1" dirty="0">
              <a:latin typeface="Andalus" pitchFamily="18" charset="-78"/>
              <a:cs typeface="Andalus" pitchFamily="18" charset="-78"/>
            </a:endParaRPr>
          </a:p>
          <a:p>
            <a:pPr marL="109728" indent="0" algn="ctr">
              <a:buNone/>
            </a:pPr>
            <a:r>
              <a:rPr lang="en-US" sz="1400" b="1" dirty="0" smtClean="0">
                <a:latin typeface="Andalus" pitchFamily="18" charset="-78"/>
                <a:cs typeface="Andalus" pitchFamily="18" charset="-78"/>
              </a:rPr>
              <a:t>------------------------------------------------------------------------------------------------</a:t>
            </a:r>
          </a:p>
          <a:p>
            <a:pPr marL="109728" indent="0">
              <a:buNone/>
            </a:pPr>
            <a:r>
              <a:rPr lang="en-US" sz="1400" dirty="0" smtClean="0">
                <a:latin typeface="Andalus" pitchFamily="18" charset="-78"/>
                <a:cs typeface="Andalus" pitchFamily="18" charset="-78"/>
              </a:rPr>
              <a:t>Remember </a:t>
            </a:r>
            <a:r>
              <a:rPr lang="en-US" sz="1400" dirty="0">
                <a:latin typeface="Andalus" pitchFamily="18" charset="-78"/>
                <a:cs typeface="Andalus" pitchFamily="18" charset="-78"/>
              </a:rPr>
              <a:t>that the length of an array is an integral part of its type in Go, so `[5]</a:t>
            </a:r>
            <a:r>
              <a:rPr lang="en-US" sz="1400" dirty="0" err="1">
                <a:latin typeface="Andalus" pitchFamily="18" charset="-78"/>
                <a:cs typeface="Andalus" pitchFamily="18" charset="-78"/>
              </a:rPr>
              <a:t>int</a:t>
            </a:r>
            <a:r>
              <a:rPr lang="en-US" sz="1400" dirty="0">
                <a:latin typeface="Andalus" pitchFamily="18" charset="-78"/>
                <a:cs typeface="Andalus" pitchFamily="18" charset="-78"/>
              </a:rPr>
              <a:t>` and `[10]</a:t>
            </a:r>
            <a:r>
              <a:rPr lang="en-US" sz="1400" dirty="0" err="1">
                <a:latin typeface="Andalus" pitchFamily="18" charset="-78"/>
                <a:cs typeface="Andalus" pitchFamily="18" charset="-78"/>
              </a:rPr>
              <a:t>int</a:t>
            </a:r>
            <a:r>
              <a:rPr lang="en-US" sz="1400" dirty="0">
                <a:latin typeface="Andalus" pitchFamily="18" charset="-78"/>
                <a:cs typeface="Andalus" pitchFamily="18" charset="-78"/>
              </a:rPr>
              <a:t>` are considered two different types, and you cannot assign one to the other without explicit conversion.</a:t>
            </a:r>
          </a:p>
          <a:p>
            <a:pPr marL="109728" indent="0">
              <a:buNone/>
            </a:pPr>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dirty="0"/>
          </a:p>
        </p:txBody>
      </p:sp>
    </p:spTree>
    <p:extLst>
      <p:ext uri="{BB962C8B-B14F-4D97-AF65-F5344CB8AC3E}">
        <p14:creationId xmlns:p14="http://schemas.microsoft.com/office/powerpoint/2010/main" val="3891343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533400"/>
            <a:ext cx="8229600" cy="5867400"/>
          </a:xfrm>
        </p:spPr>
        <p:txBody>
          <a:bodyPr>
            <a:normAutofit/>
          </a:bodyPr>
          <a:lstStyle/>
          <a:p>
            <a:pPr marL="109728" indent="0" algn="ctr">
              <a:buNone/>
            </a:pPr>
            <a:r>
              <a:rPr lang="en-US" sz="1400" b="1" dirty="0">
                <a:latin typeface="Andalus" pitchFamily="18" charset="-78"/>
                <a:cs typeface="Andalus" pitchFamily="18" charset="-78"/>
              </a:rPr>
              <a:t>--------------------------------------------------------------------------------------------------</a:t>
            </a:r>
            <a:endParaRPr lang="en-US" sz="1400" b="1" dirty="0" smtClean="0">
              <a:latin typeface="Andalus" pitchFamily="18" charset="-78"/>
              <a:cs typeface="Andalus" pitchFamily="18" charset="-78"/>
            </a:endParaRPr>
          </a:p>
          <a:p>
            <a:pPr marL="109728" indent="0" algn="ctr">
              <a:buNone/>
            </a:pPr>
            <a:r>
              <a:rPr lang="en-US" sz="1400" b="1" dirty="0" smtClean="0">
                <a:latin typeface="Andalus" pitchFamily="18" charset="-78"/>
                <a:cs typeface="Andalus" pitchFamily="18" charset="-78"/>
              </a:rPr>
              <a:t>Module Summary</a:t>
            </a:r>
          </a:p>
          <a:p>
            <a:pPr marL="109728" indent="0" algn="ctr">
              <a:buNone/>
            </a:pPr>
            <a:r>
              <a:rPr lang="en-US" sz="1400" b="1" dirty="0" smtClean="0">
                <a:latin typeface="Andalus" pitchFamily="18" charset="-78"/>
                <a:cs typeface="Andalus" pitchFamily="18" charset="-78"/>
              </a:rPr>
              <a:t>--------------------------------------------------------------------------------------------------</a:t>
            </a:r>
          </a:p>
          <a:p>
            <a:pPr marL="109728" indent="0">
              <a:buNone/>
            </a:pPr>
            <a:r>
              <a:rPr lang="en-US" sz="1400" b="1" dirty="0" smtClean="0">
                <a:latin typeface="Andalus" pitchFamily="18" charset="-78"/>
                <a:cs typeface="Andalus" pitchFamily="18" charset="-78"/>
              </a:rPr>
              <a:t>In this module, we have covered</a:t>
            </a:r>
          </a:p>
          <a:p>
            <a:pPr marL="109728" indent="0">
              <a:buNone/>
            </a:pPr>
            <a:r>
              <a:rPr lang="en-US" sz="1400" b="1" dirty="0" smtClean="0">
                <a:latin typeface="Andalus" pitchFamily="18" charset="-78"/>
                <a:cs typeface="Andalus" pitchFamily="18" charset="-78"/>
              </a:rPr>
              <a:t>-------------------------------</a:t>
            </a:r>
          </a:p>
          <a:p>
            <a:pPr lvl="0"/>
            <a:r>
              <a:rPr lang="en-US" sz="1400" dirty="0">
                <a:latin typeface="Andalus" pitchFamily="18" charset="-78"/>
                <a:cs typeface="Andalus" pitchFamily="18" charset="-78"/>
              </a:rPr>
              <a:t>What is an Array ?</a:t>
            </a:r>
          </a:p>
          <a:p>
            <a:pPr lvl="0"/>
            <a:r>
              <a:rPr lang="en-US" sz="1400" dirty="0">
                <a:latin typeface="Andalus" pitchFamily="18" charset="-78"/>
                <a:cs typeface="Andalus" pitchFamily="18" charset="-78"/>
              </a:rPr>
              <a:t>The syntax for Array Declaration</a:t>
            </a:r>
          </a:p>
          <a:p>
            <a:pPr lvl="0"/>
            <a:r>
              <a:rPr lang="en-US" sz="1400" dirty="0">
                <a:latin typeface="Andalus" pitchFamily="18" charset="-78"/>
                <a:cs typeface="Andalus" pitchFamily="18" charset="-78"/>
              </a:rPr>
              <a:t>How to arrange elements in an Array</a:t>
            </a:r>
          </a:p>
          <a:p>
            <a:pPr lvl="0"/>
            <a:r>
              <a:rPr lang="en-US" sz="1400">
                <a:latin typeface="Andalus" pitchFamily="18" charset="-78"/>
                <a:cs typeface="Andalus" pitchFamily="18" charset="-78"/>
              </a:rPr>
              <a:t>The syntax for the length of an Array</a:t>
            </a:r>
          </a:p>
          <a:p>
            <a:pPr lvl="0"/>
            <a:endParaRPr lang="en-US" sz="1400" dirty="0" smtClean="0">
              <a:latin typeface="Andalus" pitchFamily="18" charset="-78"/>
              <a:cs typeface="Andalus" pitchFamily="18" charset="-78"/>
            </a:endParaRPr>
          </a:p>
          <a:p>
            <a:pPr lvl="0"/>
            <a:endParaRPr lang="en-US" sz="1400" dirty="0">
              <a:latin typeface="Andalus" pitchFamily="18" charset="-78"/>
              <a:cs typeface="Andalus" pitchFamily="18" charset="-78"/>
            </a:endParaRPr>
          </a:p>
          <a:p>
            <a:pPr lvl="0"/>
            <a:endParaRPr lang="en-US" sz="1400" dirty="0" smtClean="0">
              <a:latin typeface="Andalus" pitchFamily="18" charset="-78"/>
              <a:cs typeface="Andalus" pitchFamily="18" charset="-78"/>
            </a:endParaRPr>
          </a:p>
          <a:p>
            <a:pPr lvl="0"/>
            <a:endParaRPr lang="en-IN" sz="1400" dirty="0">
              <a:latin typeface="Andalus" pitchFamily="18" charset="-78"/>
              <a:cs typeface="Andalus" pitchFamily="18" charset="-78"/>
            </a:endParaRPr>
          </a:p>
          <a:p>
            <a:endParaRPr lang="en-US" sz="1400" dirty="0">
              <a:latin typeface="Andalus" pitchFamily="18" charset="-78"/>
              <a:cs typeface="Andalus" pitchFamily="18" charset="-78"/>
            </a:endParaRPr>
          </a:p>
          <a:p>
            <a:endParaRPr lang="en-IN" b="1" dirty="0"/>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dirty="0"/>
          </a:p>
        </p:txBody>
      </p:sp>
    </p:spTree>
    <p:extLst>
      <p:ext uri="{BB962C8B-B14F-4D97-AF65-F5344CB8AC3E}">
        <p14:creationId xmlns:p14="http://schemas.microsoft.com/office/powerpoint/2010/main" val="30075438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1295400"/>
            <a:ext cx="5334000" cy="2716734"/>
          </a:xfrm>
          <a:prstGeom prst="rect">
            <a:avLst/>
          </a:prstGeom>
        </p:spPr>
      </p:pic>
    </p:spTree>
    <p:extLst>
      <p:ext uri="{BB962C8B-B14F-4D97-AF65-F5344CB8AC3E}">
        <p14:creationId xmlns:p14="http://schemas.microsoft.com/office/powerpoint/2010/main" val="11183234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1447800"/>
            <a:ext cx="5108895" cy="3200400"/>
          </a:xfrm>
          <a:prstGeom prst="rect">
            <a:avLst/>
          </a:prstGeom>
        </p:spPr>
      </p:pic>
    </p:spTree>
    <p:extLst>
      <p:ext uri="{BB962C8B-B14F-4D97-AF65-F5344CB8AC3E}">
        <p14:creationId xmlns:p14="http://schemas.microsoft.com/office/powerpoint/2010/main" val="296205939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13497</TotalTime>
  <Words>524</Words>
  <Application>Microsoft Office PowerPoint</Application>
  <PresentationFormat>On-screen Show (4:3)</PresentationFormat>
  <Paragraphs>185</Paragraphs>
  <Slides>8</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Andalus</vt:lpstr>
      <vt:lpstr>Calibri</vt:lpstr>
      <vt:lpstr>Lucida Sans Unicode</vt:lpstr>
      <vt:lpstr>Verdana</vt:lpstr>
      <vt:lpstr>Wingdings 2</vt:lpstr>
      <vt:lpstr>Wingdings 3</vt:lpstr>
      <vt:lpstr>Concourse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GangBoard (A division of Besant Technologies)</dc:title>
  <dc:creator>fardeen</dc:creator>
  <cp:lastModifiedBy>hp</cp:lastModifiedBy>
  <cp:revision>1457</cp:revision>
  <dcterms:created xsi:type="dcterms:W3CDTF">2018-01-16T19:20:37Z</dcterms:created>
  <dcterms:modified xsi:type="dcterms:W3CDTF">2023-10-04T16:35:55Z</dcterms:modified>
</cp:coreProperties>
</file>