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97" r:id="rId2"/>
    <p:sldId id="343" r:id="rId3"/>
    <p:sldId id="378" r:id="rId4"/>
    <p:sldId id="379" r:id="rId5"/>
    <p:sldId id="380" r:id="rId6"/>
    <p:sldId id="377" r:id="rId7"/>
    <p:sldId id="349" r:id="rId8"/>
    <p:sldId id="35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2383" autoAdjust="0"/>
  </p:normalViewPr>
  <p:slideViewPr>
    <p:cSldViewPr>
      <p:cViewPr varScale="1">
        <p:scale>
          <a:sx n="88" d="100"/>
          <a:sy n="88" d="100"/>
        </p:scale>
        <p:origin x="133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D9125-3809-48D5-AFB8-88038AC3E2BD}" type="datetimeFigureOut">
              <a:rPr lang="en-US" smtClean="0"/>
              <a:pPr/>
              <a:t>5/21/2024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6E033-D182-4CC6-9D22-44404B0BD30C}" type="slidenum">
              <a:rPr lang="en-US" smtClean="0"/>
              <a:pPr/>
              <a:t>‹#›</a:t>
            </a:fld>
            <a:endParaRPr lang="en-US"/>
          </a:p>
        </p:txBody>
      </p:sp>
    </p:spTree>
    <p:extLst>
      <p:ext uri="{BB962C8B-B14F-4D97-AF65-F5344CB8AC3E}">
        <p14:creationId xmlns:p14="http://schemas.microsoft.com/office/powerpoint/2010/main" val="237550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3</a:t>
            </a:fld>
            <a:endParaRPr lang="en-US"/>
          </a:p>
        </p:txBody>
      </p:sp>
    </p:spTree>
    <p:extLst>
      <p:ext uri="{BB962C8B-B14F-4D97-AF65-F5344CB8AC3E}">
        <p14:creationId xmlns:p14="http://schemas.microsoft.com/office/powerpoint/2010/main" val="491120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4</a:t>
            </a:fld>
            <a:endParaRPr lang="en-US"/>
          </a:p>
        </p:txBody>
      </p:sp>
    </p:spTree>
    <p:extLst>
      <p:ext uri="{BB962C8B-B14F-4D97-AF65-F5344CB8AC3E}">
        <p14:creationId xmlns:p14="http://schemas.microsoft.com/office/powerpoint/2010/main" val="127660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5</a:t>
            </a:fld>
            <a:endParaRPr lang="en-US"/>
          </a:p>
        </p:txBody>
      </p:sp>
    </p:spTree>
    <p:extLst>
      <p:ext uri="{BB962C8B-B14F-4D97-AF65-F5344CB8AC3E}">
        <p14:creationId xmlns:p14="http://schemas.microsoft.com/office/powerpoint/2010/main" val="3919393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A92137-41D9-4ABB-B7D0-9050F600A88C}" type="datetimeFigureOut">
              <a:rPr lang="en-US" smtClean="0"/>
              <a:pPr/>
              <a:t>5/21/2024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EE79F5-09D3-4F41-B444-74C6EFA595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A92137-41D9-4ABB-B7D0-9050F600A88C}"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A92137-41D9-4ABB-B7D0-9050F600A88C}" type="datetimeFigureOut">
              <a:rPr lang="en-US" smtClean="0"/>
              <a:pPr/>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A92137-41D9-4ABB-B7D0-9050F600A88C}" type="datetimeFigureOut">
              <a:rPr lang="en-US" smtClean="0"/>
              <a:pPr/>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A92137-41D9-4ABB-B7D0-9050F600A88C}" type="datetimeFigureOut">
              <a:rPr lang="en-US" smtClean="0"/>
              <a:pPr/>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E79F5-09D3-4F41-B444-74C6EFA59569}"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92137-41D9-4ABB-B7D0-9050F600A88C}" type="datetimeFigureOut">
              <a:rPr lang="en-US" smtClean="0"/>
              <a:pPr/>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A92137-41D9-4ABB-B7D0-9050F600A88C}" type="datetimeFigureOut">
              <a:rPr lang="en-US" smtClean="0"/>
              <a:pPr/>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A92137-41D9-4ABB-B7D0-9050F600A88C}" type="datetimeFigureOut">
              <a:rPr lang="en-US" smtClean="0"/>
              <a:pPr/>
              <a:t>5/21/2024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EE79F5-09D3-4F41-B444-74C6EFA5956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A92137-41D9-4ABB-B7D0-9050F600A88C}" type="datetimeFigureOut">
              <a:rPr lang="en-US" smtClean="0"/>
              <a:pPr/>
              <a:t>5/21/2024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EE79F5-09D3-4F41-B444-74C6EFA595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228600"/>
            <a:ext cx="8610600" cy="5447645"/>
          </a:xfrm>
          <a:prstGeom prst="rect">
            <a:avLst/>
          </a:prstGeom>
        </p:spPr>
        <p:txBody>
          <a:bodyPr wrap="square">
            <a:spAutoFit/>
          </a:bodyPr>
          <a:lstStyle/>
          <a:p>
            <a:pPr algn="ct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Go-Session-8.1</a:t>
            </a:r>
          </a:p>
          <a:p>
            <a:pPr algn="ctr"/>
            <a:r>
              <a:rPr lang="en-US" b="1" dirty="0" smtClean="0">
                <a:solidFill>
                  <a:srgbClr val="FF0000"/>
                </a:solidFill>
                <a:latin typeface="Andalus" pitchFamily="18" charset="-78"/>
                <a:cs typeface="Andalus" pitchFamily="18" charset="-78"/>
              </a:rPr>
              <a:t>---------------------</a:t>
            </a:r>
          </a:p>
          <a:p>
            <a:pPr algn="ctr"/>
            <a:r>
              <a:rPr lang="en-US" b="1" dirty="0" smtClean="0">
                <a:latin typeface="Andalus" pitchFamily="18" charset="-78"/>
                <a:cs typeface="Andalus" pitchFamily="18" charset="-78"/>
              </a:rPr>
              <a:t>Slice in Go Programming</a:t>
            </a: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r>
              <a:rPr lang="en-US" sz="1400" b="1" dirty="0" smtClean="0">
                <a:latin typeface="Andalus" pitchFamily="18" charset="-78"/>
                <a:cs typeface="Andalus" pitchFamily="18" charset="-78"/>
              </a:rPr>
              <a:t>By </a:t>
            </a:r>
            <a:r>
              <a:rPr lang="en-US" sz="1400" b="1" dirty="0">
                <a:latin typeface="Andalus" pitchFamily="18" charset="-78"/>
                <a:cs typeface="Andalus" pitchFamily="18" charset="-78"/>
              </a:rPr>
              <a:t>Shadab Akhtar</a:t>
            </a:r>
          </a:p>
          <a:p>
            <a:endParaRPr lang="en-IN" dirty="0">
              <a:solidFill>
                <a:srgbClr val="002060"/>
              </a:solidFill>
              <a:latin typeface="Andalus" pitchFamily="18" charset="-78"/>
              <a:cs typeface="Andalus" pitchFamily="18" charset="-78"/>
            </a:endParaRPr>
          </a:p>
          <a:p>
            <a:endParaRPr lang="en-IN" b="1" dirty="0">
              <a:solidFill>
                <a:schemeClr val="accent3"/>
              </a:solidFill>
              <a:latin typeface="Andalus" pitchFamily="18" charset="-78"/>
              <a:cs typeface="Andalus" pitchFamily="18" charset="-78"/>
            </a:endParaRPr>
          </a:p>
          <a:p>
            <a:pPr algn="ctr"/>
            <a:endParaRPr lang="en-US" b="1" dirty="0">
              <a:solidFill>
                <a:schemeClr val="accent3"/>
              </a:solidFill>
              <a:latin typeface="Andalus" pitchFamily="18" charset="-78"/>
              <a:cs typeface="Andalus" pitchFamily="18" charset="-78"/>
            </a:endParaRPr>
          </a:p>
        </p:txBody>
      </p:sp>
      <p:pic>
        <p:nvPicPr>
          <p:cNvPr id="7" name="Picture 6"/>
          <p:cNvPicPr>
            <a:picLocks noChangeAspect="1"/>
          </p:cNvPicPr>
          <p:nvPr/>
        </p:nvPicPr>
        <p:blipFill>
          <a:blip r:embed="rId2"/>
          <a:stretch>
            <a:fillRect/>
          </a:stretch>
        </p:blipFill>
        <p:spPr>
          <a:xfrm>
            <a:off x="3619500" y="2071675"/>
            <a:ext cx="1981200" cy="7477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819400"/>
            <a:ext cx="3162403" cy="1295565"/>
          </a:xfrm>
          <a:prstGeom prst="rect">
            <a:avLst/>
          </a:prstGeom>
        </p:spPr>
      </p:pic>
    </p:spTree>
    <p:extLst>
      <p:ext uri="{BB962C8B-B14F-4D97-AF65-F5344CB8AC3E}">
        <p14:creationId xmlns:p14="http://schemas.microsoft.com/office/powerpoint/2010/main" val="1891808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Introduction</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will cover</a:t>
            </a:r>
          </a:p>
          <a:p>
            <a:pPr lvl="0"/>
            <a:r>
              <a:rPr lang="en-IN" sz="1400" dirty="0" smtClean="0">
                <a:latin typeface="Andalus" pitchFamily="18" charset="-78"/>
                <a:cs typeface="Andalus" pitchFamily="18" charset="-78"/>
              </a:rPr>
              <a:t>What </a:t>
            </a:r>
            <a:r>
              <a:rPr lang="en-IN" sz="1400" dirty="0">
                <a:latin typeface="Andalus" pitchFamily="18" charset="-78"/>
                <a:cs typeface="Andalus" pitchFamily="18" charset="-78"/>
              </a:rPr>
              <a:t>is a Slice?</a:t>
            </a:r>
          </a:p>
          <a:p>
            <a:pPr lvl="0"/>
            <a:r>
              <a:rPr lang="en-IN" sz="1400" dirty="0">
                <a:latin typeface="Andalus" pitchFamily="18" charset="-78"/>
                <a:cs typeface="Andalus" pitchFamily="18" charset="-78"/>
              </a:rPr>
              <a:t>Creating a Slice</a:t>
            </a:r>
          </a:p>
          <a:p>
            <a:pPr lvl="0"/>
            <a:r>
              <a:rPr lang="en-IN" sz="1400" dirty="0">
                <a:latin typeface="Andalus" pitchFamily="18" charset="-78"/>
                <a:cs typeface="Andalus" pitchFamily="18" charset="-78"/>
              </a:rPr>
              <a:t>Dynamic Size</a:t>
            </a:r>
          </a:p>
          <a:p>
            <a:pPr lvl="0"/>
            <a:r>
              <a:rPr lang="en-IN" sz="1400" dirty="0">
                <a:latin typeface="Andalus" pitchFamily="18" charset="-78"/>
                <a:cs typeface="Andalus" pitchFamily="18" charset="-78"/>
              </a:rPr>
              <a:t>Length and Capacity</a:t>
            </a:r>
          </a:p>
          <a:p>
            <a:pPr lvl="0"/>
            <a:r>
              <a:rPr lang="en-IN" sz="1400" dirty="0">
                <a:latin typeface="Andalus" pitchFamily="18" charset="-78"/>
                <a:cs typeface="Andalus" pitchFamily="18" charset="-78"/>
              </a:rPr>
              <a:t>Slicing a Slice</a:t>
            </a:r>
          </a:p>
          <a:p>
            <a:pPr lvl="0"/>
            <a:r>
              <a:rPr lang="en-IN" sz="1400" dirty="0">
                <a:latin typeface="Andalus" pitchFamily="18" charset="-78"/>
                <a:cs typeface="Andalus" pitchFamily="18" charset="-78"/>
              </a:rPr>
              <a:t>Modifying a Slice</a:t>
            </a:r>
          </a:p>
          <a:p>
            <a:pPr lvl="0"/>
            <a:r>
              <a:rPr lang="en-IN" sz="1400" dirty="0">
                <a:latin typeface="Andalus" pitchFamily="18" charset="-78"/>
                <a:cs typeface="Andalus" pitchFamily="18" charset="-78"/>
              </a:rPr>
              <a:t>Use Cases</a:t>
            </a:r>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803264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IN" sz="1400" b="1" dirty="0" smtClean="0">
                <a:latin typeface="Andalus" pitchFamily="18" charset="-78"/>
                <a:cs typeface="Andalus" pitchFamily="18" charset="-78"/>
              </a:rPr>
              <a:t>What is a Slice? </a:t>
            </a:r>
            <a:endParaRPr lang="en-US" sz="1400" b="1" dirty="0">
              <a:latin typeface="Andalus" pitchFamily="18" charset="-78"/>
              <a:cs typeface="Andalus" pitchFamily="18" charset="-78"/>
            </a:endParaRPr>
          </a:p>
          <a:p>
            <a:pPr marL="109728" indent="0" algn="ctr">
              <a:buNone/>
            </a:pPr>
            <a:r>
              <a:rPr lang="en-US" sz="1400" b="1" dirty="0">
                <a:latin typeface="Andalus" pitchFamily="18" charset="-78"/>
                <a:cs typeface="Andalus" pitchFamily="18" charset="-78"/>
              </a:rPr>
              <a:t>------------------------------------------------------------------------------------------------</a:t>
            </a:r>
          </a:p>
          <a:p>
            <a:pPr marL="109728" lvl="0" indent="0">
              <a:buNone/>
            </a:pPr>
            <a:r>
              <a:rPr lang="en-US" sz="1400" dirty="0" smtClean="0">
                <a:solidFill>
                  <a:srgbClr val="002060"/>
                </a:solidFill>
                <a:latin typeface="Andalus" pitchFamily="18" charset="-78"/>
                <a:cs typeface="Andalus" pitchFamily="18" charset="-78"/>
              </a:rPr>
              <a:t>In </a:t>
            </a:r>
            <a:r>
              <a:rPr lang="en-US" sz="1400" dirty="0">
                <a:solidFill>
                  <a:srgbClr val="002060"/>
                </a:solidFill>
                <a:latin typeface="Andalus" pitchFamily="18" charset="-78"/>
                <a:cs typeface="Andalus" pitchFamily="18" charset="-78"/>
              </a:rPr>
              <a:t>Go (</a:t>
            </a:r>
            <a:r>
              <a:rPr lang="en-US" sz="1400" dirty="0" err="1">
                <a:solidFill>
                  <a:srgbClr val="002060"/>
                </a:solidFill>
                <a:latin typeface="Andalus" pitchFamily="18" charset="-78"/>
                <a:cs typeface="Andalus" pitchFamily="18" charset="-78"/>
              </a:rPr>
              <a:t>Golang</a:t>
            </a:r>
            <a:r>
              <a:rPr lang="en-US" sz="1400" dirty="0">
                <a:solidFill>
                  <a:srgbClr val="002060"/>
                </a:solidFill>
                <a:latin typeface="Andalus" pitchFamily="18" charset="-78"/>
                <a:cs typeface="Andalus" pitchFamily="18" charset="-78"/>
              </a:rPr>
              <a:t>), a slice is a fundamental data structure that represents a dynamic, flexible-sized view of an underlying array. Slices are a key component of Go's design and are widely used for working with collections of data. </a:t>
            </a:r>
            <a:endParaRPr lang="en-US" sz="1400" dirty="0" smtClean="0">
              <a:solidFill>
                <a:srgbClr val="002060"/>
              </a:solidFill>
              <a:latin typeface="Andalus" pitchFamily="18" charset="-78"/>
              <a:cs typeface="Andalus" pitchFamily="18" charset="-78"/>
            </a:endParaRPr>
          </a:p>
          <a:p>
            <a:pPr marL="109728" lvl="0" indent="0">
              <a:buNone/>
            </a:pPr>
            <a:endParaRPr lang="en-US" sz="1400" dirty="0">
              <a:solidFill>
                <a:srgbClr val="002060"/>
              </a:solidFill>
              <a:latin typeface="Andalus" pitchFamily="18" charset="-78"/>
              <a:cs typeface="Andalus" pitchFamily="18" charset="-78"/>
            </a:endParaRPr>
          </a:p>
          <a:p>
            <a:pPr marL="109728" lvl="0" indent="0">
              <a:buNone/>
            </a:pPr>
            <a:r>
              <a:rPr lang="en-US" sz="1400" b="1" dirty="0" smtClean="0">
                <a:latin typeface="Andalus" pitchFamily="18" charset="-78"/>
                <a:cs typeface="Andalus" pitchFamily="18" charset="-78"/>
              </a:rPr>
              <a:t>Here's </a:t>
            </a:r>
            <a:r>
              <a:rPr lang="en-US" sz="1400" b="1" dirty="0">
                <a:latin typeface="Andalus" pitchFamily="18" charset="-78"/>
                <a:cs typeface="Andalus" pitchFamily="18" charset="-78"/>
              </a:rPr>
              <a:t>an explanation of slices for beginners</a:t>
            </a: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lvl="0" indent="0">
              <a:buNone/>
            </a:pPr>
            <a:r>
              <a:rPr lang="en-US" sz="1400" b="1" dirty="0">
                <a:solidFill>
                  <a:srgbClr val="008000"/>
                </a:solidFill>
                <a:latin typeface="Andalus" pitchFamily="18" charset="-78"/>
                <a:cs typeface="Andalus" pitchFamily="18" charset="-78"/>
              </a:rPr>
              <a:t>1. **What is a Slice?**</a:t>
            </a:r>
          </a:p>
          <a:p>
            <a:pPr marL="109728" lvl="0" indent="0">
              <a:buNone/>
            </a:pPr>
            <a:r>
              <a:rPr lang="en-US" sz="1400" dirty="0">
                <a:latin typeface="Andalus" pitchFamily="18" charset="-78"/>
                <a:cs typeface="Andalus" pitchFamily="18" charset="-78"/>
              </a:rPr>
              <a:t>   - A slice is essentially a window or a view into an array.</a:t>
            </a:r>
          </a:p>
          <a:p>
            <a:pPr marL="109728" lvl="0" indent="0">
              <a:buNone/>
            </a:pPr>
            <a:r>
              <a:rPr lang="en-US" sz="1400" dirty="0">
                <a:latin typeface="Andalus" pitchFamily="18" charset="-78"/>
                <a:cs typeface="Andalus" pitchFamily="18" charset="-78"/>
              </a:rPr>
              <a:t>   - Unlike arrays, which have a fixed size that you specify when declaring them, slices can grow or shrink as needed.</a:t>
            </a:r>
          </a:p>
          <a:p>
            <a:pPr marL="109728" lvl="0" indent="0">
              <a:buNone/>
            </a:pPr>
            <a:r>
              <a:rPr lang="en-US" sz="1400" dirty="0">
                <a:latin typeface="Andalus" pitchFamily="18" charset="-78"/>
                <a:cs typeface="Andalus" pitchFamily="18" charset="-78"/>
              </a:rPr>
              <a:t>   - Slices are reference types, meaning that when you create a slice, it doesn't contain the actual data but instead refers to an underlying array.</a:t>
            </a:r>
          </a:p>
          <a:p>
            <a:pPr marL="109728" lvl="0"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2. **Creating a Slice:**</a:t>
            </a:r>
          </a:p>
          <a:p>
            <a:pPr marL="109728" lvl="0" indent="0">
              <a:buNone/>
            </a:pPr>
            <a:r>
              <a:rPr lang="en-US" sz="1400" dirty="0">
                <a:latin typeface="Andalus" pitchFamily="18" charset="-78"/>
                <a:cs typeface="Andalus" pitchFamily="18" charset="-78"/>
              </a:rPr>
              <a:t>   - You can create a slice by taking a portion of an existing array or by using the `make` function to create a new slice with an underlying array.</a:t>
            </a:r>
          </a:p>
          <a:p>
            <a:pPr marL="109728" lvl="0" indent="0">
              <a:buNone/>
            </a:pPr>
            <a:r>
              <a:rPr lang="en-US" sz="1400" dirty="0">
                <a:latin typeface="Andalus" pitchFamily="18" charset="-78"/>
                <a:cs typeface="Andalus" pitchFamily="18" charset="-78"/>
              </a:rPr>
              <a:t>   - For example, to create a slice from an </a:t>
            </a:r>
            <a:r>
              <a:rPr lang="en-US" sz="1400" dirty="0" smtClean="0">
                <a:latin typeface="Andalus" pitchFamily="18" charset="-78"/>
                <a:cs typeface="Andalus" pitchFamily="18" charset="-78"/>
              </a:rPr>
              <a:t>array:</a:t>
            </a:r>
          </a:p>
          <a:p>
            <a:pPr marL="109728" lvl="0" indent="0">
              <a:buNone/>
            </a:pPr>
            <a:endParaRPr lang="en-US" sz="1400" dirty="0">
              <a:latin typeface="Andalus" pitchFamily="18" charset="-78"/>
              <a:cs typeface="Andalus" pitchFamily="18" charset="-78"/>
            </a:endParaRPr>
          </a:p>
          <a:p>
            <a:pPr marL="109728" lvl="0" indent="0">
              <a:buNone/>
            </a:pPr>
            <a:r>
              <a:rPr lang="en-US" sz="1400" dirty="0" smtClean="0">
                <a:latin typeface="Andalus" pitchFamily="18" charset="-78"/>
                <a:cs typeface="Andalus" pitchFamily="18" charset="-78"/>
              </a:rPr>
              <a:t>     </a:t>
            </a:r>
            <a:r>
              <a:rPr lang="en-US" sz="1400" dirty="0" err="1" smtClean="0">
                <a:solidFill>
                  <a:srgbClr val="FF0000"/>
                </a:solidFill>
                <a:latin typeface="Andalus" pitchFamily="18" charset="-78"/>
                <a:cs typeface="Andalus" pitchFamily="18" charset="-78"/>
              </a:rPr>
              <a:t>arr</a:t>
            </a:r>
            <a:r>
              <a:rPr lang="en-US" sz="1400" dirty="0" smtClean="0">
                <a:solidFill>
                  <a:srgbClr val="FF0000"/>
                </a:solidFill>
                <a:latin typeface="Andalus" pitchFamily="18" charset="-78"/>
                <a:cs typeface="Andalus" pitchFamily="18" charset="-78"/>
              </a:rPr>
              <a:t> </a:t>
            </a:r>
            <a:r>
              <a:rPr lang="en-US" sz="1400" dirty="0">
                <a:solidFill>
                  <a:srgbClr val="FF0000"/>
                </a:solidFill>
                <a:latin typeface="Andalus" pitchFamily="18" charset="-78"/>
                <a:cs typeface="Andalus" pitchFamily="18" charset="-78"/>
              </a:rPr>
              <a:t>:= [5]</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{1, 2, 3, 4, 5}</a:t>
            </a:r>
          </a:p>
          <a:p>
            <a:pPr marL="109728" lvl="0" indent="0">
              <a:buNone/>
            </a:pPr>
            <a:r>
              <a:rPr lang="en-US" sz="1400" dirty="0">
                <a:solidFill>
                  <a:srgbClr val="FF0000"/>
                </a:solidFill>
                <a:latin typeface="Andalus" pitchFamily="18" charset="-78"/>
                <a:cs typeface="Andalus" pitchFamily="18" charset="-78"/>
              </a:rPr>
              <a:t>     slice := </a:t>
            </a:r>
            <a:r>
              <a:rPr lang="en-US" sz="1400" dirty="0" err="1">
                <a:solidFill>
                  <a:srgbClr val="FF0000"/>
                </a:solidFill>
                <a:latin typeface="Andalus" pitchFamily="18" charset="-78"/>
                <a:cs typeface="Andalus" pitchFamily="18" charset="-78"/>
              </a:rPr>
              <a:t>arr</a:t>
            </a:r>
            <a:r>
              <a:rPr lang="en-US" sz="1400" dirty="0">
                <a:solidFill>
                  <a:srgbClr val="FF0000"/>
                </a:solidFill>
                <a:latin typeface="Andalus" pitchFamily="18" charset="-78"/>
                <a:cs typeface="Andalus" pitchFamily="18" charset="-78"/>
              </a:rPr>
              <a:t>[1:4] // Creates a slice from index 1 (inclusive) to 4 (exclusive)</a:t>
            </a:r>
          </a:p>
          <a:p>
            <a:pPr marL="109728" lvl="0" indent="0">
              <a:buNone/>
            </a:pPr>
            <a:endParaRPr lang="en-US" sz="1400" dirty="0">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pPr marL="109728" lvl="0" indent="0">
              <a:buNone/>
            </a:pPr>
            <a:r>
              <a:rPr lang="en-US" sz="1400"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516020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lgn="ctr">
              <a:buNone/>
            </a:pPr>
            <a:endParaRPr lang="en-US" sz="1400" dirty="0">
              <a:latin typeface="Andalus" pitchFamily="18" charset="-78"/>
              <a:cs typeface="Andalus" pitchFamily="18" charset="-78"/>
            </a:endParaRPr>
          </a:p>
          <a:p>
            <a:pPr marL="109728" lvl="0" indent="0">
              <a:buNone/>
            </a:pPr>
            <a:r>
              <a:rPr lang="en-US" sz="1400" b="1" dirty="0">
                <a:solidFill>
                  <a:srgbClr val="008000"/>
                </a:solidFill>
                <a:latin typeface="Andalus" pitchFamily="18" charset="-78"/>
                <a:cs typeface="Andalus" pitchFamily="18" charset="-78"/>
              </a:rPr>
              <a:t>3. **Dynamic Size:**</a:t>
            </a:r>
          </a:p>
          <a:p>
            <a:pPr marL="109728" lvl="0" indent="0">
              <a:buNone/>
            </a:pPr>
            <a:r>
              <a:rPr lang="en-US" sz="1400" dirty="0">
                <a:latin typeface="Andalus" pitchFamily="18" charset="-78"/>
                <a:cs typeface="Andalus" pitchFamily="18" charset="-78"/>
              </a:rPr>
              <a:t>   - Slices can grow or shrink dynamically by appending or slicing them. You don't need to specify a size </a:t>
            </a:r>
            <a:r>
              <a:rPr lang="en-US" sz="1400" dirty="0" smtClean="0">
                <a:latin typeface="Andalus" pitchFamily="18" charset="-78"/>
                <a:cs typeface="Andalus" pitchFamily="18" charset="-78"/>
              </a:rPr>
              <a:t>       when </a:t>
            </a:r>
            <a:r>
              <a:rPr lang="en-US" sz="1400" dirty="0">
                <a:latin typeface="Andalus" pitchFamily="18" charset="-78"/>
                <a:cs typeface="Andalus" pitchFamily="18" charset="-78"/>
              </a:rPr>
              <a:t>creating a slice.</a:t>
            </a:r>
          </a:p>
          <a:p>
            <a:pPr marL="109728" lvl="0" indent="0">
              <a:buNone/>
            </a:pPr>
            <a:r>
              <a:rPr lang="en-US" sz="1400" dirty="0">
                <a:latin typeface="Andalus" pitchFamily="18" charset="-78"/>
                <a:cs typeface="Andalus" pitchFamily="18" charset="-78"/>
              </a:rPr>
              <a:t>   - For example, you can append elements to a slice:</a:t>
            </a:r>
          </a:p>
          <a:p>
            <a:pPr marL="109728" lvl="0" indent="0">
              <a:buNone/>
            </a:pPr>
            <a:r>
              <a:rPr lang="en-US" sz="1400" dirty="0" smtClean="0">
                <a:solidFill>
                  <a:srgbClr val="FF0000"/>
                </a:solidFill>
                <a:latin typeface="Andalus" pitchFamily="18" charset="-78"/>
                <a:cs typeface="Andalus" pitchFamily="18" charset="-78"/>
              </a:rPr>
              <a:t>      slice </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{1, 2, 3}</a:t>
            </a:r>
          </a:p>
          <a:p>
            <a:pPr marL="109728" lvl="0" indent="0">
              <a:buNone/>
            </a:pPr>
            <a:r>
              <a:rPr lang="en-US" sz="1400" dirty="0">
                <a:solidFill>
                  <a:srgbClr val="FF0000"/>
                </a:solidFill>
                <a:latin typeface="Andalus" pitchFamily="18" charset="-78"/>
                <a:cs typeface="Andalus" pitchFamily="18" charset="-78"/>
              </a:rPr>
              <a:t>     slice = append(slice, 4, 5)</a:t>
            </a:r>
          </a:p>
          <a:p>
            <a:pPr marL="109728" lvl="0"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4. **Length and Capacity:**</a:t>
            </a:r>
          </a:p>
          <a:p>
            <a:pPr marL="109728" lvl="0" indent="0">
              <a:buNone/>
            </a:pPr>
            <a:r>
              <a:rPr lang="en-US" sz="1400" dirty="0">
                <a:latin typeface="Andalus" pitchFamily="18" charset="-78"/>
                <a:cs typeface="Andalus" pitchFamily="18" charset="-78"/>
              </a:rPr>
              <a:t>   - A slice has two important properties: length and capacity.</a:t>
            </a:r>
          </a:p>
          <a:p>
            <a:pPr marL="109728" lvl="0" indent="0">
              <a:buNone/>
            </a:pPr>
            <a:r>
              <a:rPr lang="en-US" sz="1400" dirty="0">
                <a:latin typeface="Andalus" pitchFamily="18" charset="-78"/>
                <a:cs typeface="Andalus" pitchFamily="18" charset="-78"/>
              </a:rPr>
              <a:t>   - Length (`</a:t>
            </a:r>
            <a:r>
              <a:rPr lang="en-US" sz="1400" dirty="0" err="1">
                <a:latin typeface="Andalus" pitchFamily="18" charset="-78"/>
                <a:cs typeface="Andalus" pitchFamily="18" charset="-78"/>
              </a:rPr>
              <a:t>len</a:t>
            </a:r>
            <a:r>
              <a:rPr lang="en-US" sz="1400" dirty="0">
                <a:latin typeface="Andalus" pitchFamily="18" charset="-78"/>
                <a:cs typeface="Andalus" pitchFamily="18" charset="-78"/>
              </a:rPr>
              <a:t>(slice)`) represents the number of elements currently in the slice.</a:t>
            </a:r>
          </a:p>
          <a:p>
            <a:pPr marL="109728" lvl="0" indent="0">
              <a:buNone/>
            </a:pPr>
            <a:r>
              <a:rPr lang="en-US" sz="1400" dirty="0">
                <a:latin typeface="Andalus" pitchFamily="18" charset="-78"/>
                <a:cs typeface="Andalus" pitchFamily="18" charset="-78"/>
              </a:rPr>
              <a:t>   - Capacity (`cap(slice)`) represents the maximum number of elements the slice can hold without resizing the underlying array.</a:t>
            </a:r>
          </a:p>
          <a:p>
            <a:pPr marL="109728" lvl="0" indent="0">
              <a:buNone/>
            </a:pPr>
            <a:endParaRPr lang="en-US" sz="1400" dirty="0">
              <a:latin typeface="Andalus" pitchFamily="18" charset="-78"/>
              <a:cs typeface="Andalus" pitchFamily="18" charset="-78"/>
            </a:endParaRPr>
          </a:p>
          <a:p>
            <a:pPr marL="109728" lvl="0" indent="0">
              <a:buNone/>
            </a:pPr>
            <a:r>
              <a:rPr lang="en-US" sz="1400" b="1" dirty="0">
                <a:solidFill>
                  <a:srgbClr val="008000"/>
                </a:solidFill>
                <a:latin typeface="Andalus" pitchFamily="18" charset="-78"/>
                <a:cs typeface="Andalus" pitchFamily="18" charset="-78"/>
              </a:rPr>
              <a:t>5. **Slicing a Slice:**</a:t>
            </a:r>
          </a:p>
          <a:p>
            <a:pPr marL="109728" lvl="0" indent="0">
              <a:buNone/>
            </a:pPr>
            <a:r>
              <a:rPr lang="en-US" sz="1400" dirty="0">
                <a:latin typeface="Andalus" pitchFamily="18" charset="-78"/>
                <a:cs typeface="Andalus" pitchFamily="18" charset="-78"/>
              </a:rPr>
              <a:t>   - You can create new slices from existing slices by specifying a new range. This creates a view of the original data.</a:t>
            </a:r>
          </a:p>
          <a:p>
            <a:pPr marL="109728" lvl="0" indent="0">
              <a:buNone/>
            </a:pPr>
            <a:r>
              <a:rPr lang="en-US" sz="1400" dirty="0">
                <a:latin typeface="Andalus" pitchFamily="18" charset="-78"/>
                <a:cs typeface="Andalus" pitchFamily="18" charset="-78"/>
              </a:rPr>
              <a:t>   - For example, to create a new slice from an existing slice:</a:t>
            </a:r>
          </a:p>
          <a:p>
            <a:pPr marL="109728" indent="0">
              <a:buNone/>
            </a:pPr>
            <a:r>
              <a:rPr lang="en-US" sz="1400" dirty="0" smtClean="0">
                <a:latin typeface="Andalus" pitchFamily="18" charset="-78"/>
                <a:cs typeface="Andalus" pitchFamily="18" charset="-78"/>
              </a:rPr>
              <a:t>      </a:t>
            </a:r>
            <a:r>
              <a:rPr lang="en-US" sz="1400" dirty="0">
                <a:solidFill>
                  <a:srgbClr val="FF0000"/>
                </a:solidFill>
                <a:latin typeface="Andalus" pitchFamily="18" charset="-78"/>
                <a:cs typeface="Andalus" pitchFamily="18" charset="-78"/>
              </a:rPr>
              <a:t>original :=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{1, 2, 3, 4, 5}</a:t>
            </a:r>
          </a:p>
          <a:p>
            <a:pPr marL="109728" indent="0">
              <a:buNone/>
            </a:pPr>
            <a:r>
              <a:rPr lang="en-US" sz="1400" dirty="0">
                <a:solidFill>
                  <a:srgbClr val="FF0000"/>
                </a:solidFill>
                <a:latin typeface="Andalus" pitchFamily="18" charset="-78"/>
                <a:cs typeface="Andalus" pitchFamily="18" charset="-78"/>
              </a:rPr>
              <a:t>     sliced := original[1:4] // Creates a new slice from index 1 to 4</a:t>
            </a:r>
          </a:p>
          <a:p>
            <a:pPr marL="109728" lvl="0" indent="0">
              <a:buNone/>
            </a:pPr>
            <a:endParaRPr lang="en-US" sz="1400" dirty="0">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694565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lvl="0" indent="0">
              <a:buNone/>
            </a:pPr>
            <a:endParaRPr lang="en-US" sz="1400" dirty="0" smtClean="0">
              <a:latin typeface="Andalus" pitchFamily="18" charset="-78"/>
              <a:cs typeface="Andalus" pitchFamily="18" charset="-78"/>
            </a:endParaRPr>
          </a:p>
          <a:p>
            <a:pPr marL="109728" lvl="0" indent="0">
              <a:buNone/>
            </a:pPr>
            <a:r>
              <a:rPr lang="en-US" sz="1400" b="1" dirty="0" smtClean="0">
                <a:solidFill>
                  <a:srgbClr val="008000"/>
                </a:solidFill>
                <a:latin typeface="Andalus" pitchFamily="18" charset="-78"/>
                <a:cs typeface="Andalus" pitchFamily="18" charset="-78"/>
              </a:rPr>
              <a:t>6</a:t>
            </a:r>
            <a:r>
              <a:rPr lang="en-US" sz="1400" b="1" dirty="0">
                <a:solidFill>
                  <a:srgbClr val="008000"/>
                </a:solidFill>
                <a:latin typeface="Andalus" pitchFamily="18" charset="-78"/>
                <a:cs typeface="Andalus" pitchFamily="18" charset="-78"/>
              </a:rPr>
              <a:t>. **Modifying a Slice:**</a:t>
            </a:r>
          </a:p>
          <a:p>
            <a:pPr marL="109728" lvl="0" indent="0">
              <a:buNone/>
            </a:pPr>
            <a:r>
              <a:rPr lang="en-US" sz="1400" dirty="0">
                <a:latin typeface="Andalus" pitchFamily="18" charset="-78"/>
                <a:cs typeface="Andalus" pitchFamily="18" charset="-78"/>
              </a:rPr>
              <a:t>   - You can modify elements in a slice just like in an array. Since slices refer to an underlying array, changes made to the slice are reflected in the original array and vice versa.</a:t>
            </a:r>
          </a:p>
          <a:p>
            <a:pPr marL="109728" lvl="0" indent="0">
              <a:buNone/>
            </a:pPr>
            <a:r>
              <a:rPr lang="en-US" sz="1400" b="1" dirty="0">
                <a:solidFill>
                  <a:srgbClr val="002060"/>
                </a:solidFill>
                <a:latin typeface="Andalus" pitchFamily="18" charset="-78"/>
                <a:cs typeface="Andalus" pitchFamily="18" charset="-78"/>
              </a:rPr>
              <a:t>   - For example, </a:t>
            </a:r>
            <a:r>
              <a:rPr lang="en-US" sz="1400" dirty="0">
                <a:latin typeface="Andalus" pitchFamily="18" charset="-78"/>
                <a:cs typeface="Andalus" pitchFamily="18" charset="-78"/>
              </a:rPr>
              <a:t>you can change an element in a slice:</a:t>
            </a:r>
          </a:p>
          <a:p>
            <a:pPr marL="109728" lvl="0" indent="0">
              <a:buNone/>
            </a:pPr>
            <a:endParaRPr lang="en-US" sz="1400" dirty="0" smtClean="0">
              <a:latin typeface="Andalus" pitchFamily="18" charset="-78"/>
              <a:cs typeface="Andalus" pitchFamily="18" charset="-78"/>
            </a:endParaRPr>
          </a:p>
          <a:p>
            <a:pPr marL="109728" lvl="0" indent="0">
              <a:buNone/>
            </a:pPr>
            <a:r>
              <a:rPr lang="en-US" sz="1400" dirty="0">
                <a:solidFill>
                  <a:srgbClr val="FF0000"/>
                </a:solidFill>
                <a:latin typeface="Andalus" pitchFamily="18" charset="-78"/>
                <a:cs typeface="Andalus" pitchFamily="18" charset="-78"/>
              </a:rPr>
              <a:t> </a:t>
            </a:r>
            <a:r>
              <a:rPr lang="en-US" sz="1400" dirty="0" smtClean="0">
                <a:solidFill>
                  <a:srgbClr val="FF0000"/>
                </a:solidFill>
                <a:latin typeface="Andalus" pitchFamily="18" charset="-78"/>
                <a:cs typeface="Andalus" pitchFamily="18" charset="-78"/>
              </a:rPr>
              <a:t>    slice </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{1, 2, 3}</a:t>
            </a:r>
          </a:p>
          <a:p>
            <a:pPr marL="109728" lvl="0" indent="0">
              <a:buNone/>
            </a:pPr>
            <a:r>
              <a:rPr lang="en-US" sz="1400" dirty="0">
                <a:solidFill>
                  <a:srgbClr val="FF0000"/>
                </a:solidFill>
                <a:latin typeface="Andalus" pitchFamily="18" charset="-78"/>
                <a:cs typeface="Andalus" pitchFamily="18" charset="-78"/>
              </a:rPr>
              <a:t>     slice[1] = 42 // Modifies the second element to be 42</a:t>
            </a:r>
          </a:p>
          <a:p>
            <a:pPr marL="109728" lvl="0"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7. **Use Cases:**</a:t>
            </a:r>
          </a:p>
          <a:p>
            <a:pPr marL="109728" lvl="0" indent="0">
              <a:buNone/>
            </a:pPr>
            <a:r>
              <a:rPr lang="en-US" sz="1400" dirty="0">
                <a:latin typeface="Andalus" pitchFamily="18" charset="-78"/>
                <a:cs typeface="Andalus" pitchFamily="18" charset="-78"/>
              </a:rPr>
              <a:t>   - Slices are commonly used for managing collections of data, such as lists, arrays, or buffers.</a:t>
            </a:r>
          </a:p>
          <a:p>
            <a:pPr marL="109728" lvl="0" indent="0">
              <a:buNone/>
            </a:pPr>
            <a:r>
              <a:rPr lang="en-US" sz="1400" dirty="0">
                <a:latin typeface="Andalus" pitchFamily="18" charset="-78"/>
                <a:cs typeface="Andalus" pitchFamily="18" charset="-78"/>
              </a:rPr>
              <a:t>   - They are frequently used when working with strings, files, and network data.</a:t>
            </a:r>
          </a:p>
          <a:p>
            <a:pPr marL="109728" lvl="0" indent="0">
              <a:buNone/>
            </a:pPr>
            <a:r>
              <a:rPr lang="en-US" sz="1400" dirty="0">
                <a:latin typeface="Andalus" pitchFamily="18" charset="-78"/>
                <a:cs typeface="Andalus" pitchFamily="18" charset="-78"/>
              </a:rPr>
              <a:t>   - Slices provide an efficient way to work with data of varying sizes without the need to manage memory manually.</a:t>
            </a:r>
          </a:p>
          <a:p>
            <a:pPr marL="109728" lvl="0" indent="0">
              <a:buNone/>
            </a:pPr>
            <a:endParaRPr lang="en-US" sz="1400" dirty="0">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Slices are a fundamental building block in Go, and understanding how to create, manipulate, and work with them is essential for Go programming. They offer flexibility and ease of use when compared to fixed-size arrays, making them a powerful tool for handling data collections of varying sizes.</a:t>
            </a:r>
          </a:p>
          <a:p>
            <a:pPr marL="109728" lvl="0" indent="0">
              <a:buNone/>
            </a:pPr>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936696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Summary</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have covered</a:t>
            </a:r>
          </a:p>
          <a:p>
            <a:pPr marL="109728" indent="0">
              <a:buNone/>
            </a:pPr>
            <a:r>
              <a:rPr lang="en-US" sz="1400" b="1" dirty="0" smtClean="0">
                <a:latin typeface="Andalus" pitchFamily="18" charset="-78"/>
                <a:cs typeface="Andalus" pitchFamily="18" charset="-78"/>
              </a:rPr>
              <a:t>-------------------------------</a:t>
            </a:r>
          </a:p>
          <a:p>
            <a:pPr lvl="0"/>
            <a:r>
              <a:rPr lang="en-IN" sz="1400" dirty="0">
                <a:latin typeface="Andalus" pitchFamily="18" charset="-78"/>
                <a:cs typeface="Andalus" pitchFamily="18" charset="-78"/>
              </a:rPr>
              <a:t>What is a Slice?</a:t>
            </a:r>
          </a:p>
          <a:p>
            <a:pPr lvl="0"/>
            <a:r>
              <a:rPr lang="en-IN" sz="1400" dirty="0">
                <a:latin typeface="Andalus" pitchFamily="18" charset="-78"/>
                <a:cs typeface="Andalus" pitchFamily="18" charset="-78"/>
              </a:rPr>
              <a:t>Creating a Slice</a:t>
            </a:r>
          </a:p>
          <a:p>
            <a:pPr lvl="0"/>
            <a:r>
              <a:rPr lang="en-IN" sz="1400" dirty="0">
                <a:latin typeface="Andalus" pitchFamily="18" charset="-78"/>
                <a:cs typeface="Andalus" pitchFamily="18" charset="-78"/>
              </a:rPr>
              <a:t>Dynamic Size</a:t>
            </a:r>
          </a:p>
          <a:p>
            <a:pPr lvl="0"/>
            <a:r>
              <a:rPr lang="en-IN" sz="1400" dirty="0">
                <a:latin typeface="Andalus" pitchFamily="18" charset="-78"/>
                <a:cs typeface="Andalus" pitchFamily="18" charset="-78"/>
              </a:rPr>
              <a:t>Length and Capacity</a:t>
            </a:r>
          </a:p>
          <a:p>
            <a:pPr lvl="0"/>
            <a:r>
              <a:rPr lang="en-IN" sz="1400" dirty="0">
                <a:latin typeface="Andalus" pitchFamily="18" charset="-78"/>
                <a:cs typeface="Andalus" pitchFamily="18" charset="-78"/>
              </a:rPr>
              <a:t>Slicing a Slice</a:t>
            </a:r>
          </a:p>
          <a:p>
            <a:pPr lvl="0"/>
            <a:r>
              <a:rPr lang="en-IN" sz="1400" dirty="0">
                <a:latin typeface="Andalus" pitchFamily="18" charset="-78"/>
                <a:cs typeface="Andalus" pitchFamily="18" charset="-78"/>
              </a:rPr>
              <a:t>Modifying a Slice</a:t>
            </a:r>
          </a:p>
          <a:p>
            <a:pPr lvl="0"/>
            <a:r>
              <a:rPr lang="en-IN" sz="1400" dirty="0">
                <a:latin typeface="Andalus" pitchFamily="18" charset="-78"/>
                <a:cs typeface="Andalus" pitchFamily="18" charset="-78"/>
              </a:rPr>
              <a:t>Use Cases</a:t>
            </a:r>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007543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95400"/>
            <a:ext cx="5334000" cy="2716734"/>
          </a:xfrm>
          <a:prstGeom prst="rect">
            <a:avLst/>
          </a:prstGeom>
        </p:spPr>
      </p:pic>
    </p:spTree>
    <p:extLst>
      <p:ext uri="{BB962C8B-B14F-4D97-AF65-F5344CB8AC3E}">
        <p14:creationId xmlns:p14="http://schemas.microsoft.com/office/powerpoint/2010/main" val="1118323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47800"/>
            <a:ext cx="5108895" cy="3200400"/>
          </a:xfrm>
          <a:prstGeom prst="rect">
            <a:avLst/>
          </a:prstGeom>
        </p:spPr>
      </p:pic>
    </p:spTree>
    <p:extLst>
      <p:ext uri="{BB962C8B-B14F-4D97-AF65-F5344CB8AC3E}">
        <p14:creationId xmlns:p14="http://schemas.microsoft.com/office/powerpoint/2010/main" val="29620593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13629</TotalTime>
  <Words>699</Words>
  <Application>Microsoft Office PowerPoint</Application>
  <PresentationFormat>On-screen Show (4:3)</PresentationFormat>
  <Paragraphs>202</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Andalus</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GangBoard (A division of Besant Technologies)</dc:title>
  <dc:creator>fardeen</dc:creator>
  <cp:lastModifiedBy>hp</cp:lastModifiedBy>
  <cp:revision>1475</cp:revision>
  <dcterms:created xsi:type="dcterms:W3CDTF">2018-01-16T19:20:37Z</dcterms:created>
  <dcterms:modified xsi:type="dcterms:W3CDTF">2024-05-21T00:34:17Z</dcterms:modified>
</cp:coreProperties>
</file>