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97" r:id="rId2"/>
    <p:sldId id="343" r:id="rId3"/>
    <p:sldId id="378" r:id="rId4"/>
    <p:sldId id="379" r:id="rId5"/>
    <p:sldId id="380" r:id="rId6"/>
    <p:sldId id="381" r:id="rId7"/>
    <p:sldId id="382" r:id="rId8"/>
    <p:sldId id="383" r:id="rId9"/>
    <p:sldId id="384" r:id="rId10"/>
    <p:sldId id="385" r:id="rId11"/>
    <p:sldId id="386" r:id="rId12"/>
    <p:sldId id="387" r:id="rId13"/>
    <p:sldId id="377" r:id="rId14"/>
    <p:sldId id="349" r:id="rId15"/>
    <p:sldId id="35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2383" autoAdjust="0"/>
  </p:normalViewPr>
  <p:slideViewPr>
    <p:cSldViewPr>
      <p:cViewPr varScale="1">
        <p:scale>
          <a:sx n="88" d="100"/>
          <a:sy n="88" d="100"/>
        </p:scale>
        <p:origin x="133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5D9125-3809-48D5-AFB8-88038AC3E2BD}" type="datetimeFigureOut">
              <a:rPr lang="en-US" smtClean="0"/>
              <a:pPr/>
              <a:t>9/29/2023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E6E033-D182-4CC6-9D22-44404B0BD30C}" type="slidenum">
              <a:rPr lang="en-US" smtClean="0"/>
              <a:pPr/>
              <a:t>‹#›</a:t>
            </a:fld>
            <a:endParaRPr lang="en-US"/>
          </a:p>
        </p:txBody>
      </p:sp>
    </p:spTree>
    <p:extLst>
      <p:ext uri="{BB962C8B-B14F-4D97-AF65-F5344CB8AC3E}">
        <p14:creationId xmlns:p14="http://schemas.microsoft.com/office/powerpoint/2010/main" val="2375500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3</a:t>
            </a:fld>
            <a:endParaRPr lang="en-US"/>
          </a:p>
        </p:txBody>
      </p:sp>
    </p:spTree>
    <p:extLst>
      <p:ext uri="{BB962C8B-B14F-4D97-AF65-F5344CB8AC3E}">
        <p14:creationId xmlns:p14="http://schemas.microsoft.com/office/powerpoint/2010/main" val="4911204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12</a:t>
            </a:fld>
            <a:endParaRPr lang="en-US"/>
          </a:p>
        </p:txBody>
      </p:sp>
    </p:spTree>
    <p:extLst>
      <p:ext uri="{BB962C8B-B14F-4D97-AF65-F5344CB8AC3E}">
        <p14:creationId xmlns:p14="http://schemas.microsoft.com/office/powerpoint/2010/main" val="332700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4</a:t>
            </a:fld>
            <a:endParaRPr lang="en-US"/>
          </a:p>
        </p:txBody>
      </p:sp>
    </p:spTree>
    <p:extLst>
      <p:ext uri="{BB962C8B-B14F-4D97-AF65-F5344CB8AC3E}">
        <p14:creationId xmlns:p14="http://schemas.microsoft.com/office/powerpoint/2010/main" val="1483219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5</a:t>
            </a:fld>
            <a:endParaRPr lang="en-US"/>
          </a:p>
        </p:txBody>
      </p:sp>
    </p:spTree>
    <p:extLst>
      <p:ext uri="{BB962C8B-B14F-4D97-AF65-F5344CB8AC3E}">
        <p14:creationId xmlns:p14="http://schemas.microsoft.com/office/powerpoint/2010/main" val="407929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6</a:t>
            </a:fld>
            <a:endParaRPr lang="en-US"/>
          </a:p>
        </p:txBody>
      </p:sp>
    </p:spTree>
    <p:extLst>
      <p:ext uri="{BB962C8B-B14F-4D97-AF65-F5344CB8AC3E}">
        <p14:creationId xmlns:p14="http://schemas.microsoft.com/office/powerpoint/2010/main" val="2579021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7</a:t>
            </a:fld>
            <a:endParaRPr lang="en-US"/>
          </a:p>
        </p:txBody>
      </p:sp>
    </p:spTree>
    <p:extLst>
      <p:ext uri="{BB962C8B-B14F-4D97-AF65-F5344CB8AC3E}">
        <p14:creationId xmlns:p14="http://schemas.microsoft.com/office/powerpoint/2010/main" val="185259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8</a:t>
            </a:fld>
            <a:endParaRPr lang="en-US"/>
          </a:p>
        </p:txBody>
      </p:sp>
    </p:spTree>
    <p:extLst>
      <p:ext uri="{BB962C8B-B14F-4D97-AF65-F5344CB8AC3E}">
        <p14:creationId xmlns:p14="http://schemas.microsoft.com/office/powerpoint/2010/main" val="3352194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9</a:t>
            </a:fld>
            <a:endParaRPr lang="en-US"/>
          </a:p>
        </p:txBody>
      </p:sp>
    </p:spTree>
    <p:extLst>
      <p:ext uri="{BB962C8B-B14F-4D97-AF65-F5344CB8AC3E}">
        <p14:creationId xmlns:p14="http://schemas.microsoft.com/office/powerpoint/2010/main" val="3032075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10</a:t>
            </a:fld>
            <a:endParaRPr lang="en-US"/>
          </a:p>
        </p:txBody>
      </p:sp>
    </p:spTree>
    <p:extLst>
      <p:ext uri="{BB962C8B-B14F-4D97-AF65-F5344CB8AC3E}">
        <p14:creationId xmlns:p14="http://schemas.microsoft.com/office/powerpoint/2010/main" val="527448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11</a:t>
            </a:fld>
            <a:endParaRPr lang="en-US"/>
          </a:p>
        </p:txBody>
      </p:sp>
    </p:spTree>
    <p:extLst>
      <p:ext uri="{BB962C8B-B14F-4D97-AF65-F5344CB8AC3E}">
        <p14:creationId xmlns:p14="http://schemas.microsoft.com/office/powerpoint/2010/main" val="6033492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4A92137-41D9-4ABB-B7D0-9050F600A88C}" type="datetimeFigureOut">
              <a:rPr lang="en-US" smtClean="0"/>
              <a:pPr/>
              <a:t>9/29/2023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8EE79F5-09D3-4F41-B444-74C6EFA5956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4A92137-41D9-4ABB-B7D0-9050F600A88C}"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A92137-41D9-4ABB-B7D0-9050F600A88C}" type="datetimeFigureOut">
              <a:rPr lang="en-US" smtClean="0"/>
              <a:pPr/>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E79F5-09D3-4F41-B444-74C6EFA59569}"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4A92137-41D9-4ABB-B7D0-9050F600A88C}" type="datetimeFigureOut">
              <a:rPr lang="en-US" smtClean="0"/>
              <a:pPr/>
              <a:t>9/29/2023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E79F5-09D3-4F41-B444-74C6EFA595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4A92137-41D9-4ABB-B7D0-9050F600A88C}" type="datetimeFigureOut">
              <a:rPr lang="en-US" smtClean="0"/>
              <a:pPr/>
              <a:t>9/29/2023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EE79F5-09D3-4F41-B444-74C6EFA59569}"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A92137-41D9-4ABB-B7D0-9050F600A88C}" type="datetimeFigureOut">
              <a:rPr lang="en-US" smtClean="0"/>
              <a:pPr/>
              <a:t>9/29/2023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4A92137-41D9-4ABB-B7D0-9050F600A88C}" type="datetimeFigureOut">
              <a:rPr lang="en-US" smtClean="0"/>
              <a:pPr/>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E79F5-09D3-4F41-B444-74C6EFA595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4A92137-41D9-4ABB-B7D0-9050F600A88C}" type="datetimeFigureOut">
              <a:rPr lang="en-US" smtClean="0"/>
              <a:pPr/>
              <a:t>9/29/2023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8EE79F5-09D3-4F41-B444-74C6EFA5956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4A92137-41D9-4ABB-B7D0-9050F600A88C}" type="datetimeFigureOut">
              <a:rPr lang="en-US" smtClean="0"/>
              <a:pPr/>
              <a:t>9/29/2023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8EE79F5-09D3-4F41-B444-74C6EFA5956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228600"/>
            <a:ext cx="8610600" cy="5447645"/>
          </a:xfrm>
          <a:prstGeom prst="rect">
            <a:avLst/>
          </a:prstGeom>
        </p:spPr>
        <p:txBody>
          <a:bodyPr wrap="square">
            <a:spAutoFit/>
          </a:bodyPr>
          <a:lstStyle/>
          <a:p>
            <a:pPr algn="ctr"/>
            <a:endParaRPr lang="en-US" b="1" dirty="0" smtClean="0">
              <a:solidFill>
                <a:srgbClr val="FF0000"/>
              </a:solidFill>
              <a:latin typeface="Andalus" pitchFamily="18" charset="-78"/>
              <a:cs typeface="Andalus" pitchFamily="18" charset="-78"/>
            </a:endParaRPr>
          </a:p>
          <a:p>
            <a:pPr algn="ctr"/>
            <a:r>
              <a:rPr lang="en-US" b="1" dirty="0" smtClean="0">
                <a:solidFill>
                  <a:srgbClr val="FF0000"/>
                </a:solidFill>
                <a:latin typeface="Andalus" pitchFamily="18" charset="-78"/>
                <a:cs typeface="Andalus" pitchFamily="18" charset="-78"/>
              </a:rPr>
              <a:t>Go-Session-9</a:t>
            </a:r>
          </a:p>
          <a:p>
            <a:pPr algn="ctr"/>
            <a:r>
              <a:rPr lang="en-US" b="1" dirty="0" smtClean="0">
                <a:solidFill>
                  <a:srgbClr val="FF0000"/>
                </a:solidFill>
                <a:latin typeface="Andalus" pitchFamily="18" charset="-78"/>
                <a:cs typeface="Andalus" pitchFamily="18" charset="-78"/>
              </a:rPr>
              <a:t>---------------------</a:t>
            </a:r>
          </a:p>
          <a:p>
            <a:pPr algn="ctr"/>
            <a:r>
              <a:rPr lang="en-US" b="1" dirty="0" smtClean="0">
                <a:latin typeface="Andalus" pitchFamily="18" charset="-78"/>
                <a:cs typeface="Andalus" pitchFamily="18" charset="-78"/>
              </a:rPr>
              <a:t>Functions in Go Programming</a:t>
            </a: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sz="1400" b="1" dirty="0" smtClean="0">
              <a:latin typeface="Andalus" pitchFamily="18" charset="-78"/>
              <a:cs typeface="Andalus" pitchFamily="18" charset="-78"/>
            </a:endParaRPr>
          </a:p>
          <a:p>
            <a:pPr algn="ctr"/>
            <a:endParaRPr lang="en-US" sz="1400" b="1" dirty="0">
              <a:latin typeface="Andalus" pitchFamily="18" charset="-78"/>
              <a:cs typeface="Andalus" pitchFamily="18" charset="-78"/>
            </a:endParaRPr>
          </a:p>
          <a:p>
            <a:pPr algn="ctr"/>
            <a:r>
              <a:rPr lang="en-US" sz="1400" b="1" dirty="0" smtClean="0">
                <a:latin typeface="Andalus" pitchFamily="18" charset="-78"/>
                <a:cs typeface="Andalus" pitchFamily="18" charset="-78"/>
              </a:rPr>
              <a:t>By </a:t>
            </a:r>
            <a:r>
              <a:rPr lang="en-US" sz="1400" b="1" dirty="0">
                <a:latin typeface="Andalus" pitchFamily="18" charset="-78"/>
                <a:cs typeface="Andalus" pitchFamily="18" charset="-78"/>
              </a:rPr>
              <a:t>Shadab Akhtar</a:t>
            </a:r>
          </a:p>
          <a:p>
            <a:endParaRPr lang="en-IN" dirty="0">
              <a:solidFill>
                <a:srgbClr val="002060"/>
              </a:solidFill>
              <a:latin typeface="Andalus" pitchFamily="18" charset="-78"/>
              <a:cs typeface="Andalus" pitchFamily="18" charset="-78"/>
            </a:endParaRPr>
          </a:p>
          <a:p>
            <a:endParaRPr lang="en-IN" b="1" dirty="0">
              <a:solidFill>
                <a:schemeClr val="accent3"/>
              </a:solidFill>
              <a:latin typeface="Andalus" pitchFamily="18" charset="-78"/>
              <a:cs typeface="Andalus" pitchFamily="18" charset="-78"/>
            </a:endParaRPr>
          </a:p>
          <a:p>
            <a:pPr algn="ctr"/>
            <a:endParaRPr lang="en-US" b="1" dirty="0">
              <a:solidFill>
                <a:schemeClr val="accent3"/>
              </a:solidFill>
              <a:latin typeface="Andalus" pitchFamily="18" charset="-78"/>
              <a:cs typeface="Andalus" pitchFamily="18" charset="-78"/>
            </a:endParaRPr>
          </a:p>
        </p:txBody>
      </p:sp>
      <p:pic>
        <p:nvPicPr>
          <p:cNvPr id="7" name="Picture 6"/>
          <p:cNvPicPr>
            <a:picLocks noChangeAspect="1"/>
          </p:cNvPicPr>
          <p:nvPr/>
        </p:nvPicPr>
        <p:blipFill>
          <a:blip r:embed="rId2"/>
          <a:stretch>
            <a:fillRect/>
          </a:stretch>
        </p:blipFill>
        <p:spPr>
          <a:xfrm>
            <a:off x="3619500" y="2071675"/>
            <a:ext cx="1981200" cy="74772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2819400"/>
            <a:ext cx="3162403" cy="1295565"/>
          </a:xfrm>
          <a:prstGeom prst="rect">
            <a:avLst/>
          </a:prstGeom>
        </p:spPr>
      </p:pic>
    </p:spTree>
    <p:extLst>
      <p:ext uri="{BB962C8B-B14F-4D97-AF65-F5344CB8AC3E}">
        <p14:creationId xmlns:p14="http://schemas.microsoft.com/office/powerpoint/2010/main" val="1891808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rmAutofit lnSpcReduction="10000"/>
          </a:bodyPr>
          <a:lstStyle/>
          <a:p>
            <a:pPr marL="109728" indent="0" algn="ctr">
              <a:buNone/>
            </a:pPr>
            <a:r>
              <a:rPr lang="en-US" sz="1400" b="1" dirty="0" smtClean="0">
                <a:latin typeface="Andalus" pitchFamily="18" charset="-78"/>
                <a:cs typeface="Andalus" pitchFamily="18" charset="-78"/>
              </a:rPr>
              <a:t>------------------------------------------------------------------------------------------------</a:t>
            </a:r>
          </a:p>
          <a:p>
            <a:pPr marL="109728" indent="0" algn="ctr">
              <a:buNone/>
            </a:pPr>
            <a:r>
              <a:rPr lang="en-US" sz="1400" b="1" dirty="0" smtClean="0">
                <a:latin typeface="Andalus" pitchFamily="18" charset="-78"/>
                <a:cs typeface="Andalus" pitchFamily="18" charset="-78"/>
              </a:rPr>
              <a:t>Diﬀerent </a:t>
            </a:r>
            <a:r>
              <a:rPr lang="en-US" sz="1400" b="1" dirty="0">
                <a:latin typeface="Andalus" pitchFamily="18" charset="-78"/>
                <a:cs typeface="Andalus" pitchFamily="18" charset="-78"/>
              </a:rPr>
              <a:t>types of functions in Go </a:t>
            </a:r>
            <a:r>
              <a:rPr lang="en-US" sz="1400" b="1" dirty="0" smtClean="0">
                <a:latin typeface="Andalus" pitchFamily="18" charset="-78"/>
                <a:cs typeface="Andalus" pitchFamily="18" charset="-78"/>
              </a:rPr>
              <a:t>programming</a:t>
            </a:r>
            <a:endParaRPr lang="en-US" sz="1400" b="1" dirty="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a:t>
            </a:r>
            <a:endParaRPr lang="en-US" sz="1400" dirty="0">
              <a:latin typeface="Andalus" pitchFamily="18" charset="-78"/>
              <a:cs typeface="Andalus" pitchFamily="18" charset="-78"/>
            </a:endParaRPr>
          </a:p>
          <a:p>
            <a:pPr marL="109728" lvl="0" indent="0">
              <a:buNone/>
            </a:pPr>
            <a:r>
              <a:rPr lang="en-US" sz="1400" b="1" dirty="0" smtClean="0">
                <a:solidFill>
                  <a:srgbClr val="008000"/>
                </a:solidFill>
                <a:latin typeface="Andalus" pitchFamily="18" charset="-78"/>
                <a:cs typeface="Andalus" pitchFamily="18" charset="-78"/>
              </a:rPr>
              <a:t>Anonymous </a:t>
            </a:r>
            <a:r>
              <a:rPr lang="en-US" sz="1400" b="1" dirty="0">
                <a:solidFill>
                  <a:srgbClr val="008000"/>
                </a:solidFill>
                <a:latin typeface="Andalus" pitchFamily="18" charset="-78"/>
                <a:cs typeface="Andalus" pitchFamily="18" charset="-78"/>
              </a:rPr>
              <a:t>Functions (Closures): </a:t>
            </a:r>
            <a:r>
              <a:rPr lang="en-US" sz="1400" dirty="0">
                <a:latin typeface="Andalus" pitchFamily="18" charset="-78"/>
                <a:cs typeface="Andalus" pitchFamily="18" charset="-78"/>
              </a:rPr>
              <a:t>Anonymous functions are functions without a name. They can be assigned to variables and used as function values.</a:t>
            </a:r>
          </a:p>
          <a:p>
            <a:pPr marL="109728" lvl="0" indent="0">
              <a:buNone/>
            </a:pPr>
            <a:endParaRPr lang="en-US" sz="1400" dirty="0">
              <a:solidFill>
                <a:srgbClr val="FF0000"/>
              </a:solidFill>
              <a:latin typeface="Andalus" pitchFamily="18" charset="-78"/>
              <a:cs typeface="Andalus" pitchFamily="18" charset="-78"/>
            </a:endParaRPr>
          </a:p>
          <a:p>
            <a:pPr marL="109728" lvl="0" indent="0">
              <a:buNone/>
            </a:pPr>
            <a:r>
              <a:rPr lang="en-US" sz="1400" dirty="0">
                <a:solidFill>
                  <a:srgbClr val="FF0000"/>
                </a:solidFill>
                <a:latin typeface="Andalus" pitchFamily="18" charset="-78"/>
                <a:cs typeface="Andalus" pitchFamily="18" charset="-78"/>
              </a:rPr>
              <a:t>add := </a:t>
            </a:r>
            <a:r>
              <a:rPr lang="en-US" sz="1400" dirty="0" err="1">
                <a:solidFill>
                  <a:srgbClr val="FF0000"/>
                </a:solidFill>
                <a:latin typeface="Andalus" pitchFamily="18" charset="-78"/>
                <a:cs typeface="Andalus" pitchFamily="18" charset="-78"/>
              </a:rPr>
              <a:t>func</a:t>
            </a:r>
            <a:r>
              <a:rPr lang="en-US" sz="1400" dirty="0">
                <a:solidFill>
                  <a:srgbClr val="FF0000"/>
                </a:solidFill>
                <a:latin typeface="Andalus" pitchFamily="18" charset="-78"/>
                <a:cs typeface="Andalus" pitchFamily="18" charset="-78"/>
              </a:rPr>
              <a:t>(x, y </a:t>
            </a:r>
            <a:r>
              <a:rPr lang="en-US" sz="1400" dirty="0" err="1">
                <a:solidFill>
                  <a:srgbClr val="FF0000"/>
                </a:solidFill>
                <a:latin typeface="Andalus" pitchFamily="18" charset="-78"/>
                <a:cs typeface="Andalus" pitchFamily="18" charset="-78"/>
              </a:rPr>
              <a:t>int</a:t>
            </a:r>
            <a:r>
              <a:rPr lang="en-US" sz="1400" dirty="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int</a:t>
            </a:r>
            <a:r>
              <a:rPr lang="en-US" sz="1400" dirty="0">
                <a:solidFill>
                  <a:srgbClr val="FF0000"/>
                </a:solidFill>
                <a:latin typeface="Andalus" pitchFamily="18" charset="-78"/>
                <a:cs typeface="Andalus" pitchFamily="18" charset="-78"/>
              </a:rPr>
              <a:t> {</a:t>
            </a:r>
          </a:p>
          <a:p>
            <a:pPr marL="109728" lvl="0" indent="0">
              <a:buNone/>
            </a:pPr>
            <a:r>
              <a:rPr lang="en-US" sz="1400" dirty="0">
                <a:solidFill>
                  <a:srgbClr val="FF0000"/>
                </a:solidFill>
                <a:latin typeface="Andalus" pitchFamily="18" charset="-78"/>
                <a:cs typeface="Andalus" pitchFamily="18" charset="-78"/>
              </a:rPr>
              <a:t>    return x + y</a:t>
            </a:r>
          </a:p>
          <a:p>
            <a:pPr marL="109728" lvl="0" indent="0">
              <a:buNone/>
            </a:pPr>
            <a:r>
              <a:rPr lang="en-US" sz="1400" dirty="0" smtClean="0">
                <a:solidFill>
                  <a:srgbClr val="FF0000"/>
                </a:solidFill>
                <a:latin typeface="Andalus" pitchFamily="18" charset="-78"/>
                <a:cs typeface="Andalus" pitchFamily="18" charset="-78"/>
              </a:rPr>
              <a:t>}</a:t>
            </a:r>
          </a:p>
          <a:p>
            <a:pPr marL="109728" lvl="0" indent="0">
              <a:buNone/>
            </a:pPr>
            <a:endParaRPr lang="en-US" sz="1400" dirty="0">
              <a:latin typeface="Andalus" pitchFamily="18" charset="-78"/>
              <a:cs typeface="Andalus" pitchFamily="18" charset="-78"/>
            </a:endParaRPr>
          </a:p>
          <a:p>
            <a:pPr marL="109728" lvl="0" indent="0">
              <a:buNone/>
            </a:pPr>
            <a:r>
              <a:rPr lang="en-US" sz="1400" b="1" dirty="0">
                <a:solidFill>
                  <a:srgbClr val="008000"/>
                </a:solidFill>
                <a:latin typeface="Andalus" pitchFamily="18" charset="-78"/>
                <a:cs typeface="Andalus" pitchFamily="18" charset="-78"/>
              </a:rPr>
              <a:t>Higher-Order Functions: </a:t>
            </a:r>
            <a:r>
              <a:rPr lang="en-US" sz="1400" dirty="0">
                <a:latin typeface="Andalus" pitchFamily="18" charset="-78"/>
                <a:cs typeface="Andalus" pitchFamily="18" charset="-78"/>
              </a:rPr>
              <a:t>Functions that take other functions as arguments or return functions are called higher-order functions.</a:t>
            </a:r>
          </a:p>
          <a:p>
            <a:pPr marL="109728" lvl="0" indent="0">
              <a:buNone/>
            </a:pPr>
            <a:endParaRPr lang="en-US" sz="1400" dirty="0">
              <a:solidFill>
                <a:srgbClr val="FF0000"/>
              </a:solidFill>
              <a:latin typeface="Andalus" pitchFamily="18" charset="-78"/>
              <a:cs typeface="Andalus" pitchFamily="18" charset="-78"/>
            </a:endParaRPr>
          </a:p>
          <a:p>
            <a:pPr marL="109728" lvl="0" indent="0">
              <a:buNone/>
            </a:pPr>
            <a:r>
              <a:rPr lang="en-US" sz="1400" dirty="0" err="1">
                <a:solidFill>
                  <a:srgbClr val="FF0000"/>
                </a:solidFill>
                <a:latin typeface="Andalus" pitchFamily="18" charset="-78"/>
                <a:cs typeface="Andalus" pitchFamily="18" charset="-78"/>
              </a:rPr>
              <a:t>func</a:t>
            </a:r>
            <a:r>
              <a:rPr lang="en-US" sz="1400" dirty="0">
                <a:solidFill>
                  <a:srgbClr val="FF0000"/>
                </a:solidFill>
                <a:latin typeface="Andalus" pitchFamily="18" charset="-78"/>
                <a:cs typeface="Andalus" pitchFamily="18" charset="-78"/>
              </a:rPr>
              <a:t> apply(</a:t>
            </a:r>
            <a:r>
              <a:rPr lang="en-US" sz="1400" dirty="0" err="1">
                <a:solidFill>
                  <a:srgbClr val="FF0000"/>
                </a:solidFill>
                <a:latin typeface="Andalus" pitchFamily="18" charset="-78"/>
                <a:cs typeface="Andalus" pitchFamily="18" charset="-78"/>
              </a:rPr>
              <a:t>funcVar</a:t>
            </a:r>
            <a:r>
              <a:rPr lang="en-US" sz="1400" dirty="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func</a:t>
            </a:r>
            <a:r>
              <a:rPr lang="en-US" sz="1400" dirty="0">
                <a:solidFill>
                  <a:srgbClr val="FF0000"/>
                </a:solidFill>
                <a:latin typeface="Andalus" pitchFamily="18" charset="-78"/>
                <a:cs typeface="Andalus" pitchFamily="18" charset="-78"/>
              </a:rPr>
              <a:t>(</a:t>
            </a:r>
            <a:r>
              <a:rPr lang="en-US" sz="1400" dirty="0" err="1">
                <a:solidFill>
                  <a:srgbClr val="FF0000"/>
                </a:solidFill>
                <a:latin typeface="Andalus" pitchFamily="18" charset="-78"/>
                <a:cs typeface="Andalus" pitchFamily="18" charset="-78"/>
              </a:rPr>
              <a:t>int</a:t>
            </a:r>
            <a:r>
              <a:rPr lang="en-US" sz="1400" dirty="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int</a:t>
            </a:r>
            <a:r>
              <a:rPr lang="en-US" sz="1400" dirty="0">
                <a:solidFill>
                  <a:srgbClr val="FF0000"/>
                </a:solidFill>
                <a:latin typeface="Andalus" pitchFamily="18" charset="-78"/>
                <a:cs typeface="Andalus" pitchFamily="18" charset="-78"/>
              </a:rPr>
              <a:t>, x </a:t>
            </a:r>
            <a:r>
              <a:rPr lang="en-US" sz="1400" dirty="0" err="1">
                <a:solidFill>
                  <a:srgbClr val="FF0000"/>
                </a:solidFill>
                <a:latin typeface="Andalus" pitchFamily="18" charset="-78"/>
                <a:cs typeface="Andalus" pitchFamily="18" charset="-78"/>
              </a:rPr>
              <a:t>int</a:t>
            </a:r>
            <a:r>
              <a:rPr lang="en-US" sz="1400" dirty="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int</a:t>
            </a:r>
            <a:r>
              <a:rPr lang="en-US" sz="1400" dirty="0">
                <a:solidFill>
                  <a:srgbClr val="FF0000"/>
                </a:solidFill>
                <a:latin typeface="Andalus" pitchFamily="18" charset="-78"/>
                <a:cs typeface="Andalus" pitchFamily="18" charset="-78"/>
              </a:rPr>
              <a:t> {</a:t>
            </a:r>
          </a:p>
          <a:p>
            <a:pPr marL="109728" lvl="0" indent="0">
              <a:buNone/>
            </a:pPr>
            <a:r>
              <a:rPr lang="en-US" sz="1400" dirty="0">
                <a:solidFill>
                  <a:srgbClr val="FF0000"/>
                </a:solidFill>
                <a:latin typeface="Andalus" pitchFamily="18" charset="-78"/>
                <a:cs typeface="Andalus" pitchFamily="18" charset="-78"/>
              </a:rPr>
              <a:t>    return </a:t>
            </a:r>
            <a:r>
              <a:rPr lang="en-US" sz="1400" dirty="0" err="1">
                <a:solidFill>
                  <a:srgbClr val="FF0000"/>
                </a:solidFill>
                <a:latin typeface="Andalus" pitchFamily="18" charset="-78"/>
                <a:cs typeface="Andalus" pitchFamily="18" charset="-78"/>
              </a:rPr>
              <a:t>funcVar</a:t>
            </a:r>
            <a:r>
              <a:rPr lang="en-US" sz="1400" dirty="0">
                <a:solidFill>
                  <a:srgbClr val="FF0000"/>
                </a:solidFill>
                <a:latin typeface="Andalus" pitchFamily="18" charset="-78"/>
                <a:cs typeface="Andalus" pitchFamily="18" charset="-78"/>
              </a:rPr>
              <a:t>(x)</a:t>
            </a:r>
          </a:p>
          <a:p>
            <a:pPr marL="109728" lvl="0" indent="0">
              <a:buNone/>
            </a:pPr>
            <a:r>
              <a:rPr lang="en-US" sz="1400" dirty="0">
                <a:solidFill>
                  <a:srgbClr val="FF0000"/>
                </a:solidFill>
                <a:latin typeface="Andalus" pitchFamily="18" charset="-78"/>
                <a:cs typeface="Andalus" pitchFamily="18" charset="-78"/>
              </a:rPr>
              <a:t>}</a:t>
            </a:r>
          </a:p>
          <a:p>
            <a:pPr marL="109728" lvl="0" indent="0">
              <a:buNone/>
            </a:pPr>
            <a:r>
              <a:rPr lang="en-US" sz="1400" b="1" dirty="0">
                <a:solidFill>
                  <a:srgbClr val="008000"/>
                </a:solidFill>
                <a:latin typeface="Andalus" pitchFamily="18" charset="-78"/>
                <a:cs typeface="Andalus" pitchFamily="18" charset="-78"/>
              </a:rPr>
              <a:t>Recursive Functions: </a:t>
            </a:r>
            <a:r>
              <a:rPr lang="en-US" sz="1400" dirty="0">
                <a:latin typeface="Andalus" pitchFamily="18" charset="-78"/>
                <a:cs typeface="Andalus" pitchFamily="18" charset="-78"/>
              </a:rPr>
              <a:t>Functions that call themselves are recursive functions. Go supports recursion.</a:t>
            </a:r>
          </a:p>
          <a:p>
            <a:pPr marL="109728" lvl="0" indent="0">
              <a:buNone/>
            </a:pPr>
            <a:endParaRPr lang="en-US" sz="1400" dirty="0">
              <a:solidFill>
                <a:srgbClr val="FF0000"/>
              </a:solidFill>
              <a:latin typeface="Andalus" pitchFamily="18" charset="-78"/>
              <a:cs typeface="Andalus" pitchFamily="18" charset="-78"/>
            </a:endParaRPr>
          </a:p>
          <a:p>
            <a:pPr marL="109728" lvl="0" indent="0">
              <a:buNone/>
            </a:pPr>
            <a:r>
              <a:rPr lang="en-US" sz="1400" dirty="0" err="1">
                <a:solidFill>
                  <a:srgbClr val="FF0000"/>
                </a:solidFill>
                <a:latin typeface="Andalus" pitchFamily="18" charset="-78"/>
                <a:cs typeface="Andalus" pitchFamily="18" charset="-78"/>
              </a:rPr>
              <a:t>func</a:t>
            </a:r>
            <a:r>
              <a:rPr lang="en-US" sz="1400" dirty="0">
                <a:solidFill>
                  <a:srgbClr val="FF0000"/>
                </a:solidFill>
                <a:latin typeface="Andalus" pitchFamily="18" charset="-78"/>
                <a:cs typeface="Andalus" pitchFamily="18" charset="-78"/>
              </a:rPr>
              <a:t> factorial(n </a:t>
            </a:r>
            <a:r>
              <a:rPr lang="en-US" sz="1400" dirty="0" err="1">
                <a:solidFill>
                  <a:srgbClr val="FF0000"/>
                </a:solidFill>
                <a:latin typeface="Andalus" pitchFamily="18" charset="-78"/>
                <a:cs typeface="Andalus" pitchFamily="18" charset="-78"/>
              </a:rPr>
              <a:t>int</a:t>
            </a:r>
            <a:r>
              <a:rPr lang="en-US" sz="1400" dirty="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int</a:t>
            </a:r>
            <a:r>
              <a:rPr lang="en-US" sz="1400" dirty="0">
                <a:solidFill>
                  <a:srgbClr val="FF0000"/>
                </a:solidFill>
                <a:latin typeface="Andalus" pitchFamily="18" charset="-78"/>
                <a:cs typeface="Andalus" pitchFamily="18" charset="-78"/>
              </a:rPr>
              <a:t> {</a:t>
            </a:r>
          </a:p>
          <a:p>
            <a:pPr marL="109728" lvl="0" indent="0">
              <a:buNone/>
            </a:pPr>
            <a:r>
              <a:rPr lang="en-US" sz="1400" dirty="0">
                <a:solidFill>
                  <a:srgbClr val="FF0000"/>
                </a:solidFill>
                <a:latin typeface="Andalus" pitchFamily="18" charset="-78"/>
                <a:cs typeface="Andalus" pitchFamily="18" charset="-78"/>
              </a:rPr>
              <a:t>    if n &lt;= 1 {</a:t>
            </a:r>
          </a:p>
          <a:p>
            <a:pPr marL="109728" lvl="0" indent="0">
              <a:buNone/>
            </a:pPr>
            <a:r>
              <a:rPr lang="en-US" sz="1400" dirty="0">
                <a:solidFill>
                  <a:srgbClr val="FF0000"/>
                </a:solidFill>
                <a:latin typeface="Andalus" pitchFamily="18" charset="-78"/>
                <a:cs typeface="Andalus" pitchFamily="18" charset="-78"/>
              </a:rPr>
              <a:t>        return 1</a:t>
            </a:r>
          </a:p>
          <a:p>
            <a:pPr marL="109728" lvl="0" indent="0">
              <a:buNone/>
            </a:pPr>
            <a:r>
              <a:rPr lang="en-US" sz="1400" dirty="0">
                <a:solidFill>
                  <a:srgbClr val="FF0000"/>
                </a:solidFill>
                <a:latin typeface="Andalus" pitchFamily="18" charset="-78"/>
                <a:cs typeface="Andalus" pitchFamily="18" charset="-78"/>
              </a:rPr>
              <a:t>    }</a:t>
            </a:r>
          </a:p>
          <a:p>
            <a:pPr marL="109728" lvl="0" indent="0">
              <a:buNone/>
            </a:pPr>
            <a:r>
              <a:rPr lang="en-US" sz="1400" dirty="0">
                <a:solidFill>
                  <a:srgbClr val="FF0000"/>
                </a:solidFill>
                <a:latin typeface="Andalus" pitchFamily="18" charset="-78"/>
                <a:cs typeface="Andalus" pitchFamily="18" charset="-78"/>
              </a:rPr>
              <a:t>    return n * factorial(n-1)</a:t>
            </a:r>
          </a:p>
          <a:p>
            <a:pPr marL="109728" lvl="0" indent="0">
              <a:buNone/>
            </a:pPr>
            <a:r>
              <a:rPr lang="en-US" sz="1400" dirty="0">
                <a:solidFill>
                  <a:srgbClr val="FF0000"/>
                </a:solidFill>
                <a:latin typeface="Andalus" pitchFamily="18" charset="-78"/>
                <a:cs typeface="Andalus" pitchFamily="18" charset="-78"/>
              </a:rPr>
              <a:t>}</a:t>
            </a:r>
            <a:endParaRPr lang="en-US" sz="1400" dirty="0" smtClean="0">
              <a:solidFill>
                <a:srgbClr val="FF0000"/>
              </a:solidFill>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42098641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rmAutofit lnSpcReduction="10000"/>
          </a:bodyPr>
          <a:lstStyle/>
          <a:p>
            <a:pPr marL="109728" indent="0" algn="ctr">
              <a:buNone/>
            </a:pPr>
            <a:r>
              <a:rPr lang="en-US" sz="1400" b="1" dirty="0" smtClean="0">
                <a:latin typeface="Andalus" pitchFamily="18" charset="-78"/>
                <a:cs typeface="Andalus" pitchFamily="18" charset="-78"/>
              </a:rPr>
              <a:t>------------------------------------------------------------------------------------------------</a:t>
            </a:r>
          </a:p>
          <a:p>
            <a:pPr marL="109728" indent="0" algn="ctr">
              <a:buNone/>
            </a:pPr>
            <a:r>
              <a:rPr lang="en-US" sz="1400" b="1" dirty="0" smtClean="0">
                <a:latin typeface="Andalus" pitchFamily="18" charset="-78"/>
                <a:cs typeface="Andalus" pitchFamily="18" charset="-78"/>
              </a:rPr>
              <a:t>Diﬀerent </a:t>
            </a:r>
            <a:r>
              <a:rPr lang="en-US" sz="1400" b="1" dirty="0">
                <a:latin typeface="Andalus" pitchFamily="18" charset="-78"/>
                <a:cs typeface="Andalus" pitchFamily="18" charset="-78"/>
              </a:rPr>
              <a:t>types of functions in Go </a:t>
            </a:r>
            <a:r>
              <a:rPr lang="en-US" sz="1400" b="1" dirty="0" smtClean="0">
                <a:latin typeface="Andalus" pitchFamily="18" charset="-78"/>
                <a:cs typeface="Andalus" pitchFamily="18" charset="-78"/>
              </a:rPr>
              <a:t>programming</a:t>
            </a:r>
            <a:endParaRPr lang="en-US" sz="1400" b="1" dirty="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a:t>
            </a:r>
            <a:endParaRPr lang="en-US" sz="1400" dirty="0">
              <a:latin typeface="Andalus" pitchFamily="18" charset="-78"/>
              <a:cs typeface="Andalus" pitchFamily="18" charset="-78"/>
            </a:endParaRPr>
          </a:p>
          <a:p>
            <a:pPr marL="109728" lvl="0" indent="0">
              <a:buNone/>
            </a:pPr>
            <a:r>
              <a:rPr lang="en-US" sz="1400" b="1" dirty="0">
                <a:solidFill>
                  <a:srgbClr val="008000"/>
                </a:solidFill>
                <a:latin typeface="Andalus" pitchFamily="18" charset="-78"/>
                <a:cs typeface="Andalus" pitchFamily="18" charset="-78"/>
              </a:rPr>
              <a:t>Methods</a:t>
            </a:r>
            <a:r>
              <a:rPr lang="en-US" sz="1400" b="1" dirty="0">
                <a:solidFill>
                  <a:srgbClr val="008000"/>
                </a:solidFill>
                <a:latin typeface="Andalus" pitchFamily="18" charset="-78"/>
                <a:cs typeface="Andalus" pitchFamily="18" charset="-78"/>
              </a:rPr>
              <a:t>: </a:t>
            </a:r>
            <a:r>
              <a:rPr lang="en-US" sz="1400" dirty="0">
                <a:latin typeface="Andalus" pitchFamily="18" charset="-78"/>
                <a:cs typeface="Andalus" pitchFamily="18" charset="-78"/>
              </a:rPr>
              <a:t>Methods are functions associated with a specific type, often used for implementing behavior on user-defined types.</a:t>
            </a:r>
          </a:p>
          <a:p>
            <a:pPr marL="109728" lvl="0" indent="0">
              <a:buNone/>
            </a:pPr>
            <a:endParaRPr lang="en-US" sz="1400" dirty="0">
              <a:latin typeface="Andalus" pitchFamily="18" charset="-78"/>
              <a:cs typeface="Andalus" pitchFamily="18" charset="-78"/>
            </a:endParaRPr>
          </a:p>
          <a:p>
            <a:pPr marL="109728" lvl="0" indent="0">
              <a:buNone/>
            </a:pPr>
            <a:r>
              <a:rPr lang="en-US" sz="1400" dirty="0">
                <a:solidFill>
                  <a:srgbClr val="FF0000"/>
                </a:solidFill>
                <a:latin typeface="Andalus" pitchFamily="18" charset="-78"/>
                <a:cs typeface="Andalus" pitchFamily="18" charset="-78"/>
              </a:rPr>
              <a:t>type Circle </a:t>
            </a:r>
            <a:r>
              <a:rPr lang="en-US" sz="1400" dirty="0" err="1">
                <a:solidFill>
                  <a:srgbClr val="FF0000"/>
                </a:solidFill>
                <a:latin typeface="Andalus" pitchFamily="18" charset="-78"/>
                <a:cs typeface="Andalus" pitchFamily="18" charset="-78"/>
              </a:rPr>
              <a:t>struct</a:t>
            </a:r>
            <a:r>
              <a:rPr lang="en-US" sz="1400" dirty="0">
                <a:solidFill>
                  <a:srgbClr val="FF0000"/>
                </a:solidFill>
                <a:latin typeface="Andalus" pitchFamily="18" charset="-78"/>
                <a:cs typeface="Andalus" pitchFamily="18" charset="-78"/>
              </a:rPr>
              <a:t> {</a:t>
            </a:r>
          </a:p>
          <a:p>
            <a:pPr marL="109728" lvl="0" indent="0">
              <a:buNone/>
            </a:pPr>
            <a:r>
              <a:rPr lang="en-US" sz="1400" dirty="0">
                <a:solidFill>
                  <a:srgbClr val="FF0000"/>
                </a:solidFill>
                <a:latin typeface="Andalus" pitchFamily="18" charset="-78"/>
                <a:cs typeface="Andalus" pitchFamily="18" charset="-78"/>
              </a:rPr>
              <a:t>    Radius float64</a:t>
            </a:r>
          </a:p>
          <a:p>
            <a:pPr marL="109728" lvl="0" indent="0">
              <a:buNone/>
            </a:pPr>
            <a:r>
              <a:rPr lang="en-US" sz="1400" dirty="0">
                <a:solidFill>
                  <a:srgbClr val="FF0000"/>
                </a:solidFill>
                <a:latin typeface="Andalus" pitchFamily="18" charset="-78"/>
                <a:cs typeface="Andalus" pitchFamily="18" charset="-78"/>
              </a:rPr>
              <a:t>}</a:t>
            </a:r>
          </a:p>
          <a:p>
            <a:pPr marL="109728" lvl="0" indent="0">
              <a:buNone/>
            </a:pPr>
            <a:endParaRPr lang="en-US" sz="1400" dirty="0">
              <a:latin typeface="Andalus" pitchFamily="18" charset="-78"/>
              <a:cs typeface="Andalus" pitchFamily="18" charset="-78"/>
            </a:endParaRPr>
          </a:p>
          <a:p>
            <a:pPr marL="109728" lvl="0" indent="0">
              <a:buNone/>
            </a:pPr>
            <a:r>
              <a:rPr lang="en-US" sz="1400" dirty="0" err="1">
                <a:solidFill>
                  <a:srgbClr val="FF0000"/>
                </a:solidFill>
                <a:latin typeface="Andalus" pitchFamily="18" charset="-78"/>
                <a:cs typeface="Andalus" pitchFamily="18" charset="-78"/>
              </a:rPr>
              <a:t>func</a:t>
            </a:r>
            <a:r>
              <a:rPr lang="en-US" sz="1400" dirty="0">
                <a:solidFill>
                  <a:srgbClr val="FF0000"/>
                </a:solidFill>
                <a:latin typeface="Andalus" pitchFamily="18" charset="-78"/>
                <a:cs typeface="Andalus" pitchFamily="18" charset="-78"/>
              </a:rPr>
              <a:t> (c Circle) Area() float64 {</a:t>
            </a:r>
          </a:p>
          <a:p>
            <a:pPr marL="109728" lvl="0" indent="0">
              <a:buNone/>
            </a:pPr>
            <a:r>
              <a:rPr lang="en-US" sz="1400" dirty="0">
                <a:solidFill>
                  <a:srgbClr val="FF0000"/>
                </a:solidFill>
                <a:latin typeface="Andalus" pitchFamily="18" charset="-78"/>
                <a:cs typeface="Andalus" pitchFamily="18" charset="-78"/>
              </a:rPr>
              <a:t>    return </a:t>
            </a:r>
            <a:r>
              <a:rPr lang="en-US" sz="1400" dirty="0" err="1">
                <a:solidFill>
                  <a:srgbClr val="FF0000"/>
                </a:solidFill>
                <a:latin typeface="Andalus" pitchFamily="18" charset="-78"/>
                <a:cs typeface="Andalus" pitchFamily="18" charset="-78"/>
              </a:rPr>
              <a:t>math.Pi</a:t>
            </a:r>
            <a:r>
              <a:rPr lang="en-US" sz="1400" dirty="0">
                <a:solidFill>
                  <a:srgbClr val="FF0000"/>
                </a:solidFill>
                <a:latin typeface="Andalus" pitchFamily="18" charset="-78"/>
                <a:cs typeface="Andalus" pitchFamily="18" charset="-78"/>
              </a:rPr>
              <a:t> * </a:t>
            </a:r>
            <a:r>
              <a:rPr lang="en-US" sz="1400" dirty="0" err="1">
                <a:solidFill>
                  <a:srgbClr val="FF0000"/>
                </a:solidFill>
                <a:latin typeface="Andalus" pitchFamily="18" charset="-78"/>
                <a:cs typeface="Andalus" pitchFamily="18" charset="-78"/>
              </a:rPr>
              <a:t>c.Radius</a:t>
            </a:r>
            <a:r>
              <a:rPr lang="en-US" sz="1400" dirty="0">
                <a:solidFill>
                  <a:srgbClr val="FF0000"/>
                </a:solidFill>
                <a:latin typeface="Andalus" pitchFamily="18" charset="-78"/>
                <a:cs typeface="Andalus" pitchFamily="18" charset="-78"/>
              </a:rPr>
              <a:t> * </a:t>
            </a:r>
            <a:r>
              <a:rPr lang="en-US" sz="1400" dirty="0" err="1">
                <a:solidFill>
                  <a:srgbClr val="FF0000"/>
                </a:solidFill>
                <a:latin typeface="Andalus" pitchFamily="18" charset="-78"/>
                <a:cs typeface="Andalus" pitchFamily="18" charset="-78"/>
              </a:rPr>
              <a:t>c.Radius</a:t>
            </a:r>
            <a:endParaRPr lang="en-US" sz="1400" dirty="0">
              <a:solidFill>
                <a:srgbClr val="FF0000"/>
              </a:solidFill>
              <a:latin typeface="Andalus" pitchFamily="18" charset="-78"/>
              <a:cs typeface="Andalus" pitchFamily="18" charset="-78"/>
            </a:endParaRPr>
          </a:p>
          <a:p>
            <a:pPr marL="109728" lvl="0" indent="0">
              <a:buNone/>
            </a:pPr>
            <a:r>
              <a:rPr lang="en-US" sz="1400" dirty="0">
                <a:solidFill>
                  <a:srgbClr val="FF0000"/>
                </a:solidFill>
                <a:latin typeface="Andalus" pitchFamily="18" charset="-78"/>
                <a:cs typeface="Andalus" pitchFamily="18" charset="-78"/>
              </a:rPr>
              <a:t>}</a:t>
            </a:r>
          </a:p>
          <a:p>
            <a:pPr marL="109728" lvl="0" indent="0">
              <a:buNone/>
            </a:pPr>
            <a:r>
              <a:rPr lang="en-US" sz="1400" b="1" dirty="0">
                <a:solidFill>
                  <a:srgbClr val="008000"/>
                </a:solidFill>
                <a:latin typeface="Andalus" pitchFamily="18" charset="-78"/>
                <a:cs typeface="Andalus" pitchFamily="18" charset="-78"/>
              </a:rPr>
              <a:t>Function Closures: </a:t>
            </a:r>
            <a:r>
              <a:rPr lang="en-US" sz="1400" dirty="0">
                <a:latin typeface="Andalus" pitchFamily="18" charset="-78"/>
                <a:cs typeface="Andalus" pitchFamily="18" charset="-78"/>
              </a:rPr>
              <a:t>Closures are functions that capture variables from their surrounding lexical scope. They are often used in scenarios like creating closures for handling state.</a:t>
            </a:r>
          </a:p>
          <a:p>
            <a:pPr marL="109728" lvl="0" indent="0">
              <a:buNone/>
            </a:pPr>
            <a:endParaRPr lang="en-US" sz="1400" dirty="0">
              <a:latin typeface="Andalus" pitchFamily="18" charset="-78"/>
              <a:cs typeface="Andalus" pitchFamily="18" charset="-78"/>
            </a:endParaRPr>
          </a:p>
          <a:p>
            <a:pPr marL="109728" lvl="0" indent="0">
              <a:buNone/>
            </a:pPr>
            <a:r>
              <a:rPr lang="en-US" sz="1400" dirty="0" err="1">
                <a:solidFill>
                  <a:srgbClr val="FF0000"/>
                </a:solidFill>
                <a:latin typeface="Andalus" pitchFamily="18" charset="-78"/>
                <a:cs typeface="Andalus" pitchFamily="18" charset="-78"/>
              </a:rPr>
              <a:t>func</a:t>
            </a:r>
            <a:r>
              <a:rPr lang="en-US" sz="1400" dirty="0">
                <a:solidFill>
                  <a:srgbClr val="FF0000"/>
                </a:solidFill>
                <a:latin typeface="Andalus" pitchFamily="18" charset="-78"/>
                <a:cs typeface="Andalus" pitchFamily="18" charset="-78"/>
              </a:rPr>
              <a:t> counter() </a:t>
            </a:r>
            <a:r>
              <a:rPr lang="en-US" sz="1400" dirty="0" err="1">
                <a:solidFill>
                  <a:srgbClr val="FF0000"/>
                </a:solidFill>
                <a:latin typeface="Andalus" pitchFamily="18" charset="-78"/>
                <a:cs typeface="Andalus" pitchFamily="18" charset="-78"/>
              </a:rPr>
              <a:t>func</a:t>
            </a:r>
            <a:r>
              <a:rPr lang="en-US" sz="1400" dirty="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int</a:t>
            </a:r>
            <a:r>
              <a:rPr lang="en-US" sz="1400" dirty="0">
                <a:solidFill>
                  <a:srgbClr val="FF0000"/>
                </a:solidFill>
                <a:latin typeface="Andalus" pitchFamily="18" charset="-78"/>
                <a:cs typeface="Andalus" pitchFamily="18" charset="-78"/>
              </a:rPr>
              <a:t> {</a:t>
            </a:r>
          </a:p>
          <a:p>
            <a:pPr marL="109728" lvl="0" indent="0">
              <a:buNone/>
            </a:pPr>
            <a:r>
              <a:rPr lang="en-US" sz="1400" dirty="0">
                <a:solidFill>
                  <a:srgbClr val="FF0000"/>
                </a:solidFill>
                <a:latin typeface="Andalus" pitchFamily="18" charset="-78"/>
                <a:cs typeface="Andalus" pitchFamily="18" charset="-78"/>
              </a:rPr>
              <a:t>    count := 0</a:t>
            </a:r>
          </a:p>
          <a:p>
            <a:pPr marL="109728" lvl="0" indent="0">
              <a:buNone/>
            </a:pPr>
            <a:r>
              <a:rPr lang="en-US" sz="1400" dirty="0">
                <a:solidFill>
                  <a:srgbClr val="FF0000"/>
                </a:solidFill>
                <a:latin typeface="Andalus" pitchFamily="18" charset="-78"/>
                <a:cs typeface="Andalus" pitchFamily="18" charset="-78"/>
              </a:rPr>
              <a:t>    return </a:t>
            </a:r>
            <a:r>
              <a:rPr lang="en-US" sz="1400" dirty="0" err="1">
                <a:solidFill>
                  <a:srgbClr val="FF0000"/>
                </a:solidFill>
                <a:latin typeface="Andalus" pitchFamily="18" charset="-78"/>
                <a:cs typeface="Andalus" pitchFamily="18" charset="-78"/>
              </a:rPr>
              <a:t>func</a:t>
            </a:r>
            <a:r>
              <a:rPr lang="en-US" sz="1400" dirty="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int</a:t>
            </a:r>
            <a:r>
              <a:rPr lang="en-US" sz="1400" dirty="0">
                <a:solidFill>
                  <a:srgbClr val="FF0000"/>
                </a:solidFill>
                <a:latin typeface="Andalus" pitchFamily="18" charset="-78"/>
                <a:cs typeface="Andalus" pitchFamily="18" charset="-78"/>
              </a:rPr>
              <a:t> {</a:t>
            </a:r>
          </a:p>
          <a:p>
            <a:pPr marL="109728" lvl="0" indent="0">
              <a:buNone/>
            </a:pPr>
            <a:r>
              <a:rPr lang="en-US" sz="1400" dirty="0">
                <a:solidFill>
                  <a:srgbClr val="FF0000"/>
                </a:solidFill>
                <a:latin typeface="Andalus" pitchFamily="18" charset="-78"/>
                <a:cs typeface="Andalus" pitchFamily="18" charset="-78"/>
              </a:rPr>
              <a:t>        count++</a:t>
            </a:r>
          </a:p>
          <a:p>
            <a:pPr marL="109728" lvl="0" indent="0">
              <a:buNone/>
            </a:pPr>
            <a:r>
              <a:rPr lang="en-US" sz="1400" dirty="0">
                <a:solidFill>
                  <a:srgbClr val="FF0000"/>
                </a:solidFill>
                <a:latin typeface="Andalus" pitchFamily="18" charset="-78"/>
                <a:cs typeface="Andalus" pitchFamily="18" charset="-78"/>
              </a:rPr>
              <a:t>        return count</a:t>
            </a:r>
          </a:p>
          <a:p>
            <a:pPr marL="109728" lvl="0" indent="0">
              <a:buNone/>
            </a:pPr>
            <a:r>
              <a:rPr lang="en-US" sz="1400" dirty="0">
                <a:solidFill>
                  <a:srgbClr val="FF0000"/>
                </a:solidFill>
                <a:latin typeface="Andalus" pitchFamily="18" charset="-78"/>
                <a:cs typeface="Andalus" pitchFamily="18" charset="-78"/>
              </a:rPr>
              <a:t>    }</a:t>
            </a:r>
          </a:p>
          <a:p>
            <a:pPr marL="109728" lvl="0" indent="0">
              <a:buNone/>
            </a:pPr>
            <a:r>
              <a:rPr lang="en-US" sz="1400" dirty="0">
                <a:solidFill>
                  <a:srgbClr val="FF0000"/>
                </a:solidFill>
                <a:latin typeface="Andalus" pitchFamily="18" charset="-78"/>
                <a:cs typeface="Andalus" pitchFamily="18" charset="-78"/>
              </a:rPr>
              <a:t>}</a:t>
            </a: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23507673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rmAutofit/>
          </a:bodyPr>
          <a:lstStyle/>
          <a:p>
            <a:pPr marL="109728" indent="0" algn="ctr">
              <a:buNone/>
            </a:pPr>
            <a:r>
              <a:rPr lang="en-US" sz="1400" b="1" dirty="0" smtClean="0">
                <a:latin typeface="Andalus" pitchFamily="18" charset="-78"/>
                <a:cs typeface="Andalus" pitchFamily="18" charset="-78"/>
              </a:rPr>
              <a:t>------------------------------------------------------------------------------------------------</a:t>
            </a:r>
          </a:p>
          <a:p>
            <a:pPr marL="109728" indent="0" algn="ctr">
              <a:buNone/>
            </a:pPr>
            <a:r>
              <a:rPr lang="en-US" sz="1400" b="1" dirty="0" smtClean="0">
                <a:latin typeface="Andalus" pitchFamily="18" charset="-78"/>
                <a:cs typeface="Andalus" pitchFamily="18" charset="-78"/>
              </a:rPr>
              <a:t>Diﬀerent </a:t>
            </a:r>
            <a:r>
              <a:rPr lang="en-US" sz="1400" b="1" dirty="0">
                <a:latin typeface="Andalus" pitchFamily="18" charset="-78"/>
                <a:cs typeface="Andalus" pitchFamily="18" charset="-78"/>
              </a:rPr>
              <a:t>types of functions in Go </a:t>
            </a:r>
            <a:r>
              <a:rPr lang="en-US" sz="1400" b="1" dirty="0" smtClean="0">
                <a:latin typeface="Andalus" pitchFamily="18" charset="-78"/>
                <a:cs typeface="Andalus" pitchFamily="18" charset="-78"/>
              </a:rPr>
              <a:t>programming</a:t>
            </a:r>
            <a:endParaRPr lang="en-US" sz="1400" b="1" dirty="0">
              <a:latin typeface="Andalus" pitchFamily="18" charset="-78"/>
              <a:cs typeface="Andalus" pitchFamily="18" charset="-78"/>
            </a:endParaRPr>
          </a:p>
          <a:p>
            <a:pPr marL="109728" indent="0">
              <a:buNone/>
            </a:pPr>
            <a:r>
              <a:rPr lang="en-US" sz="1400" b="1" dirty="0" smtClean="0">
                <a:latin typeface="Andalus" pitchFamily="18" charset="-78"/>
                <a:cs typeface="Andalus" pitchFamily="18" charset="-78"/>
              </a:rPr>
              <a:t>------------------------------------------------------------------------------------------------</a:t>
            </a:r>
            <a:r>
              <a:rPr lang="en-US" sz="1400" b="1" dirty="0" smtClean="0">
                <a:solidFill>
                  <a:srgbClr val="008000"/>
                </a:solidFill>
                <a:latin typeface="Andalus" pitchFamily="18" charset="-78"/>
                <a:cs typeface="Andalus" pitchFamily="18" charset="-78"/>
              </a:rPr>
              <a:t>Defer </a:t>
            </a:r>
            <a:r>
              <a:rPr lang="en-US" sz="1400" b="1" dirty="0">
                <a:solidFill>
                  <a:srgbClr val="008000"/>
                </a:solidFill>
                <a:latin typeface="Andalus" pitchFamily="18" charset="-78"/>
                <a:cs typeface="Andalus" pitchFamily="18" charset="-78"/>
              </a:rPr>
              <a:t>Functions: </a:t>
            </a:r>
            <a:r>
              <a:rPr lang="en-US" sz="1400" dirty="0">
                <a:latin typeface="Andalus" pitchFamily="18" charset="-78"/>
                <a:cs typeface="Andalus" pitchFamily="18" charset="-78"/>
              </a:rPr>
              <a:t>The defer keyword is used to schedule a function call to be run after the surrounding function returns but before it actually exits. Defer functions are often used for cleanup and resource management.</a:t>
            </a:r>
          </a:p>
          <a:p>
            <a:pPr marL="109728" indent="0">
              <a:buNone/>
            </a:pPr>
            <a:endParaRPr lang="en-US" sz="1400" dirty="0">
              <a:latin typeface="Andalus" pitchFamily="18" charset="-78"/>
              <a:cs typeface="Andalus" pitchFamily="18" charset="-78"/>
            </a:endParaRPr>
          </a:p>
          <a:p>
            <a:pPr marL="109728" indent="0">
              <a:buNone/>
            </a:pPr>
            <a:r>
              <a:rPr lang="en-US" sz="1400" dirty="0" err="1">
                <a:solidFill>
                  <a:srgbClr val="FF0000"/>
                </a:solidFill>
                <a:latin typeface="Andalus" pitchFamily="18" charset="-78"/>
                <a:cs typeface="Andalus" pitchFamily="18" charset="-78"/>
              </a:rPr>
              <a:t>func</a:t>
            </a:r>
            <a:r>
              <a:rPr lang="en-US" sz="1400" dirty="0">
                <a:solidFill>
                  <a:srgbClr val="FF0000"/>
                </a:solidFill>
                <a:latin typeface="Andalus" pitchFamily="18" charset="-78"/>
                <a:cs typeface="Andalus" pitchFamily="18" charset="-78"/>
              </a:rPr>
              <a:t> main() {</a:t>
            </a:r>
          </a:p>
          <a:p>
            <a:pPr marL="109728" indent="0">
              <a:buNone/>
            </a:pPr>
            <a:r>
              <a:rPr lang="en-US" sz="1400" dirty="0">
                <a:solidFill>
                  <a:srgbClr val="FF0000"/>
                </a:solidFill>
                <a:latin typeface="Andalus" pitchFamily="18" charset="-78"/>
                <a:cs typeface="Andalus" pitchFamily="18" charset="-78"/>
              </a:rPr>
              <a:t>    defer cleanup()</a:t>
            </a:r>
          </a:p>
          <a:p>
            <a:pPr marL="109728" indent="0">
              <a:buNone/>
            </a:pPr>
            <a:r>
              <a:rPr lang="en-US" sz="1400" dirty="0">
                <a:solidFill>
                  <a:srgbClr val="FF0000"/>
                </a:solidFill>
                <a:latin typeface="Andalus" pitchFamily="18" charset="-78"/>
                <a:cs typeface="Andalus" pitchFamily="18" charset="-78"/>
              </a:rPr>
              <a:t>    // Rest of the program</a:t>
            </a:r>
          </a:p>
          <a:p>
            <a:pPr marL="109728" indent="0">
              <a:buNone/>
            </a:pPr>
            <a:r>
              <a:rPr lang="en-US" sz="1400" dirty="0">
                <a:solidFill>
                  <a:srgbClr val="FF0000"/>
                </a:solidFill>
                <a:latin typeface="Andalus" pitchFamily="18" charset="-78"/>
                <a:cs typeface="Andalus" pitchFamily="18" charset="-78"/>
              </a:rPr>
              <a:t>}</a:t>
            </a:r>
          </a:p>
          <a:p>
            <a:pPr marL="109728" indent="0">
              <a:buNone/>
            </a:pPr>
            <a:r>
              <a:rPr lang="en-US" sz="1400" b="1" dirty="0" err="1">
                <a:solidFill>
                  <a:srgbClr val="008000"/>
                </a:solidFill>
                <a:latin typeface="Andalus" pitchFamily="18" charset="-78"/>
                <a:cs typeface="Andalus" pitchFamily="18" charset="-78"/>
              </a:rPr>
              <a:t>Variadic</a:t>
            </a:r>
            <a:r>
              <a:rPr lang="en-US" sz="1400" b="1" dirty="0">
                <a:solidFill>
                  <a:srgbClr val="008000"/>
                </a:solidFill>
                <a:latin typeface="Andalus" pitchFamily="18" charset="-78"/>
                <a:cs typeface="Andalus" pitchFamily="18" charset="-78"/>
              </a:rPr>
              <a:t> Functions with Interface Types: </a:t>
            </a:r>
            <a:r>
              <a:rPr lang="en-US" sz="1400" dirty="0">
                <a:latin typeface="Andalus" pitchFamily="18" charset="-78"/>
                <a:cs typeface="Andalus" pitchFamily="18" charset="-78"/>
              </a:rPr>
              <a:t>You can create </a:t>
            </a:r>
            <a:r>
              <a:rPr lang="en-US" sz="1400" dirty="0" err="1">
                <a:latin typeface="Andalus" pitchFamily="18" charset="-78"/>
                <a:cs typeface="Andalus" pitchFamily="18" charset="-78"/>
              </a:rPr>
              <a:t>variadic</a:t>
            </a:r>
            <a:r>
              <a:rPr lang="en-US" sz="1400" dirty="0">
                <a:latin typeface="Andalus" pitchFamily="18" charset="-78"/>
                <a:cs typeface="Andalus" pitchFamily="18" charset="-78"/>
              </a:rPr>
              <a:t> functions that accept arguments of interface types to work with different types of data.</a:t>
            </a:r>
          </a:p>
          <a:p>
            <a:pPr marL="109728" indent="0">
              <a:buNone/>
            </a:pPr>
            <a:endParaRPr lang="en-US" sz="1400" dirty="0">
              <a:latin typeface="Andalus" pitchFamily="18" charset="-78"/>
              <a:cs typeface="Andalus" pitchFamily="18" charset="-78"/>
            </a:endParaRPr>
          </a:p>
          <a:p>
            <a:pPr marL="109728" indent="0">
              <a:buNone/>
            </a:pPr>
            <a:r>
              <a:rPr lang="en-US" sz="1400" dirty="0" err="1">
                <a:solidFill>
                  <a:srgbClr val="FF0000"/>
                </a:solidFill>
                <a:latin typeface="Andalus" pitchFamily="18" charset="-78"/>
                <a:cs typeface="Andalus" pitchFamily="18" charset="-78"/>
              </a:rPr>
              <a:t>func</a:t>
            </a:r>
            <a:r>
              <a:rPr lang="en-US" sz="1400" dirty="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printAll</a:t>
            </a:r>
            <a:r>
              <a:rPr lang="en-US" sz="1400" dirty="0">
                <a:solidFill>
                  <a:srgbClr val="FF0000"/>
                </a:solidFill>
                <a:latin typeface="Andalus" pitchFamily="18" charset="-78"/>
                <a:cs typeface="Andalus" pitchFamily="18" charset="-78"/>
              </a:rPr>
              <a:t>(</a:t>
            </a:r>
            <a:r>
              <a:rPr lang="en-US" sz="1400" dirty="0" err="1">
                <a:solidFill>
                  <a:srgbClr val="FF0000"/>
                </a:solidFill>
                <a:latin typeface="Andalus" pitchFamily="18" charset="-78"/>
                <a:cs typeface="Andalus" pitchFamily="18" charset="-78"/>
              </a:rPr>
              <a:t>args</a:t>
            </a:r>
            <a:r>
              <a:rPr lang="en-US" sz="1400" dirty="0">
                <a:solidFill>
                  <a:srgbClr val="FF0000"/>
                </a:solidFill>
                <a:latin typeface="Andalus" pitchFamily="18" charset="-78"/>
                <a:cs typeface="Andalus" pitchFamily="18" charset="-78"/>
              </a:rPr>
              <a:t> ...interface{}) {</a:t>
            </a:r>
          </a:p>
          <a:p>
            <a:pPr marL="109728" indent="0">
              <a:buNone/>
            </a:pPr>
            <a:r>
              <a:rPr lang="en-US" sz="1400" dirty="0">
                <a:solidFill>
                  <a:srgbClr val="FF0000"/>
                </a:solidFill>
                <a:latin typeface="Andalus" pitchFamily="18" charset="-78"/>
                <a:cs typeface="Andalus" pitchFamily="18" charset="-78"/>
              </a:rPr>
              <a:t>    for _, </a:t>
            </a:r>
            <a:r>
              <a:rPr lang="en-US" sz="1400" dirty="0" err="1">
                <a:solidFill>
                  <a:srgbClr val="FF0000"/>
                </a:solidFill>
                <a:latin typeface="Andalus" pitchFamily="18" charset="-78"/>
                <a:cs typeface="Andalus" pitchFamily="18" charset="-78"/>
              </a:rPr>
              <a:t>arg</a:t>
            </a:r>
            <a:r>
              <a:rPr lang="en-US" sz="1400" dirty="0">
                <a:solidFill>
                  <a:srgbClr val="FF0000"/>
                </a:solidFill>
                <a:latin typeface="Andalus" pitchFamily="18" charset="-78"/>
                <a:cs typeface="Andalus" pitchFamily="18" charset="-78"/>
              </a:rPr>
              <a:t> := range </a:t>
            </a:r>
            <a:r>
              <a:rPr lang="en-US" sz="1400" dirty="0" err="1">
                <a:solidFill>
                  <a:srgbClr val="FF0000"/>
                </a:solidFill>
                <a:latin typeface="Andalus" pitchFamily="18" charset="-78"/>
                <a:cs typeface="Andalus" pitchFamily="18" charset="-78"/>
              </a:rPr>
              <a:t>args</a:t>
            </a:r>
            <a:r>
              <a:rPr lang="en-US" sz="1400" dirty="0">
                <a:solidFill>
                  <a:srgbClr val="FF0000"/>
                </a:solidFill>
                <a:latin typeface="Andalus" pitchFamily="18" charset="-78"/>
                <a:cs typeface="Andalus" pitchFamily="18" charset="-78"/>
              </a:rPr>
              <a:t> {</a:t>
            </a:r>
          </a:p>
          <a:p>
            <a:pPr marL="109728" indent="0">
              <a:buNone/>
            </a:pPr>
            <a:r>
              <a:rPr lang="en-US" sz="1400" dirty="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fmt.Println</a:t>
            </a:r>
            <a:r>
              <a:rPr lang="en-US" sz="1400" dirty="0">
                <a:solidFill>
                  <a:srgbClr val="FF0000"/>
                </a:solidFill>
                <a:latin typeface="Andalus" pitchFamily="18" charset="-78"/>
                <a:cs typeface="Andalus" pitchFamily="18" charset="-78"/>
              </a:rPr>
              <a:t>(</a:t>
            </a:r>
            <a:r>
              <a:rPr lang="en-US" sz="1400" dirty="0" err="1">
                <a:solidFill>
                  <a:srgbClr val="FF0000"/>
                </a:solidFill>
                <a:latin typeface="Andalus" pitchFamily="18" charset="-78"/>
                <a:cs typeface="Andalus" pitchFamily="18" charset="-78"/>
              </a:rPr>
              <a:t>arg</a:t>
            </a:r>
            <a:r>
              <a:rPr lang="en-US" sz="1400" dirty="0">
                <a:solidFill>
                  <a:srgbClr val="FF0000"/>
                </a:solidFill>
                <a:latin typeface="Andalus" pitchFamily="18" charset="-78"/>
                <a:cs typeface="Andalus" pitchFamily="18" charset="-78"/>
              </a:rPr>
              <a:t>)</a:t>
            </a:r>
          </a:p>
          <a:p>
            <a:pPr marL="109728" indent="0">
              <a:buNone/>
            </a:pPr>
            <a:r>
              <a:rPr lang="en-US" sz="1400" dirty="0">
                <a:solidFill>
                  <a:srgbClr val="FF0000"/>
                </a:solidFill>
                <a:latin typeface="Andalus" pitchFamily="18" charset="-78"/>
                <a:cs typeface="Andalus" pitchFamily="18" charset="-78"/>
              </a:rPr>
              <a:t>    }</a:t>
            </a:r>
          </a:p>
          <a:p>
            <a:pPr marL="109728" indent="0">
              <a:buNone/>
            </a:pPr>
            <a:r>
              <a:rPr lang="en-US" sz="1400" dirty="0">
                <a:solidFill>
                  <a:srgbClr val="FF0000"/>
                </a:solidFill>
                <a:latin typeface="Andalus" pitchFamily="18" charset="-78"/>
                <a:cs typeface="Andalus" pitchFamily="18" charset="-78"/>
              </a:rPr>
              <a:t>}</a:t>
            </a:r>
          </a:p>
          <a:p>
            <a:pPr marL="109728" indent="0">
              <a:buNone/>
            </a:pPr>
            <a:r>
              <a:rPr lang="en-US" sz="1400" dirty="0">
                <a:latin typeface="Andalus" pitchFamily="18" charset="-78"/>
                <a:cs typeface="Andalus" pitchFamily="18" charset="-78"/>
              </a:rPr>
              <a:t>These are some of the common types of functions in Go programming. Go provides a flexible and powerful set of tools for working with functions, allowing you to design and implement functions to suit various needs in your programs</a:t>
            </a:r>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40741947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Module Summary</a:t>
            </a:r>
          </a:p>
          <a:p>
            <a:pPr marL="109728" indent="0" algn="ctr">
              <a:buNone/>
            </a:pPr>
            <a:r>
              <a:rPr lang="en-US" sz="1400" b="1" dirty="0" smtClean="0">
                <a:latin typeface="Andalus" pitchFamily="18" charset="-78"/>
                <a:cs typeface="Andalus" pitchFamily="18" charset="-78"/>
              </a:rPr>
              <a:t>--------------------------------------------------------------------------------------------------</a:t>
            </a:r>
          </a:p>
          <a:p>
            <a:pPr marL="109728" indent="0">
              <a:buNone/>
            </a:pPr>
            <a:r>
              <a:rPr lang="en-US" sz="1400" b="1" dirty="0" smtClean="0">
                <a:latin typeface="Andalus" pitchFamily="18" charset="-78"/>
                <a:cs typeface="Andalus" pitchFamily="18" charset="-78"/>
              </a:rPr>
              <a:t>In this module, we have covered</a:t>
            </a:r>
          </a:p>
          <a:p>
            <a:pPr marL="109728" indent="0">
              <a:buNone/>
            </a:pPr>
            <a:r>
              <a:rPr lang="en-US" sz="1400" b="1" dirty="0" smtClean="0">
                <a:latin typeface="Andalus" pitchFamily="18" charset="-78"/>
                <a:cs typeface="Andalus" pitchFamily="18" charset="-78"/>
              </a:rPr>
              <a:t>-------------------------------</a:t>
            </a:r>
          </a:p>
          <a:p>
            <a:pPr lvl="0"/>
            <a:r>
              <a:rPr lang="en-US" sz="1400" dirty="0">
                <a:latin typeface="Andalus" pitchFamily="18" charset="-78"/>
                <a:cs typeface="Andalus" pitchFamily="18" charset="-78"/>
              </a:rPr>
              <a:t>What is a function?</a:t>
            </a:r>
          </a:p>
          <a:p>
            <a:pPr lvl="0"/>
            <a:r>
              <a:rPr lang="en-US" sz="1400" dirty="0">
                <a:latin typeface="Andalus" pitchFamily="18" charset="-78"/>
                <a:cs typeface="Andalus" pitchFamily="18" charset="-78"/>
              </a:rPr>
              <a:t>Parameters and return types</a:t>
            </a:r>
          </a:p>
          <a:p>
            <a:pPr lvl="0"/>
            <a:r>
              <a:rPr lang="en-US" sz="1400" dirty="0">
                <a:latin typeface="Andalus" pitchFamily="18" charset="-78"/>
                <a:cs typeface="Andalus" pitchFamily="18" charset="-78"/>
              </a:rPr>
              <a:t>Diﬀerent types of functions</a:t>
            </a:r>
          </a:p>
          <a:p>
            <a:pPr lvl="0"/>
            <a:r>
              <a:rPr lang="en-US" sz="1400" dirty="0">
                <a:latin typeface="Andalus" pitchFamily="18" charset="-78"/>
                <a:cs typeface="Andalus" pitchFamily="18" charset="-78"/>
              </a:rPr>
              <a:t>Anonymous function</a:t>
            </a:r>
          </a:p>
          <a:p>
            <a:pPr lvl="0"/>
            <a:r>
              <a:rPr lang="en-US" sz="1400" dirty="0">
                <a:latin typeface="Andalus" pitchFamily="18" charset="-78"/>
                <a:cs typeface="Andalus" pitchFamily="18" charset="-78"/>
              </a:rPr>
              <a:t>How to call a function</a:t>
            </a:r>
          </a:p>
          <a:p>
            <a:pPr lvl="0"/>
            <a:r>
              <a:rPr lang="en-US" sz="1400" dirty="0">
                <a:latin typeface="Andalus" pitchFamily="18" charset="-78"/>
                <a:cs typeface="Andalus" pitchFamily="18" charset="-78"/>
              </a:rPr>
              <a:t>Function declaration</a:t>
            </a:r>
          </a:p>
          <a:p>
            <a:pPr lvl="0"/>
            <a:endParaRPr lang="en-US" sz="1400" dirty="0" smtClean="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30075438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295400"/>
            <a:ext cx="5334000" cy="2716734"/>
          </a:xfrm>
          <a:prstGeom prst="rect">
            <a:avLst/>
          </a:prstGeom>
        </p:spPr>
      </p:pic>
    </p:spTree>
    <p:extLst>
      <p:ext uri="{BB962C8B-B14F-4D97-AF65-F5344CB8AC3E}">
        <p14:creationId xmlns:p14="http://schemas.microsoft.com/office/powerpoint/2010/main" val="11183234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447800"/>
            <a:ext cx="5108895" cy="3200400"/>
          </a:xfrm>
          <a:prstGeom prst="rect">
            <a:avLst/>
          </a:prstGeom>
        </p:spPr>
      </p:pic>
    </p:spTree>
    <p:extLst>
      <p:ext uri="{BB962C8B-B14F-4D97-AF65-F5344CB8AC3E}">
        <p14:creationId xmlns:p14="http://schemas.microsoft.com/office/powerpoint/2010/main" val="29620593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Module Introduction</a:t>
            </a:r>
          </a:p>
          <a:p>
            <a:pPr marL="109728" indent="0" algn="ctr">
              <a:buNone/>
            </a:pPr>
            <a:r>
              <a:rPr lang="en-US" sz="1400" b="1" dirty="0" smtClean="0">
                <a:latin typeface="Andalus" pitchFamily="18" charset="-78"/>
                <a:cs typeface="Andalus" pitchFamily="18" charset="-78"/>
              </a:rPr>
              <a:t>--------------------------------------------------------------------------------------------------</a:t>
            </a:r>
          </a:p>
          <a:p>
            <a:pPr marL="109728" indent="0">
              <a:buNone/>
            </a:pPr>
            <a:r>
              <a:rPr lang="en-US" sz="1400" b="1" dirty="0" smtClean="0">
                <a:latin typeface="Andalus" pitchFamily="18" charset="-78"/>
                <a:cs typeface="Andalus" pitchFamily="18" charset="-78"/>
              </a:rPr>
              <a:t>In this module, we will cover</a:t>
            </a:r>
          </a:p>
          <a:p>
            <a:pPr lvl="0"/>
            <a:r>
              <a:rPr lang="en-US" sz="1400" dirty="0">
                <a:latin typeface="Andalus" pitchFamily="18" charset="-78"/>
                <a:cs typeface="Andalus" pitchFamily="18" charset="-78"/>
              </a:rPr>
              <a:t>What is a </a:t>
            </a:r>
            <a:r>
              <a:rPr lang="en-US" sz="1400" dirty="0" smtClean="0">
                <a:latin typeface="Andalus" pitchFamily="18" charset="-78"/>
                <a:cs typeface="Andalus" pitchFamily="18" charset="-78"/>
              </a:rPr>
              <a:t>function?</a:t>
            </a:r>
            <a:endParaRPr lang="en-US" sz="1400" dirty="0">
              <a:latin typeface="Andalus" pitchFamily="18" charset="-78"/>
              <a:cs typeface="Andalus" pitchFamily="18" charset="-78"/>
            </a:endParaRPr>
          </a:p>
          <a:p>
            <a:pPr lvl="0"/>
            <a:r>
              <a:rPr lang="en-US" sz="1400" dirty="0">
                <a:latin typeface="Andalus" pitchFamily="18" charset="-78"/>
                <a:cs typeface="Andalus" pitchFamily="18" charset="-78"/>
              </a:rPr>
              <a:t>Parameters and return types</a:t>
            </a:r>
          </a:p>
          <a:p>
            <a:pPr lvl="0"/>
            <a:r>
              <a:rPr lang="en-US" sz="1400" dirty="0">
                <a:latin typeface="Andalus" pitchFamily="18" charset="-78"/>
                <a:cs typeface="Andalus" pitchFamily="18" charset="-78"/>
              </a:rPr>
              <a:t>Diﬀerent types of functions</a:t>
            </a:r>
          </a:p>
          <a:p>
            <a:pPr lvl="0"/>
            <a:r>
              <a:rPr lang="en-US" sz="1400" dirty="0">
                <a:latin typeface="Andalus" pitchFamily="18" charset="-78"/>
                <a:cs typeface="Andalus" pitchFamily="18" charset="-78"/>
              </a:rPr>
              <a:t>Anonymous function</a:t>
            </a:r>
          </a:p>
          <a:p>
            <a:pPr lvl="0"/>
            <a:r>
              <a:rPr lang="en-US" sz="1400" dirty="0">
                <a:latin typeface="Andalus" pitchFamily="18" charset="-78"/>
                <a:cs typeface="Andalus" pitchFamily="18" charset="-78"/>
              </a:rPr>
              <a:t>How to call a function</a:t>
            </a:r>
          </a:p>
          <a:p>
            <a:pPr lvl="0"/>
            <a:r>
              <a:rPr lang="en-US" sz="1400" dirty="0">
                <a:latin typeface="Andalus" pitchFamily="18" charset="-78"/>
                <a:cs typeface="Andalus" pitchFamily="18" charset="-78"/>
              </a:rPr>
              <a:t>Function declaration</a:t>
            </a:r>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2803264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rmAutofit fontScale="92500" lnSpcReduction="20000"/>
          </a:bodyPr>
          <a:lstStyle/>
          <a:p>
            <a:pPr marL="109728" indent="0" algn="ctr">
              <a:buNone/>
            </a:pPr>
            <a:r>
              <a:rPr lang="en-US" sz="1400" b="1" dirty="0" smtClean="0">
                <a:latin typeface="Andalus" pitchFamily="18" charset="-78"/>
                <a:cs typeface="Andalus" pitchFamily="18" charset="-78"/>
              </a:rPr>
              <a:t>------------------------------------------------------------------------------------------------</a:t>
            </a:r>
          </a:p>
          <a:p>
            <a:pPr marL="109728" indent="0" algn="ctr">
              <a:buNone/>
            </a:pPr>
            <a:r>
              <a:rPr lang="en-US" sz="1400" b="1" dirty="0" smtClean="0">
                <a:latin typeface="Andalus" pitchFamily="18" charset="-78"/>
                <a:cs typeface="Andalus" pitchFamily="18" charset="-78"/>
              </a:rPr>
              <a:t>What </a:t>
            </a:r>
            <a:r>
              <a:rPr lang="en-US" sz="1400" b="1" dirty="0">
                <a:latin typeface="Andalus" pitchFamily="18" charset="-78"/>
                <a:cs typeface="Andalus" pitchFamily="18" charset="-78"/>
              </a:rPr>
              <a:t>is a function in Go programming ?</a:t>
            </a:r>
          </a:p>
          <a:p>
            <a:pPr marL="109728" indent="0" algn="ctr">
              <a:buNone/>
            </a:pPr>
            <a:r>
              <a:rPr lang="en-US" sz="1400" b="1" dirty="0">
                <a:latin typeface="Andalus" pitchFamily="18" charset="-78"/>
                <a:cs typeface="Andalus" pitchFamily="18" charset="-78"/>
              </a:rPr>
              <a:t>------------------------------------------------------------------------------------------------</a:t>
            </a:r>
          </a:p>
          <a:p>
            <a:pPr marL="109728" lvl="0" indent="0" algn="ctr">
              <a:buNone/>
            </a:pPr>
            <a:r>
              <a:rPr lang="en-US" sz="1400" dirty="0" smtClean="0">
                <a:latin typeface="Andalus" pitchFamily="18" charset="-78"/>
                <a:cs typeface="Andalus" pitchFamily="18" charset="-78"/>
              </a:rPr>
              <a:t>In </a:t>
            </a:r>
            <a:r>
              <a:rPr lang="en-US" sz="1400" dirty="0">
                <a:latin typeface="Andalus" pitchFamily="18" charset="-78"/>
                <a:cs typeface="Andalus" pitchFamily="18" charset="-78"/>
              </a:rPr>
              <a:t>the Go programming language (often referred to as </a:t>
            </a:r>
            <a:r>
              <a:rPr lang="en-US" sz="1400" dirty="0" err="1">
                <a:latin typeface="Andalus" pitchFamily="18" charset="-78"/>
                <a:cs typeface="Andalus" pitchFamily="18" charset="-78"/>
              </a:rPr>
              <a:t>Golang</a:t>
            </a:r>
            <a:r>
              <a:rPr lang="en-US" sz="1400" dirty="0">
                <a:latin typeface="Andalus" pitchFamily="18" charset="-78"/>
                <a:cs typeface="Andalus" pitchFamily="18" charset="-78"/>
              </a:rPr>
              <a:t>), a function is a reusable block of code that performs a specific task or set of tasks. Functions are a fundamental building block of Go programs and are used to organize and modularize code. </a:t>
            </a:r>
            <a:endParaRPr lang="en-US" sz="1400" dirty="0" smtClean="0">
              <a:latin typeface="Andalus" pitchFamily="18" charset="-78"/>
              <a:cs typeface="Andalus" pitchFamily="18" charset="-78"/>
            </a:endParaRPr>
          </a:p>
          <a:p>
            <a:pPr marL="109728" lvl="0" indent="0">
              <a:buNone/>
            </a:pPr>
            <a:endParaRPr lang="en-US" sz="1400" dirty="0">
              <a:latin typeface="Andalus" pitchFamily="18" charset="-78"/>
              <a:cs typeface="Andalus" pitchFamily="18" charset="-78"/>
            </a:endParaRPr>
          </a:p>
          <a:p>
            <a:pPr marL="109728" lvl="0" indent="0">
              <a:buNone/>
            </a:pPr>
            <a:r>
              <a:rPr lang="en-US" sz="1400" b="1" dirty="0" smtClean="0">
                <a:latin typeface="Andalus" pitchFamily="18" charset="-78"/>
                <a:cs typeface="Andalus" pitchFamily="18" charset="-78"/>
              </a:rPr>
              <a:t>Here </a:t>
            </a:r>
            <a:r>
              <a:rPr lang="en-US" sz="1400" b="1" dirty="0">
                <a:latin typeface="Andalus" pitchFamily="18" charset="-78"/>
                <a:cs typeface="Andalus" pitchFamily="18" charset="-78"/>
              </a:rPr>
              <a:t>are some key characteristics and syntax for defining and using functions in Go</a:t>
            </a:r>
            <a:r>
              <a:rPr lang="en-US" sz="1400" b="1" dirty="0" smtClean="0">
                <a:latin typeface="Andalus" pitchFamily="18" charset="-78"/>
                <a:cs typeface="Andalus" pitchFamily="18" charset="-78"/>
              </a:rPr>
              <a:t>:</a:t>
            </a:r>
            <a:endParaRPr lang="en-US" sz="1400" b="1" dirty="0">
              <a:latin typeface="Andalus" pitchFamily="18" charset="-78"/>
              <a:cs typeface="Andalus" pitchFamily="18" charset="-78"/>
            </a:endParaRPr>
          </a:p>
          <a:p>
            <a:pPr marL="109728" lvl="0" indent="0">
              <a:buNone/>
            </a:pPr>
            <a:r>
              <a:rPr lang="en-US" sz="1400" b="1" dirty="0">
                <a:solidFill>
                  <a:srgbClr val="008000"/>
                </a:solidFill>
                <a:latin typeface="Andalus" pitchFamily="18" charset="-78"/>
                <a:cs typeface="Andalus" pitchFamily="18" charset="-78"/>
              </a:rPr>
              <a:t>1. Function Declaration:</a:t>
            </a:r>
          </a:p>
          <a:p>
            <a:pPr marL="109728" lvl="0" indent="0">
              <a:buNone/>
            </a:pPr>
            <a:r>
              <a:rPr lang="en-US" sz="1400" dirty="0">
                <a:latin typeface="Andalus" pitchFamily="18" charset="-78"/>
                <a:cs typeface="Andalus" pitchFamily="18" charset="-78"/>
              </a:rPr>
              <a:t>   You declare a function in Go using the `</a:t>
            </a:r>
            <a:r>
              <a:rPr lang="en-US" sz="1400" dirty="0" err="1">
                <a:latin typeface="Andalus" pitchFamily="18" charset="-78"/>
                <a:cs typeface="Andalus" pitchFamily="18" charset="-78"/>
              </a:rPr>
              <a:t>func</a:t>
            </a:r>
            <a:r>
              <a:rPr lang="en-US" sz="1400" dirty="0">
                <a:latin typeface="Andalus" pitchFamily="18" charset="-78"/>
                <a:cs typeface="Andalus" pitchFamily="18" charset="-78"/>
              </a:rPr>
              <a:t>` keyword followed by the function name, a list of parameters (if any), the return type (if any), and the function body enclosed in curly braces `{}`. For example:</a:t>
            </a:r>
          </a:p>
          <a:p>
            <a:pPr marL="109728" lvl="0" indent="0">
              <a:buNone/>
            </a:pPr>
            <a:endParaRPr lang="en-US" sz="1400" dirty="0" smtClean="0">
              <a:latin typeface="Andalus" pitchFamily="18" charset="-78"/>
              <a:cs typeface="Andalus" pitchFamily="18" charset="-78"/>
            </a:endParaRPr>
          </a:p>
          <a:p>
            <a:pPr marL="109728" lvl="0" indent="0">
              <a:buNone/>
            </a:pPr>
            <a:r>
              <a:rPr lang="en-US" sz="1400" dirty="0" err="1" smtClean="0">
                <a:solidFill>
                  <a:srgbClr val="FF0000"/>
                </a:solidFill>
                <a:latin typeface="Andalus" pitchFamily="18" charset="-78"/>
                <a:cs typeface="Andalus" pitchFamily="18" charset="-78"/>
              </a:rPr>
              <a:t>func</a:t>
            </a:r>
            <a:r>
              <a:rPr lang="en-US" sz="1400" dirty="0" smtClean="0">
                <a:solidFill>
                  <a:srgbClr val="FF0000"/>
                </a:solidFill>
                <a:latin typeface="Andalus" pitchFamily="18" charset="-78"/>
                <a:cs typeface="Andalus" pitchFamily="18" charset="-78"/>
              </a:rPr>
              <a:t> </a:t>
            </a:r>
            <a:r>
              <a:rPr lang="en-US" sz="1400" dirty="0">
                <a:solidFill>
                  <a:srgbClr val="FF0000"/>
                </a:solidFill>
                <a:latin typeface="Andalus" pitchFamily="18" charset="-78"/>
                <a:cs typeface="Andalus" pitchFamily="18" charset="-78"/>
              </a:rPr>
              <a:t>add(x, y </a:t>
            </a:r>
            <a:r>
              <a:rPr lang="en-US" sz="1400" dirty="0" err="1">
                <a:solidFill>
                  <a:srgbClr val="FF0000"/>
                </a:solidFill>
                <a:latin typeface="Andalus" pitchFamily="18" charset="-78"/>
                <a:cs typeface="Andalus" pitchFamily="18" charset="-78"/>
              </a:rPr>
              <a:t>int</a:t>
            </a:r>
            <a:r>
              <a:rPr lang="en-US" sz="1400" dirty="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int</a:t>
            </a:r>
            <a:r>
              <a:rPr lang="en-US" sz="1400" dirty="0">
                <a:solidFill>
                  <a:srgbClr val="FF0000"/>
                </a:solidFill>
                <a:latin typeface="Andalus" pitchFamily="18" charset="-78"/>
                <a:cs typeface="Andalus" pitchFamily="18" charset="-78"/>
              </a:rPr>
              <a:t> {</a:t>
            </a:r>
          </a:p>
          <a:p>
            <a:pPr marL="109728" lvl="0" indent="0">
              <a:buNone/>
            </a:pPr>
            <a:r>
              <a:rPr lang="en-US" sz="1400" dirty="0">
                <a:solidFill>
                  <a:srgbClr val="FF0000"/>
                </a:solidFill>
                <a:latin typeface="Andalus" pitchFamily="18" charset="-78"/>
                <a:cs typeface="Andalus" pitchFamily="18" charset="-78"/>
              </a:rPr>
              <a:t>       return x + y</a:t>
            </a:r>
          </a:p>
          <a:p>
            <a:pPr marL="109728" lvl="0" indent="0">
              <a:buNone/>
            </a:pPr>
            <a:r>
              <a:rPr lang="en-US" sz="1400" dirty="0">
                <a:solidFill>
                  <a:srgbClr val="FF0000"/>
                </a:solidFill>
                <a:latin typeface="Andalus" pitchFamily="18" charset="-78"/>
                <a:cs typeface="Andalus" pitchFamily="18" charset="-78"/>
              </a:rPr>
              <a:t>   }</a:t>
            </a:r>
          </a:p>
          <a:p>
            <a:pPr marL="109728" lvl="0" indent="0">
              <a:buNone/>
            </a:pPr>
            <a:endParaRPr lang="en-US" sz="1400" dirty="0">
              <a:latin typeface="Andalus" pitchFamily="18" charset="-78"/>
              <a:cs typeface="Andalus" pitchFamily="18" charset="-78"/>
            </a:endParaRPr>
          </a:p>
          <a:p>
            <a:pPr marL="109728" lvl="0" indent="0">
              <a:buNone/>
            </a:pPr>
            <a:r>
              <a:rPr lang="en-US" sz="1400" dirty="0">
                <a:latin typeface="Andalus" pitchFamily="18" charset="-78"/>
                <a:cs typeface="Andalus" pitchFamily="18" charset="-78"/>
              </a:rPr>
              <a:t>   In this example, we've defined a function named `add` that takes two integer parameters (`x` and `y`) and returns an integer.</a:t>
            </a:r>
          </a:p>
          <a:p>
            <a:pPr marL="109728" lvl="0" indent="0">
              <a:buNone/>
            </a:pPr>
            <a:endParaRPr lang="en-US" sz="1400" dirty="0">
              <a:latin typeface="Andalus" pitchFamily="18" charset="-78"/>
              <a:cs typeface="Andalus" pitchFamily="18" charset="-78"/>
            </a:endParaRPr>
          </a:p>
          <a:p>
            <a:pPr marL="109728" indent="0">
              <a:buNone/>
            </a:pPr>
            <a:r>
              <a:rPr lang="en-US" sz="1400" b="1" dirty="0">
                <a:solidFill>
                  <a:srgbClr val="008000"/>
                </a:solidFill>
                <a:latin typeface="Andalus" pitchFamily="18" charset="-78"/>
                <a:cs typeface="Andalus" pitchFamily="18" charset="-78"/>
              </a:rPr>
              <a:t>2. Parameters and Return Values:</a:t>
            </a:r>
          </a:p>
          <a:p>
            <a:pPr marL="109728" lvl="0" indent="0">
              <a:buNone/>
            </a:pPr>
            <a:r>
              <a:rPr lang="en-US" sz="1400" b="1" dirty="0">
                <a:latin typeface="Andalus" pitchFamily="18" charset="-78"/>
                <a:cs typeface="Andalus" pitchFamily="18" charset="-78"/>
              </a:rPr>
              <a:t>   - Parameters: </a:t>
            </a:r>
            <a:r>
              <a:rPr lang="en-US" sz="1400" dirty="0">
                <a:latin typeface="Andalus" pitchFamily="18" charset="-78"/>
                <a:cs typeface="Andalus" pitchFamily="18" charset="-78"/>
              </a:rPr>
              <a:t>Functions can accept zero or more parameters. Parameters are specified with their name followed by their type. In the `add` function example above, `x` and `y` are parameters of type `</a:t>
            </a:r>
            <a:r>
              <a:rPr lang="en-US" sz="1400" dirty="0" err="1">
                <a:latin typeface="Andalus" pitchFamily="18" charset="-78"/>
                <a:cs typeface="Andalus" pitchFamily="18" charset="-78"/>
              </a:rPr>
              <a:t>int</a:t>
            </a:r>
            <a:r>
              <a:rPr lang="en-US" sz="1400" dirty="0">
                <a:latin typeface="Andalus" pitchFamily="18" charset="-78"/>
                <a:cs typeface="Andalus" pitchFamily="18" charset="-78"/>
              </a:rPr>
              <a:t>`.</a:t>
            </a:r>
          </a:p>
          <a:p>
            <a:pPr marL="109728" lvl="0" indent="0">
              <a:buNone/>
            </a:pPr>
            <a:r>
              <a:rPr lang="en-US" sz="1400" b="1" dirty="0">
                <a:latin typeface="Andalus" pitchFamily="18" charset="-78"/>
                <a:cs typeface="Andalus" pitchFamily="18" charset="-78"/>
              </a:rPr>
              <a:t>   - Return Values</a:t>
            </a:r>
            <a:r>
              <a:rPr lang="en-US" sz="1400" dirty="0">
                <a:latin typeface="Andalus" pitchFamily="18" charset="-78"/>
                <a:cs typeface="Andalus" pitchFamily="18" charset="-78"/>
              </a:rPr>
              <a:t>: Functions can return zero or one value. The return type, if present, is specified after the parameter list. In the `add` function, we've specified that it returns an `</a:t>
            </a:r>
            <a:r>
              <a:rPr lang="en-US" sz="1400" dirty="0" err="1">
                <a:latin typeface="Andalus" pitchFamily="18" charset="-78"/>
                <a:cs typeface="Andalus" pitchFamily="18" charset="-78"/>
              </a:rPr>
              <a:t>int</a:t>
            </a:r>
            <a:r>
              <a:rPr lang="en-US" sz="1400" dirty="0">
                <a:latin typeface="Andalus" pitchFamily="18" charset="-78"/>
                <a:cs typeface="Andalus" pitchFamily="18" charset="-78"/>
              </a:rPr>
              <a:t>`.</a:t>
            </a:r>
          </a:p>
          <a:p>
            <a:pPr marL="109728" lvl="0" indent="0">
              <a:buNone/>
            </a:pPr>
            <a:endParaRPr lang="en-US" sz="1400" dirty="0">
              <a:latin typeface="Andalus" pitchFamily="18" charset="-78"/>
              <a:cs typeface="Andalus" pitchFamily="18" charset="-78"/>
            </a:endParaRPr>
          </a:p>
          <a:p>
            <a:pPr marL="109728" lvl="0" indent="0">
              <a:buNone/>
            </a:pPr>
            <a:r>
              <a:rPr lang="en-US" sz="1400" b="1" dirty="0">
                <a:solidFill>
                  <a:srgbClr val="008000"/>
                </a:solidFill>
                <a:latin typeface="Andalus" pitchFamily="18" charset="-78"/>
                <a:cs typeface="Andalus" pitchFamily="18" charset="-78"/>
              </a:rPr>
              <a:t>3. Function Invocation:</a:t>
            </a:r>
          </a:p>
          <a:p>
            <a:pPr marL="109728" lvl="0" indent="0">
              <a:buNone/>
            </a:pPr>
            <a:r>
              <a:rPr lang="en-US" sz="1400" dirty="0">
                <a:latin typeface="Andalus" pitchFamily="18" charset="-78"/>
                <a:cs typeface="Andalus" pitchFamily="18" charset="-78"/>
              </a:rPr>
              <a:t>   To call a function in Go, you use its name followed by parentheses, passing arguments (if any) that match the parameter types. For example:</a:t>
            </a:r>
          </a:p>
          <a:p>
            <a:pPr marL="109728" lvl="0" indent="0">
              <a:buNone/>
            </a:pPr>
            <a:endParaRPr lang="en-US" sz="1400" dirty="0">
              <a:latin typeface="Andalus" pitchFamily="18" charset="-78"/>
              <a:cs typeface="Andalus" pitchFamily="18" charset="-78"/>
            </a:endParaRPr>
          </a:p>
          <a:p>
            <a:pPr marL="109728" lvl="0" indent="0">
              <a:buNone/>
            </a:pPr>
            <a:endParaRPr lang="en-US"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sz="1400"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5160206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rmAutofit/>
          </a:bodyPr>
          <a:lstStyle/>
          <a:p>
            <a:pPr marL="109728" indent="0" algn="ctr">
              <a:buNone/>
            </a:pPr>
            <a:r>
              <a:rPr lang="en-US" sz="1400" b="1" dirty="0" smtClean="0">
                <a:latin typeface="Andalus" pitchFamily="18" charset="-78"/>
                <a:cs typeface="Andalus" pitchFamily="18" charset="-78"/>
              </a:rPr>
              <a:t>------------------------------------------------------------------------------------------------</a:t>
            </a:r>
          </a:p>
          <a:p>
            <a:pPr marL="109728" indent="0" algn="ctr">
              <a:buNone/>
            </a:pPr>
            <a:r>
              <a:rPr lang="en-US" sz="1400" b="1" dirty="0" smtClean="0">
                <a:latin typeface="Andalus" pitchFamily="18" charset="-78"/>
                <a:cs typeface="Andalus" pitchFamily="18" charset="-78"/>
              </a:rPr>
              <a:t>What </a:t>
            </a:r>
            <a:r>
              <a:rPr lang="en-US" sz="1400" b="1" dirty="0">
                <a:latin typeface="Andalus" pitchFamily="18" charset="-78"/>
                <a:cs typeface="Andalus" pitchFamily="18" charset="-78"/>
              </a:rPr>
              <a:t>is a function in Go programming ?</a:t>
            </a:r>
          </a:p>
          <a:p>
            <a:pPr marL="109728" indent="0" algn="ctr">
              <a:buNone/>
            </a:pPr>
            <a:r>
              <a:rPr lang="en-US" sz="1400" b="1" dirty="0">
                <a:latin typeface="Andalus" pitchFamily="18" charset="-78"/>
                <a:cs typeface="Andalus" pitchFamily="18" charset="-78"/>
              </a:rPr>
              <a:t>------------------------------------------------------------------------------------------------</a:t>
            </a:r>
          </a:p>
          <a:p>
            <a:pPr marL="109728" lvl="0" indent="0">
              <a:buNone/>
            </a:pPr>
            <a:r>
              <a:rPr lang="en-US" sz="1400" dirty="0" smtClean="0">
                <a:solidFill>
                  <a:srgbClr val="FF0000"/>
                </a:solidFill>
                <a:latin typeface="Andalus" pitchFamily="18" charset="-78"/>
                <a:cs typeface="Andalus" pitchFamily="18" charset="-78"/>
              </a:rPr>
              <a:t>result </a:t>
            </a:r>
            <a:r>
              <a:rPr lang="en-US" sz="1400" dirty="0">
                <a:solidFill>
                  <a:srgbClr val="FF0000"/>
                </a:solidFill>
                <a:latin typeface="Andalus" pitchFamily="18" charset="-78"/>
                <a:cs typeface="Andalus" pitchFamily="18" charset="-78"/>
              </a:rPr>
              <a:t>:= add(3, 5)</a:t>
            </a:r>
          </a:p>
          <a:p>
            <a:pPr marL="109728" lvl="0" indent="0">
              <a:buNone/>
            </a:pPr>
            <a:endParaRPr lang="en-US" sz="1400" dirty="0">
              <a:latin typeface="Andalus" pitchFamily="18" charset="-78"/>
              <a:cs typeface="Andalus" pitchFamily="18" charset="-78"/>
            </a:endParaRPr>
          </a:p>
          <a:p>
            <a:pPr marL="109728" lvl="0" indent="0">
              <a:buNone/>
            </a:pPr>
            <a:r>
              <a:rPr lang="en-US" sz="1400" dirty="0">
                <a:latin typeface="Andalus" pitchFamily="18" charset="-78"/>
                <a:cs typeface="Andalus" pitchFamily="18" charset="-78"/>
              </a:rPr>
              <a:t>   This calls the `add` function with arguments `3` and `5` and assigns the result (8) to the `result` variable.</a:t>
            </a:r>
          </a:p>
          <a:p>
            <a:pPr marL="109728" lvl="0" indent="0">
              <a:buNone/>
            </a:pPr>
            <a:endParaRPr lang="en-US" sz="1400" dirty="0">
              <a:solidFill>
                <a:srgbClr val="003300"/>
              </a:solidFill>
              <a:latin typeface="Andalus" pitchFamily="18" charset="-78"/>
              <a:cs typeface="Andalus" pitchFamily="18" charset="-78"/>
            </a:endParaRPr>
          </a:p>
          <a:p>
            <a:pPr marL="109728" lvl="0" indent="0">
              <a:buNone/>
            </a:pPr>
            <a:r>
              <a:rPr lang="en-US" sz="1400" b="1" dirty="0">
                <a:solidFill>
                  <a:srgbClr val="008000"/>
                </a:solidFill>
                <a:latin typeface="Andalus" pitchFamily="18" charset="-78"/>
                <a:cs typeface="Andalus" pitchFamily="18" charset="-78"/>
              </a:rPr>
              <a:t>4. Multiple Return Values:</a:t>
            </a:r>
          </a:p>
          <a:p>
            <a:pPr marL="109728" lvl="0" indent="0">
              <a:buNone/>
            </a:pPr>
            <a:r>
              <a:rPr lang="en-US" sz="1400" dirty="0">
                <a:latin typeface="Andalus" pitchFamily="18" charset="-78"/>
                <a:cs typeface="Andalus" pitchFamily="18" charset="-78"/>
              </a:rPr>
              <a:t>   Go functions can return multiple values. This is often used for functions that need to return both a result and an error, where the error indicates whether the function succeeded or not</a:t>
            </a:r>
            <a:r>
              <a:rPr lang="en-US" sz="1400" dirty="0" smtClean="0">
                <a:latin typeface="Andalus" pitchFamily="18" charset="-78"/>
                <a:cs typeface="Andalus" pitchFamily="18" charset="-78"/>
              </a:rPr>
              <a:t>.</a:t>
            </a:r>
          </a:p>
          <a:p>
            <a:pPr marL="109728" lvl="0" indent="0">
              <a:buNone/>
            </a:pPr>
            <a:endParaRPr lang="en-US" sz="1400" dirty="0">
              <a:latin typeface="Andalus" pitchFamily="18" charset="-78"/>
              <a:cs typeface="Andalus" pitchFamily="18" charset="-78"/>
            </a:endParaRPr>
          </a:p>
          <a:p>
            <a:pPr marL="109728" lvl="0" indent="0">
              <a:buNone/>
            </a:pPr>
            <a:r>
              <a:rPr lang="en-US" sz="1400" dirty="0" err="1" smtClean="0">
                <a:solidFill>
                  <a:srgbClr val="FF0000"/>
                </a:solidFill>
                <a:latin typeface="Andalus" pitchFamily="18" charset="-78"/>
                <a:cs typeface="Andalus" pitchFamily="18" charset="-78"/>
              </a:rPr>
              <a:t>func</a:t>
            </a:r>
            <a:r>
              <a:rPr lang="en-US" sz="1400" dirty="0" smtClean="0">
                <a:solidFill>
                  <a:srgbClr val="FF0000"/>
                </a:solidFill>
                <a:latin typeface="Andalus" pitchFamily="18" charset="-78"/>
                <a:cs typeface="Andalus" pitchFamily="18" charset="-78"/>
              </a:rPr>
              <a:t> </a:t>
            </a:r>
            <a:r>
              <a:rPr lang="en-US" sz="1400" dirty="0">
                <a:solidFill>
                  <a:srgbClr val="FF0000"/>
                </a:solidFill>
                <a:latin typeface="Andalus" pitchFamily="18" charset="-78"/>
                <a:cs typeface="Andalus" pitchFamily="18" charset="-78"/>
              </a:rPr>
              <a:t>divide(x, y float64) (float64, error) {</a:t>
            </a:r>
          </a:p>
          <a:p>
            <a:pPr marL="109728" lvl="0" indent="0">
              <a:buNone/>
            </a:pPr>
            <a:r>
              <a:rPr lang="en-US" sz="1400" dirty="0">
                <a:solidFill>
                  <a:srgbClr val="FF0000"/>
                </a:solidFill>
                <a:latin typeface="Andalus" pitchFamily="18" charset="-78"/>
                <a:cs typeface="Andalus" pitchFamily="18" charset="-78"/>
              </a:rPr>
              <a:t>       if y == 0 {</a:t>
            </a:r>
          </a:p>
          <a:p>
            <a:pPr marL="109728" lvl="0" indent="0">
              <a:buNone/>
            </a:pPr>
            <a:r>
              <a:rPr lang="en-US" sz="1400" dirty="0">
                <a:solidFill>
                  <a:srgbClr val="FF0000"/>
                </a:solidFill>
                <a:latin typeface="Andalus" pitchFamily="18" charset="-78"/>
                <a:cs typeface="Andalus" pitchFamily="18" charset="-78"/>
              </a:rPr>
              <a:t>           return 0, </a:t>
            </a:r>
            <a:r>
              <a:rPr lang="en-US" sz="1400" dirty="0" err="1">
                <a:solidFill>
                  <a:srgbClr val="FF0000"/>
                </a:solidFill>
                <a:latin typeface="Andalus" pitchFamily="18" charset="-78"/>
                <a:cs typeface="Andalus" pitchFamily="18" charset="-78"/>
              </a:rPr>
              <a:t>errors.New</a:t>
            </a:r>
            <a:r>
              <a:rPr lang="en-US" sz="1400" dirty="0">
                <a:solidFill>
                  <a:srgbClr val="FF0000"/>
                </a:solidFill>
                <a:latin typeface="Andalus" pitchFamily="18" charset="-78"/>
                <a:cs typeface="Andalus" pitchFamily="18" charset="-78"/>
              </a:rPr>
              <a:t>("division by zero")</a:t>
            </a:r>
          </a:p>
          <a:p>
            <a:pPr marL="109728" lvl="0" indent="0">
              <a:buNone/>
            </a:pPr>
            <a:r>
              <a:rPr lang="en-US" sz="1400" dirty="0">
                <a:solidFill>
                  <a:srgbClr val="FF0000"/>
                </a:solidFill>
                <a:latin typeface="Andalus" pitchFamily="18" charset="-78"/>
                <a:cs typeface="Andalus" pitchFamily="18" charset="-78"/>
              </a:rPr>
              <a:t>       }</a:t>
            </a:r>
          </a:p>
          <a:p>
            <a:pPr marL="109728" lvl="0" indent="0">
              <a:buNone/>
            </a:pPr>
            <a:r>
              <a:rPr lang="en-US" sz="1400" dirty="0">
                <a:solidFill>
                  <a:srgbClr val="FF0000"/>
                </a:solidFill>
                <a:latin typeface="Andalus" pitchFamily="18" charset="-78"/>
                <a:cs typeface="Andalus" pitchFamily="18" charset="-78"/>
              </a:rPr>
              <a:t>       return x / y, nil</a:t>
            </a:r>
          </a:p>
          <a:p>
            <a:pPr marL="109728" lvl="0" indent="0">
              <a:buNone/>
            </a:pPr>
            <a:r>
              <a:rPr lang="en-US" sz="1400" dirty="0">
                <a:solidFill>
                  <a:srgbClr val="FF0000"/>
                </a:solidFill>
                <a:latin typeface="Andalus" pitchFamily="18" charset="-78"/>
                <a:cs typeface="Andalus" pitchFamily="18" charset="-78"/>
              </a:rPr>
              <a:t>   }</a:t>
            </a:r>
          </a:p>
          <a:p>
            <a:pPr marL="109728" lvl="0" indent="0">
              <a:buNone/>
            </a:pPr>
            <a:endParaRPr lang="en-US" sz="1400" dirty="0">
              <a:latin typeface="Andalus" pitchFamily="18" charset="-78"/>
              <a:cs typeface="Andalus" pitchFamily="18" charset="-78"/>
            </a:endParaRPr>
          </a:p>
          <a:p>
            <a:pPr marL="109728" lvl="0" indent="0">
              <a:buNone/>
            </a:pPr>
            <a:r>
              <a:rPr lang="en-US" sz="1400" dirty="0">
                <a:latin typeface="Andalus" pitchFamily="18" charset="-78"/>
                <a:cs typeface="Andalus" pitchFamily="18" charset="-78"/>
              </a:rPr>
              <a:t>   In this example, the `divide` function returns both the result of the division and an error if the division by zero is attempted.</a:t>
            </a:r>
          </a:p>
          <a:p>
            <a:pPr marL="109728" lvl="0" indent="0">
              <a:buNone/>
            </a:pPr>
            <a:endParaRPr lang="en-US" sz="1400" dirty="0">
              <a:latin typeface="Andalus" pitchFamily="18" charset="-78"/>
              <a:cs typeface="Andalus" pitchFamily="18" charset="-78"/>
            </a:endParaRPr>
          </a:p>
          <a:p>
            <a:pPr marL="109728" lvl="0" indent="0">
              <a:buNone/>
            </a:pPr>
            <a:endParaRPr lang="en-US"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sz="1400"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35193694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rmAutofit/>
          </a:bodyPr>
          <a:lstStyle/>
          <a:p>
            <a:pPr marL="109728" indent="0" algn="ctr">
              <a:buNone/>
            </a:pPr>
            <a:r>
              <a:rPr lang="en-US" sz="1400" b="1" dirty="0" smtClean="0">
                <a:latin typeface="Andalus" pitchFamily="18" charset="-78"/>
                <a:cs typeface="Andalus" pitchFamily="18" charset="-78"/>
              </a:rPr>
              <a:t>------------------------------------------------------------------------------------------------</a:t>
            </a:r>
          </a:p>
          <a:p>
            <a:pPr marL="109728" indent="0" algn="ctr">
              <a:buNone/>
            </a:pPr>
            <a:r>
              <a:rPr lang="en-US" sz="1400" b="1" dirty="0" smtClean="0">
                <a:latin typeface="Andalus" pitchFamily="18" charset="-78"/>
                <a:cs typeface="Andalus" pitchFamily="18" charset="-78"/>
              </a:rPr>
              <a:t>What </a:t>
            </a:r>
            <a:r>
              <a:rPr lang="en-US" sz="1400" b="1" dirty="0">
                <a:latin typeface="Andalus" pitchFamily="18" charset="-78"/>
                <a:cs typeface="Andalus" pitchFamily="18" charset="-78"/>
              </a:rPr>
              <a:t>is a function in Go programming ?</a:t>
            </a:r>
          </a:p>
          <a:p>
            <a:pPr marL="109728" indent="0" algn="ctr">
              <a:buNone/>
            </a:pPr>
            <a:r>
              <a:rPr lang="en-US" sz="1400" b="1" dirty="0" smtClean="0">
                <a:latin typeface="Andalus" pitchFamily="18" charset="-78"/>
                <a:cs typeface="Andalus" pitchFamily="18" charset="-78"/>
              </a:rPr>
              <a:t>------------------------------------------------------------------------------------------------</a:t>
            </a:r>
            <a:endParaRPr lang="en-US" sz="1400" dirty="0">
              <a:latin typeface="Andalus" pitchFamily="18" charset="-78"/>
              <a:cs typeface="Andalus" pitchFamily="18" charset="-78"/>
            </a:endParaRPr>
          </a:p>
          <a:p>
            <a:pPr marL="109728" lvl="0" indent="0">
              <a:buNone/>
            </a:pPr>
            <a:r>
              <a:rPr lang="en-US" sz="1400" b="1" dirty="0">
                <a:solidFill>
                  <a:srgbClr val="008000"/>
                </a:solidFill>
                <a:latin typeface="Andalus" pitchFamily="18" charset="-78"/>
                <a:cs typeface="Andalus" pitchFamily="18" charset="-78"/>
              </a:rPr>
              <a:t>5. Named Return Values:</a:t>
            </a:r>
          </a:p>
          <a:p>
            <a:pPr marL="109728" lvl="0" indent="0">
              <a:buNone/>
            </a:pPr>
            <a:r>
              <a:rPr lang="en-US" sz="1400" dirty="0">
                <a:latin typeface="Andalus" pitchFamily="18" charset="-78"/>
                <a:cs typeface="Andalus" pitchFamily="18" charset="-78"/>
              </a:rPr>
              <a:t>   Go allows you to specify named return values in a function signature. This can make your code more readable and can be useful when dealing with multiple return values</a:t>
            </a:r>
            <a:r>
              <a:rPr lang="en-US" sz="1400" dirty="0" smtClean="0">
                <a:latin typeface="Andalus" pitchFamily="18" charset="-78"/>
                <a:cs typeface="Andalus" pitchFamily="18" charset="-78"/>
              </a:rPr>
              <a:t>.</a:t>
            </a:r>
          </a:p>
          <a:p>
            <a:pPr marL="109728" lvl="0" indent="0">
              <a:buNone/>
            </a:pPr>
            <a:endParaRPr lang="en-US" sz="1400" b="1" dirty="0">
              <a:latin typeface="Andalus" pitchFamily="18" charset="-78"/>
              <a:cs typeface="Andalus" pitchFamily="18" charset="-78"/>
            </a:endParaRPr>
          </a:p>
          <a:p>
            <a:pPr marL="109728" lvl="0" indent="0">
              <a:buNone/>
            </a:pPr>
            <a:r>
              <a:rPr lang="en-US" sz="1400" b="1" dirty="0" smtClean="0">
                <a:latin typeface="Andalus" pitchFamily="18" charset="-78"/>
                <a:cs typeface="Andalus" pitchFamily="18" charset="-78"/>
              </a:rPr>
              <a:t>For </a:t>
            </a:r>
            <a:r>
              <a:rPr lang="en-US" sz="1400" b="1" dirty="0">
                <a:latin typeface="Andalus" pitchFamily="18" charset="-78"/>
                <a:cs typeface="Andalus" pitchFamily="18" charset="-78"/>
              </a:rPr>
              <a:t>example:</a:t>
            </a:r>
          </a:p>
          <a:p>
            <a:pPr marL="109728" lvl="0" indent="0">
              <a:buNone/>
            </a:pPr>
            <a:r>
              <a:rPr lang="en-US" sz="1400" dirty="0" err="1" smtClean="0">
                <a:solidFill>
                  <a:srgbClr val="FF0000"/>
                </a:solidFill>
                <a:latin typeface="Andalus" pitchFamily="18" charset="-78"/>
                <a:cs typeface="Andalus" pitchFamily="18" charset="-78"/>
              </a:rPr>
              <a:t>func</a:t>
            </a:r>
            <a:r>
              <a:rPr lang="en-US" sz="1400" dirty="0" smtClean="0">
                <a:solidFill>
                  <a:srgbClr val="FF0000"/>
                </a:solidFill>
                <a:latin typeface="Andalus" pitchFamily="18" charset="-78"/>
                <a:cs typeface="Andalus" pitchFamily="18" charset="-78"/>
              </a:rPr>
              <a:t> </a:t>
            </a:r>
            <a:r>
              <a:rPr lang="en-US" sz="1400" dirty="0">
                <a:solidFill>
                  <a:srgbClr val="FF0000"/>
                </a:solidFill>
                <a:latin typeface="Andalus" pitchFamily="18" charset="-78"/>
                <a:cs typeface="Andalus" pitchFamily="18" charset="-78"/>
              </a:rPr>
              <a:t>divide(x, y float64) (result float64, err error) {</a:t>
            </a:r>
          </a:p>
          <a:p>
            <a:pPr marL="109728" lvl="0" indent="0">
              <a:buNone/>
            </a:pPr>
            <a:r>
              <a:rPr lang="en-US" sz="1400" dirty="0">
                <a:solidFill>
                  <a:srgbClr val="FF0000"/>
                </a:solidFill>
                <a:latin typeface="Andalus" pitchFamily="18" charset="-78"/>
                <a:cs typeface="Andalus" pitchFamily="18" charset="-78"/>
              </a:rPr>
              <a:t>       if y == 0 {</a:t>
            </a:r>
          </a:p>
          <a:p>
            <a:pPr marL="109728" lvl="0" indent="0">
              <a:buNone/>
            </a:pPr>
            <a:r>
              <a:rPr lang="en-US" sz="1400" dirty="0">
                <a:solidFill>
                  <a:srgbClr val="FF0000"/>
                </a:solidFill>
                <a:latin typeface="Andalus" pitchFamily="18" charset="-78"/>
                <a:cs typeface="Andalus" pitchFamily="18" charset="-78"/>
              </a:rPr>
              <a:t>           err = </a:t>
            </a:r>
            <a:r>
              <a:rPr lang="en-US" sz="1400" dirty="0" err="1">
                <a:solidFill>
                  <a:srgbClr val="FF0000"/>
                </a:solidFill>
                <a:latin typeface="Andalus" pitchFamily="18" charset="-78"/>
                <a:cs typeface="Andalus" pitchFamily="18" charset="-78"/>
              </a:rPr>
              <a:t>errors.New</a:t>
            </a:r>
            <a:r>
              <a:rPr lang="en-US" sz="1400" dirty="0">
                <a:solidFill>
                  <a:srgbClr val="FF0000"/>
                </a:solidFill>
                <a:latin typeface="Andalus" pitchFamily="18" charset="-78"/>
                <a:cs typeface="Andalus" pitchFamily="18" charset="-78"/>
              </a:rPr>
              <a:t>("division by zero")</a:t>
            </a:r>
          </a:p>
          <a:p>
            <a:pPr marL="109728" lvl="0" indent="0">
              <a:buNone/>
            </a:pPr>
            <a:r>
              <a:rPr lang="en-US" sz="1400" dirty="0">
                <a:solidFill>
                  <a:srgbClr val="FF0000"/>
                </a:solidFill>
                <a:latin typeface="Andalus" pitchFamily="18" charset="-78"/>
                <a:cs typeface="Andalus" pitchFamily="18" charset="-78"/>
              </a:rPr>
              <a:t>           return</a:t>
            </a:r>
          </a:p>
          <a:p>
            <a:pPr marL="109728" lvl="0" indent="0">
              <a:buNone/>
            </a:pPr>
            <a:r>
              <a:rPr lang="en-US" sz="1400" dirty="0">
                <a:solidFill>
                  <a:srgbClr val="FF0000"/>
                </a:solidFill>
                <a:latin typeface="Andalus" pitchFamily="18" charset="-78"/>
                <a:cs typeface="Andalus" pitchFamily="18" charset="-78"/>
              </a:rPr>
              <a:t>       }</a:t>
            </a:r>
          </a:p>
          <a:p>
            <a:pPr marL="109728" lvl="0" indent="0">
              <a:buNone/>
            </a:pPr>
            <a:r>
              <a:rPr lang="en-US" sz="1400" dirty="0">
                <a:solidFill>
                  <a:srgbClr val="FF0000"/>
                </a:solidFill>
                <a:latin typeface="Andalus" pitchFamily="18" charset="-78"/>
                <a:cs typeface="Andalus" pitchFamily="18" charset="-78"/>
              </a:rPr>
              <a:t>       result = x / y</a:t>
            </a:r>
          </a:p>
          <a:p>
            <a:pPr marL="109728" lvl="0" indent="0">
              <a:buNone/>
            </a:pPr>
            <a:r>
              <a:rPr lang="en-US" sz="1400" dirty="0">
                <a:solidFill>
                  <a:srgbClr val="FF0000"/>
                </a:solidFill>
                <a:latin typeface="Andalus" pitchFamily="18" charset="-78"/>
                <a:cs typeface="Andalus" pitchFamily="18" charset="-78"/>
              </a:rPr>
              <a:t>       return</a:t>
            </a:r>
          </a:p>
          <a:p>
            <a:pPr marL="109728" lvl="0" indent="0">
              <a:buNone/>
            </a:pPr>
            <a:r>
              <a:rPr lang="en-US" sz="1400" dirty="0">
                <a:solidFill>
                  <a:srgbClr val="FF0000"/>
                </a:solidFill>
                <a:latin typeface="Andalus" pitchFamily="18" charset="-78"/>
                <a:cs typeface="Andalus" pitchFamily="18" charset="-78"/>
              </a:rPr>
              <a:t>   }</a:t>
            </a:r>
          </a:p>
          <a:p>
            <a:pPr marL="109728" lvl="0" indent="0">
              <a:buNone/>
            </a:pPr>
            <a:endParaRPr lang="en-US" sz="1400" dirty="0">
              <a:latin typeface="Andalus" pitchFamily="18" charset="-78"/>
              <a:cs typeface="Andalus" pitchFamily="18" charset="-78"/>
            </a:endParaRPr>
          </a:p>
          <a:p>
            <a:pPr marL="109728" lvl="0" indent="0">
              <a:buNone/>
            </a:pPr>
            <a:r>
              <a:rPr lang="en-US" sz="1400" dirty="0" smtClean="0">
                <a:latin typeface="Andalus" pitchFamily="18" charset="-78"/>
                <a:cs typeface="Andalus" pitchFamily="18" charset="-78"/>
              </a:rPr>
              <a:t>Here</a:t>
            </a:r>
            <a:r>
              <a:rPr lang="en-US" sz="1400" dirty="0">
                <a:latin typeface="Andalus" pitchFamily="18" charset="-78"/>
                <a:cs typeface="Andalus" pitchFamily="18" charset="-78"/>
              </a:rPr>
              <a:t>, we've named the return values `result` and `err`, and we can assign values to them directly in the function body.</a:t>
            </a:r>
          </a:p>
          <a:p>
            <a:pPr marL="109728" lvl="0" indent="0">
              <a:buNone/>
            </a:pPr>
            <a:endParaRPr lang="en-US" sz="1400" dirty="0">
              <a:latin typeface="Andalus" pitchFamily="18" charset="-78"/>
              <a:cs typeface="Andalus" pitchFamily="18" charset="-78"/>
            </a:endParaRPr>
          </a:p>
          <a:p>
            <a:pPr marL="109728" lvl="0" indent="0">
              <a:buNone/>
            </a:pPr>
            <a:r>
              <a:rPr lang="en-US" sz="1400" dirty="0">
                <a:latin typeface="Andalus" pitchFamily="18" charset="-78"/>
                <a:cs typeface="Andalus" pitchFamily="18" charset="-78"/>
              </a:rPr>
              <a:t>Functions in Go are a powerful way to structure code, promote reusability, and improve code maintainability. They are essential in building complex applications in the Go programming language.</a:t>
            </a:r>
          </a:p>
          <a:p>
            <a:pPr marL="109728" lvl="0" indent="0">
              <a:buNone/>
            </a:pPr>
            <a:endParaRPr lang="en-US"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sz="1400"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16481941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rmAutofit/>
          </a:bodyPr>
          <a:lstStyle/>
          <a:p>
            <a:pPr marL="109728" indent="0" algn="ctr">
              <a:buNone/>
            </a:pPr>
            <a:r>
              <a:rPr lang="en-US" sz="1400" b="1" dirty="0" smtClean="0">
                <a:latin typeface="Andalus" pitchFamily="18" charset="-78"/>
                <a:cs typeface="Andalus" pitchFamily="18" charset="-78"/>
              </a:rPr>
              <a:t>------------------------------------------------------------------------------------------------</a:t>
            </a:r>
          </a:p>
          <a:p>
            <a:pPr marL="109728" indent="0" algn="ctr">
              <a:buNone/>
            </a:pPr>
            <a:r>
              <a:rPr lang="en-US" sz="1400" b="1" dirty="0" smtClean="0">
                <a:latin typeface="Andalus" pitchFamily="18" charset="-78"/>
                <a:cs typeface="Andalus" pitchFamily="18" charset="-78"/>
              </a:rPr>
              <a:t>Parameters </a:t>
            </a:r>
            <a:r>
              <a:rPr lang="en-US" sz="1400" b="1" dirty="0">
                <a:latin typeface="Andalus" pitchFamily="18" charset="-78"/>
                <a:cs typeface="Andalus" pitchFamily="18" charset="-78"/>
              </a:rPr>
              <a:t>and return </a:t>
            </a:r>
            <a:r>
              <a:rPr lang="en-US" sz="1400" b="1" dirty="0" smtClean="0">
                <a:latin typeface="Andalus" pitchFamily="18" charset="-78"/>
                <a:cs typeface="Andalus" pitchFamily="18" charset="-78"/>
              </a:rPr>
              <a:t>types</a:t>
            </a:r>
            <a:endParaRPr lang="en-US" sz="1400" b="1" dirty="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a:t>
            </a:r>
            <a:endParaRPr lang="en-US" sz="1400" dirty="0">
              <a:latin typeface="Andalus" pitchFamily="18" charset="-78"/>
              <a:cs typeface="Andalus" pitchFamily="18" charset="-78"/>
            </a:endParaRPr>
          </a:p>
          <a:p>
            <a:pPr marL="109728" lvl="0" indent="0" algn="ctr">
              <a:buNone/>
            </a:pPr>
            <a:r>
              <a:rPr lang="en-US" sz="1400" dirty="0" smtClean="0">
                <a:latin typeface="Andalus" pitchFamily="18" charset="-78"/>
                <a:cs typeface="Andalus" pitchFamily="18" charset="-78"/>
              </a:rPr>
              <a:t> </a:t>
            </a:r>
            <a:r>
              <a:rPr lang="en-US" sz="1400" dirty="0">
                <a:latin typeface="Andalus" pitchFamily="18" charset="-78"/>
                <a:cs typeface="Andalus" pitchFamily="18" charset="-78"/>
              </a:rPr>
              <a:t>In Go programming, you can specify parameters and return types for functions to define their input requirements and the data they </a:t>
            </a:r>
            <a:r>
              <a:rPr lang="en-US" sz="1400" dirty="0" smtClean="0">
                <a:latin typeface="Andalus" pitchFamily="18" charset="-78"/>
                <a:cs typeface="Andalus" pitchFamily="18" charset="-78"/>
              </a:rPr>
              <a:t>return.</a:t>
            </a:r>
          </a:p>
          <a:p>
            <a:pPr marL="109728" lvl="0" indent="0">
              <a:buNone/>
            </a:pPr>
            <a:endParaRPr lang="en-US" sz="1400" dirty="0" smtClean="0">
              <a:latin typeface="Andalus" pitchFamily="18" charset="-78"/>
              <a:cs typeface="Andalus" pitchFamily="18" charset="-78"/>
            </a:endParaRPr>
          </a:p>
          <a:p>
            <a:pPr marL="109728" lvl="0" indent="0">
              <a:buNone/>
            </a:pPr>
            <a:r>
              <a:rPr lang="en-US" sz="1400" b="1" dirty="0" smtClean="0">
                <a:latin typeface="Andalus" pitchFamily="18" charset="-78"/>
                <a:cs typeface="Andalus" pitchFamily="18" charset="-78"/>
              </a:rPr>
              <a:t>Here's </a:t>
            </a:r>
            <a:r>
              <a:rPr lang="en-US" sz="1400" b="1" dirty="0">
                <a:latin typeface="Andalus" pitchFamily="18" charset="-78"/>
                <a:cs typeface="Andalus" pitchFamily="18" charset="-78"/>
              </a:rPr>
              <a:t>how you declare and use parameters and return types in Go</a:t>
            </a:r>
            <a:r>
              <a:rPr lang="en-US" sz="1400" b="1" dirty="0" smtClean="0">
                <a:latin typeface="Andalus" pitchFamily="18" charset="-78"/>
                <a:cs typeface="Andalus" pitchFamily="18" charset="-78"/>
              </a:rPr>
              <a:t>:</a:t>
            </a:r>
            <a:endParaRPr lang="en-US" sz="1400" b="1" dirty="0">
              <a:latin typeface="Andalus" pitchFamily="18" charset="-78"/>
              <a:cs typeface="Andalus" pitchFamily="18" charset="-78"/>
            </a:endParaRPr>
          </a:p>
          <a:p>
            <a:pPr marL="109728" lvl="0" indent="0">
              <a:buNone/>
            </a:pPr>
            <a:r>
              <a:rPr lang="en-US" sz="1400" b="1" dirty="0">
                <a:solidFill>
                  <a:srgbClr val="008000"/>
                </a:solidFill>
                <a:latin typeface="Andalus" pitchFamily="18" charset="-78"/>
                <a:cs typeface="Andalus" pitchFamily="18" charset="-78"/>
              </a:rPr>
              <a:t>### Function Parameters</a:t>
            </a:r>
            <a:r>
              <a:rPr lang="en-US" sz="1400" b="1" dirty="0" smtClean="0">
                <a:solidFill>
                  <a:srgbClr val="008000"/>
                </a:solidFill>
                <a:latin typeface="Andalus" pitchFamily="18" charset="-78"/>
                <a:cs typeface="Andalus" pitchFamily="18" charset="-78"/>
              </a:rPr>
              <a:t>:</a:t>
            </a:r>
            <a:endParaRPr lang="en-US" sz="1400" b="1" dirty="0">
              <a:solidFill>
                <a:srgbClr val="008000"/>
              </a:solidFill>
              <a:latin typeface="Andalus" pitchFamily="18" charset="-78"/>
              <a:cs typeface="Andalus" pitchFamily="18" charset="-78"/>
            </a:endParaRPr>
          </a:p>
          <a:p>
            <a:pPr marL="109728" lvl="0" indent="0">
              <a:buNone/>
            </a:pPr>
            <a:r>
              <a:rPr lang="en-US" sz="1400" dirty="0">
                <a:latin typeface="Andalus" pitchFamily="18" charset="-78"/>
                <a:cs typeface="Andalus" pitchFamily="18" charset="-78"/>
              </a:rPr>
              <a:t>Parameters are the input values that a function expects. You specify them within the parentheses following the function name.</a:t>
            </a:r>
          </a:p>
          <a:p>
            <a:pPr marL="109728" lvl="0" indent="0">
              <a:buNone/>
            </a:pPr>
            <a:endParaRPr lang="en-US" sz="1400" dirty="0">
              <a:latin typeface="Andalus" pitchFamily="18" charset="-78"/>
              <a:cs typeface="Andalus" pitchFamily="18" charset="-78"/>
            </a:endParaRPr>
          </a:p>
          <a:p>
            <a:pPr marL="109728" lvl="0" indent="0">
              <a:buNone/>
            </a:pPr>
            <a:r>
              <a:rPr lang="en-US" sz="1400" dirty="0" err="1" smtClean="0">
                <a:solidFill>
                  <a:srgbClr val="FF0000"/>
                </a:solidFill>
                <a:latin typeface="Andalus" pitchFamily="18" charset="-78"/>
                <a:cs typeface="Andalus" pitchFamily="18" charset="-78"/>
              </a:rPr>
              <a:t>func</a:t>
            </a:r>
            <a:r>
              <a:rPr lang="en-US" sz="1400" dirty="0" smtClean="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functionName</a:t>
            </a:r>
            <a:r>
              <a:rPr lang="en-US" sz="1400" dirty="0">
                <a:solidFill>
                  <a:srgbClr val="FF0000"/>
                </a:solidFill>
                <a:latin typeface="Andalus" pitchFamily="18" charset="-78"/>
                <a:cs typeface="Andalus" pitchFamily="18" charset="-78"/>
              </a:rPr>
              <a:t>(param1Type paramName1, param2Type paramName2, ...) </a:t>
            </a:r>
            <a:r>
              <a:rPr lang="en-US" sz="1400" dirty="0" err="1">
                <a:solidFill>
                  <a:srgbClr val="FF0000"/>
                </a:solidFill>
                <a:latin typeface="Andalus" pitchFamily="18" charset="-78"/>
                <a:cs typeface="Andalus" pitchFamily="18" charset="-78"/>
              </a:rPr>
              <a:t>returnType</a:t>
            </a:r>
            <a:r>
              <a:rPr lang="en-US" sz="1400" dirty="0">
                <a:solidFill>
                  <a:srgbClr val="FF0000"/>
                </a:solidFill>
                <a:latin typeface="Andalus" pitchFamily="18" charset="-78"/>
                <a:cs typeface="Andalus" pitchFamily="18" charset="-78"/>
              </a:rPr>
              <a:t> {</a:t>
            </a:r>
          </a:p>
          <a:p>
            <a:pPr marL="109728" lvl="0" indent="0">
              <a:buNone/>
            </a:pPr>
            <a:r>
              <a:rPr lang="en-US" sz="1400" dirty="0">
                <a:solidFill>
                  <a:srgbClr val="008000"/>
                </a:solidFill>
                <a:latin typeface="Andalus" pitchFamily="18" charset="-78"/>
                <a:cs typeface="Andalus" pitchFamily="18" charset="-78"/>
              </a:rPr>
              <a:t>    // Function body</a:t>
            </a:r>
          </a:p>
          <a:p>
            <a:pPr marL="109728" lvl="0" indent="0">
              <a:buNone/>
            </a:pPr>
            <a:r>
              <a:rPr lang="en-US" sz="1400" dirty="0">
                <a:latin typeface="Andalus" pitchFamily="18" charset="-78"/>
                <a:cs typeface="Andalus" pitchFamily="18" charset="-78"/>
              </a:rPr>
              <a:t>}</a:t>
            </a:r>
          </a:p>
          <a:p>
            <a:pPr marL="109728" lvl="0" indent="0">
              <a:buNone/>
            </a:pPr>
            <a:endParaRPr lang="en-US" sz="1400" dirty="0">
              <a:latin typeface="Andalus" pitchFamily="18" charset="-78"/>
              <a:cs typeface="Andalus" pitchFamily="18" charset="-78"/>
            </a:endParaRPr>
          </a:p>
          <a:p>
            <a:pPr marL="109728" lvl="0" indent="0">
              <a:buNone/>
            </a:pPr>
            <a:r>
              <a:rPr lang="en-US" sz="1400" b="1" dirty="0">
                <a:latin typeface="Andalus" pitchFamily="18" charset="-78"/>
                <a:cs typeface="Andalus" pitchFamily="18" charset="-78"/>
              </a:rPr>
              <a:t>- `</a:t>
            </a:r>
            <a:r>
              <a:rPr lang="en-US" sz="1400" b="1" dirty="0" err="1">
                <a:latin typeface="Andalus" pitchFamily="18" charset="-78"/>
                <a:cs typeface="Andalus" pitchFamily="18" charset="-78"/>
              </a:rPr>
              <a:t>functionName</a:t>
            </a:r>
            <a:r>
              <a:rPr lang="en-US" sz="1400" b="1" dirty="0">
                <a:latin typeface="Andalus" pitchFamily="18" charset="-78"/>
                <a:cs typeface="Andalus" pitchFamily="18" charset="-78"/>
              </a:rPr>
              <a:t>`: </a:t>
            </a:r>
            <a:r>
              <a:rPr lang="en-US" sz="1400" dirty="0">
                <a:latin typeface="Andalus" pitchFamily="18" charset="-78"/>
                <a:cs typeface="Andalus" pitchFamily="18" charset="-78"/>
              </a:rPr>
              <a:t>This is the name of the function.</a:t>
            </a:r>
          </a:p>
          <a:p>
            <a:pPr marL="109728" lvl="0" indent="0">
              <a:buNone/>
            </a:pPr>
            <a:r>
              <a:rPr lang="en-US" sz="1400" b="1" dirty="0">
                <a:latin typeface="Andalus" pitchFamily="18" charset="-78"/>
                <a:cs typeface="Andalus" pitchFamily="18" charset="-78"/>
              </a:rPr>
              <a:t>- `param1Type`, `param2Type`, ...: </a:t>
            </a:r>
            <a:r>
              <a:rPr lang="en-US" sz="1400" dirty="0">
                <a:latin typeface="Andalus" pitchFamily="18" charset="-78"/>
                <a:cs typeface="Andalus" pitchFamily="18" charset="-78"/>
              </a:rPr>
              <a:t>These are the types of the parameters that the function expects.</a:t>
            </a:r>
          </a:p>
          <a:p>
            <a:pPr marL="109728" lvl="0" indent="0">
              <a:buNone/>
            </a:pPr>
            <a:r>
              <a:rPr lang="en-US" sz="1400" b="1" dirty="0">
                <a:latin typeface="Andalus" pitchFamily="18" charset="-78"/>
                <a:cs typeface="Andalus" pitchFamily="18" charset="-78"/>
              </a:rPr>
              <a:t>- `paramName1`, `paramName2`, ...: </a:t>
            </a:r>
            <a:r>
              <a:rPr lang="en-US" sz="1400" dirty="0">
                <a:latin typeface="Andalus" pitchFamily="18" charset="-78"/>
                <a:cs typeface="Andalus" pitchFamily="18" charset="-78"/>
              </a:rPr>
              <a:t>These are the names of the parameters, which you can use within the function body to refer to the values passed as arguments.</a:t>
            </a:r>
          </a:p>
          <a:p>
            <a:pPr marL="109728" lvl="0" indent="0">
              <a:buNone/>
            </a:pPr>
            <a:r>
              <a:rPr lang="en-US" sz="1400" b="1" dirty="0">
                <a:latin typeface="Andalus" pitchFamily="18" charset="-78"/>
                <a:cs typeface="Andalus" pitchFamily="18" charset="-78"/>
              </a:rPr>
              <a:t>- `</a:t>
            </a:r>
            <a:r>
              <a:rPr lang="en-US" sz="1400" b="1" dirty="0" err="1">
                <a:latin typeface="Andalus" pitchFamily="18" charset="-78"/>
                <a:cs typeface="Andalus" pitchFamily="18" charset="-78"/>
              </a:rPr>
              <a:t>returnType</a:t>
            </a:r>
            <a:r>
              <a:rPr lang="en-US" sz="1400" b="1" dirty="0">
                <a:latin typeface="Andalus" pitchFamily="18" charset="-78"/>
                <a:cs typeface="Andalus" pitchFamily="18" charset="-78"/>
              </a:rPr>
              <a:t>`: </a:t>
            </a:r>
            <a:r>
              <a:rPr lang="en-US" sz="1400" dirty="0">
                <a:latin typeface="Andalus" pitchFamily="18" charset="-78"/>
                <a:cs typeface="Andalus" pitchFamily="18" charset="-78"/>
              </a:rPr>
              <a:t>This is the type of the value that the function will return. If the function doesn't return anything, you can specify `void` (i.e., no return type), but in Go, you typically use `</a:t>
            </a:r>
            <a:r>
              <a:rPr lang="en-US" sz="1400" dirty="0" err="1">
                <a:latin typeface="Andalus" pitchFamily="18" charset="-78"/>
                <a:cs typeface="Andalus" pitchFamily="18" charset="-78"/>
              </a:rPr>
              <a:t>funcName</a:t>
            </a:r>
            <a:r>
              <a:rPr lang="en-US" sz="1400" dirty="0">
                <a:latin typeface="Andalus" pitchFamily="18" charset="-78"/>
                <a:cs typeface="Andalus" pitchFamily="18" charset="-78"/>
              </a:rPr>
              <a:t>()`, where there's no explicit return type specified.</a:t>
            </a:r>
          </a:p>
          <a:p>
            <a:pPr marL="109728" lvl="0" indent="0">
              <a:buNone/>
            </a:pPr>
            <a:endParaRPr lang="en-US"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sz="1400" b="1" dirty="0"/>
          </a:p>
          <a:p>
            <a:endParaRPr lang="en-US" sz="1500" dirty="0" smtClean="0">
              <a:latin typeface="Andalus" pitchFamily="18" charset="-78"/>
              <a:cs typeface="Andalus" pitchFamily="18" charset="-78"/>
            </a:endParaRPr>
          </a:p>
          <a:p>
            <a:endParaRPr lang="en-US" sz="1800" dirty="0" smtClean="0">
              <a:latin typeface="Andalus" pitchFamily="18" charset="-78"/>
              <a:cs typeface="Andalus" pitchFamily="18" charset="-78"/>
            </a:endParaRPr>
          </a:p>
          <a:p>
            <a:endParaRPr lang="en-US" sz="1800" dirty="0" smtClean="0">
              <a:latin typeface="Andalus" pitchFamily="18" charset="-78"/>
              <a:cs typeface="Andalus" pitchFamily="18" charset="-78"/>
            </a:endParaRPr>
          </a:p>
          <a:p>
            <a:endParaRPr lang="en-US" sz="18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28234466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rmAutofit fontScale="70000" lnSpcReduction="20000"/>
          </a:bodyPr>
          <a:lstStyle/>
          <a:p>
            <a:pPr marL="109728" indent="0" algn="ctr">
              <a:buNone/>
            </a:pPr>
            <a:r>
              <a:rPr lang="en-US" sz="1800" b="1" dirty="0" smtClean="0">
                <a:latin typeface="Andalus" pitchFamily="18" charset="-78"/>
                <a:cs typeface="Andalus" pitchFamily="18" charset="-78"/>
              </a:rPr>
              <a:t>------------------------------------------------------------------------------------------------</a:t>
            </a:r>
          </a:p>
          <a:p>
            <a:pPr marL="109728" indent="0" algn="ctr">
              <a:buNone/>
            </a:pPr>
            <a:r>
              <a:rPr lang="en-US" sz="1800" b="1" dirty="0" smtClean="0">
                <a:latin typeface="Andalus" pitchFamily="18" charset="-78"/>
                <a:cs typeface="Andalus" pitchFamily="18" charset="-78"/>
              </a:rPr>
              <a:t>Parameters </a:t>
            </a:r>
            <a:r>
              <a:rPr lang="en-US" sz="1800" b="1" dirty="0">
                <a:latin typeface="Andalus" pitchFamily="18" charset="-78"/>
                <a:cs typeface="Andalus" pitchFamily="18" charset="-78"/>
              </a:rPr>
              <a:t>and return </a:t>
            </a:r>
            <a:r>
              <a:rPr lang="en-US" sz="1800" b="1" dirty="0" smtClean="0">
                <a:latin typeface="Andalus" pitchFamily="18" charset="-78"/>
                <a:cs typeface="Andalus" pitchFamily="18" charset="-78"/>
              </a:rPr>
              <a:t>types</a:t>
            </a:r>
            <a:endParaRPr lang="en-US" sz="1800" b="1" dirty="0">
              <a:latin typeface="Andalus" pitchFamily="18" charset="-78"/>
              <a:cs typeface="Andalus" pitchFamily="18" charset="-78"/>
            </a:endParaRPr>
          </a:p>
          <a:p>
            <a:pPr marL="109728" indent="0" algn="ctr">
              <a:buNone/>
            </a:pPr>
            <a:r>
              <a:rPr lang="en-US" sz="1800" b="1" dirty="0" smtClean="0">
                <a:latin typeface="Andalus" pitchFamily="18" charset="-78"/>
                <a:cs typeface="Andalus" pitchFamily="18" charset="-78"/>
              </a:rPr>
              <a:t>------------------------------------------------------------------------------------------------</a:t>
            </a:r>
            <a:endParaRPr lang="en-US" sz="1800" dirty="0">
              <a:latin typeface="Andalus" pitchFamily="18" charset="-78"/>
              <a:cs typeface="Andalus" pitchFamily="18" charset="-78"/>
            </a:endParaRPr>
          </a:p>
          <a:p>
            <a:pPr marL="109728" lvl="0" indent="0">
              <a:buNone/>
            </a:pPr>
            <a:r>
              <a:rPr lang="en-US" sz="1800" b="1" dirty="0" smtClean="0">
                <a:latin typeface="Andalus" pitchFamily="18" charset="-78"/>
                <a:cs typeface="Andalus" pitchFamily="18" charset="-78"/>
              </a:rPr>
              <a:t>Example:</a:t>
            </a:r>
            <a:endParaRPr lang="en-US" sz="1800" b="1" dirty="0">
              <a:latin typeface="Andalus" pitchFamily="18" charset="-78"/>
              <a:cs typeface="Andalus" pitchFamily="18" charset="-78"/>
            </a:endParaRPr>
          </a:p>
          <a:p>
            <a:pPr marL="109728" lvl="0" indent="0">
              <a:buNone/>
            </a:pPr>
            <a:r>
              <a:rPr lang="en-US" sz="1800" dirty="0" err="1" smtClean="0">
                <a:solidFill>
                  <a:srgbClr val="FF0000"/>
                </a:solidFill>
                <a:latin typeface="Andalus" pitchFamily="18" charset="-78"/>
                <a:cs typeface="Andalus" pitchFamily="18" charset="-78"/>
              </a:rPr>
              <a:t>func</a:t>
            </a:r>
            <a:r>
              <a:rPr lang="en-US" sz="1800" dirty="0" smtClean="0">
                <a:solidFill>
                  <a:srgbClr val="FF0000"/>
                </a:solidFill>
                <a:latin typeface="Andalus" pitchFamily="18" charset="-78"/>
                <a:cs typeface="Andalus" pitchFamily="18" charset="-78"/>
              </a:rPr>
              <a:t> </a:t>
            </a:r>
            <a:r>
              <a:rPr lang="en-US" sz="1800" dirty="0">
                <a:solidFill>
                  <a:srgbClr val="FF0000"/>
                </a:solidFill>
                <a:latin typeface="Andalus" pitchFamily="18" charset="-78"/>
                <a:cs typeface="Andalus" pitchFamily="18" charset="-78"/>
              </a:rPr>
              <a:t>add(x </a:t>
            </a:r>
            <a:r>
              <a:rPr lang="en-US" sz="1800" dirty="0" err="1">
                <a:solidFill>
                  <a:srgbClr val="FF0000"/>
                </a:solidFill>
                <a:latin typeface="Andalus" pitchFamily="18" charset="-78"/>
                <a:cs typeface="Andalus" pitchFamily="18" charset="-78"/>
              </a:rPr>
              <a:t>int</a:t>
            </a:r>
            <a:r>
              <a:rPr lang="en-US" sz="1800" dirty="0">
                <a:solidFill>
                  <a:srgbClr val="FF0000"/>
                </a:solidFill>
                <a:latin typeface="Andalus" pitchFamily="18" charset="-78"/>
                <a:cs typeface="Andalus" pitchFamily="18" charset="-78"/>
              </a:rPr>
              <a:t>, y </a:t>
            </a:r>
            <a:r>
              <a:rPr lang="en-US" sz="1800" dirty="0" err="1">
                <a:solidFill>
                  <a:srgbClr val="FF0000"/>
                </a:solidFill>
                <a:latin typeface="Andalus" pitchFamily="18" charset="-78"/>
                <a:cs typeface="Andalus" pitchFamily="18" charset="-78"/>
              </a:rPr>
              <a:t>int</a:t>
            </a:r>
            <a:r>
              <a:rPr lang="en-US" sz="1800" dirty="0">
                <a:solidFill>
                  <a:srgbClr val="FF0000"/>
                </a:solidFill>
                <a:latin typeface="Andalus" pitchFamily="18" charset="-78"/>
                <a:cs typeface="Andalus" pitchFamily="18" charset="-78"/>
              </a:rPr>
              <a:t>) </a:t>
            </a:r>
            <a:r>
              <a:rPr lang="en-US" sz="1800" dirty="0" err="1">
                <a:solidFill>
                  <a:srgbClr val="FF0000"/>
                </a:solidFill>
                <a:latin typeface="Andalus" pitchFamily="18" charset="-78"/>
                <a:cs typeface="Andalus" pitchFamily="18" charset="-78"/>
              </a:rPr>
              <a:t>int</a:t>
            </a:r>
            <a:r>
              <a:rPr lang="en-US" sz="1800" dirty="0">
                <a:solidFill>
                  <a:srgbClr val="FF0000"/>
                </a:solidFill>
                <a:latin typeface="Andalus" pitchFamily="18" charset="-78"/>
                <a:cs typeface="Andalus" pitchFamily="18" charset="-78"/>
              </a:rPr>
              <a:t> {</a:t>
            </a:r>
          </a:p>
          <a:p>
            <a:pPr marL="109728" lvl="0" indent="0">
              <a:buNone/>
            </a:pPr>
            <a:r>
              <a:rPr lang="en-US" sz="1800" dirty="0">
                <a:solidFill>
                  <a:srgbClr val="FF0000"/>
                </a:solidFill>
                <a:latin typeface="Andalus" pitchFamily="18" charset="-78"/>
                <a:cs typeface="Andalus" pitchFamily="18" charset="-78"/>
              </a:rPr>
              <a:t>    return x + y</a:t>
            </a:r>
          </a:p>
          <a:p>
            <a:pPr marL="109728" lvl="0" indent="0">
              <a:buNone/>
            </a:pPr>
            <a:r>
              <a:rPr lang="en-US" sz="1800" dirty="0">
                <a:solidFill>
                  <a:srgbClr val="FF0000"/>
                </a:solidFill>
                <a:latin typeface="Andalus" pitchFamily="18" charset="-78"/>
                <a:cs typeface="Andalus" pitchFamily="18" charset="-78"/>
              </a:rPr>
              <a:t>}</a:t>
            </a:r>
          </a:p>
          <a:p>
            <a:pPr marL="109728" lvl="0" indent="0">
              <a:buNone/>
            </a:pPr>
            <a:endParaRPr lang="en-US" sz="1800" dirty="0">
              <a:latin typeface="Andalus" pitchFamily="18" charset="-78"/>
              <a:cs typeface="Andalus" pitchFamily="18" charset="-78"/>
            </a:endParaRPr>
          </a:p>
          <a:p>
            <a:pPr marL="109728" lvl="0" indent="0">
              <a:buNone/>
            </a:pPr>
            <a:r>
              <a:rPr lang="en-US" sz="1800" dirty="0">
                <a:latin typeface="Andalus" pitchFamily="18" charset="-78"/>
                <a:cs typeface="Andalus" pitchFamily="18" charset="-78"/>
              </a:rPr>
              <a:t>In this example, the `add` function takes two integer parameters, `x` and `y`, and returns an integer</a:t>
            </a:r>
            <a:r>
              <a:rPr lang="en-US" sz="1800" dirty="0" smtClean="0">
                <a:latin typeface="Andalus" pitchFamily="18" charset="-78"/>
                <a:cs typeface="Andalus" pitchFamily="18" charset="-78"/>
              </a:rPr>
              <a:t>.</a:t>
            </a:r>
          </a:p>
          <a:p>
            <a:pPr marL="109728" lvl="0" indent="0">
              <a:buNone/>
            </a:pPr>
            <a:endParaRPr lang="en-US" sz="1800" dirty="0">
              <a:latin typeface="Andalus" pitchFamily="18" charset="-78"/>
              <a:cs typeface="Andalus" pitchFamily="18" charset="-78"/>
            </a:endParaRPr>
          </a:p>
          <a:p>
            <a:pPr marL="109728" lvl="0" indent="0">
              <a:buNone/>
            </a:pPr>
            <a:r>
              <a:rPr lang="en-US" sz="1800" b="1" dirty="0">
                <a:solidFill>
                  <a:srgbClr val="008000"/>
                </a:solidFill>
                <a:latin typeface="Andalus" pitchFamily="18" charset="-78"/>
                <a:cs typeface="Andalus" pitchFamily="18" charset="-78"/>
              </a:rPr>
              <a:t>### Function Return Types</a:t>
            </a:r>
            <a:r>
              <a:rPr lang="en-US" sz="1800" b="1" dirty="0" smtClean="0">
                <a:solidFill>
                  <a:srgbClr val="008000"/>
                </a:solidFill>
                <a:latin typeface="Andalus" pitchFamily="18" charset="-78"/>
                <a:cs typeface="Andalus" pitchFamily="18" charset="-78"/>
              </a:rPr>
              <a:t>:</a:t>
            </a:r>
            <a:endParaRPr lang="en-US" sz="1800" dirty="0">
              <a:solidFill>
                <a:srgbClr val="008000"/>
              </a:solidFill>
              <a:latin typeface="Andalus" pitchFamily="18" charset="-78"/>
              <a:cs typeface="Andalus" pitchFamily="18" charset="-78"/>
            </a:endParaRPr>
          </a:p>
          <a:p>
            <a:pPr marL="109728" lvl="0" indent="0">
              <a:buNone/>
            </a:pPr>
            <a:r>
              <a:rPr lang="en-US" sz="1800" dirty="0">
                <a:latin typeface="Andalus" pitchFamily="18" charset="-78"/>
                <a:cs typeface="Andalus" pitchFamily="18" charset="-78"/>
              </a:rPr>
              <a:t>Return types specify the type of value that a function returns to the caller. You specify the return type immediately after the parameter list (if any) using the `</a:t>
            </a:r>
            <a:r>
              <a:rPr lang="en-US" sz="1800" dirty="0" err="1">
                <a:latin typeface="Andalus" pitchFamily="18" charset="-78"/>
                <a:cs typeface="Andalus" pitchFamily="18" charset="-78"/>
              </a:rPr>
              <a:t>func</a:t>
            </a:r>
            <a:r>
              <a:rPr lang="en-US" sz="1800" dirty="0">
                <a:latin typeface="Andalus" pitchFamily="18" charset="-78"/>
                <a:cs typeface="Andalus" pitchFamily="18" charset="-78"/>
              </a:rPr>
              <a:t>` keyword.</a:t>
            </a:r>
          </a:p>
          <a:p>
            <a:pPr marL="109728" lvl="0" indent="0">
              <a:buNone/>
            </a:pPr>
            <a:endParaRPr lang="en-US" sz="1800" dirty="0" smtClean="0">
              <a:solidFill>
                <a:srgbClr val="FF0000"/>
              </a:solidFill>
              <a:latin typeface="Andalus" pitchFamily="18" charset="-78"/>
              <a:cs typeface="Andalus" pitchFamily="18" charset="-78"/>
            </a:endParaRPr>
          </a:p>
          <a:p>
            <a:pPr marL="109728" lvl="0" indent="0">
              <a:buNone/>
            </a:pPr>
            <a:r>
              <a:rPr lang="en-US" sz="1800" dirty="0" err="1" smtClean="0">
                <a:solidFill>
                  <a:srgbClr val="FF0000"/>
                </a:solidFill>
                <a:latin typeface="Andalus" pitchFamily="18" charset="-78"/>
                <a:cs typeface="Andalus" pitchFamily="18" charset="-78"/>
              </a:rPr>
              <a:t>func</a:t>
            </a:r>
            <a:r>
              <a:rPr lang="en-US" sz="1800" dirty="0" smtClean="0">
                <a:solidFill>
                  <a:srgbClr val="FF0000"/>
                </a:solidFill>
                <a:latin typeface="Andalus" pitchFamily="18" charset="-78"/>
                <a:cs typeface="Andalus" pitchFamily="18" charset="-78"/>
              </a:rPr>
              <a:t> </a:t>
            </a:r>
            <a:r>
              <a:rPr lang="en-US" sz="1800" dirty="0" err="1">
                <a:solidFill>
                  <a:srgbClr val="FF0000"/>
                </a:solidFill>
                <a:latin typeface="Andalus" pitchFamily="18" charset="-78"/>
                <a:cs typeface="Andalus" pitchFamily="18" charset="-78"/>
              </a:rPr>
              <a:t>functionName</a:t>
            </a:r>
            <a:r>
              <a:rPr lang="en-US" sz="1800" dirty="0">
                <a:solidFill>
                  <a:srgbClr val="FF0000"/>
                </a:solidFill>
                <a:latin typeface="Andalus" pitchFamily="18" charset="-78"/>
                <a:cs typeface="Andalus" pitchFamily="18" charset="-78"/>
              </a:rPr>
              <a:t>(param1Type, param2Type, ...) </a:t>
            </a:r>
            <a:r>
              <a:rPr lang="en-US" sz="1800" dirty="0" err="1">
                <a:solidFill>
                  <a:srgbClr val="FF0000"/>
                </a:solidFill>
                <a:latin typeface="Andalus" pitchFamily="18" charset="-78"/>
                <a:cs typeface="Andalus" pitchFamily="18" charset="-78"/>
              </a:rPr>
              <a:t>returnType</a:t>
            </a:r>
            <a:r>
              <a:rPr lang="en-US" sz="1800" dirty="0">
                <a:solidFill>
                  <a:srgbClr val="FF0000"/>
                </a:solidFill>
                <a:latin typeface="Andalus" pitchFamily="18" charset="-78"/>
                <a:cs typeface="Andalus" pitchFamily="18" charset="-78"/>
              </a:rPr>
              <a:t> {</a:t>
            </a:r>
          </a:p>
          <a:p>
            <a:pPr marL="109728" lvl="0" indent="0">
              <a:buNone/>
            </a:pPr>
            <a:r>
              <a:rPr lang="en-US" sz="1800" dirty="0">
                <a:solidFill>
                  <a:srgbClr val="008000"/>
                </a:solidFill>
                <a:latin typeface="Andalus" pitchFamily="18" charset="-78"/>
                <a:cs typeface="Andalus" pitchFamily="18" charset="-78"/>
              </a:rPr>
              <a:t>    // Function body</a:t>
            </a:r>
          </a:p>
          <a:p>
            <a:pPr marL="109728" lvl="0" indent="0">
              <a:buNone/>
            </a:pPr>
            <a:r>
              <a:rPr lang="en-US" sz="1800" dirty="0">
                <a:solidFill>
                  <a:srgbClr val="FF0000"/>
                </a:solidFill>
                <a:latin typeface="Andalus" pitchFamily="18" charset="-78"/>
                <a:cs typeface="Andalus" pitchFamily="18" charset="-78"/>
              </a:rPr>
              <a:t>    return </a:t>
            </a:r>
            <a:r>
              <a:rPr lang="en-US" sz="1800" dirty="0" err="1">
                <a:solidFill>
                  <a:srgbClr val="FF0000"/>
                </a:solidFill>
                <a:latin typeface="Andalus" pitchFamily="18" charset="-78"/>
                <a:cs typeface="Andalus" pitchFamily="18" charset="-78"/>
              </a:rPr>
              <a:t>returnValue</a:t>
            </a:r>
            <a:endParaRPr lang="en-US" sz="1800" dirty="0">
              <a:solidFill>
                <a:srgbClr val="FF0000"/>
              </a:solidFill>
              <a:latin typeface="Andalus" pitchFamily="18" charset="-78"/>
              <a:cs typeface="Andalus" pitchFamily="18" charset="-78"/>
            </a:endParaRPr>
          </a:p>
          <a:p>
            <a:pPr marL="109728" lvl="0" indent="0">
              <a:buNone/>
            </a:pPr>
            <a:r>
              <a:rPr lang="en-US" sz="1800" dirty="0">
                <a:solidFill>
                  <a:srgbClr val="FF0000"/>
                </a:solidFill>
                <a:latin typeface="Andalus" pitchFamily="18" charset="-78"/>
                <a:cs typeface="Andalus" pitchFamily="18" charset="-78"/>
              </a:rPr>
              <a:t>}</a:t>
            </a:r>
          </a:p>
          <a:p>
            <a:pPr marL="109728" lvl="0" indent="0">
              <a:buNone/>
            </a:pPr>
            <a:endParaRPr lang="en-US" sz="1800" b="1" dirty="0">
              <a:latin typeface="Andalus" pitchFamily="18" charset="-78"/>
              <a:cs typeface="Andalus" pitchFamily="18" charset="-78"/>
            </a:endParaRPr>
          </a:p>
          <a:p>
            <a:pPr marL="109728" lvl="0" indent="0">
              <a:buNone/>
            </a:pPr>
            <a:r>
              <a:rPr lang="en-US" sz="1800" b="1" dirty="0">
                <a:latin typeface="Andalus" pitchFamily="18" charset="-78"/>
                <a:cs typeface="Andalus" pitchFamily="18" charset="-78"/>
              </a:rPr>
              <a:t>- `</a:t>
            </a:r>
            <a:r>
              <a:rPr lang="en-US" sz="1800" b="1" dirty="0" err="1">
                <a:latin typeface="Andalus" pitchFamily="18" charset="-78"/>
                <a:cs typeface="Andalus" pitchFamily="18" charset="-78"/>
              </a:rPr>
              <a:t>returnType</a:t>
            </a:r>
            <a:r>
              <a:rPr lang="en-US" sz="1800" b="1" dirty="0">
                <a:latin typeface="Andalus" pitchFamily="18" charset="-78"/>
                <a:cs typeface="Andalus" pitchFamily="18" charset="-78"/>
              </a:rPr>
              <a:t>`: </a:t>
            </a:r>
            <a:r>
              <a:rPr lang="en-US" sz="1800" dirty="0">
                <a:latin typeface="Andalus" pitchFamily="18" charset="-78"/>
                <a:cs typeface="Andalus" pitchFamily="18" charset="-78"/>
              </a:rPr>
              <a:t>This is the type of the value that the function will return. If a function doesn't return anything, you don't specify a return type or use `</a:t>
            </a:r>
            <a:r>
              <a:rPr lang="en-US" sz="1800" dirty="0" err="1">
                <a:latin typeface="Andalus" pitchFamily="18" charset="-78"/>
                <a:cs typeface="Andalus" pitchFamily="18" charset="-78"/>
              </a:rPr>
              <a:t>funcName</a:t>
            </a:r>
            <a:r>
              <a:rPr lang="en-US" sz="1800" dirty="0">
                <a:latin typeface="Andalus" pitchFamily="18" charset="-78"/>
                <a:cs typeface="Andalus" pitchFamily="18" charset="-78"/>
              </a:rPr>
              <a:t>()`. If a function returns multiple values, you enclose them in parentheses.</a:t>
            </a:r>
          </a:p>
          <a:p>
            <a:pPr marL="109728" lvl="0" indent="0">
              <a:buNone/>
            </a:pPr>
            <a:endParaRPr lang="en-US" sz="1800" dirty="0">
              <a:latin typeface="Andalus" pitchFamily="18" charset="-78"/>
              <a:cs typeface="Andalus" pitchFamily="18" charset="-78"/>
            </a:endParaRPr>
          </a:p>
          <a:p>
            <a:pPr marL="109728" lvl="0" indent="0">
              <a:buNone/>
            </a:pPr>
            <a:r>
              <a:rPr lang="en-US" sz="1800" b="1" dirty="0">
                <a:latin typeface="Andalus" pitchFamily="18" charset="-78"/>
                <a:cs typeface="Andalus" pitchFamily="18" charset="-78"/>
              </a:rPr>
              <a:t>Example with a single return value:</a:t>
            </a:r>
          </a:p>
          <a:p>
            <a:pPr marL="109728" lvl="0" indent="0">
              <a:buNone/>
            </a:pPr>
            <a:endParaRPr lang="en-US" sz="1800" dirty="0">
              <a:solidFill>
                <a:srgbClr val="FF0000"/>
              </a:solidFill>
              <a:latin typeface="Andalus" pitchFamily="18" charset="-78"/>
              <a:cs typeface="Andalus" pitchFamily="18" charset="-78"/>
            </a:endParaRPr>
          </a:p>
          <a:p>
            <a:pPr marL="109728" lvl="0" indent="0">
              <a:buNone/>
            </a:pPr>
            <a:r>
              <a:rPr lang="en-US" sz="1800" dirty="0" err="1" smtClean="0">
                <a:solidFill>
                  <a:srgbClr val="FF0000"/>
                </a:solidFill>
                <a:latin typeface="Andalus" pitchFamily="18" charset="-78"/>
                <a:cs typeface="Andalus" pitchFamily="18" charset="-78"/>
              </a:rPr>
              <a:t>func</a:t>
            </a:r>
            <a:r>
              <a:rPr lang="en-US" sz="1800" dirty="0" smtClean="0">
                <a:solidFill>
                  <a:srgbClr val="FF0000"/>
                </a:solidFill>
                <a:latin typeface="Andalus" pitchFamily="18" charset="-78"/>
                <a:cs typeface="Andalus" pitchFamily="18" charset="-78"/>
              </a:rPr>
              <a:t> </a:t>
            </a:r>
            <a:r>
              <a:rPr lang="en-US" sz="1800" dirty="0">
                <a:solidFill>
                  <a:srgbClr val="FF0000"/>
                </a:solidFill>
                <a:latin typeface="Andalus" pitchFamily="18" charset="-78"/>
                <a:cs typeface="Andalus" pitchFamily="18" charset="-78"/>
              </a:rPr>
              <a:t>add(x </a:t>
            </a:r>
            <a:r>
              <a:rPr lang="en-US" sz="1800" dirty="0" err="1">
                <a:solidFill>
                  <a:srgbClr val="FF0000"/>
                </a:solidFill>
                <a:latin typeface="Andalus" pitchFamily="18" charset="-78"/>
                <a:cs typeface="Andalus" pitchFamily="18" charset="-78"/>
              </a:rPr>
              <a:t>int</a:t>
            </a:r>
            <a:r>
              <a:rPr lang="en-US" sz="1800" dirty="0">
                <a:solidFill>
                  <a:srgbClr val="FF0000"/>
                </a:solidFill>
                <a:latin typeface="Andalus" pitchFamily="18" charset="-78"/>
                <a:cs typeface="Andalus" pitchFamily="18" charset="-78"/>
              </a:rPr>
              <a:t>, y </a:t>
            </a:r>
            <a:r>
              <a:rPr lang="en-US" sz="1800" dirty="0" err="1">
                <a:solidFill>
                  <a:srgbClr val="FF0000"/>
                </a:solidFill>
                <a:latin typeface="Andalus" pitchFamily="18" charset="-78"/>
                <a:cs typeface="Andalus" pitchFamily="18" charset="-78"/>
              </a:rPr>
              <a:t>int</a:t>
            </a:r>
            <a:r>
              <a:rPr lang="en-US" sz="1800" dirty="0">
                <a:solidFill>
                  <a:srgbClr val="FF0000"/>
                </a:solidFill>
                <a:latin typeface="Andalus" pitchFamily="18" charset="-78"/>
                <a:cs typeface="Andalus" pitchFamily="18" charset="-78"/>
              </a:rPr>
              <a:t>) </a:t>
            </a:r>
            <a:r>
              <a:rPr lang="en-US" sz="1800" dirty="0" err="1">
                <a:solidFill>
                  <a:srgbClr val="FF0000"/>
                </a:solidFill>
                <a:latin typeface="Andalus" pitchFamily="18" charset="-78"/>
                <a:cs typeface="Andalus" pitchFamily="18" charset="-78"/>
              </a:rPr>
              <a:t>int</a:t>
            </a:r>
            <a:r>
              <a:rPr lang="en-US" sz="1800" dirty="0">
                <a:solidFill>
                  <a:srgbClr val="FF0000"/>
                </a:solidFill>
                <a:latin typeface="Andalus" pitchFamily="18" charset="-78"/>
                <a:cs typeface="Andalus" pitchFamily="18" charset="-78"/>
              </a:rPr>
              <a:t> {</a:t>
            </a:r>
          </a:p>
          <a:p>
            <a:pPr marL="109728" lvl="0" indent="0">
              <a:buNone/>
            </a:pPr>
            <a:r>
              <a:rPr lang="en-US" sz="1800" dirty="0">
                <a:solidFill>
                  <a:srgbClr val="FF0000"/>
                </a:solidFill>
                <a:latin typeface="Andalus" pitchFamily="18" charset="-78"/>
                <a:cs typeface="Andalus" pitchFamily="18" charset="-78"/>
              </a:rPr>
              <a:t>    return x + y</a:t>
            </a:r>
          </a:p>
          <a:p>
            <a:pPr marL="109728" lvl="0" indent="0">
              <a:buNone/>
            </a:pPr>
            <a:r>
              <a:rPr lang="en-US" sz="1800" dirty="0">
                <a:solidFill>
                  <a:srgbClr val="FF0000"/>
                </a:solidFill>
                <a:latin typeface="Andalus" pitchFamily="18" charset="-78"/>
                <a:cs typeface="Andalus" pitchFamily="18" charset="-78"/>
              </a:rPr>
              <a:t>}</a:t>
            </a:r>
          </a:p>
          <a:p>
            <a:pPr marL="109728" lvl="0" indent="0">
              <a:buNone/>
            </a:pPr>
            <a:endParaRPr lang="en-US" sz="1800" dirty="0">
              <a:latin typeface="Andalus" pitchFamily="18" charset="-78"/>
              <a:cs typeface="Andalus" pitchFamily="18" charset="-78"/>
            </a:endParaRPr>
          </a:p>
          <a:p>
            <a:endParaRPr lang="en-US" sz="1800" dirty="0">
              <a:latin typeface="Andalus" pitchFamily="18" charset="-78"/>
              <a:cs typeface="Andalus" pitchFamily="18" charset="-78"/>
            </a:endParaRPr>
          </a:p>
          <a:p>
            <a:endParaRPr lang="en-IN" sz="1800" b="1" dirty="0"/>
          </a:p>
          <a:p>
            <a:endParaRPr lang="en-US" sz="1800" dirty="0" smtClean="0">
              <a:latin typeface="Andalus" pitchFamily="18" charset="-78"/>
              <a:cs typeface="Andalus" pitchFamily="18" charset="-78"/>
            </a:endParaRPr>
          </a:p>
          <a:p>
            <a:endParaRPr lang="en-US" sz="1800" dirty="0" smtClean="0">
              <a:latin typeface="Andalus" pitchFamily="18" charset="-78"/>
              <a:cs typeface="Andalus" pitchFamily="18" charset="-78"/>
            </a:endParaRPr>
          </a:p>
          <a:p>
            <a:endParaRPr lang="en-US" sz="18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8693818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rmAutofit/>
          </a:bodyPr>
          <a:lstStyle/>
          <a:p>
            <a:pPr marL="109728" indent="0" algn="ctr">
              <a:buNone/>
            </a:pPr>
            <a:r>
              <a:rPr lang="en-US" sz="1400" b="1" dirty="0" smtClean="0">
                <a:latin typeface="Andalus" pitchFamily="18" charset="-78"/>
                <a:cs typeface="Andalus" pitchFamily="18" charset="-78"/>
              </a:rPr>
              <a:t>------------------------------------------------------------------------------------------------</a:t>
            </a:r>
          </a:p>
          <a:p>
            <a:pPr marL="109728" indent="0" algn="ctr">
              <a:buNone/>
            </a:pPr>
            <a:r>
              <a:rPr lang="en-US" sz="1400" b="1" dirty="0" smtClean="0">
                <a:latin typeface="Andalus" pitchFamily="18" charset="-78"/>
                <a:cs typeface="Andalus" pitchFamily="18" charset="-78"/>
              </a:rPr>
              <a:t>Parameters </a:t>
            </a:r>
            <a:r>
              <a:rPr lang="en-US" sz="1400" b="1" dirty="0">
                <a:latin typeface="Andalus" pitchFamily="18" charset="-78"/>
                <a:cs typeface="Andalus" pitchFamily="18" charset="-78"/>
              </a:rPr>
              <a:t>and return </a:t>
            </a:r>
            <a:r>
              <a:rPr lang="en-US" sz="1400" b="1" dirty="0" smtClean="0">
                <a:latin typeface="Andalus" pitchFamily="18" charset="-78"/>
                <a:cs typeface="Andalus" pitchFamily="18" charset="-78"/>
              </a:rPr>
              <a:t>types</a:t>
            </a:r>
            <a:endParaRPr lang="en-US" sz="1400" b="1" dirty="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a:t>
            </a:r>
            <a:endParaRPr lang="en-US" sz="1400" dirty="0">
              <a:latin typeface="Andalus" pitchFamily="18" charset="-78"/>
              <a:cs typeface="Andalus" pitchFamily="18" charset="-78"/>
            </a:endParaRPr>
          </a:p>
          <a:p>
            <a:pPr marL="109728" lvl="0" indent="0">
              <a:buNone/>
            </a:pPr>
            <a:r>
              <a:rPr lang="en-US" sz="1400" b="1" dirty="0">
                <a:latin typeface="Andalus" pitchFamily="18" charset="-78"/>
                <a:cs typeface="Andalus" pitchFamily="18" charset="-78"/>
              </a:rPr>
              <a:t>Example with multiple return values:</a:t>
            </a:r>
          </a:p>
          <a:p>
            <a:pPr marL="109728" lvl="0" indent="0">
              <a:buNone/>
            </a:pPr>
            <a:endParaRPr lang="en-US" sz="1400" dirty="0">
              <a:latin typeface="Andalus" pitchFamily="18" charset="-78"/>
              <a:cs typeface="Andalus" pitchFamily="18" charset="-78"/>
            </a:endParaRPr>
          </a:p>
          <a:p>
            <a:pPr marL="109728" lvl="0" indent="0">
              <a:buNone/>
            </a:pPr>
            <a:r>
              <a:rPr lang="en-US" sz="1400" dirty="0" err="1" smtClean="0">
                <a:solidFill>
                  <a:srgbClr val="FF0000"/>
                </a:solidFill>
                <a:latin typeface="Andalus" pitchFamily="18" charset="-78"/>
                <a:cs typeface="Andalus" pitchFamily="18" charset="-78"/>
              </a:rPr>
              <a:t>func</a:t>
            </a:r>
            <a:r>
              <a:rPr lang="en-US" sz="1400" dirty="0" smtClean="0">
                <a:solidFill>
                  <a:srgbClr val="FF0000"/>
                </a:solidFill>
                <a:latin typeface="Andalus" pitchFamily="18" charset="-78"/>
                <a:cs typeface="Andalus" pitchFamily="18" charset="-78"/>
              </a:rPr>
              <a:t> </a:t>
            </a:r>
            <a:r>
              <a:rPr lang="en-US" sz="1400" dirty="0">
                <a:solidFill>
                  <a:srgbClr val="FF0000"/>
                </a:solidFill>
                <a:latin typeface="Andalus" pitchFamily="18" charset="-78"/>
                <a:cs typeface="Andalus" pitchFamily="18" charset="-78"/>
              </a:rPr>
              <a:t>divide(x, y float64) (float64, error) {</a:t>
            </a:r>
          </a:p>
          <a:p>
            <a:pPr marL="109728" lvl="0" indent="0">
              <a:buNone/>
            </a:pPr>
            <a:r>
              <a:rPr lang="en-US" sz="1400" dirty="0">
                <a:solidFill>
                  <a:srgbClr val="FF0000"/>
                </a:solidFill>
                <a:latin typeface="Andalus" pitchFamily="18" charset="-78"/>
                <a:cs typeface="Andalus" pitchFamily="18" charset="-78"/>
              </a:rPr>
              <a:t>    if y == 0 {</a:t>
            </a:r>
          </a:p>
          <a:p>
            <a:pPr marL="109728" lvl="0" indent="0">
              <a:buNone/>
            </a:pPr>
            <a:r>
              <a:rPr lang="en-US" sz="1400" dirty="0">
                <a:solidFill>
                  <a:srgbClr val="FF0000"/>
                </a:solidFill>
                <a:latin typeface="Andalus" pitchFamily="18" charset="-78"/>
                <a:cs typeface="Andalus" pitchFamily="18" charset="-78"/>
              </a:rPr>
              <a:t>        return 0, </a:t>
            </a:r>
            <a:r>
              <a:rPr lang="en-US" sz="1400" dirty="0" err="1">
                <a:solidFill>
                  <a:srgbClr val="FF0000"/>
                </a:solidFill>
                <a:latin typeface="Andalus" pitchFamily="18" charset="-78"/>
                <a:cs typeface="Andalus" pitchFamily="18" charset="-78"/>
              </a:rPr>
              <a:t>errors.New</a:t>
            </a:r>
            <a:r>
              <a:rPr lang="en-US" sz="1400" dirty="0">
                <a:solidFill>
                  <a:srgbClr val="FF0000"/>
                </a:solidFill>
                <a:latin typeface="Andalus" pitchFamily="18" charset="-78"/>
                <a:cs typeface="Andalus" pitchFamily="18" charset="-78"/>
              </a:rPr>
              <a:t>("division by zero")</a:t>
            </a:r>
          </a:p>
          <a:p>
            <a:pPr marL="109728" lvl="0" indent="0">
              <a:buNone/>
            </a:pPr>
            <a:r>
              <a:rPr lang="en-US" sz="1400" dirty="0">
                <a:solidFill>
                  <a:srgbClr val="FF0000"/>
                </a:solidFill>
                <a:latin typeface="Andalus" pitchFamily="18" charset="-78"/>
                <a:cs typeface="Andalus" pitchFamily="18" charset="-78"/>
              </a:rPr>
              <a:t>    }</a:t>
            </a:r>
          </a:p>
          <a:p>
            <a:pPr marL="109728" lvl="0" indent="0">
              <a:buNone/>
            </a:pPr>
            <a:r>
              <a:rPr lang="en-US" sz="1400" dirty="0">
                <a:solidFill>
                  <a:srgbClr val="FF0000"/>
                </a:solidFill>
                <a:latin typeface="Andalus" pitchFamily="18" charset="-78"/>
                <a:cs typeface="Andalus" pitchFamily="18" charset="-78"/>
              </a:rPr>
              <a:t>    return x / y, nil</a:t>
            </a:r>
          </a:p>
          <a:p>
            <a:pPr marL="109728" lvl="0" indent="0">
              <a:buNone/>
            </a:pPr>
            <a:r>
              <a:rPr lang="en-US" sz="1400" dirty="0">
                <a:solidFill>
                  <a:srgbClr val="FF0000"/>
                </a:solidFill>
                <a:latin typeface="Andalus" pitchFamily="18" charset="-78"/>
                <a:cs typeface="Andalus" pitchFamily="18" charset="-78"/>
              </a:rPr>
              <a:t>}</a:t>
            </a:r>
          </a:p>
          <a:p>
            <a:pPr marL="109728" lvl="0" indent="0">
              <a:buNone/>
            </a:pPr>
            <a:endParaRPr lang="en-US" sz="1400" dirty="0">
              <a:latin typeface="Andalus" pitchFamily="18" charset="-78"/>
              <a:cs typeface="Andalus" pitchFamily="18" charset="-78"/>
            </a:endParaRPr>
          </a:p>
          <a:p>
            <a:pPr marL="109728" lvl="0" indent="0">
              <a:buNone/>
            </a:pPr>
            <a:r>
              <a:rPr lang="en-US" sz="1400" dirty="0">
                <a:latin typeface="Andalus" pitchFamily="18" charset="-78"/>
                <a:cs typeface="Andalus" pitchFamily="18" charset="-78"/>
              </a:rPr>
              <a:t>In the second example, the `divide` function returns both a `float64` value and an `error` value.</a:t>
            </a:r>
          </a:p>
          <a:p>
            <a:pPr marL="109728" lvl="0" indent="0">
              <a:buNone/>
            </a:pPr>
            <a:endParaRPr lang="en-US" sz="1400" dirty="0">
              <a:latin typeface="Andalus" pitchFamily="18" charset="-78"/>
              <a:cs typeface="Andalus" pitchFamily="18" charset="-78"/>
            </a:endParaRPr>
          </a:p>
          <a:p>
            <a:pPr marL="109728" lvl="0" indent="0">
              <a:buNone/>
            </a:pPr>
            <a:r>
              <a:rPr lang="en-US" sz="1400" dirty="0">
                <a:latin typeface="Andalus" pitchFamily="18" charset="-78"/>
                <a:cs typeface="Andalus" pitchFamily="18" charset="-78"/>
              </a:rPr>
              <a:t>To call a function, you provide arguments that match the parameter types, and if the function returns a value, you can assign it to a variable or use it as needed:</a:t>
            </a:r>
          </a:p>
          <a:p>
            <a:pPr marL="109728" lvl="0" indent="0">
              <a:buNone/>
            </a:pPr>
            <a:endParaRPr lang="en-US" sz="1400" dirty="0">
              <a:latin typeface="Andalus" pitchFamily="18" charset="-78"/>
              <a:cs typeface="Andalus" pitchFamily="18" charset="-78"/>
            </a:endParaRPr>
          </a:p>
          <a:p>
            <a:pPr marL="109728" lvl="0" indent="0">
              <a:buNone/>
            </a:pPr>
            <a:r>
              <a:rPr lang="en-US" sz="1400" dirty="0" smtClean="0">
                <a:solidFill>
                  <a:srgbClr val="FF0000"/>
                </a:solidFill>
                <a:latin typeface="Andalus" pitchFamily="18" charset="-78"/>
                <a:cs typeface="Andalus" pitchFamily="18" charset="-78"/>
              </a:rPr>
              <a:t>result </a:t>
            </a:r>
            <a:r>
              <a:rPr lang="en-US" sz="1400" dirty="0">
                <a:solidFill>
                  <a:srgbClr val="FF0000"/>
                </a:solidFill>
                <a:latin typeface="Andalus" pitchFamily="18" charset="-78"/>
                <a:cs typeface="Andalus" pitchFamily="18" charset="-78"/>
              </a:rPr>
              <a:t>:= add(3, 5)</a:t>
            </a:r>
          </a:p>
          <a:p>
            <a:pPr marL="109728" lvl="0" indent="0">
              <a:buNone/>
            </a:pPr>
            <a:r>
              <a:rPr lang="en-US" sz="1400" dirty="0">
                <a:solidFill>
                  <a:srgbClr val="FF0000"/>
                </a:solidFill>
                <a:latin typeface="Andalus" pitchFamily="18" charset="-78"/>
                <a:cs typeface="Andalus" pitchFamily="18" charset="-78"/>
              </a:rPr>
              <a:t>quotient, err := divide(10.0, 2.0)</a:t>
            </a:r>
          </a:p>
          <a:p>
            <a:pPr marL="109728" lvl="0" indent="0">
              <a:buNone/>
            </a:pPr>
            <a:endParaRPr lang="en-US" sz="1400" dirty="0">
              <a:latin typeface="Andalus" pitchFamily="18" charset="-78"/>
              <a:cs typeface="Andalus" pitchFamily="18" charset="-78"/>
            </a:endParaRPr>
          </a:p>
          <a:p>
            <a:pPr marL="109728" lvl="0" indent="0">
              <a:buNone/>
            </a:pPr>
            <a:r>
              <a:rPr lang="en-US" sz="1400" dirty="0">
                <a:latin typeface="Andalus" pitchFamily="18" charset="-78"/>
                <a:cs typeface="Andalus" pitchFamily="18" charset="-78"/>
              </a:rPr>
              <a:t>These are the basic concepts of parameters and return types in Go programming. They allow you to define the inputs and outputs of your functions, making your code modular and flexible.</a:t>
            </a:r>
          </a:p>
          <a:p>
            <a:endParaRPr lang="en-US" sz="1400" dirty="0">
              <a:latin typeface="Andalus" pitchFamily="18" charset="-78"/>
              <a:cs typeface="Andalus" pitchFamily="18" charset="-78"/>
            </a:endParaRPr>
          </a:p>
          <a:p>
            <a:endParaRPr lang="en-IN" sz="1400"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3018886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rmAutofit/>
          </a:bodyPr>
          <a:lstStyle/>
          <a:p>
            <a:pPr marL="109728" indent="0" algn="ctr">
              <a:buNone/>
            </a:pPr>
            <a:r>
              <a:rPr lang="en-US" sz="1400" b="1" dirty="0" smtClean="0">
                <a:latin typeface="Andalus" pitchFamily="18" charset="-78"/>
                <a:cs typeface="Andalus" pitchFamily="18" charset="-78"/>
              </a:rPr>
              <a:t>------------------------------------------------------------------------------------------------</a:t>
            </a:r>
          </a:p>
          <a:p>
            <a:pPr marL="109728" indent="0" algn="ctr">
              <a:buNone/>
            </a:pPr>
            <a:r>
              <a:rPr lang="en-US" sz="1400" b="1" dirty="0" smtClean="0">
                <a:latin typeface="Andalus" pitchFamily="18" charset="-78"/>
                <a:cs typeface="Andalus" pitchFamily="18" charset="-78"/>
              </a:rPr>
              <a:t>Diﬀerent </a:t>
            </a:r>
            <a:r>
              <a:rPr lang="en-US" sz="1400" b="1" dirty="0">
                <a:latin typeface="Andalus" pitchFamily="18" charset="-78"/>
                <a:cs typeface="Andalus" pitchFamily="18" charset="-78"/>
              </a:rPr>
              <a:t>types of functions in Go </a:t>
            </a:r>
            <a:r>
              <a:rPr lang="en-US" sz="1400" b="1" dirty="0" smtClean="0">
                <a:latin typeface="Andalus" pitchFamily="18" charset="-78"/>
                <a:cs typeface="Andalus" pitchFamily="18" charset="-78"/>
              </a:rPr>
              <a:t>programming</a:t>
            </a:r>
            <a:endParaRPr lang="en-US" sz="1400" b="1" dirty="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a:t>
            </a:r>
            <a:endParaRPr lang="en-US" sz="1400" dirty="0">
              <a:latin typeface="Andalus" pitchFamily="18" charset="-78"/>
              <a:cs typeface="Andalus" pitchFamily="18" charset="-78"/>
            </a:endParaRPr>
          </a:p>
          <a:p>
            <a:pPr marL="109728" lvl="0" indent="0" algn="ctr">
              <a:buNone/>
            </a:pPr>
            <a:r>
              <a:rPr lang="en-US" sz="1400" dirty="0" smtClean="0">
                <a:latin typeface="Andalus" pitchFamily="18" charset="-78"/>
                <a:cs typeface="Andalus" pitchFamily="18" charset="-78"/>
              </a:rPr>
              <a:t>In </a:t>
            </a:r>
            <a:r>
              <a:rPr lang="en-US" sz="1400" dirty="0">
                <a:latin typeface="Andalus" pitchFamily="18" charset="-78"/>
                <a:cs typeface="Andalus" pitchFamily="18" charset="-78"/>
              </a:rPr>
              <a:t>Go programming, functions are blocks of code that perform specific tasks or operations. There are several types of functions in Go, which can be categorized based on their characteristics and usage. </a:t>
            </a:r>
            <a:endParaRPr lang="en-US" sz="1400" dirty="0" smtClean="0">
              <a:latin typeface="Andalus" pitchFamily="18" charset="-78"/>
              <a:cs typeface="Andalus" pitchFamily="18" charset="-78"/>
            </a:endParaRPr>
          </a:p>
          <a:p>
            <a:pPr marL="109728" lvl="0" indent="0">
              <a:buNone/>
            </a:pPr>
            <a:r>
              <a:rPr lang="en-US" sz="1400" b="1" dirty="0" smtClean="0">
                <a:latin typeface="Andalus" pitchFamily="18" charset="-78"/>
                <a:cs typeface="Andalus" pitchFamily="18" charset="-78"/>
              </a:rPr>
              <a:t>Here </a:t>
            </a:r>
            <a:r>
              <a:rPr lang="en-US" sz="1400" b="1" dirty="0">
                <a:latin typeface="Andalus" pitchFamily="18" charset="-78"/>
                <a:cs typeface="Andalus" pitchFamily="18" charset="-78"/>
              </a:rPr>
              <a:t>are some of the common types of functions in Go</a:t>
            </a:r>
            <a:r>
              <a:rPr lang="en-US" sz="1400" b="1" dirty="0" smtClean="0">
                <a:latin typeface="Andalus" pitchFamily="18" charset="-78"/>
                <a:cs typeface="Andalus" pitchFamily="18" charset="-78"/>
              </a:rPr>
              <a:t>:</a:t>
            </a:r>
            <a:endParaRPr lang="en-US" sz="1400" dirty="0">
              <a:latin typeface="Andalus" pitchFamily="18" charset="-78"/>
              <a:cs typeface="Andalus" pitchFamily="18" charset="-78"/>
            </a:endParaRPr>
          </a:p>
          <a:p>
            <a:pPr marL="109728" lvl="0" indent="0">
              <a:buNone/>
            </a:pPr>
            <a:r>
              <a:rPr lang="en-US" sz="1400" b="1" dirty="0">
                <a:solidFill>
                  <a:srgbClr val="008000"/>
                </a:solidFill>
                <a:latin typeface="Andalus" pitchFamily="18" charset="-78"/>
                <a:cs typeface="Andalus" pitchFamily="18" charset="-78"/>
              </a:rPr>
              <a:t>Basic Functions: </a:t>
            </a:r>
            <a:r>
              <a:rPr lang="en-US" sz="1400" dirty="0">
                <a:latin typeface="Andalus" pitchFamily="18" charset="-78"/>
                <a:cs typeface="Andalus" pitchFamily="18" charset="-78"/>
              </a:rPr>
              <a:t>These are the most common type of functions in Go, used for performing a specific task. They don't return multiple values.</a:t>
            </a:r>
          </a:p>
          <a:p>
            <a:pPr marL="109728" lvl="0" indent="0">
              <a:buNone/>
            </a:pPr>
            <a:endParaRPr lang="en-US" sz="1400" dirty="0">
              <a:latin typeface="Andalus" pitchFamily="18" charset="-78"/>
              <a:cs typeface="Andalus" pitchFamily="18" charset="-78"/>
            </a:endParaRPr>
          </a:p>
          <a:p>
            <a:pPr marL="109728" lvl="0" indent="0">
              <a:buNone/>
            </a:pPr>
            <a:r>
              <a:rPr lang="en-US" sz="1400" dirty="0" err="1">
                <a:solidFill>
                  <a:srgbClr val="FF0000"/>
                </a:solidFill>
                <a:latin typeface="Andalus" pitchFamily="18" charset="-78"/>
                <a:cs typeface="Andalus" pitchFamily="18" charset="-78"/>
              </a:rPr>
              <a:t>func</a:t>
            </a:r>
            <a:r>
              <a:rPr lang="en-US" sz="1400" dirty="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functionName</a:t>
            </a:r>
            <a:r>
              <a:rPr lang="en-US" sz="1400" dirty="0">
                <a:solidFill>
                  <a:srgbClr val="FF0000"/>
                </a:solidFill>
                <a:latin typeface="Andalus" pitchFamily="18" charset="-78"/>
                <a:cs typeface="Andalus" pitchFamily="18" charset="-78"/>
              </a:rPr>
              <a:t>(parameters) </a:t>
            </a:r>
            <a:r>
              <a:rPr lang="en-US" sz="1400" dirty="0" err="1">
                <a:solidFill>
                  <a:srgbClr val="FF0000"/>
                </a:solidFill>
                <a:latin typeface="Andalus" pitchFamily="18" charset="-78"/>
                <a:cs typeface="Andalus" pitchFamily="18" charset="-78"/>
              </a:rPr>
              <a:t>returnType</a:t>
            </a:r>
            <a:r>
              <a:rPr lang="en-US" sz="1400" dirty="0">
                <a:solidFill>
                  <a:srgbClr val="FF0000"/>
                </a:solidFill>
                <a:latin typeface="Andalus" pitchFamily="18" charset="-78"/>
                <a:cs typeface="Andalus" pitchFamily="18" charset="-78"/>
              </a:rPr>
              <a:t> {</a:t>
            </a:r>
          </a:p>
          <a:p>
            <a:pPr marL="109728" lvl="0" indent="0">
              <a:buNone/>
            </a:pPr>
            <a:r>
              <a:rPr lang="en-US" sz="1400" dirty="0">
                <a:solidFill>
                  <a:srgbClr val="FF0000"/>
                </a:solidFill>
                <a:latin typeface="Andalus" pitchFamily="18" charset="-78"/>
                <a:cs typeface="Andalus" pitchFamily="18" charset="-78"/>
              </a:rPr>
              <a:t>    </a:t>
            </a:r>
            <a:r>
              <a:rPr lang="en-US" sz="1400" dirty="0">
                <a:solidFill>
                  <a:srgbClr val="008000"/>
                </a:solidFill>
                <a:latin typeface="Andalus" pitchFamily="18" charset="-78"/>
                <a:cs typeface="Andalus" pitchFamily="18" charset="-78"/>
              </a:rPr>
              <a:t>// Function body</a:t>
            </a:r>
          </a:p>
          <a:p>
            <a:pPr marL="109728" lvl="0" indent="0">
              <a:buNone/>
            </a:pPr>
            <a:r>
              <a:rPr lang="en-US" sz="1400" dirty="0" smtClean="0">
                <a:solidFill>
                  <a:srgbClr val="FF0000"/>
                </a:solidFill>
                <a:latin typeface="Andalus" pitchFamily="18" charset="-78"/>
                <a:cs typeface="Andalus" pitchFamily="18" charset="-78"/>
              </a:rPr>
              <a:t>}</a:t>
            </a:r>
          </a:p>
          <a:p>
            <a:pPr marL="109728" lvl="0" indent="0">
              <a:buNone/>
            </a:pPr>
            <a:endParaRPr lang="en-US" sz="1400" dirty="0">
              <a:latin typeface="Andalus" pitchFamily="18" charset="-78"/>
              <a:cs typeface="Andalus" pitchFamily="18" charset="-78"/>
            </a:endParaRPr>
          </a:p>
          <a:p>
            <a:pPr marL="109728" lvl="0" indent="0">
              <a:buNone/>
            </a:pPr>
            <a:r>
              <a:rPr lang="en-US" sz="1400" b="1" dirty="0" err="1">
                <a:solidFill>
                  <a:srgbClr val="008000"/>
                </a:solidFill>
                <a:latin typeface="Andalus" pitchFamily="18" charset="-78"/>
                <a:cs typeface="Andalus" pitchFamily="18" charset="-78"/>
              </a:rPr>
              <a:t>Variadic</a:t>
            </a:r>
            <a:r>
              <a:rPr lang="en-US" sz="1400" b="1" dirty="0">
                <a:solidFill>
                  <a:srgbClr val="008000"/>
                </a:solidFill>
                <a:latin typeface="Andalus" pitchFamily="18" charset="-78"/>
                <a:cs typeface="Andalus" pitchFamily="18" charset="-78"/>
              </a:rPr>
              <a:t> Functions: </a:t>
            </a:r>
            <a:r>
              <a:rPr lang="en-US" sz="1400" dirty="0" err="1">
                <a:latin typeface="Andalus" pitchFamily="18" charset="-78"/>
                <a:cs typeface="Andalus" pitchFamily="18" charset="-78"/>
              </a:rPr>
              <a:t>Variadic</a:t>
            </a:r>
            <a:r>
              <a:rPr lang="en-US" sz="1400" dirty="0">
                <a:latin typeface="Andalus" pitchFamily="18" charset="-78"/>
                <a:cs typeface="Andalus" pitchFamily="18" charset="-78"/>
              </a:rPr>
              <a:t> functions accept a variable number of arguments of the same type</a:t>
            </a:r>
            <a:r>
              <a:rPr lang="en-US" sz="1400" dirty="0" smtClean="0">
                <a:latin typeface="Andalus" pitchFamily="18" charset="-78"/>
                <a:cs typeface="Andalus" pitchFamily="18" charset="-78"/>
              </a:rPr>
              <a:t>.</a:t>
            </a:r>
          </a:p>
          <a:p>
            <a:pPr marL="109728" lvl="0" indent="0">
              <a:buNone/>
            </a:pPr>
            <a:endParaRPr lang="en-US" sz="1400" dirty="0">
              <a:latin typeface="Andalus" pitchFamily="18" charset="-78"/>
              <a:cs typeface="Andalus" pitchFamily="18" charset="-78"/>
            </a:endParaRPr>
          </a:p>
          <a:p>
            <a:pPr marL="109728" lvl="0" indent="0">
              <a:buNone/>
            </a:pPr>
            <a:r>
              <a:rPr lang="en-US" sz="1400" dirty="0" err="1">
                <a:solidFill>
                  <a:srgbClr val="FF0000"/>
                </a:solidFill>
                <a:latin typeface="Andalus" pitchFamily="18" charset="-78"/>
                <a:cs typeface="Andalus" pitchFamily="18" charset="-78"/>
              </a:rPr>
              <a:t>func</a:t>
            </a:r>
            <a:r>
              <a:rPr lang="en-US" sz="1400" dirty="0">
                <a:solidFill>
                  <a:srgbClr val="FF0000"/>
                </a:solidFill>
                <a:latin typeface="Andalus" pitchFamily="18" charset="-78"/>
                <a:cs typeface="Andalus" pitchFamily="18" charset="-78"/>
              </a:rPr>
              <a:t> sum(</a:t>
            </a:r>
            <a:r>
              <a:rPr lang="en-US" sz="1400" dirty="0" err="1">
                <a:solidFill>
                  <a:srgbClr val="FF0000"/>
                </a:solidFill>
                <a:latin typeface="Andalus" pitchFamily="18" charset="-78"/>
                <a:cs typeface="Andalus" pitchFamily="18" charset="-78"/>
              </a:rPr>
              <a:t>nums</a:t>
            </a:r>
            <a:r>
              <a:rPr lang="en-US" sz="1400" dirty="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int</a:t>
            </a:r>
            <a:r>
              <a:rPr lang="en-US" sz="1400" dirty="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int</a:t>
            </a:r>
            <a:r>
              <a:rPr lang="en-US" sz="1400" dirty="0">
                <a:solidFill>
                  <a:srgbClr val="FF0000"/>
                </a:solidFill>
                <a:latin typeface="Andalus" pitchFamily="18" charset="-78"/>
                <a:cs typeface="Andalus" pitchFamily="18" charset="-78"/>
              </a:rPr>
              <a:t> {</a:t>
            </a:r>
          </a:p>
          <a:p>
            <a:pPr marL="109728" lvl="0" indent="0">
              <a:buNone/>
            </a:pPr>
            <a:r>
              <a:rPr lang="en-US" sz="1400" dirty="0">
                <a:solidFill>
                  <a:srgbClr val="008000"/>
                </a:solidFill>
                <a:latin typeface="Andalus" pitchFamily="18" charset="-78"/>
                <a:cs typeface="Andalus" pitchFamily="18" charset="-78"/>
              </a:rPr>
              <a:t>    // Function body</a:t>
            </a:r>
          </a:p>
          <a:p>
            <a:pPr marL="109728" lvl="0" indent="0">
              <a:buNone/>
            </a:pPr>
            <a:r>
              <a:rPr lang="en-US" sz="1400" dirty="0">
                <a:solidFill>
                  <a:srgbClr val="FF0000"/>
                </a:solidFill>
                <a:latin typeface="Andalus" pitchFamily="18" charset="-78"/>
                <a:cs typeface="Andalus" pitchFamily="18" charset="-78"/>
              </a:rPr>
              <a:t>}</a:t>
            </a:r>
          </a:p>
          <a:p>
            <a:endParaRPr lang="en-IN" sz="1400"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3750877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13833</TotalTime>
  <Words>1733</Words>
  <Application>Microsoft Office PowerPoint</Application>
  <PresentationFormat>On-screen Show (4:3)</PresentationFormat>
  <Paragraphs>483</Paragraphs>
  <Slides>15</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Andalus</vt:lpstr>
      <vt:lpstr>Arial</vt:lpstr>
      <vt:lpstr>Calibri</vt:lpstr>
      <vt:lpstr>Lucida Sans Unicode</vt:lpstr>
      <vt:lpstr>Verdana</vt:lpstr>
      <vt:lpstr>Wingdings 2</vt:lpstr>
      <vt:lpstr>Wingdings 3</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GangBoard (A division of Besant Technologies)</dc:title>
  <dc:creator>fardeen</dc:creator>
  <cp:lastModifiedBy>hp</cp:lastModifiedBy>
  <cp:revision>1504</cp:revision>
  <dcterms:created xsi:type="dcterms:W3CDTF">2018-01-16T19:20:37Z</dcterms:created>
  <dcterms:modified xsi:type="dcterms:W3CDTF">2023-09-29T17:38:08Z</dcterms:modified>
</cp:coreProperties>
</file>