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97" r:id="rId2"/>
    <p:sldId id="343" r:id="rId3"/>
    <p:sldId id="378" r:id="rId4"/>
    <p:sldId id="384" r:id="rId5"/>
    <p:sldId id="385" r:id="rId6"/>
    <p:sldId id="386" r:id="rId7"/>
    <p:sldId id="377" r:id="rId8"/>
    <p:sldId id="383" r:id="rId9"/>
    <p:sldId id="35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2383" autoAdjust="0"/>
  </p:normalViewPr>
  <p:slideViewPr>
    <p:cSldViewPr>
      <p:cViewPr>
        <p:scale>
          <a:sx n="88" d="100"/>
          <a:sy n="88" d="100"/>
        </p:scale>
        <p:origin x="133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D9125-3809-48D5-AFB8-88038AC3E2BD}" type="datetimeFigureOut">
              <a:rPr lang="en-US" smtClean="0"/>
              <a:pPr/>
              <a:t>4/28/2024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6E033-D182-4CC6-9D22-44404B0BD30C}" type="slidenum">
              <a:rPr lang="en-US" smtClean="0"/>
              <a:pPr/>
              <a:t>‹#›</a:t>
            </a:fld>
            <a:endParaRPr lang="en-US"/>
          </a:p>
        </p:txBody>
      </p:sp>
    </p:spTree>
    <p:extLst>
      <p:ext uri="{BB962C8B-B14F-4D97-AF65-F5344CB8AC3E}">
        <p14:creationId xmlns:p14="http://schemas.microsoft.com/office/powerpoint/2010/main" val="237550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3</a:t>
            </a:fld>
            <a:endParaRPr lang="en-US"/>
          </a:p>
        </p:txBody>
      </p:sp>
    </p:spTree>
    <p:extLst>
      <p:ext uri="{BB962C8B-B14F-4D97-AF65-F5344CB8AC3E}">
        <p14:creationId xmlns:p14="http://schemas.microsoft.com/office/powerpoint/2010/main" val="491120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4</a:t>
            </a:fld>
            <a:endParaRPr lang="en-US"/>
          </a:p>
        </p:txBody>
      </p:sp>
    </p:spTree>
    <p:extLst>
      <p:ext uri="{BB962C8B-B14F-4D97-AF65-F5344CB8AC3E}">
        <p14:creationId xmlns:p14="http://schemas.microsoft.com/office/powerpoint/2010/main" val="2434413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5</a:t>
            </a:fld>
            <a:endParaRPr lang="en-US"/>
          </a:p>
        </p:txBody>
      </p:sp>
    </p:spTree>
    <p:extLst>
      <p:ext uri="{BB962C8B-B14F-4D97-AF65-F5344CB8AC3E}">
        <p14:creationId xmlns:p14="http://schemas.microsoft.com/office/powerpoint/2010/main" val="319032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6</a:t>
            </a:fld>
            <a:endParaRPr lang="en-US"/>
          </a:p>
        </p:txBody>
      </p:sp>
    </p:spTree>
    <p:extLst>
      <p:ext uri="{BB962C8B-B14F-4D97-AF65-F5344CB8AC3E}">
        <p14:creationId xmlns:p14="http://schemas.microsoft.com/office/powerpoint/2010/main" val="18674740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A92137-41D9-4ABB-B7D0-9050F600A88C}" type="datetimeFigureOut">
              <a:rPr lang="en-US" smtClean="0"/>
              <a:pPr/>
              <a:t>4/28/2024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EE79F5-09D3-4F41-B444-74C6EFA595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A92137-41D9-4ABB-B7D0-9050F600A88C}"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A92137-41D9-4ABB-B7D0-9050F600A88C}" type="datetimeFigureOut">
              <a:rPr lang="en-US" smtClean="0"/>
              <a:pPr/>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A92137-41D9-4ABB-B7D0-9050F600A88C}" type="datetimeFigureOut">
              <a:rPr lang="en-US" smtClean="0"/>
              <a:pPr/>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A92137-41D9-4ABB-B7D0-9050F600A88C}" type="datetimeFigureOut">
              <a:rPr lang="en-US" smtClean="0"/>
              <a:pPr/>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E79F5-09D3-4F41-B444-74C6EFA5956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92137-41D9-4ABB-B7D0-9050F600A88C}" type="datetimeFigureOut">
              <a:rPr lang="en-US" smtClean="0"/>
              <a:pPr/>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A92137-41D9-4ABB-B7D0-9050F600A88C}" type="datetimeFigureOut">
              <a:rPr lang="en-US" smtClean="0"/>
              <a:pPr/>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A92137-41D9-4ABB-B7D0-9050F600A88C}" type="datetimeFigureOut">
              <a:rPr lang="en-US" smtClean="0"/>
              <a:pPr/>
              <a:t>4/28/2024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EE79F5-09D3-4F41-B444-74C6EFA5956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A92137-41D9-4ABB-B7D0-9050F600A88C}" type="datetimeFigureOut">
              <a:rPr lang="en-US" smtClean="0"/>
              <a:pPr/>
              <a:t>4/28/2024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EE79F5-09D3-4F41-B444-74C6EFA595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28600"/>
            <a:ext cx="8610600" cy="5447645"/>
          </a:xfrm>
          <a:prstGeom prst="rect">
            <a:avLst/>
          </a:prstGeom>
        </p:spPr>
        <p:txBody>
          <a:bodyPr wrap="square">
            <a:spAutoFit/>
          </a:bodyPr>
          <a:lstStyle/>
          <a:p>
            <a:pPr algn="ct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Go-Session-7</a:t>
            </a:r>
          </a:p>
          <a:p>
            <a:pPr algn="ctr"/>
            <a:r>
              <a:rPr lang="en-US" b="1" dirty="0" smtClean="0">
                <a:solidFill>
                  <a:srgbClr val="FF0000"/>
                </a:solidFill>
                <a:latin typeface="Andalus" pitchFamily="18" charset="-78"/>
                <a:cs typeface="Andalus" pitchFamily="18" charset="-78"/>
              </a:rPr>
              <a:t>---------------------</a:t>
            </a:r>
            <a:endParaRPr lang="en-US" b="1" dirty="0" smtClean="0">
              <a:latin typeface="Andalus" pitchFamily="18" charset="-78"/>
              <a:cs typeface="Andalus" pitchFamily="18" charset="-78"/>
            </a:endParaRPr>
          </a:p>
          <a:p>
            <a:pPr algn="ctr"/>
            <a:r>
              <a:rPr lang="en-IN" b="1" dirty="0" smtClean="0">
                <a:latin typeface="Andalus" pitchFamily="18" charset="-78"/>
                <a:cs typeface="Andalus" pitchFamily="18" charset="-78"/>
              </a:rPr>
              <a:t>Error </a:t>
            </a:r>
            <a:r>
              <a:rPr lang="en-IN" b="1" dirty="0">
                <a:latin typeface="Andalus" pitchFamily="18" charset="-78"/>
                <a:cs typeface="Andalus" pitchFamily="18" charset="-78"/>
              </a:rPr>
              <a:t>Handling</a:t>
            </a:r>
            <a:endParaRPr lang="en-US" b="1" dirty="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r>
              <a:rPr lang="en-US" sz="1400" b="1" dirty="0" smtClean="0">
                <a:latin typeface="Andalus" pitchFamily="18" charset="-78"/>
                <a:cs typeface="Andalus" pitchFamily="18" charset="-78"/>
              </a:rPr>
              <a:t>By </a:t>
            </a:r>
            <a:r>
              <a:rPr lang="en-US" sz="1400" b="1" dirty="0">
                <a:latin typeface="Andalus" pitchFamily="18" charset="-78"/>
                <a:cs typeface="Andalus" pitchFamily="18" charset="-78"/>
              </a:rPr>
              <a:t>Shadab Akhtar</a:t>
            </a:r>
          </a:p>
          <a:p>
            <a:endParaRPr lang="en-IN" dirty="0">
              <a:solidFill>
                <a:srgbClr val="002060"/>
              </a:solidFill>
              <a:latin typeface="Andalus" pitchFamily="18" charset="-78"/>
              <a:cs typeface="Andalus" pitchFamily="18" charset="-78"/>
            </a:endParaRPr>
          </a:p>
          <a:p>
            <a:endParaRPr lang="en-IN" b="1" dirty="0">
              <a:solidFill>
                <a:schemeClr val="accent3"/>
              </a:solidFill>
              <a:latin typeface="Andalus" pitchFamily="18" charset="-78"/>
              <a:cs typeface="Andalus" pitchFamily="18" charset="-78"/>
            </a:endParaRPr>
          </a:p>
          <a:p>
            <a:pPr algn="ctr"/>
            <a:endParaRPr lang="en-US" b="1" dirty="0">
              <a:solidFill>
                <a:schemeClr val="accent3"/>
              </a:solidFill>
              <a:latin typeface="Andalus" pitchFamily="18" charset="-78"/>
              <a:cs typeface="Andalus" pitchFamily="18" charset="-78"/>
            </a:endParaRPr>
          </a:p>
        </p:txBody>
      </p:sp>
      <p:pic>
        <p:nvPicPr>
          <p:cNvPr id="7" name="Picture 6"/>
          <p:cNvPicPr>
            <a:picLocks noChangeAspect="1"/>
          </p:cNvPicPr>
          <p:nvPr/>
        </p:nvPicPr>
        <p:blipFill>
          <a:blip r:embed="rId2"/>
          <a:stretch>
            <a:fillRect/>
          </a:stretch>
        </p:blipFill>
        <p:spPr>
          <a:xfrm>
            <a:off x="3619500" y="2071675"/>
            <a:ext cx="1981200" cy="7477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819400"/>
            <a:ext cx="3162403" cy="1295565"/>
          </a:xfrm>
          <a:prstGeom prst="rect">
            <a:avLst/>
          </a:prstGeom>
        </p:spPr>
      </p:pic>
    </p:spTree>
    <p:extLst>
      <p:ext uri="{BB962C8B-B14F-4D97-AF65-F5344CB8AC3E}">
        <p14:creationId xmlns:p14="http://schemas.microsoft.com/office/powerpoint/2010/main" val="1891808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Introduction</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will cover</a:t>
            </a:r>
          </a:p>
          <a:p>
            <a:r>
              <a:rPr lang="en-US" sz="1400" dirty="0">
                <a:latin typeface="Andalus" pitchFamily="18" charset="-78"/>
                <a:cs typeface="Andalus" pitchFamily="18" charset="-78"/>
              </a:rPr>
              <a:t>Basics </a:t>
            </a:r>
            <a:r>
              <a:rPr lang="en-US" sz="1400" dirty="0">
                <a:latin typeface="Andalus" pitchFamily="18" charset="-78"/>
                <a:cs typeface="Andalus" pitchFamily="18" charset="-78"/>
              </a:rPr>
              <a:t>of Error </a:t>
            </a:r>
            <a:r>
              <a:rPr lang="en-US" sz="1400" dirty="0">
                <a:latin typeface="Andalus" pitchFamily="18" charset="-78"/>
                <a:cs typeface="Andalus" pitchFamily="18" charset="-78"/>
              </a:rPr>
              <a:t>Handling</a:t>
            </a:r>
          </a:p>
          <a:p>
            <a:r>
              <a:rPr lang="en-US" sz="1400" dirty="0">
                <a:latin typeface="Andalus" pitchFamily="18" charset="-78"/>
                <a:cs typeface="Andalus" pitchFamily="18" charset="-78"/>
              </a:rPr>
              <a:t>Error Handling </a:t>
            </a:r>
            <a:r>
              <a:rPr lang="en-US" sz="1400" dirty="0" smtClean="0">
                <a:latin typeface="Andalus" pitchFamily="18" charset="-78"/>
                <a:cs typeface="Andalus" pitchFamily="18" charset="-78"/>
              </a:rPr>
              <a:t>Patterns</a:t>
            </a:r>
          </a:p>
          <a:p>
            <a:r>
              <a:rPr lang="en-US" sz="1400" dirty="0">
                <a:latin typeface="Andalus" pitchFamily="18" charset="-78"/>
                <a:cs typeface="Andalus" pitchFamily="18" charset="-78"/>
              </a:rPr>
              <a:t>Advanced Error Handling </a:t>
            </a:r>
            <a:r>
              <a:rPr lang="en-US" sz="1400" dirty="0" smtClean="0">
                <a:latin typeface="Andalus" pitchFamily="18" charset="-78"/>
                <a:cs typeface="Andalus" pitchFamily="18" charset="-78"/>
              </a:rPr>
              <a:t>Techniques</a:t>
            </a:r>
          </a:p>
          <a:p>
            <a:r>
              <a:rPr lang="en-US" sz="1400" dirty="0">
                <a:latin typeface="Andalus" pitchFamily="18" charset="-78"/>
                <a:cs typeface="Andalus" pitchFamily="18" charset="-78"/>
              </a:rPr>
              <a:t>Best Practices</a:t>
            </a:r>
            <a:endParaRPr lang="en-US" sz="1400" b="1"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803264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a:latin typeface="Andalus" pitchFamily="18" charset="-78"/>
                <a:cs typeface="Andalus" pitchFamily="18" charset="-78"/>
              </a:rPr>
              <a:t>Error Handling</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 </a:t>
            </a:r>
            <a:r>
              <a:rPr lang="en-US" sz="1400" b="1" dirty="0">
                <a:latin typeface="Andalus" pitchFamily="18" charset="-78"/>
                <a:cs typeface="Andalus" pitchFamily="18" charset="-78"/>
              </a:rPr>
              <a:t>1. </a:t>
            </a:r>
            <a:r>
              <a:rPr lang="en-US" sz="1400" b="1" dirty="0">
                <a:latin typeface="Andalus" pitchFamily="18" charset="-78"/>
                <a:cs typeface="Andalus" pitchFamily="18" charset="-78"/>
              </a:rPr>
              <a:t>Basics of Error Handling:</a:t>
            </a:r>
          </a:p>
          <a:p>
            <a:pPr marL="109728" indent="0">
              <a:buNone/>
            </a:pPr>
            <a:endParaRPr lang="en-US" sz="1400" b="1" dirty="0">
              <a:solidFill>
                <a:srgbClr val="002060"/>
              </a:solidFill>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a. Error Type:</a:t>
            </a:r>
          </a:p>
          <a:p>
            <a:pPr marL="109728" indent="0">
              <a:buNone/>
            </a:pPr>
            <a:r>
              <a:rPr lang="en-US" sz="1400" dirty="0">
                <a:latin typeface="Andalus" pitchFamily="18" charset="-78"/>
                <a:cs typeface="Andalus" pitchFamily="18" charset="-78"/>
              </a:rPr>
              <a:t>   - In Go, errors are represented as values that satisfy the `error` interface.</a:t>
            </a:r>
          </a:p>
          <a:p>
            <a:pPr marL="109728" indent="0">
              <a:buNone/>
            </a:pPr>
            <a:r>
              <a:rPr lang="en-US" sz="1400" dirty="0">
                <a:latin typeface="Andalus" pitchFamily="18" charset="-78"/>
                <a:cs typeface="Andalus" pitchFamily="18" charset="-78"/>
              </a:rPr>
              <a:t>   - The `error` interface is defined as `type error interface { Error() string }`.</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b. Returning Errors:</a:t>
            </a:r>
          </a:p>
          <a:p>
            <a:pPr marL="109728" indent="0">
              <a:buNone/>
            </a:pPr>
            <a:r>
              <a:rPr lang="en-US" sz="1400" dirty="0">
                <a:latin typeface="Andalus" pitchFamily="18" charset="-78"/>
                <a:cs typeface="Andalus" pitchFamily="18" charset="-78"/>
              </a:rPr>
              <a:t>   - Functions in Go that may encounter errors typically return an error value as the last return value.</a:t>
            </a:r>
          </a:p>
          <a:p>
            <a:pPr marL="109728" indent="0">
              <a:buNone/>
            </a:pPr>
            <a:r>
              <a:rPr lang="en-US" sz="1400" dirty="0">
                <a:latin typeface="Andalus" pitchFamily="18" charset="-78"/>
                <a:cs typeface="Andalus" pitchFamily="18" charset="-78"/>
              </a:rPr>
              <a:t>   - If the operation succeeds, the error value returned is `nil`.</a:t>
            </a:r>
          </a:p>
          <a:p>
            <a:pPr marL="109728" indent="0">
              <a:buNone/>
            </a:pPr>
            <a:r>
              <a:rPr lang="en-US" sz="1400" dirty="0">
                <a:latin typeface="Andalus" pitchFamily="18" charset="-78"/>
                <a:cs typeface="Andalus" pitchFamily="18" charset="-78"/>
              </a:rPr>
              <a:t>   - If the operation encounters an error, an appropriate error value is returned.</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c. Checking Errors:</a:t>
            </a:r>
          </a:p>
          <a:p>
            <a:pPr marL="109728" indent="0">
              <a:buNone/>
            </a:pPr>
            <a:r>
              <a:rPr lang="en-US" sz="1400" dirty="0">
                <a:latin typeface="Andalus" pitchFamily="18" charset="-78"/>
                <a:cs typeface="Andalus" pitchFamily="18" charset="-78"/>
              </a:rPr>
              <a:t>   - After calling a function that may return an error, it's crucial to check if an error occurred.</a:t>
            </a:r>
          </a:p>
          <a:p>
            <a:pPr marL="109728" indent="0">
              <a:buNone/>
            </a:pPr>
            <a:r>
              <a:rPr lang="en-US" sz="1400" dirty="0">
                <a:latin typeface="Andalus" pitchFamily="18" charset="-78"/>
                <a:cs typeface="Andalus" pitchFamily="18" charset="-78"/>
              </a:rPr>
              <a:t>   - This is typically done by comparing the returned error value to `nil`.</a:t>
            </a: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p:txBody>
      </p:sp>
    </p:spTree>
    <p:extLst>
      <p:ext uri="{BB962C8B-B14F-4D97-AF65-F5344CB8AC3E}">
        <p14:creationId xmlns:p14="http://schemas.microsoft.com/office/powerpoint/2010/main" val="516020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buNone/>
            </a:pPr>
            <a:r>
              <a:rPr lang="en-US" sz="1400" b="1" dirty="0" smtClean="0">
                <a:latin typeface="Andalus" pitchFamily="18" charset="-78"/>
                <a:cs typeface="Andalus" pitchFamily="18" charset="-78"/>
              </a:rPr>
              <a:t>### </a:t>
            </a:r>
            <a:r>
              <a:rPr lang="en-US" sz="1400" b="1" dirty="0">
                <a:latin typeface="Andalus" pitchFamily="18" charset="-78"/>
                <a:cs typeface="Andalus" pitchFamily="18" charset="-78"/>
              </a:rPr>
              <a:t>2. </a:t>
            </a:r>
            <a:r>
              <a:rPr lang="en-US" sz="1400" b="1" dirty="0">
                <a:latin typeface="Andalus" pitchFamily="18" charset="-78"/>
                <a:cs typeface="Andalus" pitchFamily="18" charset="-78"/>
              </a:rPr>
              <a:t>Error Handling Patterns:</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a. Simple Error Handling:</a:t>
            </a:r>
          </a:p>
          <a:p>
            <a:pPr marL="109728" indent="0">
              <a:buNone/>
            </a:pPr>
            <a:r>
              <a:rPr lang="en-US" sz="1400" dirty="0">
                <a:latin typeface="Andalus" pitchFamily="18" charset="-78"/>
                <a:cs typeface="Andalus" pitchFamily="18" charset="-78"/>
              </a:rPr>
              <a:t>   - Check the error directly after the function call.</a:t>
            </a:r>
          </a:p>
          <a:p>
            <a:pPr marL="109728" indent="0">
              <a:buNone/>
            </a:pPr>
            <a:endParaRPr lang="en-US" sz="1400" dirty="0" smtClean="0">
              <a:solidFill>
                <a:srgbClr val="FF0000"/>
              </a:solidFill>
              <a:latin typeface="Andalus" pitchFamily="18" charset="-78"/>
              <a:cs typeface="Andalus" pitchFamily="18" charset="-78"/>
            </a:endParaRPr>
          </a:p>
          <a:p>
            <a:pPr marL="109728" indent="0">
              <a:buNone/>
            </a:pPr>
            <a:r>
              <a:rPr lang="en-US" sz="1400" dirty="0" smtClean="0">
                <a:solidFill>
                  <a:srgbClr val="FF0000"/>
                </a:solidFill>
                <a:latin typeface="Andalus" pitchFamily="18" charset="-78"/>
                <a:cs typeface="Andalus" pitchFamily="18" charset="-78"/>
              </a:rPr>
              <a:t>result</a:t>
            </a:r>
            <a:r>
              <a:rPr lang="en-US" sz="1400" dirty="0">
                <a:solidFill>
                  <a:srgbClr val="FF0000"/>
                </a:solidFill>
                <a:latin typeface="Andalus" pitchFamily="18" charset="-78"/>
                <a:cs typeface="Andalus" pitchFamily="18" charset="-78"/>
              </a:rPr>
              <a:t>, err := </a:t>
            </a:r>
            <a:r>
              <a:rPr lang="en-US" sz="1400" dirty="0" err="1">
                <a:solidFill>
                  <a:srgbClr val="FF0000"/>
                </a:solidFill>
                <a:latin typeface="Andalus" pitchFamily="18" charset="-78"/>
                <a:cs typeface="Andalus" pitchFamily="18" charset="-78"/>
              </a:rPr>
              <a:t>SomeFunction</a:t>
            </a:r>
            <a:r>
              <a:rPr lang="en-US" sz="1400" dirty="0">
                <a:solidFill>
                  <a:srgbClr val="FF0000"/>
                </a:solidFill>
                <a:latin typeface="Andalus" pitchFamily="18" charset="-78"/>
                <a:cs typeface="Andalus" pitchFamily="18" charset="-78"/>
              </a:rPr>
              <a:t>()</a:t>
            </a:r>
          </a:p>
          <a:p>
            <a:pPr marL="109728" indent="0">
              <a:buNone/>
            </a:pPr>
            <a:r>
              <a:rPr lang="en-US" sz="1400" dirty="0">
                <a:solidFill>
                  <a:srgbClr val="FF0000"/>
                </a:solidFill>
                <a:latin typeface="Andalus" pitchFamily="18" charset="-78"/>
                <a:cs typeface="Andalus" pitchFamily="18" charset="-78"/>
              </a:rPr>
              <a:t>   if err != nil {</a:t>
            </a:r>
          </a:p>
          <a:p>
            <a:pPr marL="109728" indent="0">
              <a:buNone/>
            </a:pPr>
            <a:r>
              <a:rPr lang="en-US" sz="1400" dirty="0">
                <a:solidFill>
                  <a:srgbClr val="FF0000"/>
                </a:solidFill>
                <a:latin typeface="Andalus" pitchFamily="18" charset="-78"/>
                <a:cs typeface="Andalus" pitchFamily="18" charset="-78"/>
              </a:rPr>
              <a:t>       // Handle the error</a:t>
            </a:r>
          </a:p>
          <a:p>
            <a:pPr marL="109728" indent="0">
              <a:buNone/>
            </a:pPr>
            <a:r>
              <a:rPr lang="en-US" sz="1400" dirty="0">
                <a:solidFill>
                  <a:srgbClr val="FF0000"/>
                </a:solidFill>
                <a:latin typeface="Andalus" pitchFamily="18" charset="-78"/>
                <a:cs typeface="Andalus" pitchFamily="18" charset="-78"/>
              </a:rPr>
              <a:t>   }</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b. Error Propagation:</a:t>
            </a:r>
          </a:p>
          <a:p>
            <a:pPr marL="109728" indent="0">
              <a:buNone/>
            </a:pPr>
            <a:r>
              <a:rPr lang="en-US" sz="1400" dirty="0">
                <a:latin typeface="Andalus" pitchFamily="18" charset="-78"/>
                <a:cs typeface="Andalus" pitchFamily="18" charset="-78"/>
              </a:rPr>
              <a:t>   - Functions can propagate errors up the call stack by returning them to the caller.</a:t>
            </a:r>
          </a:p>
          <a:p>
            <a:pPr marL="109728" indent="0">
              <a:buNone/>
            </a:pPr>
            <a:r>
              <a:rPr lang="en-US" sz="1400" dirty="0">
                <a:latin typeface="Andalus" pitchFamily="18" charset="-78"/>
                <a:cs typeface="Andalus" pitchFamily="18" charset="-78"/>
              </a:rPr>
              <a:t>   - Each layer in the call stack can choose to handle the error or propagate it further.</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c. Error Wrapping:</a:t>
            </a:r>
          </a:p>
          <a:p>
            <a:pPr marL="109728" indent="0">
              <a:buNone/>
            </a:pPr>
            <a:r>
              <a:rPr lang="en-US" sz="1400" dirty="0">
                <a:latin typeface="Andalus" pitchFamily="18" charset="-78"/>
                <a:cs typeface="Andalus" pitchFamily="18" charset="-78"/>
              </a:rPr>
              <a:t>   - Wrap errors with additional context to provide more information about the error's origin.</a:t>
            </a:r>
          </a:p>
          <a:p>
            <a:pPr marL="109728" indent="0">
              <a:buNone/>
            </a:pPr>
            <a:r>
              <a:rPr lang="en-US" sz="1400" dirty="0">
                <a:latin typeface="Andalus" pitchFamily="18" charset="-78"/>
                <a:cs typeface="Andalus" pitchFamily="18" charset="-78"/>
              </a:rPr>
              <a:t>   - This is done using the `</a:t>
            </a:r>
            <a:r>
              <a:rPr lang="en-US" sz="1400" dirty="0" err="1">
                <a:latin typeface="Andalus" pitchFamily="18" charset="-78"/>
                <a:cs typeface="Andalus" pitchFamily="18" charset="-78"/>
              </a:rPr>
              <a:t>fmt.Errorf</a:t>
            </a:r>
            <a:r>
              <a:rPr lang="en-US" sz="1400" dirty="0">
                <a:latin typeface="Andalus" pitchFamily="18" charset="-78"/>
                <a:cs typeface="Andalus" pitchFamily="18" charset="-78"/>
              </a:rPr>
              <a:t>` function or the `</a:t>
            </a:r>
            <a:r>
              <a:rPr lang="en-US" sz="1400" dirty="0" err="1">
                <a:latin typeface="Andalus" pitchFamily="18" charset="-78"/>
                <a:cs typeface="Andalus" pitchFamily="18" charset="-78"/>
              </a:rPr>
              <a:t>errors.New</a:t>
            </a:r>
            <a:r>
              <a:rPr lang="en-US" sz="1400" dirty="0">
                <a:latin typeface="Andalus" pitchFamily="18" charset="-78"/>
                <a:cs typeface="Andalus" pitchFamily="18" charset="-78"/>
              </a:rPr>
              <a:t>` function.</a:t>
            </a: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p:txBody>
      </p:sp>
    </p:spTree>
    <p:extLst>
      <p:ext uri="{BB962C8B-B14F-4D97-AF65-F5344CB8AC3E}">
        <p14:creationId xmlns:p14="http://schemas.microsoft.com/office/powerpoint/2010/main" val="1452993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buNone/>
            </a:pPr>
            <a:r>
              <a:rPr lang="en-US" sz="1400" b="1" dirty="0" smtClean="0">
                <a:latin typeface="Andalus" pitchFamily="18" charset="-78"/>
                <a:cs typeface="Andalus" pitchFamily="18" charset="-78"/>
              </a:rPr>
              <a:t>### </a:t>
            </a:r>
            <a:r>
              <a:rPr lang="en-US" sz="1400" b="1" dirty="0">
                <a:latin typeface="Andalus" pitchFamily="18" charset="-78"/>
                <a:cs typeface="Andalus" pitchFamily="18" charset="-78"/>
              </a:rPr>
              <a:t>3. </a:t>
            </a:r>
            <a:r>
              <a:rPr lang="en-US" sz="1400" b="1" dirty="0">
                <a:latin typeface="Andalus" pitchFamily="18" charset="-78"/>
                <a:cs typeface="Andalus" pitchFamily="18" charset="-78"/>
              </a:rPr>
              <a:t>Advanced Error Handling Techniques:</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a. Custom Error Types:</a:t>
            </a:r>
          </a:p>
          <a:p>
            <a:pPr marL="109728" indent="0">
              <a:buNone/>
            </a:pPr>
            <a:r>
              <a:rPr lang="en-US" sz="1400" dirty="0">
                <a:latin typeface="Andalus" pitchFamily="18" charset="-78"/>
                <a:cs typeface="Andalus" pitchFamily="18" charset="-78"/>
              </a:rPr>
              <a:t>   - Define custom error types to provide more context and make error handling more expressive.</a:t>
            </a:r>
          </a:p>
          <a:p>
            <a:pPr marL="109728" indent="0">
              <a:buNone/>
            </a:pPr>
            <a:r>
              <a:rPr lang="en-US" sz="1400" dirty="0">
                <a:latin typeface="Andalus" pitchFamily="18" charset="-78"/>
                <a:cs typeface="Andalus" pitchFamily="18" charset="-78"/>
              </a:rPr>
              <a:t>   - Custom error types should implement the `Error()` method.</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b. Error Handling in </a:t>
            </a:r>
            <a:r>
              <a:rPr lang="en-US" sz="1400" b="1" dirty="0" err="1">
                <a:solidFill>
                  <a:srgbClr val="002060"/>
                </a:solidFill>
                <a:latin typeface="Andalus" pitchFamily="18" charset="-78"/>
                <a:cs typeface="Andalus" pitchFamily="18" charset="-78"/>
              </a:rPr>
              <a:t>Goroutines</a:t>
            </a:r>
            <a:r>
              <a:rPr lang="en-US" sz="1400" b="1" dirty="0">
                <a:solidFill>
                  <a:srgbClr val="002060"/>
                </a:solidFill>
                <a:latin typeface="Andalus" pitchFamily="18" charset="-78"/>
                <a:cs typeface="Andalus" pitchFamily="18" charset="-78"/>
              </a:rPr>
              <a:t>:</a:t>
            </a:r>
          </a:p>
          <a:p>
            <a:pPr marL="109728" indent="0">
              <a:buNone/>
            </a:pPr>
            <a:r>
              <a:rPr lang="en-US" sz="1400" dirty="0">
                <a:latin typeface="Andalus" pitchFamily="18" charset="-78"/>
                <a:cs typeface="Andalus" pitchFamily="18" charset="-78"/>
              </a:rPr>
              <a:t>   - Errors from </a:t>
            </a:r>
            <a:r>
              <a:rPr lang="en-US" sz="1400" dirty="0" err="1">
                <a:latin typeface="Andalus" pitchFamily="18" charset="-78"/>
                <a:cs typeface="Andalus" pitchFamily="18" charset="-78"/>
              </a:rPr>
              <a:t>goroutines</a:t>
            </a:r>
            <a:r>
              <a:rPr lang="en-US" sz="1400" dirty="0">
                <a:latin typeface="Andalus" pitchFamily="18" charset="-78"/>
                <a:cs typeface="Andalus" pitchFamily="18" charset="-78"/>
              </a:rPr>
              <a:t> can be collected using channels or the `sync` package.</a:t>
            </a:r>
          </a:p>
          <a:p>
            <a:pPr marL="109728" indent="0">
              <a:buNone/>
            </a:pPr>
            <a:r>
              <a:rPr lang="en-US" sz="1400" dirty="0">
                <a:latin typeface="Andalus" pitchFamily="18" charset="-78"/>
                <a:cs typeface="Andalus" pitchFamily="18" charset="-78"/>
              </a:rPr>
              <a:t>   - Use a `select` statement to handle errors from multiple </a:t>
            </a:r>
            <a:r>
              <a:rPr lang="en-US" sz="1400" dirty="0" err="1">
                <a:latin typeface="Andalus" pitchFamily="18" charset="-78"/>
                <a:cs typeface="Andalus" pitchFamily="18" charset="-78"/>
              </a:rPr>
              <a:t>goroutines</a:t>
            </a:r>
            <a:r>
              <a:rPr lang="en-US" sz="1400" dirty="0">
                <a:latin typeface="Andalus" pitchFamily="18" charset="-78"/>
                <a:cs typeface="Andalus" pitchFamily="18" charset="-78"/>
              </a:rPr>
              <a:t>.</a:t>
            </a:r>
          </a:p>
          <a:p>
            <a:pPr marL="109728" indent="0">
              <a:buNone/>
            </a:pPr>
            <a:endParaRPr lang="en-US" sz="1400" b="1" dirty="0">
              <a:solidFill>
                <a:srgbClr val="002060"/>
              </a:solidFill>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c. Contextual Errors:</a:t>
            </a:r>
          </a:p>
          <a:p>
            <a:pPr marL="109728" indent="0">
              <a:buNone/>
            </a:pPr>
            <a:r>
              <a:rPr lang="en-US" sz="1400" dirty="0">
                <a:latin typeface="Andalus" pitchFamily="18" charset="-78"/>
                <a:cs typeface="Andalus" pitchFamily="18" charset="-78"/>
              </a:rPr>
              <a:t>   - Use the `context` package to pass context information along with errors.</a:t>
            </a:r>
          </a:p>
          <a:p>
            <a:pPr marL="109728" indent="0">
              <a:buNone/>
            </a:pPr>
            <a:r>
              <a:rPr lang="en-US" sz="1400" dirty="0">
                <a:latin typeface="Andalus" pitchFamily="18" charset="-78"/>
                <a:cs typeface="Andalus" pitchFamily="18" charset="-78"/>
              </a:rPr>
              <a:t>   - This helps in understanding the context in which an error occurred.</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d. Panic and Recover:</a:t>
            </a:r>
          </a:p>
          <a:p>
            <a:pPr marL="109728" indent="0">
              <a:buNone/>
            </a:pPr>
            <a:r>
              <a:rPr lang="en-US" sz="1400" dirty="0">
                <a:latin typeface="Andalus" pitchFamily="18" charset="-78"/>
                <a:cs typeface="Andalus" pitchFamily="18" charset="-78"/>
              </a:rPr>
              <a:t>   - `panic` is used to stop normal execution of a function.</a:t>
            </a:r>
          </a:p>
          <a:p>
            <a:pPr marL="109728" indent="0">
              <a:buNone/>
            </a:pPr>
            <a:r>
              <a:rPr lang="en-US" sz="1400" dirty="0">
                <a:latin typeface="Andalus" pitchFamily="18" charset="-78"/>
                <a:cs typeface="Andalus" pitchFamily="18" charset="-78"/>
              </a:rPr>
              <a:t>   - `recover` is used to handle panics and resume normal execution.</a:t>
            </a: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p:txBody>
      </p:sp>
    </p:spTree>
    <p:extLst>
      <p:ext uri="{BB962C8B-B14F-4D97-AF65-F5344CB8AC3E}">
        <p14:creationId xmlns:p14="http://schemas.microsoft.com/office/powerpoint/2010/main" val="3832414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buNone/>
            </a:pPr>
            <a:r>
              <a:rPr lang="en-US" sz="1400" b="1" dirty="0" smtClean="0">
                <a:latin typeface="Andalus" pitchFamily="18" charset="-78"/>
                <a:cs typeface="Andalus" pitchFamily="18" charset="-78"/>
              </a:rPr>
              <a:t>### </a:t>
            </a:r>
            <a:r>
              <a:rPr lang="en-US" sz="1400" b="1" dirty="0">
                <a:latin typeface="Andalus" pitchFamily="18" charset="-78"/>
                <a:cs typeface="Andalus" pitchFamily="18" charset="-78"/>
              </a:rPr>
              <a:t>4. </a:t>
            </a:r>
            <a:r>
              <a:rPr lang="en-US" sz="1400" b="1" dirty="0">
                <a:latin typeface="Andalus" pitchFamily="18" charset="-78"/>
                <a:cs typeface="Andalus" pitchFamily="18" charset="-78"/>
              </a:rPr>
              <a:t>Best Practices:</a:t>
            </a:r>
          </a:p>
          <a:p>
            <a:pPr marL="109728" indent="0">
              <a:buNone/>
            </a:pPr>
            <a:endParaRPr lang="en-US" sz="1400" b="1" dirty="0">
              <a:solidFill>
                <a:srgbClr val="002060"/>
              </a:solidFill>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a. Handle Errors Where They Occur:</a:t>
            </a:r>
          </a:p>
          <a:p>
            <a:pPr marL="109728" indent="0">
              <a:buNone/>
            </a:pPr>
            <a:r>
              <a:rPr lang="en-US" sz="1400" dirty="0">
                <a:latin typeface="Andalus" pitchFamily="18" charset="-78"/>
                <a:cs typeface="Andalus" pitchFamily="18" charset="-78"/>
              </a:rPr>
              <a:t>   - Handle errors as close to their source as possible for better clarity and maintainability.</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b. Provide Context in Errors:</a:t>
            </a:r>
          </a:p>
          <a:p>
            <a:pPr marL="109728" indent="0">
              <a:buNone/>
            </a:pPr>
            <a:r>
              <a:rPr lang="en-US" sz="1400" dirty="0">
                <a:latin typeface="Andalus" pitchFamily="18" charset="-78"/>
                <a:cs typeface="Andalus" pitchFamily="18" charset="-78"/>
              </a:rPr>
              <a:t>   - Wrap errors with additional context to provide meaningful error messages.</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c. Avoid Silent Failures:</a:t>
            </a:r>
          </a:p>
          <a:p>
            <a:pPr marL="109728" indent="0">
              <a:buNone/>
            </a:pPr>
            <a:r>
              <a:rPr lang="en-US" sz="1400" dirty="0">
                <a:latin typeface="Andalus" pitchFamily="18" charset="-78"/>
                <a:cs typeface="Andalus" pitchFamily="18" charset="-78"/>
              </a:rPr>
              <a:t>   - Always check for errors and handle them appropriately rather than ignoring them.</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d. Logging Errors:</a:t>
            </a:r>
          </a:p>
          <a:p>
            <a:pPr marL="109728" indent="0">
              <a:buNone/>
            </a:pPr>
            <a:r>
              <a:rPr lang="en-US" sz="1400" dirty="0">
                <a:latin typeface="Andalus" pitchFamily="18" charset="-78"/>
                <a:cs typeface="Andalus" pitchFamily="18" charset="-78"/>
              </a:rPr>
              <a:t>   - Log errors with sufficient information for debugging and troubleshooting.</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2060"/>
                </a:solidFill>
                <a:latin typeface="Andalus" pitchFamily="18" charset="-78"/>
                <a:cs typeface="Andalus" pitchFamily="18" charset="-78"/>
              </a:rPr>
              <a:t>#### e. Test Error Paths:</a:t>
            </a:r>
          </a:p>
          <a:p>
            <a:pPr marL="109728" indent="0">
              <a:buNone/>
            </a:pPr>
            <a:r>
              <a:rPr lang="en-US" sz="1400" dirty="0">
                <a:latin typeface="Andalus" pitchFamily="18" charset="-78"/>
                <a:cs typeface="Andalus" pitchFamily="18" charset="-78"/>
              </a:rPr>
              <a:t>   - Write tests to ensure that error paths are handled correctly.</a:t>
            </a:r>
          </a:p>
          <a:p>
            <a:pPr marL="109728" indent="0">
              <a:buNone/>
            </a:pPr>
            <a:endParaRPr lang="en-US" sz="1400" dirty="0">
              <a:latin typeface="Andalus" pitchFamily="18" charset="-78"/>
              <a:cs typeface="Andalus" pitchFamily="18" charset="-78"/>
            </a:endParaRPr>
          </a:p>
          <a:p>
            <a:pPr marL="109728" indent="0">
              <a:buNone/>
            </a:pPr>
            <a:r>
              <a:rPr lang="en-US" sz="1400" dirty="0">
                <a:latin typeface="Andalus" pitchFamily="18" charset="-78"/>
                <a:cs typeface="Andalus" pitchFamily="18" charset="-78"/>
              </a:rPr>
              <a:t>Error handling in Go emphasizes simplicity, explicitness, and reliability, making it easier to write and maintain robust software systems. By following best practices and leveraging advanced techniques, developers can build resilient applications that gracefully handle errors.</a:t>
            </a:r>
            <a:endParaRPr lang="en-IN"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p:txBody>
      </p:sp>
    </p:spTree>
    <p:extLst>
      <p:ext uri="{BB962C8B-B14F-4D97-AF65-F5344CB8AC3E}">
        <p14:creationId xmlns:p14="http://schemas.microsoft.com/office/powerpoint/2010/main" val="3288290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Summary</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have covered</a:t>
            </a:r>
          </a:p>
          <a:p>
            <a:pPr marL="109728" indent="0">
              <a:buNone/>
            </a:pPr>
            <a:r>
              <a:rPr lang="en-US" sz="1400" b="1" dirty="0" smtClean="0">
                <a:latin typeface="Andalus" pitchFamily="18" charset="-78"/>
                <a:cs typeface="Andalus" pitchFamily="18" charset="-78"/>
              </a:rPr>
              <a:t>-------------------------------</a:t>
            </a:r>
          </a:p>
          <a:p>
            <a:r>
              <a:rPr lang="en-US" sz="1400" dirty="0">
                <a:latin typeface="Andalus" pitchFamily="18" charset="-78"/>
                <a:cs typeface="Andalus" pitchFamily="18" charset="-78"/>
              </a:rPr>
              <a:t>Basics of Error Handling</a:t>
            </a:r>
          </a:p>
          <a:p>
            <a:r>
              <a:rPr lang="en-US" sz="1400" dirty="0">
                <a:latin typeface="Andalus" pitchFamily="18" charset="-78"/>
                <a:cs typeface="Andalus" pitchFamily="18" charset="-78"/>
              </a:rPr>
              <a:t>Error Handling Patterns</a:t>
            </a:r>
          </a:p>
          <a:p>
            <a:r>
              <a:rPr lang="en-US" sz="1400" dirty="0">
                <a:latin typeface="Andalus" pitchFamily="18" charset="-78"/>
                <a:cs typeface="Andalus" pitchFamily="18" charset="-78"/>
              </a:rPr>
              <a:t>Advanced Error Handling Techniques</a:t>
            </a:r>
          </a:p>
          <a:p>
            <a:r>
              <a:rPr lang="en-US" sz="1400" dirty="0">
                <a:latin typeface="Andalus" pitchFamily="18" charset="-78"/>
                <a:cs typeface="Andalus" pitchFamily="18" charset="-78"/>
              </a:rPr>
              <a:t>Best Practices</a:t>
            </a:r>
            <a:endParaRPr lang="en-US" sz="1400" b="1"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007543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95400"/>
            <a:ext cx="5334000" cy="2716734"/>
          </a:xfrm>
          <a:prstGeom prst="rect">
            <a:avLst/>
          </a:prstGeom>
        </p:spPr>
      </p:pic>
    </p:spTree>
    <p:extLst>
      <p:ext uri="{BB962C8B-B14F-4D97-AF65-F5344CB8AC3E}">
        <p14:creationId xmlns:p14="http://schemas.microsoft.com/office/powerpoint/2010/main" val="1984260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47800"/>
            <a:ext cx="5108895" cy="3200400"/>
          </a:xfrm>
          <a:prstGeom prst="rect">
            <a:avLst/>
          </a:prstGeom>
        </p:spPr>
      </p:pic>
    </p:spTree>
    <p:extLst>
      <p:ext uri="{BB962C8B-B14F-4D97-AF65-F5344CB8AC3E}">
        <p14:creationId xmlns:p14="http://schemas.microsoft.com/office/powerpoint/2010/main" val="29620593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18606</TotalTime>
  <Words>654</Words>
  <Application>Microsoft Office PowerPoint</Application>
  <PresentationFormat>On-screen Show (4:3)</PresentationFormat>
  <Paragraphs>174</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Andalus</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GangBoard (A division of Besant Technologies)</dc:title>
  <dc:creator>fardeen</dc:creator>
  <cp:lastModifiedBy>hp</cp:lastModifiedBy>
  <cp:revision>1619</cp:revision>
  <dcterms:created xsi:type="dcterms:W3CDTF">2018-01-16T19:20:37Z</dcterms:created>
  <dcterms:modified xsi:type="dcterms:W3CDTF">2024-04-29T02:10:54Z</dcterms:modified>
</cp:coreProperties>
</file>