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EC2D01-9FEC-416D-8EB5-7E2D15E2F4EE}">
          <p14:sldIdLst>
            <p14:sldId id="256"/>
            <p14:sldId id="257"/>
            <p14:sldId id="258"/>
            <p14:sldId id="259"/>
            <p14:sldId id="260"/>
            <p14:sldId id="261"/>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655A43B-2CA0-46FB-9D8D-0C14D2EF8223}" type="datetimeFigureOut">
              <a:rPr lang="en-IN" smtClean="0"/>
              <a:t>11-09-2021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D0B6212F-FD93-4723-BFD8-131987CC4BB1}" type="slidenum">
              <a:rPr lang="en-IN" smtClean="0"/>
              <a:t>‹#›</a:t>
            </a:fld>
            <a:endParaRPr lang="en-IN"/>
          </a:p>
        </p:txBody>
      </p:sp>
    </p:spTree>
    <p:extLst>
      <p:ext uri="{BB962C8B-B14F-4D97-AF65-F5344CB8AC3E}">
        <p14:creationId xmlns:p14="http://schemas.microsoft.com/office/powerpoint/2010/main" val="2851889138"/>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5A43B-2CA0-46FB-9D8D-0C14D2EF8223}"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6212F-FD93-4723-BFD8-131987CC4BB1}" type="slidenum">
              <a:rPr lang="en-IN" smtClean="0"/>
              <a:t>‹#›</a:t>
            </a:fld>
            <a:endParaRPr lang="en-IN"/>
          </a:p>
        </p:txBody>
      </p:sp>
    </p:spTree>
    <p:extLst>
      <p:ext uri="{BB962C8B-B14F-4D97-AF65-F5344CB8AC3E}">
        <p14:creationId xmlns:p14="http://schemas.microsoft.com/office/powerpoint/2010/main" val="1155204411"/>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5A43B-2CA0-46FB-9D8D-0C14D2EF8223}"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6212F-FD93-4723-BFD8-131987CC4BB1}" type="slidenum">
              <a:rPr lang="en-IN" smtClean="0"/>
              <a:t>‹#›</a:t>
            </a:fld>
            <a:endParaRPr lang="en-IN"/>
          </a:p>
        </p:txBody>
      </p:sp>
    </p:spTree>
    <p:extLst>
      <p:ext uri="{BB962C8B-B14F-4D97-AF65-F5344CB8AC3E}">
        <p14:creationId xmlns:p14="http://schemas.microsoft.com/office/powerpoint/2010/main" val="2747863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5A43B-2CA0-46FB-9D8D-0C14D2EF8223}"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6212F-FD93-4723-BFD8-131987CC4BB1}"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99696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5A43B-2CA0-46FB-9D8D-0C14D2EF8223}"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6212F-FD93-4723-BFD8-131987CC4BB1}" type="slidenum">
              <a:rPr lang="en-IN" smtClean="0"/>
              <a:t>‹#›</a:t>
            </a:fld>
            <a:endParaRPr lang="en-IN"/>
          </a:p>
        </p:txBody>
      </p:sp>
    </p:spTree>
    <p:extLst>
      <p:ext uri="{BB962C8B-B14F-4D97-AF65-F5344CB8AC3E}">
        <p14:creationId xmlns:p14="http://schemas.microsoft.com/office/powerpoint/2010/main" val="1056942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55A43B-2CA0-46FB-9D8D-0C14D2EF8223}" type="datetimeFigureOut">
              <a:rPr lang="en-IN" smtClean="0"/>
              <a:t>11-09-2021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B6212F-FD93-4723-BFD8-131987CC4BB1}" type="slidenum">
              <a:rPr lang="en-IN" smtClean="0"/>
              <a:t>‹#›</a:t>
            </a:fld>
            <a:endParaRPr lang="en-IN"/>
          </a:p>
        </p:txBody>
      </p:sp>
    </p:spTree>
    <p:extLst>
      <p:ext uri="{BB962C8B-B14F-4D97-AF65-F5344CB8AC3E}">
        <p14:creationId xmlns:p14="http://schemas.microsoft.com/office/powerpoint/2010/main" val="2795128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55A43B-2CA0-46FB-9D8D-0C14D2EF8223}" type="datetimeFigureOut">
              <a:rPr lang="en-IN" smtClean="0"/>
              <a:t>11-09-2021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B6212F-FD93-4723-BFD8-131987CC4BB1}" type="slidenum">
              <a:rPr lang="en-IN" smtClean="0"/>
              <a:t>‹#›</a:t>
            </a:fld>
            <a:endParaRPr lang="en-IN"/>
          </a:p>
        </p:txBody>
      </p:sp>
    </p:spTree>
    <p:extLst>
      <p:ext uri="{BB962C8B-B14F-4D97-AF65-F5344CB8AC3E}">
        <p14:creationId xmlns:p14="http://schemas.microsoft.com/office/powerpoint/2010/main" val="3438340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5A43B-2CA0-46FB-9D8D-0C14D2EF8223}"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6212F-FD93-4723-BFD8-131987CC4BB1}" type="slidenum">
              <a:rPr lang="en-IN" smtClean="0"/>
              <a:t>‹#›</a:t>
            </a:fld>
            <a:endParaRPr lang="en-IN"/>
          </a:p>
        </p:txBody>
      </p:sp>
    </p:spTree>
    <p:extLst>
      <p:ext uri="{BB962C8B-B14F-4D97-AF65-F5344CB8AC3E}">
        <p14:creationId xmlns:p14="http://schemas.microsoft.com/office/powerpoint/2010/main" val="102360475"/>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5A43B-2CA0-46FB-9D8D-0C14D2EF8223}"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6212F-FD93-4723-BFD8-131987CC4BB1}" type="slidenum">
              <a:rPr lang="en-IN" smtClean="0"/>
              <a:t>‹#›</a:t>
            </a:fld>
            <a:endParaRPr lang="en-IN"/>
          </a:p>
        </p:txBody>
      </p:sp>
    </p:spTree>
    <p:extLst>
      <p:ext uri="{BB962C8B-B14F-4D97-AF65-F5344CB8AC3E}">
        <p14:creationId xmlns:p14="http://schemas.microsoft.com/office/powerpoint/2010/main" val="1698077243"/>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5A43B-2CA0-46FB-9D8D-0C14D2EF8223}"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6212F-FD93-4723-BFD8-131987CC4BB1}" type="slidenum">
              <a:rPr lang="en-IN" smtClean="0"/>
              <a:t>‹#›</a:t>
            </a:fld>
            <a:endParaRPr lang="en-IN"/>
          </a:p>
        </p:txBody>
      </p:sp>
    </p:spTree>
    <p:extLst>
      <p:ext uri="{BB962C8B-B14F-4D97-AF65-F5344CB8AC3E}">
        <p14:creationId xmlns:p14="http://schemas.microsoft.com/office/powerpoint/2010/main" val="2966504667"/>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5A43B-2CA0-46FB-9D8D-0C14D2EF8223}"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6212F-FD93-4723-BFD8-131987CC4BB1}" type="slidenum">
              <a:rPr lang="en-IN" smtClean="0"/>
              <a:t>‹#›</a:t>
            </a:fld>
            <a:endParaRPr lang="en-IN"/>
          </a:p>
        </p:txBody>
      </p:sp>
    </p:spTree>
    <p:extLst>
      <p:ext uri="{BB962C8B-B14F-4D97-AF65-F5344CB8AC3E}">
        <p14:creationId xmlns:p14="http://schemas.microsoft.com/office/powerpoint/2010/main" val="1687611806"/>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55A43B-2CA0-46FB-9D8D-0C14D2EF8223}"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6212F-FD93-4723-BFD8-131987CC4BB1}" type="slidenum">
              <a:rPr lang="en-IN" smtClean="0"/>
              <a:t>‹#›</a:t>
            </a:fld>
            <a:endParaRPr lang="en-IN"/>
          </a:p>
        </p:txBody>
      </p:sp>
    </p:spTree>
    <p:extLst>
      <p:ext uri="{BB962C8B-B14F-4D97-AF65-F5344CB8AC3E}">
        <p14:creationId xmlns:p14="http://schemas.microsoft.com/office/powerpoint/2010/main" val="3132715166"/>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55A43B-2CA0-46FB-9D8D-0C14D2EF8223}" type="datetimeFigureOut">
              <a:rPr lang="en-IN" smtClean="0"/>
              <a:t>11-09-2021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B6212F-FD93-4723-BFD8-131987CC4BB1}" type="slidenum">
              <a:rPr lang="en-IN" smtClean="0"/>
              <a:t>‹#›</a:t>
            </a:fld>
            <a:endParaRPr lang="en-IN"/>
          </a:p>
        </p:txBody>
      </p:sp>
    </p:spTree>
    <p:extLst>
      <p:ext uri="{BB962C8B-B14F-4D97-AF65-F5344CB8AC3E}">
        <p14:creationId xmlns:p14="http://schemas.microsoft.com/office/powerpoint/2010/main" val="3791158601"/>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55A43B-2CA0-46FB-9D8D-0C14D2EF8223}" type="datetimeFigureOut">
              <a:rPr lang="en-IN" smtClean="0"/>
              <a:t>11-09-2021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B6212F-FD93-4723-BFD8-131987CC4BB1}" type="slidenum">
              <a:rPr lang="en-IN" smtClean="0"/>
              <a:t>‹#›</a:t>
            </a:fld>
            <a:endParaRPr lang="en-IN"/>
          </a:p>
        </p:txBody>
      </p:sp>
    </p:spTree>
    <p:extLst>
      <p:ext uri="{BB962C8B-B14F-4D97-AF65-F5344CB8AC3E}">
        <p14:creationId xmlns:p14="http://schemas.microsoft.com/office/powerpoint/2010/main" val="62363147"/>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5A43B-2CA0-46FB-9D8D-0C14D2EF8223}" type="datetimeFigureOut">
              <a:rPr lang="en-IN" smtClean="0"/>
              <a:t>11-09-2021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B6212F-FD93-4723-BFD8-131987CC4BB1}" type="slidenum">
              <a:rPr lang="en-IN" smtClean="0"/>
              <a:t>‹#›</a:t>
            </a:fld>
            <a:endParaRPr lang="en-IN"/>
          </a:p>
        </p:txBody>
      </p:sp>
    </p:spTree>
    <p:extLst>
      <p:ext uri="{BB962C8B-B14F-4D97-AF65-F5344CB8AC3E}">
        <p14:creationId xmlns:p14="http://schemas.microsoft.com/office/powerpoint/2010/main" val="527423416"/>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5A43B-2CA0-46FB-9D8D-0C14D2EF8223}"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6212F-FD93-4723-BFD8-131987CC4BB1}" type="slidenum">
              <a:rPr lang="en-IN" smtClean="0"/>
              <a:t>‹#›</a:t>
            </a:fld>
            <a:endParaRPr lang="en-IN"/>
          </a:p>
        </p:txBody>
      </p:sp>
    </p:spTree>
    <p:extLst>
      <p:ext uri="{BB962C8B-B14F-4D97-AF65-F5344CB8AC3E}">
        <p14:creationId xmlns:p14="http://schemas.microsoft.com/office/powerpoint/2010/main" val="3859496567"/>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5A43B-2CA0-46FB-9D8D-0C14D2EF8223}"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6212F-FD93-4723-BFD8-131987CC4BB1}" type="slidenum">
              <a:rPr lang="en-IN" smtClean="0"/>
              <a:t>‹#›</a:t>
            </a:fld>
            <a:endParaRPr lang="en-IN"/>
          </a:p>
        </p:txBody>
      </p:sp>
    </p:spTree>
    <p:extLst>
      <p:ext uri="{BB962C8B-B14F-4D97-AF65-F5344CB8AC3E}">
        <p14:creationId xmlns:p14="http://schemas.microsoft.com/office/powerpoint/2010/main" val="3391309969"/>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55A43B-2CA0-46FB-9D8D-0C14D2EF8223}" type="datetimeFigureOut">
              <a:rPr lang="en-IN" smtClean="0"/>
              <a:t>11-09-2021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B6212F-FD93-4723-BFD8-131987CC4BB1}" type="slidenum">
              <a:rPr lang="en-IN" smtClean="0"/>
              <a:t>‹#›</a:t>
            </a:fld>
            <a:endParaRPr lang="en-IN"/>
          </a:p>
        </p:txBody>
      </p:sp>
    </p:spTree>
    <p:extLst>
      <p:ext uri="{BB962C8B-B14F-4D97-AF65-F5344CB8AC3E}">
        <p14:creationId xmlns:p14="http://schemas.microsoft.com/office/powerpoint/2010/main" val="1767464208"/>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89EC-D6E1-437D-8ADF-8104A3F7C603}"/>
              </a:ext>
            </a:extLst>
          </p:cNvPr>
          <p:cNvSpPr>
            <a:spLocks noGrp="1"/>
          </p:cNvSpPr>
          <p:nvPr>
            <p:ph type="ctrTitle"/>
          </p:nvPr>
        </p:nvSpPr>
        <p:spPr>
          <a:xfrm>
            <a:off x="2401764" y="1818178"/>
            <a:ext cx="7898423" cy="1136040"/>
          </a:xfrm>
        </p:spPr>
        <p:txBody>
          <a:bodyPr>
            <a:noAutofit/>
          </a:bodyPr>
          <a:lstStyle/>
          <a:p>
            <a:br>
              <a:rPr lang="en-IN"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br>
              <a:rPr lang="en-IN"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br>
              <a:rPr lang="en-IN"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r>
              <a:rPr lang="en-IN"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Auto-Sunlight Solar Panel </a:t>
            </a:r>
            <a:br>
              <a:rPr lang="en-IN"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r>
              <a:rPr lang="en-IN"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Detector and Door Lock </a:t>
            </a:r>
          </a:p>
        </p:txBody>
      </p:sp>
      <p:pic>
        <p:nvPicPr>
          <p:cNvPr id="5" name="Picture 4">
            <a:extLst>
              <a:ext uri="{FF2B5EF4-FFF2-40B4-BE49-F238E27FC236}">
                <a16:creationId xmlns:a16="http://schemas.microsoft.com/office/drawing/2014/main" id="{C38F3C40-06A5-4543-BC1C-5770984126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432" y="3478764"/>
            <a:ext cx="3327483" cy="185799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725A9334-3D2C-4214-ABA2-818CAADB50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979" y="3402621"/>
            <a:ext cx="3772208" cy="185799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25329937"/>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DBC8-BA5D-4D98-BFC3-732A63BA72E7}"/>
              </a:ext>
            </a:extLst>
          </p:cNvPr>
          <p:cNvSpPr>
            <a:spLocks noGrp="1"/>
          </p:cNvSpPr>
          <p:nvPr>
            <p:ph type="title"/>
          </p:nvPr>
        </p:nvSpPr>
        <p:spPr>
          <a:xfrm>
            <a:off x="1295402" y="982132"/>
            <a:ext cx="9601196" cy="1251113"/>
          </a:xfrm>
        </p:spPr>
        <p:txBody>
          <a:bodyPr/>
          <a:lstStyle/>
          <a:p>
            <a:r>
              <a:rPr lang="en-IN" dirty="0"/>
              <a:t>Introduction	</a:t>
            </a:r>
          </a:p>
        </p:txBody>
      </p:sp>
      <p:sp>
        <p:nvSpPr>
          <p:cNvPr id="3" name="Content Placeholder 2">
            <a:extLst>
              <a:ext uri="{FF2B5EF4-FFF2-40B4-BE49-F238E27FC236}">
                <a16:creationId xmlns:a16="http://schemas.microsoft.com/office/drawing/2014/main" id="{B1C8DF20-7A1C-4801-A30C-1AE6BCE42A9A}"/>
              </a:ext>
            </a:extLst>
          </p:cNvPr>
          <p:cNvSpPr>
            <a:spLocks noGrp="1"/>
          </p:cNvSpPr>
          <p:nvPr>
            <p:ph idx="1"/>
          </p:nvPr>
        </p:nvSpPr>
        <p:spPr>
          <a:xfrm>
            <a:off x="1189895" y="2233245"/>
            <a:ext cx="9601196" cy="3318936"/>
          </a:xfrm>
        </p:spPr>
        <p:txBody>
          <a:bodyPr/>
          <a:lstStyle/>
          <a:p>
            <a:r>
              <a:rPr lang="en-IN" dirty="0"/>
              <a:t>In this project we have designed a smart home , Auto Sunlight detector through Solar Panel and intruder locking system using Arduino system in which solar panel will automatically rotate towards the ray of sunlight and converts solar energy in to electrical energy then stores it whereas the door lock will allow only registered member of the family.</a:t>
            </a:r>
          </a:p>
          <a:p>
            <a:r>
              <a:rPr lang="en-IN" dirty="0"/>
              <a:t>Then its supplies the stored energy to the home appliances through the Arduino which is further controlled by </a:t>
            </a:r>
            <a:r>
              <a:rPr lang="en-IN" dirty="0" err="1"/>
              <a:t>Arduinodriod</a:t>
            </a:r>
            <a:r>
              <a:rPr lang="en-IN" dirty="0"/>
              <a:t> application.  </a:t>
            </a:r>
          </a:p>
        </p:txBody>
      </p:sp>
    </p:spTree>
    <p:extLst>
      <p:ext uri="{BB962C8B-B14F-4D97-AF65-F5344CB8AC3E}">
        <p14:creationId xmlns:p14="http://schemas.microsoft.com/office/powerpoint/2010/main" val="2589398517"/>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FD18-CC8A-49EF-A906-1369E768ACBF}"/>
              </a:ext>
            </a:extLst>
          </p:cNvPr>
          <p:cNvSpPr>
            <a:spLocks noGrp="1"/>
          </p:cNvSpPr>
          <p:nvPr>
            <p:ph type="title"/>
          </p:nvPr>
        </p:nvSpPr>
        <p:spPr/>
        <p:txBody>
          <a:bodyPr/>
          <a:lstStyle/>
          <a:p>
            <a:r>
              <a:rPr lang="en-IN" dirty="0"/>
              <a:t>Principle</a:t>
            </a:r>
          </a:p>
        </p:txBody>
      </p:sp>
      <p:sp>
        <p:nvSpPr>
          <p:cNvPr id="3" name="Content Placeholder 2">
            <a:extLst>
              <a:ext uri="{FF2B5EF4-FFF2-40B4-BE49-F238E27FC236}">
                <a16:creationId xmlns:a16="http://schemas.microsoft.com/office/drawing/2014/main" id="{31CE73F6-8873-4747-80F2-1C8FC5783CB8}"/>
              </a:ext>
            </a:extLst>
          </p:cNvPr>
          <p:cNvSpPr>
            <a:spLocks noGrp="1"/>
          </p:cNvSpPr>
          <p:nvPr>
            <p:ph idx="1"/>
          </p:nvPr>
        </p:nvSpPr>
        <p:spPr>
          <a:xfrm>
            <a:off x="1141412" y="1889003"/>
            <a:ext cx="9905999" cy="3541714"/>
          </a:xfrm>
        </p:spPr>
        <p:txBody>
          <a:bodyPr>
            <a:normAutofit fontScale="92500"/>
          </a:bodyPr>
          <a:lstStyle/>
          <a:p>
            <a:pPr marL="0" indent="0">
              <a:buNone/>
            </a:pPr>
            <a:r>
              <a:rPr lang="en-IN" sz="2000" dirty="0"/>
              <a:t>The main concept behind the project using Arduino is to get sunrays from all the possible directions and generate electrical energy from source of light and Intruder security.</a:t>
            </a:r>
          </a:p>
          <a:p>
            <a:pPr marL="0" indent="0">
              <a:buNone/>
            </a:pPr>
            <a:r>
              <a:rPr lang="en-IN" sz="2800" b="1" u="sng" dirty="0"/>
              <a:t>Process:</a:t>
            </a:r>
          </a:p>
          <a:p>
            <a:pPr marL="0" indent="0">
              <a:buNone/>
            </a:pPr>
            <a:r>
              <a:rPr lang="en-IN" sz="2000" dirty="0"/>
              <a:t>It first receive the sunlight from respective directions and stores it then it supplies the stored energy to the home appliances then the stored energy which is being utilised will displayed on the led screen.</a:t>
            </a:r>
          </a:p>
          <a:p>
            <a:pPr marL="0" indent="0">
              <a:buNone/>
            </a:pPr>
            <a:r>
              <a:rPr lang="en-IN" sz="2000" dirty="0"/>
              <a:t>The solar panel will follow the root of the sunlight by the help of ultrasonic sensor .</a:t>
            </a:r>
          </a:p>
          <a:p>
            <a:pPr marL="0" indent="0">
              <a:buNone/>
            </a:pPr>
            <a:r>
              <a:rPr lang="en-IN" sz="2000" dirty="0"/>
              <a:t>For the Security purpose we are using ultrasonic Sensor which will detect the </a:t>
            </a:r>
            <a:r>
              <a:rPr lang="en-IN" sz="2000" dirty="0" err="1"/>
              <a:t>huaman</a:t>
            </a:r>
            <a:r>
              <a:rPr lang="en-IN" sz="2000" dirty="0"/>
              <a:t> being through face </a:t>
            </a:r>
            <a:r>
              <a:rPr lang="en-IN" sz="2000" dirty="0" err="1"/>
              <a:t>recognisation</a:t>
            </a:r>
            <a:r>
              <a:rPr lang="en-IN" sz="2000"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487711391"/>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8DB4-96CB-48BC-8A91-CC08D58DB6E7}"/>
              </a:ext>
            </a:extLst>
          </p:cNvPr>
          <p:cNvSpPr>
            <a:spLocks noGrp="1"/>
          </p:cNvSpPr>
          <p:nvPr>
            <p:ph type="title"/>
          </p:nvPr>
        </p:nvSpPr>
        <p:spPr/>
        <p:txBody>
          <a:bodyPr/>
          <a:lstStyle/>
          <a:p>
            <a:r>
              <a:rPr lang="en-IN" dirty="0"/>
              <a:t>H/W and S/W Required</a:t>
            </a:r>
          </a:p>
        </p:txBody>
      </p:sp>
      <p:sp>
        <p:nvSpPr>
          <p:cNvPr id="3" name="Content Placeholder 2">
            <a:extLst>
              <a:ext uri="{FF2B5EF4-FFF2-40B4-BE49-F238E27FC236}">
                <a16:creationId xmlns:a16="http://schemas.microsoft.com/office/drawing/2014/main" id="{B546846D-59F0-4B9C-B366-EB387532F543}"/>
              </a:ext>
            </a:extLst>
          </p:cNvPr>
          <p:cNvSpPr>
            <a:spLocks noGrp="1"/>
          </p:cNvSpPr>
          <p:nvPr>
            <p:ph idx="1"/>
          </p:nvPr>
        </p:nvSpPr>
        <p:spPr>
          <a:xfrm>
            <a:off x="1141413" y="1862359"/>
            <a:ext cx="9601196" cy="4591195"/>
          </a:xfrm>
        </p:spPr>
        <p:txBody>
          <a:bodyPr>
            <a:normAutofit fontScale="55000" lnSpcReduction="20000"/>
          </a:bodyPr>
          <a:lstStyle/>
          <a:p>
            <a:r>
              <a:rPr lang="en-IN" sz="3500" dirty="0"/>
              <a:t>Solar Panel.      </a:t>
            </a:r>
          </a:p>
          <a:p>
            <a:r>
              <a:rPr lang="en-IN" sz="3500" dirty="0"/>
              <a:t>Ultrasonic Sensor.</a:t>
            </a:r>
          </a:p>
          <a:p>
            <a:r>
              <a:rPr lang="en-IN" sz="3500" dirty="0"/>
              <a:t>Arduino UNO.</a:t>
            </a:r>
          </a:p>
          <a:p>
            <a:r>
              <a:rPr lang="en-IN" sz="3500" dirty="0"/>
              <a:t>Battery and Holder.</a:t>
            </a:r>
          </a:p>
          <a:p>
            <a:r>
              <a:rPr lang="en-IN" sz="3500" dirty="0"/>
              <a:t>Jumper Cable.</a:t>
            </a:r>
          </a:p>
          <a:p>
            <a:r>
              <a:rPr lang="en-IN" sz="3500" dirty="0"/>
              <a:t>Bread Board.</a:t>
            </a:r>
          </a:p>
          <a:p>
            <a:r>
              <a:rPr lang="en-IN" sz="3500" dirty="0"/>
              <a:t>Wooden Platform.</a:t>
            </a:r>
          </a:p>
          <a:p>
            <a:r>
              <a:rPr lang="en-IN" sz="3500" dirty="0"/>
              <a:t>LED’s.</a:t>
            </a:r>
          </a:p>
          <a:p>
            <a:r>
              <a:rPr lang="en-IN" sz="3500" dirty="0"/>
              <a:t>LED Display.</a:t>
            </a:r>
          </a:p>
          <a:p>
            <a:r>
              <a:rPr lang="en-IN" sz="3500" dirty="0"/>
              <a:t>Temperature Sensor.</a:t>
            </a:r>
          </a:p>
          <a:p>
            <a:r>
              <a:rPr lang="en-IN" sz="3500" dirty="0"/>
              <a:t>Groove Sunlight Sensor.</a:t>
            </a:r>
          </a:p>
          <a:p>
            <a:endParaRPr lang="en-IN" dirty="0"/>
          </a:p>
        </p:txBody>
      </p:sp>
      <p:pic>
        <p:nvPicPr>
          <p:cNvPr id="5" name="Picture 4">
            <a:extLst>
              <a:ext uri="{FF2B5EF4-FFF2-40B4-BE49-F238E27FC236}">
                <a16:creationId xmlns:a16="http://schemas.microsoft.com/office/drawing/2014/main" id="{D5ED64A9-0104-4843-8EDF-E2CEE01EA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3290" y="1564954"/>
            <a:ext cx="1533542" cy="15030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C525F245-385A-4AAC-88F2-BE0E8F1DC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0956" y="3340929"/>
            <a:ext cx="1533542" cy="15335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4AC0DEDF-A11A-460C-AC82-3389BFD080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2489" y="1736870"/>
            <a:ext cx="1982538" cy="12225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B4B117EF-E6EE-4017-B150-89A311EE77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5011" y="3215440"/>
            <a:ext cx="1879576" cy="16216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F0C01B9D-FBE4-4A9E-A980-7378F378EF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29664" y="1726132"/>
            <a:ext cx="2055343" cy="8972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1711ED32-3C91-471E-8492-FF93F64DE9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78284" y="5093098"/>
            <a:ext cx="2076743" cy="9464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A151154F-B7A8-43C1-9C13-7866091DA8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200000">
            <a:off x="5227033" y="2311101"/>
            <a:ext cx="1303868" cy="2377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9" name="Picture 18">
            <a:extLst>
              <a:ext uri="{FF2B5EF4-FFF2-40B4-BE49-F238E27FC236}">
                <a16:creationId xmlns:a16="http://schemas.microsoft.com/office/drawing/2014/main" id="{0EE7E9EC-5487-4FC6-966B-E45F7B25982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29664" y="4398049"/>
            <a:ext cx="1641485" cy="16414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20701680"/>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3176-7446-474B-8107-838176DF83BC}"/>
              </a:ext>
            </a:extLst>
          </p:cNvPr>
          <p:cNvSpPr>
            <a:spLocks noGrp="1"/>
          </p:cNvSpPr>
          <p:nvPr>
            <p:ph type="title"/>
          </p:nvPr>
        </p:nvSpPr>
        <p:spPr/>
        <p:txBody>
          <a:bodyPr/>
          <a:lstStyle/>
          <a:p>
            <a:r>
              <a:rPr lang="en-IN" dirty="0"/>
              <a:t>Implemetation</a:t>
            </a:r>
          </a:p>
        </p:txBody>
      </p:sp>
      <p:sp>
        <p:nvSpPr>
          <p:cNvPr id="3" name="Content Placeholder 2">
            <a:extLst>
              <a:ext uri="{FF2B5EF4-FFF2-40B4-BE49-F238E27FC236}">
                <a16:creationId xmlns:a16="http://schemas.microsoft.com/office/drawing/2014/main" id="{110827AC-7B54-4050-8AED-EA4ACDE786E0}"/>
              </a:ext>
            </a:extLst>
          </p:cNvPr>
          <p:cNvSpPr>
            <a:spLocks noGrp="1"/>
          </p:cNvSpPr>
          <p:nvPr>
            <p:ph idx="1"/>
          </p:nvPr>
        </p:nvSpPr>
        <p:spPr>
          <a:xfrm>
            <a:off x="1141412" y="2097088"/>
            <a:ext cx="9905999" cy="3541714"/>
          </a:xfrm>
        </p:spPr>
        <p:txBody>
          <a:bodyPr>
            <a:normAutofit fontScale="92500" lnSpcReduction="10000"/>
          </a:bodyPr>
          <a:lstStyle/>
          <a:p>
            <a:r>
              <a:rPr lang="en-IN" dirty="0"/>
              <a:t>Source Code.</a:t>
            </a:r>
          </a:p>
          <a:p>
            <a:r>
              <a:rPr lang="en-IN" dirty="0"/>
              <a:t>Servo motor for rotation of Solar Plate.</a:t>
            </a:r>
          </a:p>
          <a:p>
            <a:r>
              <a:rPr lang="en-IN" dirty="0"/>
              <a:t>Groove Temperature sensor.</a:t>
            </a:r>
          </a:p>
          <a:p>
            <a:r>
              <a:rPr lang="en-IN" dirty="0"/>
              <a:t>Ultra Sonic sensor to detect the human appearance.</a:t>
            </a:r>
          </a:p>
          <a:p>
            <a:r>
              <a:rPr lang="en-IN" dirty="0"/>
              <a:t>E-mail / message will be send if any intruder will enter the house.</a:t>
            </a:r>
          </a:p>
          <a:p>
            <a:endParaRPr lang="en-IN" dirty="0"/>
          </a:p>
          <a:p>
            <a:pPr marL="0" indent="0">
              <a:buNone/>
            </a:pPr>
            <a:r>
              <a:rPr lang="en-IN" dirty="0"/>
              <a:t>    </a:t>
            </a:r>
            <a:r>
              <a:rPr lang="en-IN" b="1" dirty="0"/>
              <a:t>INTEGRATED CODE IS USED FOR ALL THE COMPONENTS.</a:t>
            </a:r>
          </a:p>
          <a:p>
            <a:endParaRPr lang="en-IN" dirty="0"/>
          </a:p>
          <a:p>
            <a:endParaRPr lang="en-IN" dirty="0"/>
          </a:p>
        </p:txBody>
      </p:sp>
    </p:spTree>
    <p:extLst>
      <p:ext uri="{BB962C8B-B14F-4D97-AF65-F5344CB8AC3E}">
        <p14:creationId xmlns:p14="http://schemas.microsoft.com/office/powerpoint/2010/main" val="1472357724"/>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C493-CC04-4A3C-86F7-BA062B25915A}"/>
              </a:ext>
            </a:extLst>
          </p:cNvPr>
          <p:cNvSpPr>
            <a:spLocks noGrp="1"/>
          </p:cNvSpPr>
          <p:nvPr>
            <p:ph type="title"/>
          </p:nvPr>
        </p:nvSpPr>
        <p:spPr>
          <a:xfrm>
            <a:off x="846994" y="375463"/>
            <a:ext cx="9601196" cy="1303867"/>
          </a:xfrm>
        </p:spPr>
        <p:txBody>
          <a:bodyPr>
            <a:normAutofit/>
          </a:bodyPr>
          <a:lstStyle/>
          <a:p>
            <a:pPr algn="l"/>
            <a:r>
              <a:rPr lang="en-IN" sz="2800" dirty="0" err="1"/>
              <a:t>OutMap</a:t>
            </a:r>
            <a:r>
              <a:rPr lang="en-IN" sz="2800" dirty="0"/>
              <a:t>.</a:t>
            </a:r>
          </a:p>
        </p:txBody>
      </p:sp>
      <p:pic>
        <p:nvPicPr>
          <p:cNvPr id="5" name="Content Placeholder 4">
            <a:extLst>
              <a:ext uri="{FF2B5EF4-FFF2-40B4-BE49-F238E27FC236}">
                <a16:creationId xmlns:a16="http://schemas.microsoft.com/office/drawing/2014/main" id="{5CC7E78D-382B-4880-9A22-85F964475E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6669" y="852854"/>
            <a:ext cx="13109331" cy="5380891"/>
          </a:xfrm>
        </p:spPr>
      </p:pic>
    </p:spTree>
    <p:extLst>
      <p:ext uri="{BB962C8B-B14F-4D97-AF65-F5344CB8AC3E}">
        <p14:creationId xmlns:p14="http://schemas.microsoft.com/office/powerpoint/2010/main" val="1541330483"/>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99B1CBB-921C-40A6-9829-6645F7A766D7}"/>
              </a:ext>
            </a:extLst>
          </p:cNvPr>
          <p:cNvSpPr/>
          <p:nvPr/>
        </p:nvSpPr>
        <p:spPr>
          <a:xfrm>
            <a:off x="773723" y="773723"/>
            <a:ext cx="2620108" cy="7649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FLOWCHART</a:t>
            </a:r>
            <a:endParaRPr lang="en-IN" sz="2800" dirty="0">
              <a:ln w="0"/>
              <a:solidFill>
                <a:schemeClr val="tx1"/>
              </a:solidFill>
              <a:effectLst>
                <a:outerShdw blurRad="38100" dist="19050" dir="2700000" algn="tl" rotWithShape="0">
                  <a:schemeClr val="dk1">
                    <a:alpha val="40000"/>
                  </a:schemeClr>
                </a:outerShdw>
              </a:effectLst>
            </a:endParaRPr>
          </a:p>
        </p:txBody>
      </p:sp>
      <p:sp>
        <p:nvSpPr>
          <p:cNvPr id="4" name="Oval 3">
            <a:extLst>
              <a:ext uri="{FF2B5EF4-FFF2-40B4-BE49-F238E27FC236}">
                <a16:creationId xmlns:a16="http://schemas.microsoft.com/office/drawing/2014/main" id="{C7FA9802-B7A1-4A94-BC64-44C6D439D6BE}"/>
              </a:ext>
            </a:extLst>
          </p:cNvPr>
          <p:cNvSpPr/>
          <p:nvPr/>
        </p:nvSpPr>
        <p:spPr>
          <a:xfrm>
            <a:off x="4922222" y="760532"/>
            <a:ext cx="1714501" cy="6814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Sunlight</a:t>
            </a:r>
          </a:p>
        </p:txBody>
      </p:sp>
      <p:cxnSp>
        <p:nvCxnSpPr>
          <p:cNvPr id="6" name="Straight Arrow Connector 5">
            <a:extLst>
              <a:ext uri="{FF2B5EF4-FFF2-40B4-BE49-F238E27FC236}">
                <a16:creationId xmlns:a16="http://schemas.microsoft.com/office/drawing/2014/main" id="{C0721B60-1B03-45CB-9F53-9A18D7578ABA}"/>
              </a:ext>
            </a:extLst>
          </p:cNvPr>
          <p:cNvCxnSpPr>
            <a:cxnSpLocks/>
            <a:stCxn id="4" idx="4"/>
          </p:cNvCxnSpPr>
          <p:nvPr/>
        </p:nvCxnSpPr>
        <p:spPr>
          <a:xfrm>
            <a:off x="5779473" y="1441936"/>
            <a:ext cx="0" cy="4220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94C01A75-6EF1-4C62-8C57-CDD44B208044}"/>
              </a:ext>
            </a:extLst>
          </p:cNvPr>
          <p:cNvSpPr/>
          <p:nvPr/>
        </p:nvSpPr>
        <p:spPr>
          <a:xfrm>
            <a:off x="4807193" y="1863966"/>
            <a:ext cx="1947495" cy="6814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Solar Plate</a:t>
            </a:r>
          </a:p>
          <a:p>
            <a:pPr algn="ctr"/>
            <a:r>
              <a:rPr lang="en-IN" sz="1600" dirty="0"/>
              <a:t>(Energy will stored)</a:t>
            </a:r>
          </a:p>
        </p:txBody>
      </p:sp>
      <p:cxnSp>
        <p:nvCxnSpPr>
          <p:cNvPr id="12" name="Straight Arrow Connector 11">
            <a:extLst>
              <a:ext uri="{FF2B5EF4-FFF2-40B4-BE49-F238E27FC236}">
                <a16:creationId xmlns:a16="http://schemas.microsoft.com/office/drawing/2014/main" id="{CE990B6E-69D3-4464-B1CF-DF113AE2B253}"/>
              </a:ext>
            </a:extLst>
          </p:cNvPr>
          <p:cNvCxnSpPr>
            <a:cxnSpLocks/>
          </p:cNvCxnSpPr>
          <p:nvPr/>
        </p:nvCxnSpPr>
        <p:spPr>
          <a:xfrm>
            <a:off x="5779473" y="2545370"/>
            <a:ext cx="0" cy="4220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AE3C4351-A26A-41C1-8BBC-8D7E5B79CA1E}"/>
              </a:ext>
            </a:extLst>
          </p:cNvPr>
          <p:cNvSpPr/>
          <p:nvPr/>
        </p:nvSpPr>
        <p:spPr>
          <a:xfrm>
            <a:off x="4807193" y="2967400"/>
            <a:ext cx="1947495" cy="7099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Energy Supplied</a:t>
            </a:r>
          </a:p>
        </p:txBody>
      </p:sp>
      <p:cxnSp>
        <p:nvCxnSpPr>
          <p:cNvPr id="16" name="Straight Connector 15">
            <a:extLst>
              <a:ext uri="{FF2B5EF4-FFF2-40B4-BE49-F238E27FC236}">
                <a16:creationId xmlns:a16="http://schemas.microsoft.com/office/drawing/2014/main" id="{E058255D-DDCA-4CD0-8311-51AC7F8864CE}"/>
              </a:ext>
            </a:extLst>
          </p:cNvPr>
          <p:cNvCxnSpPr>
            <a:cxnSpLocks/>
            <a:stCxn id="14" idx="1"/>
          </p:cNvCxnSpPr>
          <p:nvPr/>
        </p:nvCxnSpPr>
        <p:spPr>
          <a:xfrm flipH="1">
            <a:off x="3481754" y="3322391"/>
            <a:ext cx="1325439" cy="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6978CEF6-5984-4886-B845-87DA80C6BAA8}"/>
              </a:ext>
            </a:extLst>
          </p:cNvPr>
          <p:cNvCxnSpPr>
            <a:cxnSpLocks/>
          </p:cNvCxnSpPr>
          <p:nvPr/>
        </p:nvCxnSpPr>
        <p:spPr>
          <a:xfrm>
            <a:off x="3481754" y="3327887"/>
            <a:ext cx="0" cy="5671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37C79322-A042-4E83-923E-5395BC8959E1}"/>
              </a:ext>
            </a:extLst>
          </p:cNvPr>
          <p:cNvCxnSpPr>
            <a:cxnSpLocks/>
          </p:cNvCxnSpPr>
          <p:nvPr/>
        </p:nvCxnSpPr>
        <p:spPr>
          <a:xfrm flipH="1">
            <a:off x="6754688" y="3322391"/>
            <a:ext cx="1325439"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C4C2568A-E1DF-481D-9C27-6F59CC5ACD3A}"/>
              </a:ext>
            </a:extLst>
          </p:cNvPr>
          <p:cNvCxnSpPr>
            <a:cxnSpLocks/>
          </p:cNvCxnSpPr>
          <p:nvPr/>
        </p:nvCxnSpPr>
        <p:spPr>
          <a:xfrm>
            <a:off x="8080127" y="3327887"/>
            <a:ext cx="0" cy="6989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id="{85821472-2EC5-4862-8631-5868AB974BC9}"/>
              </a:ext>
            </a:extLst>
          </p:cNvPr>
          <p:cNvSpPr/>
          <p:nvPr/>
        </p:nvSpPr>
        <p:spPr>
          <a:xfrm>
            <a:off x="2508006" y="3918072"/>
            <a:ext cx="1947495" cy="7649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When </a:t>
            </a:r>
            <a:r>
              <a:rPr lang="en-IN" sz="1600" dirty="0" err="1"/>
              <a:t>Arduinodriod</a:t>
            </a:r>
            <a:r>
              <a:rPr lang="en-IN" sz="1600" dirty="0"/>
              <a:t> is on</a:t>
            </a:r>
          </a:p>
        </p:txBody>
      </p:sp>
      <p:cxnSp>
        <p:nvCxnSpPr>
          <p:cNvPr id="30" name="Straight Arrow Connector 29">
            <a:extLst>
              <a:ext uri="{FF2B5EF4-FFF2-40B4-BE49-F238E27FC236}">
                <a16:creationId xmlns:a16="http://schemas.microsoft.com/office/drawing/2014/main" id="{952B6695-373C-4EE7-A0BC-36C166F95411}"/>
              </a:ext>
            </a:extLst>
          </p:cNvPr>
          <p:cNvCxnSpPr>
            <a:cxnSpLocks/>
          </p:cNvCxnSpPr>
          <p:nvPr/>
        </p:nvCxnSpPr>
        <p:spPr>
          <a:xfrm>
            <a:off x="3461234" y="4683002"/>
            <a:ext cx="0" cy="4220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Rectangle 30">
            <a:extLst>
              <a:ext uri="{FF2B5EF4-FFF2-40B4-BE49-F238E27FC236}">
                <a16:creationId xmlns:a16="http://schemas.microsoft.com/office/drawing/2014/main" id="{B05D4CB5-4152-4805-A324-A83C0B880562}"/>
              </a:ext>
            </a:extLst>
          </p:cNvPr>
          <p:cNvSpPr/>
          <p:nvPr/>
        </p:nvSpPr>
        <p:spPr>
          <a:xfrm>
            <a:off x="2487486" y="5105032"/>
            <a:ext cx="1947495" cy="7649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Energy Supplied to the Appliances</a:t>
            </a:r>
          </a:p>
        </p:txBody>
      </p:sp>
      <p:cxnSp>
        <p:nvCxnSpPr>
          <p:cNvPr id="33" name="Straight Arrow Connector 32">
            <a:extLst>
              <a:ext uri="{FF2B5EF4-FFF2-40B4-BE49-F238E27FC236}">
                <a16:creationId xmlns:a16="http://schemas.microsoft.com/office/drawing/2014/main" id="{76D8F0CE-0BD8-42C8-BC98-9BBDCA226E5A}"/>
              </a:ext>
            </a:extLst>
          </p:cNvPr>
          <p:cNvCxnSpPr>
            <a:cxnSpLocks/>
          </p:cNvCxnSpPr>
          <p:nvPr/>
        </p:nvCxnSpPr>
        <p:spPr>
          <a:xfrm>
            <a:off x="4434981" y="5487497"/>
            <a:ext cx="572973" cy="87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Rectangle 38">
            <a:extLst>
              <a:ext uri="{FF2B5EF4-FFF2-40B4-BE49-F238E27FC236}">
                <a16:creationId xmlns:a16="http://schemas.microsoft.com/office/drawing/2014/main" id="{8DD7CE5B-25E8-4C47-BE0A-53596430D1D4}"/>
              </a:ext>
            </a:extLst>
          </p:cNvPr>
          <p:cNvSpPr/>
          <p:nvPr/>
        </p:nvSpPr>
        <p:spPr>
          <a:xfrm>
            <a:off x="5007954" y="5113824"/>
            <a:ext cx="1947495" cy="7649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Controlled By </a:t>
            </a:r>
            <a:r>
              <a:rPr lang="en-IN" sz="1600" dirty="0" err="1"/>
              <a:t>Arduinodriod</a:t>
            </a:r>
            <a:r>
              <a:rPr lang="en-IN" sz="1600" dirty="0"/>
              <a:t> App</a:t>
            </a:r>
          </a:p>
        </p:txBody>
      </p:sp>
      <p:sp>
        <p:nvSpPr>
          <p:cNvPr id="40" name="Rectangle 39">
            <a:extLst>
              <a:ext uri="{FF2B5EF4-FFF2-40B4-BE49-F238E27FC236}">
                <a16:creationId xmlns:a16="http://schemas.microsoft.com/office/drawing/2014/main" id="{06F2FA65-B4AD-465B-B6DC-E0D272323444}"/>
              </a:ext>
            </a:extLst>
          </p:cNvPr>
          <p:cNvSpPr/>
          <p:nvPr/>
        </p:nvSpPr>
        <p:spPr>
          <a:xfrm>
            <a:off x="7106379" y="4019183"/>
            <a:ext cx="1947495" cy="7649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When </a:t>
            </a:r>
            <a:r>
              <a:rPr lang="en-IN" sz="1600" dirty="0" err="1"/>
              <a:t>Arduinodroid</a:t>
            </a:r>
            <a:r>
              <a:rPr lang="en-IN" sz="1600" dirty="0"/>
              <a:t> is off</a:t>
            </a:r>
          </a:p>
        </p:txBody>
      </p:sp>
    </p:spTree>
    <p:extLst>
      <p:ext uri="{BB962C8B-B14F-4D97-AF65-F5344CB8AC3E}">
        <p14:creationId xmlns:p14="http://schemas.microsoft.com/office/powerpoint/2010/main" val="3303843215"/>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13694A-7BEE-4A26-B363-DDDE8133858A}"/>
              </a:ext>
            </a:extLst>
          </p:cNvPr>
          <p:cNvSpPr>
            <a:spLocks noGrp="1"/>
          </p:cNvSpPr>
          <p:nvPr>
            <p:ph type="subTitle" idx="1"/>
          </p:nvPr>
        </p:nvSpPr>
        <p:spPr>
          <a:xfrm>
            <a:off x="2692398" y="3657596"/>
            <a:ext cx="6815669" cy="2272963"/>
          </a:xfrm>
        </p:spPr>
        <p:txBody>
          <a:bodyPr>
            <a:normAutofit fontScale="47500" lnSpcReduction="20000"/>
          </a:bodyPr>
          <a:lstStyle/>
          <a:p>
            <a:pPr algn="l"/>
            <a:r>
              <a:rPr lang="en-IN" sz="7000" b="1" u="sng" dirty="0"/>
              <a:t>TEAM MEMBERS:</a:t>
            </a:r>
          </a:p>
          <a:p>
            <a:pPr algn="l"/>
            <a:r>
              <a:rPr lang="en-IN" sz="3200" dirty="0"/>
              <a:t>Shadab Ali (CSE – 3)</a:t>
            </a:r>
          </a:p>
          <a:p>
            <a:pPr algn="l"/>
            <a:r>
              <a:rPr lang="en-IN" sz="3200" dirty="0"/>
              <a:t>KHUSHI SRIVASTAVA (IT – 1)</a:t>
            </a:r>
          </a:p>
          <a:p>
            <a:pPr algn="l"/>
            <a:r>
              <a:rPr lang="en-IN" sz="3200" dirty="0"/>
              <a:t> SAKSHAM MAHESHWARI (IT -2)</a:t>
            </a:r>
          </a:p>
          <a:p>
            <a:pPr algn="l"/>
            <a:r>
              <a:rPr lang="en-IN" sz="3200" dirty="0"/>
              <a:t>SAURABH KUMAR (CSE -3)</a:t>
            </a:r>
          </a:p>
          <a:p>
            <a:pPr algn="l"/>
            <a:endParaRPr lang="en-IN" dirty="0"/>
          </a:p>
        </p:txBody>
      </p:sp>
      <p:sp>
        <p:nvSpPr>
          <p:cNvPr id="4" name="Rectangle 3">
            <a:extLst>
              <a:ext uri="{FF2B5EF4-FFF2-40B4-BE49-F238E27FC236}">
                <a16:creationId xmlns:a16="http://schemas.microsoft.com/office/drawing/2014/main" id="{EE998593-FE49-4A81-8271-7DFB4E4452D5}"/>
              </a:ext>
            </a:extLst>
          </p:cNvPr>
          <p:cNvSpPr/>
          <p:nvPr/>
        </p:nvSpPr>
        <p:spPr>
          <a:xfrm>
            <a:off x="2759226" y="949274"/>
            <a:ext cx="6748841" cy="1569660"/>
          </a:xfrm>
          <a:prstGeom prst="rect">
            <a:avLst/>
          </a:prstGeom>
          <a:noFill/>
        </p:spPr>
        <p:txBody>
          <a:bodyPr wrap="square" lIns="91440" tIns="45720" rIns="91440" bIns="45720">
            <a:spAutoFit/>
            <a:scene3d>
              <a:camera prst="perspectiveBelow"/>
              <a:lightRig rig="threePt" dir="t"/>
            </a:scene3d>
          </a:bodyPr>
          <a:lstStyle/>
          <a:p>
            <a:pPr algn="ctr"/>
            <a:r>
              <a:rPr lang="en-US" sz="9600" b="1" dirty="0">
                <a:ln w="12700">
                  <a:solidFill>
                    <a:schemeClr val="tx1"/>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1553753476"/>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766</TotalTime>
  <Words>353</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   Auto-Sunlight Solar Panel    Detector and Door Lock </vt:lpstr>
      <vt:lpstr>Introduction </vt:lpstr>
      <vt:lpstr>Principle</vt:lpstr>
      <vt:lpstr>H/W and S/W Required</vt:lpstr>
      <vt:lpstr>Implemetation</vt:lpstr>
      <vt:lpstr>OutMap.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Automa</dc:title>
  <dc:creator>Shadab Ali</dc:creator>
  <cp:lastModifiedBy>Shadab Ali</cp:lastModifiedBy>
  <cp:revision>29</cp:revision>
  <dcterms:created xsi:type="dcterms:W3CDTF">2019-08-09T07:36:59Z</dcterms:created>
  <dcterms:modified xsi:type="dcterms:W3CDTF">2021-09-11T08:46:03Z</dcterms:modified>
</cp:coreProperties>
</file>