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3"/>
  </p:notesMasterIdLst>
  <p:sldIdLst>
    <p:sldId id="263" r:id="rId2"/>
    <p:sldId id="272" r:id="rId3"/>
    <p:sldId id="277" r:id="rId4"/>
    <p:sldId id="278" r:id="rId5"/>
    <p:sldId id="260" r:id="rId6"/>
    <p:sldId id="283" r:id="rId7"/>
    <p:sldId id="279" r:id="rId8"/>
    <p:sldId id="266" r:id="rId9"/>
    <p:sldId id="267" r:id="rId10"/>
    <p:sldId id="270" r:id="rId11"/>
    <p:sldId id="268" r:id="rId12"/>
    <p:sldId id="271" r:id="rId13"/>
    <p:sldId id="269" r:id="rId14"/>
    <p:sldId id="276" r:id="rId15"/>
    <p:sldId id="275" r:id="rId16"/>
    <p:sldId id="280" r:id="rId17"/>
    <p:sldId id="281" r:id="rId18"/>
    <p:sldId id="282" r:id="rId19"/>
    <p:sldId id="264" r:id="rId20"/>
    <p:sldId id="28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1C0D6-0EB0-4E79-87B1-AE6994B1C277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41EE-654E-4CC1-8558-0BAD9CCE1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9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3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61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9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0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9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7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9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A06B64-8FC4-4F9F-8E23-AAAC0BD4792E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A291-C903-48E4-8682-6F1D3048C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2B5F4-35A9-4ABE-B43F-3675BC98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/>
              <a:t>Hand Gesture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98516-92E8-4497-9B68-A9DFE8C3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4"/>
            <a:ext cx="10515600" cy="3263211"/>
          </a:xfrm>
        </p:spPr>
        <p:txBody>
          <a:bodyPr/>
          <a:lstStyle/>
          <a:p>
            <a:pPr marL="0" indent="0" algn="r">
              <a:buNone/>
            </a:pPr>
            <a:r>
              <a:rPr lang="en-IN" dirty="0"/>
              <a:t>Omkar Bhatkande (6)</a:t>
            </a:r>
          </a:p>
          <a:p>
            <a:pPr marL="0" indent="0" algn="r">
              <a:buNone/>
            </a:pPr>
            <a:r>
              <a:rPr lang="en-IN" dirty="0"/>
              <a:t>Shadab Gada (14)</a:t>
            </a:r>
          </a:p>
          <a:p>
            <a:pPr marL="0" indent="0" algn="r">
              <a:buNone/>
            </a:pPr>
            <a:r>
              <a:rPr lang="en-IN" dirty="0"/>
              <a:t>Onkar Paste (58)</a:t>
            </a:r>
          </a:p>
          <a:p>
            <a:pPr marL="0" indent="0" algn="r">
              <a:buNone/>
            </a:pPr>
            <a:r>
              <a:rPr lang="en-IN" dirty="0"/>
              <a:t>Prem Surana (78)</a:t>
            </a:r>
          </a:p>
          <a:p>
            <a:pPr marL="0" indent="0" algn="r">
              <a:buNone/>
            </a:pPr>
            <a:r>
              <a:rPr lang="en-IN" dirty="0"/>
              <a:t>Varad Vanjape (80)</a:t>
            </a:r>
          </a:p>
          <a:p>
            <a:pPr marL="0" indent="0" algn="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35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6B795-A155-4F7E-90EA-42A70159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Hand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85FE25E-B5CF-41BA-9C61-7D278CB4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226365"/>
            <a:ext cx="6274887" cy="3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4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2AB16-4728-49B6-9BFD-DB72EC96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Gesture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9A318-2610-464B-816F-420F3C38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Model: Inception</a:t>
            </a:r>
          </a:p>
          <a:p>
            <a:r>
              <a:rPr lang="en-IN" sz="2800" dirty="0"/>
              <a:t>Input: Cropped Frame (containing hand)</a:t>
            </a:r>
          </a:p>
          <a:p>
            <a:r>
              <a:rPr lang="en-IN" sz="2800" dirty="0"/>
              <a:t>Output: Label</a:t>
            </a:r>
          </a:p>
          <a:p>
            <a:r>
              <a:rPr lang="en-IN" sz="2800" dirty="0"/>
              <a:t>Gesture Classified: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/>
              <a:t>Fist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/>
              <a:t>Two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/>
              <a:t>Three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/>
              <a:t>Four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/>
              <a:t>Five</a:t>
            </a:r>
          </a:p>
        </p:txBody>
      </p:sp>
    </p:spTree>
    <p:extLst>
      <p:ext uri="{BB962C8B-B14F-4D97-AF65-F5344CB8AC3E}">
        <p14:creationId xmlns:p14="http://schemas.microsoft.com/office/powerpoint/2010/main" val="76486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A5778-A69D-4E21-AC82-930FB36D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Gesture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EB546FE-E90D-4610-8C14-76B716D6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37" y="2052638"/>
            <a:ext cx="5509894" cy="4352644"/>
          </a:xfrm>
        </p:spPr>
      </p:pic>
    </p:spTree>
    <p:extLst>
      <p:ext uri="{BB962C8B-B14F-4D97-AF65-F5344CB8AC3E}">
        <p14:creationId xmlns:p14="http://schemas.microsoft.com/office/powerpoint/2010/main" val="7841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73B0F-D5C3-4003-97C1-7C0F977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IN" sz="6000" dirty="0"/>
              <a:t>User Interface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4431AB-49DD-41EF-A9E5-414A859A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4 Major Components</a:t>
            </a:r>
          </a:p>
          <a:p>
            <a:r>
              <a:rPr lang="en-IN" sz="24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Login Page </a:t>
            </a:r>
          </a:p>
          <a:p>
            <a:pPr lvl="1"/>
            <a:r>
              <a:rPr lang="en-IN" sz="22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Authenticate user</a:t>
            </a:r>
          </a:p>
          <a:p>
            <a:r>
              <a:rPr lang="en-IN" sz="24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Dashboard Page </a:t>
            </a:r>
          </a:p>
          <a:p>
            <a:pPr lvl="1"/>
            <a:r>
              <a:rPr lang="en-IN" sz="22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Run app</a:t>
            </a:r>
          </a:p>
          <a:p>
            <a:pPr lvl="1"/>
            <a:r>
              <a:rPr lang="en-IN" sz="22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List of available patients</a:t>
            </a:r>
          </a:p>
          <a:p>
            <a:r>
              <a:rPr lang="en-IN" sz="24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Settings Page </a:t>
            </a:r>
          </a:p>
          <a:p>
            <a:pPr lvl="1"/>
            <a:r>
              <a:rPr lang="en-IN" sz="2200" dirty="0">
                <a:solidFill>
                  <a:srgbClr val="FFFFFF"/>
                </a:solidFill>
                <a:ea typeface="Roboto"/>
                <a:cs typeface="Roboto"/>
                <a:sym typeface="Roboto"/>
              </a:rPr>
              <a:t>Add new Patient</a:t>
            </a:r>
            <a:endParaRPr lang="en-IN" sz="220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  <a:p>
            <a:r>
              <a:rPr lang="en-IN" sz="24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Modify/View patients</a:t>
            </a:r>
          </a:p>
          <a:p>
            <a:pPr lvl="1"/>
            <a:r>
              <a:rPr lang="en-IN" sz="2200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Display app path configuration</a:t>
            </a:r>
          </a:p>
          <a:p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09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EBEBEB"/>
                </a:solidFill>
                <a:latin typeface="Century Gothic"/>
              </a:rPr>
              <a:t>User Interface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Library: TKinter</a:t>
            </a:r>
            <a:r>
              <a:rPr lang="en-US" sz="2800" spc="-1" dirty="0">
                <a:solidFill>
                  <a:srgbClr val="F3F3F3"/>
                </a:solidFill>
                <a:latin typeface="Century Gothic"/>
                <a:ea typeface="Roboto"/>
              </a:rPr>
              <a:t> -&gt; Truly</a:t>
            </a: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 cross platform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3F3F3"/>
                </a:solidFill>
                <a:latin typeface="Century Gothic"/>
                <a:ea typeface="Roboto"/>
              </a:rPr>
              <a:t>F</a:t>
            </a: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ile chooser : </a:t>
            </a:r>
            <a:r>
              <a:rPr lang="en-US" sz="2800" spc="-1" dirty="0">
                <a:solidFill>
                  <a:srgbClr val="F3F3F3"/>
                </a:solidFill>
                <a:latin typeface="Century Gothic"/>
                <a:ea typeface="Roboto"/>
              </a:rPr>
              <a:t>No</a:t>
            </a: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 need to remember path to the app’s exe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Native python libraries : No external dependencies except passlib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Security : Only hashed passwords are used &amp; compared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F3F3F3"/>
                </a:solidFill>
                <a:latin typeface="Century Gothic"/>
                <a:ea typeface="Roboto"/>
              </a:rPr>
              <a:t>Modular in view and control : Extendable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582C3F-F422-4C1F-86E6-625E8750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1" y="3429000"/>
            <a:ext cx="3468806" cy="3258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C5AE65-EF2E-45A2-A309-9AF85048B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1" y="170413"/>
            <a:ext cx="3468805" cy="297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73FD7B-A9ED-436A-8935-1FFEBBCC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17" y="3429000"/>
            <a:ext cx="3468805" cy="325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DDC30A-A2ED-4E14-B657-56F540229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16" y="170413"/>
            <a:ext cx="3468805" cy="29745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6" y="1503997"/>
            <a:ext cx="9657910" cy="4983000"/>
          </a:xfrm>
        </p:spPr>
      </p:pic>
    </p:spTree>
    <p:extLst>
      <p:ext uri="{BB962C8B-B14F-4D97-AF65-F5344CB8AC3E}">
        <p14:creationId xmlns:p14="http://schemas.microsoft.com/office/powerpoint/2010/main" val="234604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361081"/>
            <a:ext cx="7014754" cy="5409105"/>
          </a:xfrm>
        </p:spPr>
      </p:pic>
    </p:spTree>
    <p:extLst>
      <p:ext uri="{BB962C8B-B14F-4D97-AF65-F5344CB8AC3E}">
        <p14:creationId xmlns:p14="http://schemas.microsoft.com/office/powerpoint/2010/main" val="363220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ECAEC-D05E-4DB8-BE21-9E139466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66" y="0"/>
            <a:ext cx="9404723" cy="1400530"/>
          </a:xfrm>
        </p:spPr>
        <p:txBody>
          <a:bodyPr/>
          <a:lstStyle/>
          <a:p>
            <a:pPr algn="ctr"/>
            <a:r>
              <a:rPr lang="en-IN" sz="6000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3176C-2527-4E8E-9025-FB0D1D5A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983673"/>
            <a:ext cx="9604344" cy="5624945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/>
              <a:t>Modes</a:t>
            </a:r>
          </a:p>
          <a:p>
            <a:pPr lvl="1"/>
            <a:r>
              <a:rPr lang="en-IN" sz="3000" dirty="0"/>
              <a:t>Command mode </a:t>
            </a:r>
          </a:p>
          <a:p>
            <a:pPr lvl="1"/>
            <a:r>
              <a:rPr lang="en-IN" sz="3000" dirty="0"/>
              <a:t>Normal mode</a:t>
            </a:r>
          </a:p>
          <a:p>
            <a:pPr marL="914400" lvl="2" indent="0">
              <a:buNone/>
            </a:pPr>
            <a:endParaRPr lang="en-IN" sz="2800" dirty="0"/>
          </a:p>
          <a:p>
            <a:r>
              <a:rPr lang="en-IN" sz="3200" dirty="0"/>
              <a:t>Actions on:</a:t>
            </a:r>
          </a:p>
          <a:p>
            <a:pPr lvl="1"/>
            <a:r>
              <a:rPr lang="en-IN" sz="3000" dirty="0"/>
              <a:t>Image</a:t>
            </a:r>
          </a:p>
          <a:p>
            <a:pPr lvl="2"/>
            <a:r>
              <a:rPr lang="en-IN" sz="2800" dirty="0"/>
              <a:t>Zoom in/Zoom out</a:t>
            </a:r>
          </a:p>
          <a:p>
            <a:pPr lvl="1"/>
            <a:r>
              <a:rPr lang="en-IN" sz="3000" dirty="0"/>
              <a:t>PDF</a:t>
            </a:r>
          </a:p>
          <a:p>
            <a:pPr lvl="2"/>
            <a:r>
              <a:rPr lang="en-IN" sz="2800" dirty="0"/>
              <a:t>Page up/down</a:t>
            </a:r>
          </a:p>
          <a:p>
            <a:pPr lvl="1"/>
            <a:r>
              <a:rPr lang="en-IN" sz="3000" dirty="0"/>
              <a:t>Video</a:t>
            </a:r>
            <a:endParaRPr lang="en-IN" sz="2800" dirty="0"/>
          </a:p>
          <a:p>
            <a:pPr lvl="2"/>
            <a:r>
              <a:rPr lang="en-IN" sz="2800" dirty="0"/>
              <a:t>Volume increase decrease</a:t>
            </a:r>
          </a:p>
          <a:p>
            <a:pPr lvl="2"/>
            <a:r>
              <a:rPr lang="en-IN" sz="2800" dirty="0"/>
              <a:t>Pause/resume</a:t>
            </a:r>
          </a:p>
        </p:txBody>
      </p:sp>
    </p:spTree>
    <p:extLst>
      <p:ext uri="{BB962C8B-B14F-4D97-AF65-F5344CB8AC3E}">
        <p14:creationId xmlns:p14="http://schemas.microsoft.com/office/powerpoint/2010/main" val="276962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E1E72-9524-49AE-B7FC-447607B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4EA75-C9FA-4EDD-8232-72DCDCE6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4271"/>
          </a:xfrm>
        </p:spPr>
        <p:txBody>
          <a:bodyPr/>
          <a:lstStyle/>
          <a:p>
            <a:r>
              <a:rPr lang="en-US" sz="3200" dirty="0"/>
              <a:t>Fill the current gap in HCI</a:t>
            </a:r>
            <a:endParaRPr lang="en-IN" sz="3200" dirty="0"/>
          </a:p>
          <a:p>
            <a:r>
              <a:rPr lang="en-US" sz="3200" dirty="0"/>
              <a:t>Removes the need of specific devices i.e. color markers etc.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15E65-5D2A-4EF1-8688-47C5AFEC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0A99A-6B5E-45AC-A9DE-5F40069A3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To implement a system for doctors in situations where access to keyboard/mouse is not possible, which recognizes their hand gestures through webcam and then invokes the predefined desktop application to perform specific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1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E1E72-9524-49AE-B7FC-447607B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Project Recognition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4EA75-C9FA-4EDD-8232-72DCDCE6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4271"/>
          </a:xfrm>
        </p:spPr>
        <p:txBody>
          <a:bodyPr/>
          <a:lstStyle/>
          <a:p>
            <a:r>
              <a:rPr lang="en-IN" sz="3200" dirty="0" smtClean="0"/>
              <a:t>best departmental project award by </a:t>
            </a:r>
            <a:r>
              <a:rPr lang="en-IN" sz="3200" dirty="0" err="1" smtClean="0"/>
              <a:t>Samruddhi</a:t>
            </a:r>
            <a:r>
              <a:rPr lang="en-IN" sz="3200" dirty="0" smtClean="0"/>
              <a:t> TBI foundation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60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37122-D8A4-46A3-A56F-7EC30D57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61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6252D-56FE-4C17-9ADD-57BD7E76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BFF0F-3E2D-4867-9569-BE2DCA45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Situation where Physical access to keyboard is not possible</a:t>
            </a:r>
          </a:p>
          <a:p>
            <a:r>
              <a:rPr lang="en-IN" sz="2800" dirty="0"/>
              <a:t>Most systems use Gloves or colour markers for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6530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7DBC8-54A4-41CF-9FA2-EDC91D26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968F4-A2CC-4BF4-BB8A-AA35AD21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Dataset Collection </a:t>
            </a:r>
          </a:p>
          <a:p>
            <a:r>
              <a:rPr lang="en-IN" sz="2800" dirty="0"/>
              <a:t>Hand Detection</a:t>
            </a:r>
          </a:p>
          <a:p>
            <a:r>
              <a:rPr lang="en-IN" sz="2800" dirty="0"/>
              <a:t>Gesture classification</a:t>
            </a:r>
          </a:p>
          <a:p>
            <a:r>
              <a:rPr lang="en-IN" sz="2800" dirty="0"/>
              <a:t>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7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50EF6-F7AA-41B2-B256-15037795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EE53F-F564-40FC-B1CD-4766BB9E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097"/>
          </a:xfrm>
        </p:spPr>
        <p:txBody>
          <a:bodyPr>
            <a:normAutofit/>
          </a:bodyPr>
          <a:lstStyle/>
          <a:p>
            <a:r>
              <a:rPr lang="en-IN" sz="3600" dirty="0"/>
              <a:t>Hand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500 images per class labelled using LabelImg</a:t>
            </a:r>
            <a:r>
              <a:rPr lang="en-IN" sz="3600" dirty="0"/>
              <a:t> </a:t>
            </a:r>
          </a:p>
          <a:p>
            <a:r>
              <a:rPr lang="en-IN" sz="3600" dirty="0"/>
              <a:t>Gesture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Capture frames from webcam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Images under varying Brightness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1500 per gestures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3600" dirty="0"/>
          </a:p>
          <a:p>
            <a:pPr marL="45720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640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74D66-E01E-4F20-83AF-2403972B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A272-84E6-42B1-A6EF-7592BB34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Hand detection</a:t>
            </a:r>
          </a:p>
          <a:p>
            <a:r>
              <a:rPr lang="en-IN" sz="3600" dirty="0"/>
              <a:t>Tool</a:t>
            </a:r>
          </a:p>
          <a:p>
            <a:pPr lvl="1"/>
            <a:r>
              <a:rPr lang="en-IN" sz="3400" dirty="0"/>
              <a:t>LabelImg</a:t>
            </a:r>
          </a:p>
          <a:p>
            <a:r>
              <a:rPr lang="en-IN" sz="3600" dirty="0"/>
              <a:t>Input: </a:t>
            </a:r>
          </a:p>
          <a:p>
            <a:pPr lvl="1"/>
            <a:r>
              <a:rPr lang="en-IN" sz="3400" dirty="0"/>
              <a:t>image and bounding box</a:t>
            </a:r>
          </a:p>
          <a:p>
            <a:r>
              <a:rPr lang="en-IN" sz="3600" dirty="0"/>
              <a:t>Output:</a:t>
            </a:r>
          </a:p>
          <a:p>
            <a:pPr lvl="1"/>
            <a:r>
              <a:rPr lang="en-IN" sz="3400" dirty="0"/>
              <a:t> xml files</a:t>
            </a:r>
            <a:endParaRPr lang="en-IN" sz="3200" dirty="0"/>
          </a:p>
          <a:p>
            <a:pPr marL="457200" lvl="1" indent="0">
              <a:buNone/>
            </a:pP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904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0A280-9092-406B-9F0E-C8C19B78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Classification vs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730190-1016-442A-913E-4F11E286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30" y="1853248"/>
            <a:ext cx="7660395" cy="4395152"/>
          </a:xfrm>
        </p:spPr>
      </p:pic>
    </p:spTree>
    <p:extLst>
      <p:ext uri="{BB962C8B-B14F-4D97-AF65-F5344CB8AC3E}">
        <p14:creationId xmlns:p14="http://schemas.microsoft.com/office/powerpoint/2010/main" val="3150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B550A-80F1-4880-AD9D-4076D725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Hand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0FE98-8AD9-4E50-940E-FB4348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Technique: TensorFlow Object Detection API</a:t>
            </a:r>
          </a:p>
          <a:p>
            <a:r>
              <a:rPr lang="en-IN" sz="2800" dirty="0"/>
              <a:t>Model: Single Shot Multi-Box Detector </a:t>
            </a:r>
            <a:r>
              <a:rPr lang="en-IN" sz="2800" dirty="0" err="1"/>
              <a:t>MobileNet</a:t>
            </a:r>
            <a:r>
              <a:rPr lang="en-IN" sz="2800" dirty="0"/>
              <a:t> (80 Classes)</a:t>
            </a:r>
          </a:p>
          <a:p>
            <a:r>
              <a:rPr lang="en-IN" sz="2800" dirty="0"/>
              <a:t>Training: Google Collab</a:t>
            </a:r>
          </a:p>
          <a:p>
            <a:r>
              <a:rPr lang="en-IN" sz="2800" dirty="0"/>
              <a:t>Input: Frame</a:t>
            </a:r>
          </a:p>
          <a:p>
            <a:r>
              <a:rPr lang="en-IN" sz="2800" dirty="0"/>
              <a:t>Output: Box around object with its co-ordinates and corresponding label</a:t>
            </a:r>
          </a:p>
        </p:txBody>
      </p:sp>
    </p:spTree>
    <p:extLst>
      <p:ext uri="{BB962C8B-B14F-4D97-AF65-F5344CB8AC3E}">
        <p14:creationId xmlns:p14="http://schemas.microsoft.com/office/powerpoint/2010/main" val="32726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E540E-F415-4AD8-9F06-5A26081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Training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53C1F9-5C54-46E6-ABF4-6F1C232E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29" y="1853248"/>
            <a:ext cx="6077745" cy="44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336</Words>
  <Application>Microsoft Office PowerPoint</Application>
  <PresentationFormat>Custom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Hand Gesture Recognition</vt:lpstr>
      <vt:lpstr>Problem Statement</vt:lpstr>
      <vt:lpstr>Motivation</vt:lpstr>
      <vt:lpstr>Modules</vt:lpstr>
      <vt:lpstr>Dataset Collection</vt:lpstr>
      <vt:lpstr>Data annotation</vt:lpstr>
      <vt:lpstr>Classification vs Detection</vt:lpstr>
      <vt:lpstr>Hand Detection</vt:lpstr>
      <vt:lpstr>Training Graph</vt:lpstr>
      <vt:lpstr>Hand Detection</vt:lpstr>
      <vt:lpstr>Gesture Classification</vt:lpstr>
      <vt:lpstr>Gesture Classification</vt:lpstr>
      <vt:lpstr>User Interface </vt:lpstr>
      <vt:lpstr>PowerPoint Presentation</vt:lpstr>
      <vt:lpstr>PowerPoint Presentation</vt:lpstr>
      <vt:lpstr>Dataflow Diagram</vt:lpstr>
      <vt:lpstr>Use Case Diagram</vt:lpstr>
      <vt:lpstr>Actions</vt:lpstr>
      <vt:lpstr>Conclusion</vt:lpstr>
      <vt:lpstr>Project Recognition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Object Detection API</dc:title>
  <dc:creator>Shadab Gada</dc:creator>
  <cp:lastModifiedBy>Onkar Paste</cp:lastModifiedBy>
  <cp:revision>161</cp:revision>
  <dcterms:created xsi:type="dcterms:W3CDTF">2019-01-04T04:10:38Z</dcterms:created>
  <dcterms:modified xsi:type="dcterms:W3CDTF">2019-04-12T03:56:00Z</dcterms:modified>
</cp:coreProperties>
</file>