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12880" y="114300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F81665-60EE-49AF-B1E6-6502418BC0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A0C2B90-3A56-4BA1-A553-FD212678BE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E6ACFEA-E260-48EF-B7F5-4FBD3A1A6A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1C7C757-965E-4CBF-AD59-0ADC4E3066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A9AE903-5CD3-4C41-A4C9-BD27B1A4FB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8462024-B22B-4778-8B5B-9CA11D307A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A2CF4F-A86E-4031-AD9C-1647DAF5FC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3A83018-C081-4628-83BE-668F8D55E1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52056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79120" y="1143000"/>
            <a:ext cx="52056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EDBF5D9-3829-48E3-B6D0-3E2A8D26B5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ABD2B12-53B5-41C5-AC18-C4BDDE233A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812880" y="114300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0E3441-87B0-42F1-A588-D4B5437041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C63427-27C8-4E1E-BA0A-2A99BB9AB9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E46C173-A968-4C34-9848-19DB30949F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52056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79120" y="1143000"/>
            <a:ext cx="52056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FAFC47C-F56E-4410-9C5D-F4F84A8E2D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6"/>
          <p:cNvSpPr/>
          <p:nvPr/>
        </p:nvSpPr>
        <p:spPr>
          <a:xfrm>
            <a:off x="812520" y="914400"/>
            <a:ext cx="1066824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pic>
        <p:nvPicPr>
          <p:cNvPr id="1" name="Picture 7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760" cy="866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050840" y="13222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7E819BA-C1B7-4AA5-9522-8B79E48A6EB1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</a:rPr>
              <a:t>Click to edit the outline text format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Verdana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</a:rPr>
              <a:t>Third Outline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</a:rPr>
              <a:t>Fourth Outline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6"/>
          <p:cNvSpPr/>
          <p:nvPr/>
        </p:nvSpPr>
        <p:spPr>
          <a:xfrm>
            <a:off x="812520" y="914400"/>
            <a:ext cx="1066824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pic>
        <p:nvPicPr>
          <p:cNvPr id="83" name="Picture 7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760" cy="86616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0000"/>
                </a:solidFill>
                <a:latin typeface="Verdana"/>
                <a:ea typeface="Verdana"/>
              </a:rPr>
              <a:t>Click </a:t>
            </a:r>
            <a:r>
              <a:rPr b="1" lang="en-US" sz="2000" spc="-1" strike="noStrike">
                <a:solidFill>
                  <a:srgbClr val="ff0000"/>
                </a:solidFill>
                <a:latin typeface="Verdana"/>
                <a:ea typeface="Verdana"/>
              </a:rPr>
              <a:t>to </a:t>
            </a:r>
            <a:r>
              <a:rPr b="1" lang="en-US" sz="2000" spc="-1" strike="noStrike">
                <a:solidFill>
                  <a:srgbClr val="ff0000"/>
                </a:solidFill>
                <a:latin typeface="Verdana"/>
                <a:ea typeface="Verdana"/>
              </a:rPr>
              <a:t>edit </a:t>
            </a:r>
            <a:r>
              <a:rPr b="1" lang="en-US" sz="2000" spc="-1" strike="noStrike">
                <a:solidFill>
                  <a:srgbClr val="ff0000"/>
                </a:solidFill>
                <a:latin typeface="Verdana"/>
                <a:ea typeface="Verdana"/>
              </a:rPr>
              <a:t>Maste</a:t>
            </a:r>
            <a:r>
              <a:rPr b="1" lang="en-US" sz="2000" spc="-1" strike="noStrike">
                <a:solidFill>
                  <a:srgbClr val="ff0000"/>
                </a:solidFill>
                <a:latin typeface="Verdana"/>
                <a:ea typeface="Verdana"/>
              </a:rPr>
              <a:t>r title </a:t>
            </a:r>
            <a:r>
              <a:rPr b="1" lang="en-US" sz="2000" spc="-1" strike="noStrike">
                <a:solidFill>
                  <a:srgbClr val="ff0000"/>
                </a:solidFill>
                <a:latin typeface="Verdana"/>
                <a:ea typeface="Verdana"/>
              </a:rPr>
              <a:t>style</a:t>
            </a:r>
            <a:endParaRPr b="0" lang="en-US" sz="20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3200" spc="-1" strike="noStrike">
              <a:solidFill>
                <a:schemeClr val="dk1"/>
              </a:solidFill>
              <a:latin typeface="Verdana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Verdana"/>
                <a:ea typeface="Verdana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Verdana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Verdana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  <a:ea typeface="Verdana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  <a:ea typeface="Verdana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14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 idx="29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30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F0125D-FEE8-464A-90AA-AB09D421E48F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Line 6"/>
          <p:cNvSpPr/>
          <p:nvPr/>
        </p:nvSpPr>
        <p:spPr>
          <a:xfrm>
            <a:off x="812520" y="914400"/>
            <a:ext cx="1066824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pic>
        <p:nvPicPr>
          <p:cNvPr id="91" name="Picture 7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760" cy="86616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8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ff0000"/>
                </a:solidFill>
                <a:latin typeface="Verdana"/>
                <a:ea typeface="Verdana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8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Bookman Old Style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14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31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3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3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603509-63E8-4D95-A67C-DC8D466601B0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6"/>
          <p:cNvSpPr/>
          <p:nvPr/>
        </p:nvSpPr>
        <p:spPr>
          <a:xfrm>
            <a:off x="812520" y="914400"/>
            <a:ext cx="1066824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pic>
        <p:nvPicPr>
          <p:cNvPr id="10" name="Picture 7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760" cy="86616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Verdana"/>
                <a:ea typeface="Verdana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12880" y="114300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  <a:ea typeface="Verdana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  <a:ea typeface="Verdana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  <a:ea typeface="Verdan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830870-72E2-4DA9-81BF-E45FA91B43C2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ine 6"/>
          <p:cNvSpPr/>
          <p:nvPr/>
        </p:nvSpPr>
        <p:spPr>
          <a:xfrm>
            <a:off x="812520" y="914400"/>
            <a:ext cx="1066824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pic>
        <p:nvPicPr>
          <p:cNvPr id="17" name="Picture 7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760" cy="86616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839080" y="274680"/>
            <a:ext cx="27428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Verdana"/>
                <a:ea typeface="Verdana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274680"/>
            <a:ext cx="802620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  <a:ea typeface="Verdana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  <a:ea typeface="Verdana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  <a:ea typeface="Verdan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8771F7-4E71-4B79-82EF-DE9D0D1EE598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6"/>
          <p:cNvSpPr/>
          <p:nvPr/>
        </p:nvSpPr>
        <p:spPr>
          <a:xfrm>
            <a:off x="812520" y="914400"/>
            <a:ext cx="1066824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pic>
        <p:nvPicPr>
          <p:cNvPr id="24" name="Picture 7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760" cy="86616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Cli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ck 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to 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ed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it 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M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as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te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r 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tit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le 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st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yl</a:t>
            </a: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e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12880" y="114300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  <a:ea typeface="Verdana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  <a:ea typeface="Verdana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  <a:ea typeface="Verdan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516BB13-4EA7-4268-BF5B-3E7D0643F668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  <p:sldLayoutId id="2147483656" r:id="rId4"/>
    <p:sldLayoutId id="2147483657" r:id="rId5"/>
    <p:sldLayoutId id="2147483658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6"/>
          <p:cNvSpPr/>
          <p:nvPr/>
        </p:nvSpPr>
        <p:spPr>
          <a:xfrm>
            <a:off x="812520" y="914400"/>
            <a:ext cx="1066824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pic>
        <p:nvPicPr>
          <p:cNvPr id="40" name="Picture 7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760" cy="866160"/>
          </a:xfrm>
          <a:prstGeom prst="rect">
            <a:avLst/>
          </a:prstGeom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ff0000"/>
                </a:solidFill>
                <a:latin typeface="Verdana"/>
                <a:ea typeface="Verdana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Edit Master text styles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13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14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3566B6-3E25-4ECC-8381-F57DB306BAD2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6"/>
          <p:cNvSpPr/>
          <p:nvPr/>
        </p:nvSpPr>
        <p:spPr>
          <a:xfrm>
            <a:off x="812520" y="914400"/>
            <a:ext cx="1066824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pic>
        <p:nvPicPr>
          <p:cNvPr id="47" name="Picture 7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760" cy="86616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Verdana"/>
                <a:ea typeface="Verdana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Verdana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Verdan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  <a:ea typeface="Verdan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Verdana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Verdana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  <a:ea typeface="Verdana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CBA8BB-4F4F-4050-BFAB-B4841741690B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Line 6"/>
          <p:cNvSpPr/>
          <p:nvPr/>
        </p:nvSpPr>
        <p:spPr>
          <a:xfrm>
            <a:off x="812520" y="914400"/>
            <a:ext cx="1066824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pic>
        <p:nvPicPr>
          <p:cNvPr id="58" name="Picture 7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760" cy="86616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59320" y="30492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Verdana"/>
                <a:ea typeface="Verdana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  <a:ea typeface="Verdana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  <a:ea typeface="Verdana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  <a:ea typeface="Verdan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  <a:ea typeface="Verdana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  <a:ea typeface="Verdana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  <a:ea typeface="Verdana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  <a:ea typeface="Verdana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ftr" idx="20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8"/>
          <p:cNvSpPr>
            <a:spLocks noGrp="1"/>
          </p:cNvSpPr>
          <p:nvPr>
            <p:ph type="sldNum" idx="21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599559-2115-4118-AAE0-4D9A2C7361FE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 6"/>
          <p:cNvSpPr/>
          <p:nvPr/>
        </p:nvSpPr>
        <p:spPr>
          <a:xfrm>
            <a:off x="812520" y="914400"/>
            <a:ext cx="1066824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pic>
        <p:nvPicPr>
          <p:cNvPr id="68" name="Picture 7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760" cy="86616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860640" y="274680"/>
            <a:ext cx="772128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ff0000"/>
                </a:solidFill>
                <a:latin typeface="Verdana"/>
                <a:ea typeface="Verdana"/>
              </a:rPr>
              <a:t>Click to edit Master title style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2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2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21E897-07D6-429E-979E-41EC7C3CAD6E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3" name="Picture 3" descr="C:\Users\AMMU\Desktop\Border.png"/>
          <p:cNvPicPr/>
          <p:nvPr/>
        </p:nvPicPr>
        <p:blipFill>
          <a:blip r:embed="rId3"/>
          <a:stretch/>
        </p:blipFill>
        <p:spPr>
          <a:xfrm>
            <a:off x="2505240" y="140040"/>
            <a:ext cx="9686520" cy="698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Line 6"/>
          <p:cNvSpPr/>
          <p:nvPr/>
        </p:nvSpPr>
        <p:spPr>
          <a:xfrm>
            <a:off x="812520" y="914400"/>
            <a:ext cx="10668240" cy="360"/>
          </a:xfrm>
          <a:prstGeom prst="line">
            <a:avLst/>
          </a:prstGeom>
          <a:ln w="571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>
            <a:noAutofit/>
          </a:bodyPr>
          <a:p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pic>
        <p:nvPicPr>
          <p:cNvPr id="76" name="Picture 7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760" cy="86616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26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27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D3C4EA-572A-41C6-81C3-95E4F7306FFA}" type="slidenum">
              <a:rPr b="0" lang="en-GB" sz="1200" spc="-1" strike="noStrike">
                <a:solidFill>
                  <a:schemeClr val="dk1">
                    <a:tint val="75000"/>
                  </a:schemeClr>
                </a:solidFill>
                <a:latin typeface="Verdana"/>
                <a:ea typeface="Verdan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Bookman Old Style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Verdana"/>
              </a:rPr>
              <a:t>Click to edit the outline text format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Verdana"/>
              </a:rPr>
              <a:t>Second Outline Level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</a:rPr>
              <a:t>Third Outline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Verdana"/>
              </a:rPr>
              <a:t>Fourth Outline Level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Verdana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github.com/shadaksharid/AgriBot-A-Generative-AI-Powered-Multilingual-System-for-Sustainable-Fertilizer-Recommendations.git" TargetMode="External"/><Relationship Id="rId2" Type="http://schemas.openxmlformats.org/officeDocument/2006/relationships/slideLayout" Target="../slideLayouts/slideLayout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ijirt.org/Article?manuscript=176518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90560" y="1069200"/>
            <a:ext cx="10362960" cy="96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50000"/>
              </a:lnSpc>
              <a:spcBef>
                <a:spcPts val="6"/>
              </a:spcBef>
              <a:buNone/>
            </a:pPr>
            <a:r>
              <a:rPr b="1" lang="en-GB" sz="2400" spc="-1" strike="noStrike">
                <a:solidFill>
                  <a:schemeClr val="dk2">
                    <a:lumMod val="76000"/>
                  </a:schemeClr>
                </a:solidFill>
                <a:latin typeface="Cambria"/>
                <a:ea typeface="Cambria"/>
              </a:rPr>
              <a:t>AGRIBOT: A GENERATIVE AI-POWERED MULTILINGUAL SYSTEM FOR SUSTAINABLE FERTILIZER RECOMMENDATIONS</a:t>
            </a:r>
            <a:endParaRPr b="1" lang="en-US" sz="24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790560" y="2100600"/>
            <a:ext cx="3970080" cy="55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2">
                    <a:lumMod val="75000"/>
                  </a:schemeClr>
                </a:solidFill>
                <a:latin typeface="Cambria"/>
                <a:ea typeface="Cambria"/>
              </a:rPr>
              <a:t>Batch Number: CSE-G12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0" name="Google Shape;89;p13"/>
          <p:cNvGraphicFramePr/>
          <p:nvPr/>
        </p:nvGraphicFramePr>
        <p:xfrm>
          <a:off x="553320" y="2509560"/>
          <a:ext cx="5418360" cy="1602000"/>
        </p:xfrm>
        <a:graphic>
          <a:graphicData uri="http://schemas.openxmlformats.org/drawingml/2006/table">
            <a:tbl>
              <a:tblPr/>
              <a:tblGrid>
                <a:gridCol w="2084760"/>
                <a:gridCol w="3333600"/>
              </a:tblGrid>
              <a:tr h="306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17365d"/>
                          </a:solidFill>
                          <a:latin typeface="Bookman Old Style"/>
                        </a:rPr>
                        <a:t>Roll Number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pc="-1" strike="noStrike">
                          <a:solidFill>
                            <a:srgbClr val="17365d"/>
                          </a:solidFill>
                          <a:latin typeface="Bookman Old Style"/>
                        </a:rPr>
                        <a:t>Student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20211CSE0214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SHASHANK S 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20211CSE0212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SHADAKSHARI 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20211CSE0197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SRIHARI A 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20211CSE0183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ABHIN K 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1" name="Google Shape;90;p13"/>
          <p:cNvSpPr/>
          <p:nvPr/>
        </p:nvSpPr>
        <p:spPr>
          <a:xfrm>
            <a:off x="6480360" y="2513520"/>
            <a:ext cx="5514120" cy="202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GB" sz="2000" spc="-1" strike="noStrike">
                <a:solidFill>
                  <a:srgbClr val="17365d"/>
                </a:solidFill>
                <a:latin typeface="Cambria"/>
                <a:ea typeface="Cambria"/>
              </a:rPr>
              <a:t>Under the Supervision of,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40"/>
              </a:spcBef>
              <a:tabLst>
                <a:tab algn="l" pos="0"/>
              </a:tabLst>
            </a:pPr>
            <a:r>
              <a:rPr b="1" lang="en-GB" sz="1700" spc="-1" strike="noStrike">
                <a:solidFill>
                  <a:srgbClr val="17365d"/>
                </a:solidFill>
                <a:latin typeface="Cambria"/>
                <a:ea typeface="Cambria"/>
              </a:rPr>
              <a:t>Dr. JOSEPH MICHAEL JERARD V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40"/>
              </a:spcBef>
              <a:tabLst>
                <a:tab algn="l" pos="0"/>
              </a:tabLst>
            </a:pPr>
            <a:r>
              <a:rPr b="1" lang="en-GB" sz="1700" spc="-1" strike="noStrike">
                <a:solidFill>
                  <a:srgbClr val="17365d"/>
                </a:solidFill>
                <a:latin typeface="Cambria"/>
                <a:ea typeface="Cambria"/>
              </a:rPr>
              <a:t>Professor 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40"/>
              </a:spcBef>
              <a:tabLst>
                <a:tab algn="l" pos="0"/>
              </a:tabLst>
            </a:pPr>
            <a:r>
              <a:rPr b="1" lang="en-GB" sz="1700" spc="-1" strike="noStrike">
                <a:solidFill>
                  <a:srgbClr val="17365d"/>
                </a:solidFill>
                <a:latin typeface="Cambria"/>
                <a:ea typeface="Cambria"/>
              </a:rPr>
              <a:t>School of Computer Science and Engineering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40"/>
              </a:spcBef>
              <a:tabLst>
                <a:tab algn="l" pos="0"/>
              </a:tabLst>
            </a:pPr>
            <a:r>
              <a:rPr b="1" lang="en-GB" sz="1700" spc="-1" strike="noStrike">
                <a:solidFill>
                  <a:srgbClr val="17365d"/>
                </a:solidFill>
                <a:latin typeface="Cambria"/>
                <a:ea typeface="Cambria"/>
              </a:rPr>
              <a:t>Presidency University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Google Shape;91;p13"/>
          <p:cNvSpPr/>
          <p:nvPr/>
        </p:nvSpPr>
        <p:spPr>
          <a:xfrm>
            <a:off x="3986640" y="334080"/>
            <a:ext cx="3970080" cy="55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68333"/>
          </a:bodyPr>
          <a:p>
            <a:pPr algn="ctr" defTabSz="914400">
              <a:lnSpc>
                <a:spcPct val="100000"/>
              </a:lnSpc>
            </a:pPr>
            <a:r>
              <a:rPr b="1" lang="en-GB" sz="2000" spc="-1" strike="noStrike">
                <a:solidFill>
                  <a:srgbClr val="17365d"/>
                </a:solidFill>
                <a:latin typeface="Cambria"/>
                <a:ea typeface="Cambria"/>
              </a:rPr>
              <a:t>PIP4004 University 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09"/>
              </a:spcBef>
              <a:tabLst>
                <a:tab algn="l" pos="0"/>
              </a:tabLst>
            </a:pPr>
            <a:r>
              <a:rPr b="1" lang="en-GB" sz="2000" spc="-1" strike="noStrike">
                <a:solidFill>
                  <a:srgbClr val="17365d"/>
                </a:solidFill>
                <a:latin typeface="Cambria"/>
                <a:ea typeface="Cambria"/>
              </a:rPr>
              <a:t>Review-1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Google Shape;91;p13"/>
          <p:cNvSpPr/>
          <p:nvPr/>
        </p:nvSpPr>
        <p:spPr>
          <a:xfrm>
            <a:off x="0" y="4533840"/>
            <a:ext cx="12249720" cy="156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/>
                </a:solidFill>
                <a:latin typeface="Cambria"/>
                <a:ea typeface="Cambria"/>
              </a:rPr>
              <a:t>Name of the Program: </a:t>
            </a:r>
            <a:r>
              <a:rPr b="1" lang="en-US" sz="2000" spc="-1" strike="noStrike">
                <a:solidFill>
                  <a:srgbClr val="17375f"/>
                </a:solidFill>
                <a:latin typeface="Cambria"/>
                <a:ea typeface="Cambria"/>
              </a:rPr>
              <a:t>Computer Science And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/>
                </a:solidFill>
                <a:latin typeface="Cambria"/>
                <a:ea typeface="Cambria"/>
              </a:rPr>
              <a:t>Name of the HOD:  </a:t>
            </a:r>
            <a:r>
              <a:rPr b="1" lang="en-US" sz="2000" spc="-1" strike="noStrike">
                <a:solidFill>
                  <a:srgbClr val="17375f"/>
                </a:solidFill>
                <a:latin typeface="Cambria"/>
                <a:ea typeface="Cambria"/>
              </a:rPr>
              <a:t>Dr. Asif Mohammed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/>
                </a:solidFill>
                <a:latin typeface="Cambria"/>
                <a:ea typeface="Cambria"/>
              </a:rPr>
              <a:t>Name of the Program Project Coordinator: </a:t>
            </a:r>
            <a:r>
              <a:rPr b="1" lang="en-US" sz="2000" spc="-1" strike="noStrike">
                <a:solidFill>
                  <a:srgbClr val="17375f"/>
                </a:solidFill>
                <a:latin typeface="Cambria"/>
                <a:ea typeface="Cambria"/>
              </a:rPr>
              <a:t>Mr. Amarnath J 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1"/>
                </a:solidFill>
                <a:latin typeface="Cambria"/>
                <a:ea typeface="Cambria"/>
              </a:rPr>
              <a:t>Name of the School Project Coordinators: </a:t>
            </a:r>
            <a:r>
              <a:rPr b="1" lang="en-US" sz="2000" spc="-1" strike="noStrike">
                <a:solidFill>
                  <a:srgbClr val="17375f"/>
                </a:solidFill>
                <a:latin typeface="Cambria"/>
                <a:ea typeface="Cambria"/>
              </a:rPr>
              <a:t>Dr. Abdul Khadar A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Software components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764640" y="106596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294" lnSpcReduction="10000"/>
          </a:bodyPr>
          <a:p>
            <a:pPr marL="343080" indent="-343080" algn="just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Frontend (User Interface) </a:t>
            </a: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- Developed using </a:t>
            </a:r>
            <a:r>
              <a:rPr b="1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HTML, CSS, JavaScript</a:t>
            </a: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 for a responsive and interactive UI.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Backend (Server-Side Processing) </a:t>
            </a: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- Implemented with </a:t>
            </a:r>
            <a:r>
              <a:rPr b="1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Flask (Python)</a:t>
            </a: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 to handle requests and process inputs.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AI Model (Generative AI - GPT-4) </a:t>
            </a: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- Provides intelligent fertilizer recommendations and chatbot responses.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API Integration </a:t>
            </a: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- Uses </a:t>
            </a:r>
            <a:r>
              <a:rPr b="1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OpenAI API</a:t>
            </a: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 to generate fertilizer advice and assist users through chatbot interaction.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Hosting &amp; Version Control  </a:t>
            </a: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- The website is hosted through </a:t>
            </a:r>
            <a:r>
              <a:rPr b="1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GitHub Pages</a:t>
            </a: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, ensuring seamless deployment and version control.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Integrated Development Environment (IDE) </a:t>
            </a: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- </a:t>
            </a:r>
            <a:r>
              <a:rPr b="1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Visual Studio Code</a:t>
            </a: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 for coding and testing models.</a:t>
            </a: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: Rounded Corners 1"/>
          <p:cNvSpPr/>
          <p:nvPr/>
        </p:nvSpPr>
        <p:spPr>
          <a:xfrm>
            <a:off x="1515960" y="2378520"/>
            <a:ext cx="10441440" cy="548640"/>
          </a:xfrm>
          <a:prstGeom prst="roundRect">
            <a:avLst>
              <a:gd name="adj" fmla="val 24510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223852"/>
            </a:solidFill>
            <a:round/>
          </a:ln>
          <a:effectLst>
            <a:innerShdw blurRad="25400" dir="16200000" dist="25400">
              <a:srgbClr val="000000">
                <a:alpha val="24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chemeClr val="lt1"/>
              </a:solidFill>
              <a:latin typeface="Bookman Old Style"/>
            </a:endParaRPr>
          </a:p>
        </p:txBody>
      </p:sp>
      <p:sp>
        <p:nvSpPr>
          <p:cNvPr id="124" name="Rectangle: Rounded Corners 2"/>
          <p:cNvSpPr/>
          <p:nvPr/>
        </p:nvSpPr>
        <p:spPr>
          <a:xfrm>
            <a:off x="1484640" y="3188880"/>
            <a:ext cx="10441440" cy="548640"/>
          </a:xfrm>
          <a:prstGeom prst="roundRect">
            <a:avLst>
              <a:gd name="adj" fmla="val 24510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223852"/>
            </a:solidFill>
            <a:round/>
          </a:ln>
          <a:effectLst>
            <a:innerShdw blurRad="25400" dir="16200000" dist="25400">
              <a:srgbClr val="000000">
                <a:alpha val="24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chemeClr val="lt1"/>
              </a:solidFill>
              <a:latin typeface="Bookman Old Style"/>
            </a:endParaRPr>
          </a:p>
        </p:txBody>
      </p:sp>
      <p:sp>
        <p:nvSpPr>
          <p:cNvPr id="125" name="Rectangle: Rounded Corners 3"/>
          <p:cNvSpPr/>
          <p:nvPr/>
        </p:nvSpPr>
        <p:spPr>
          <a:xfrm>
            <a:off x="1484640" y="4005720"/>
            <a:ext cx="10441440" cy="548640"/>
          </a:xfrm>
          <a:prstGeom prst="roundRect">
            <a:avLst>
              <a:gd name="adj" fmla="val 24510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223852"/>
            </a:solidFill>
            <a:round/>
          </a:ln>
          <a:effectLst>
            <a:innerShdw blurRad="25400" dir="16200000" dist="25400">
              <a:srgbClr val="000000">
                <a:alpha val="24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chemeClr val="lt1"/>
              </a:solidFill>
              <a:latin typeface="Bookman Old Style"/>
            </a:endParaRPr>
          </a:p>
        </p:txBody>
      </p:sp>
      <p:sp>
        <p:nvSpPr>
          <p:cNvPr id="126" name="TextBox 8"/>
          <p:cNvSpPr/>
          <p:nvPr/>
        </p:nvSpPr>
        <p:spPr>
          <a:xfrm>
            <a:off x="339120" y="2484000"/>
            <a:ext cx="9925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700" spc="-1" strike="noStrike">
                <a:solidFill>
                  <a:schemeClr val="dk1"/>
                </a:solidFill>
                <a:latin typeface="Verdana"/>
                <a:ea typeface="Verdana"/>
              </a:rPr>
              <a:t>Phase 01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Box 9"/>
          <p:cNvSpPr/>
          <p:nvPr/>
        </p:nvSpPr>
        <p:spPr>
          <a:xfrm>
            <a:off x="339120" y="3247560"/>
            <a:ext cx="9925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700" spc="-1" strike="noStrike">
                <a:solidFill>
                  <a:schemeClr val="dk1"/>
                </a:solidFill>
                <a:latin typeface="Verdana"/>
                <a:ea typeface="Verdana"/>
              </a:rPr>
              <a:t>Phase 02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10"/>
          <p:cNvSpPr/>
          <p:nvPr/>
        </p:nvSpPr>
        <p:spPr>
          <a:xfrm>
            <a:off x="339120" y="3970440"/>
            <a:ext cx="992520" cy="6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700" spc="-1" strike="noStrike">
                <a:solidFill>
                  <a:schemeClr val="dk1"/>
                </a:solidFill>
                <a:latin typeface="Verdana"/>
                <a:ea typeface="Verdana"/>
              </a:rPr>
              <a:t>Phase 03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11"/>
          <p:cNvSpPr/>
          <p:nvPr/>
        </p:nvSpPr>
        <p:spPr>
          <a:xfrm>
            <a:off x="1515960" y="841320"/>
            <a:ext cx="461160" cy="13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vert="vert270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Feb-2025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12"/>
          <p:cNvSpPr/>
          <p:nvPr/>
        </p:nvSpPr>
        <p:spPr>
          <a:xfrm>
            <a:off x="4642200" y="860400"/>
            <a:ext cx="461160" cy="13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vert="vert270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Mar-2025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Box 14"/>
          <p:cNvSpPr/>
          <p:nvPr/>
        </p:nvSpPr>
        <p:spPr>
          <a:xfrm>
            <a:off x="8510040" y="860400"/>
            <a:ext cx="461160" cy="13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vert="vert270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Apr-2025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15"/>
          <p:cNvSpPr/>
          <p:nvPr/>
        </p:nvSpPr>
        <p:spPr>
          <a:xfrm>
            <a:off x="11421360" y="839880"/>
            <a:ext cx="461160" cy="13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 vert="vert270">
            <a:no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May-2025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Rectangle: Rounded Corners 19"/>
          <p:cNvSpPr/>
          <p:nvPr/>
        </p:nvSpPr>
        <p:spPr>
          <a:xfrm>
            <a:off x="1515960" y="2386440"/>
            <a:ext cx="3124440" cy="548640"/>
          </a:xfrm>
          <a:prstGeom prst="roundRect">
            <a:avLst>
              <a:gd name="adj" fmla="val 24510"/>
            </a:avLst>
          </a:prstGeom>
          <a:solidFill>
            <a:schemeClr val="accent2"/>
          </a:solidFill>
          <a:ln>
            <a:solidFill>
              <a:srgbClr val="223852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IN" sz="1400" spc="-1" strike="noStrike">
                <a:solidFill>
                  <a:schemeClr val="lt1"/>
                </a:solidFill>
                <a:latin typeface="Verdana"/>
                <a:ea typeface="Verdana"/>
              </a:rPr>
              <a:t>   </a:t>
            </a:r>
            <a:r>
              <a:rPr b="0" lang="en-IN" sz="1400" spc="-1" strike="noStrike">
                <a:solidFill>
                  <a:schemeClr val="lt1"/>
                </a:solidFill>
                <a:latin typeface="Verdana"/>
                <a:ea typeface="Verdana"/>
              </a:rPr>
              <a:t>01-Feb-2025 To 02-Mar-2025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Oval 24"/>
          <p:cNvSpPr/>
          <p:nvPr/>
        </p:nvSpPr>
        <p:spPr>
          <a:xfrm>
            <a:off x="1627560" y="2600280"/>
            <a:ext cx="176760" cy="117360"/>
          </a:xfrm>
          <a:prstGeom prst="ellipse">
            <a:avLst/>
          </a:prstGeom>
          <a:solidFill>
            <a:schemeClr val="bg1"/>
          </a:solidFill>
          <a:ln>
            <a:solidFill>
              <a:srgbClr val="223852"/>
            </a:solidFill>
            <a:round/>
          </a:ln>
          <a:effectLst>
            <a:outerShdw algn="tr" blurRad="50760" dir="8100000" dist="37674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8520" bIns="38520" anchor="ctr">
            <a:noAutofit/>
          </a:bodyPr>
          <a:p>
            <a:endParaRPr b="0" lang="en-IN" sz="1800" spc="-1" strike="noStrike">
              <a:solidFill>
                <a:schemeClr val="lt1"/>
              </a:solidFill>
              <a:latin typeface="Bookman Old Style"/>
            </a:endParaRPr>
          </a:p>
        </p:txBody>
      </p:sp>
      <p:sp>
        <p:nvSpPr>
          <p:cNvPr id="135" name="Rectangle: Rounded Corners 35"/>
          <p:cNvSpPr/>
          <p:nvPr/>
        </p:nvSpPr>
        <p:spPr>
          <a:xfrm>
            <a:off x="4674960" y="3198240"/>
            <a:ext cx="3834360" cy="548640"/>
          </a:xfrm>
          <a:prstGeom prst="roundRect">
            <a:avLst>
              <a:gd name="adj" fmla="val 24510"/>
            </a:avLst>
          </a:prstGeom>
          <a:solidFill>
            <a:schemeClr val="accent3"/>
          </a:solidFill>
          <a:ln>
            <a:solidFill>
              <a:srgbClr val="223852"/>
            </a:solidFill>
            <a:round/>
          </a:ln>
          <a:effectLst>
            <a:innerShdw blurRad="25400" dir="16200000" dist="25400">
              <a:srgbClr val="000000">
                <a:alpha val="24000"/>
              </a:srgb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lt1"/>
                </a:solidFill>
                <a:latin typeface="Bookman Old Style"/>
              </a:rPr>
              <a:t>0</a:t>
            </a:r>
            <a:r>
              <a:rPr b="0" lang="en-IN" sz="1400" spc="-1" strike="noStrike">
                <a:solidFill>
                  <a:schemeClr val="lt1"/>
                </a:solidFill>
                <a:latin typeface="Verdana"/>
                <a:ea typeface="Verdana"/>
              </a:rPr>
              <a:t>3-Mar-2025 To 21-Apr-2025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Rectangle: Rounded Corners 36"/>
          <p:cNvSpPr/>
          <p:nvPr/>
        </p:nvSpPr>
        <p:spPr>
          <a:xfrm>
            <a:off x="8509680" y="4005720"/>
            <a:ext cx="3412440" cy="548640"/>
          </a:xfrm>
          <a:prstGeom prst="roundRect">
            <a:avLst>
              <a:gd name="adj" fmla="val 24510"/>
            </a:avLst>
          </a:prstGeom>
          <a:solidFill>
            <a:schemeClr val="accent6"/>
          </a:solidFill>
          <a:ln>
            <a:solidFill>
              <a:srgbClr val="223852"/>
            </a:solidFill>
            <a:round/>
          </a:ln>
          <a:effectLst>
            <a:innerShdw blurRad="25400" dir="13800000" dist="38100">
              <a:srgbClr val="000000">
                <a:alpha val="30000"/>
              </a:srgbClr>
            </a:innerShdw>
          </a:effectLst>
          <a:scene3d>
            <a:camera prst="orthographicFront"/>
            <a:lightRig dir="t" rig="twoPt"/>
          </a:scene3d>
          <a:sp3d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IN" sz="1400" spc="-1" strike="noStrike">
                <a:solidFill>
                  <a:schemeClr val="lt1"/>
                </a:solidFill>
                <a:latin typeface="Verdana"/>
                <a:ea typeface="Verdana"/>
              </a:rPr>
              <a:t>22-Apr-2025 To 10–May-2025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Oval 37"/>
          <p:cNvSpPr/>
          <p:nvPr/>
        </p:nvSpPr>
        <p:spPr>
          <a:xfrm>
            <a:off x="4886640" y="3390840"/>
            <a:ext cx="216000" cy="176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algn="tr" blurRad="50760" dir="8100000" dist="37674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chemeClr val="lt1"/>
              </a:solidFill>
              <a:latin typeface="Bookman Old Style"/>
            </a:endParaRPr>
          </a:p>
        </p:txBody>
      </p:sp>
      <p:sp>
        <p:nvSpPr>
          <p:cNvPr id="138" name="Oval 39"/>
          <p:cNvSpPr/>
          <p:nvPr/>
        </p:nvSpPr>
        <p:spPr>
          <a:xfrm>
            <a:off x="8603280" y="4196160"/>
            <a:ext cx="216000" cy="1767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algn="tr" blurRad="50760" dir="8100000" dist="37674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IN" sz="1800" spc="-1" strike="noStrike">
              <a:solidFill>
                <a:schemeClr val="lt1"/>
              </a:solidFill>
              <a:latin typeface="Bookman Old Style"/>
            </a:endParaRPr>
          </a:p>
        </p:txBody>
      </p:sp>
      <p:sp>
        <p:nvSpPr>
          <p:cNvPr id="139" name="TextBox 40"/>
          <p:cNvSpPr/>
          <p:nvPr/>
        </p:nvSpPr>
        <p:spPr>
          <a:xfrm>
            <a:off x="833040" y="184320"/>
            <a:ext cx="77029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800" spc="-1" strike="noStrike">
                <a:solidFill>
                  <a:srgbClr val="17375e"/>
                </a:solidFill>
                <a:latin typeface="Verdana"/>
                <a:ea typeface="Verdana"/>
              </a:rPr>
              <a:t>Timeline of Project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Box 42"/>
          <p:cNvSpPr/>
          <p:nvPr/>
        </p:nvSpPr>
        <p:spPr>
          <a:xfrm>
            <a:off x="1627560" y="4650480"/>
            <a:ext cx="97970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Project Planning and Initial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Box 43"/>
          <p:cNvSpPr/>
          <p:nvPr/>
        </p:nvSpPr>
        <p:spPr>
          <a:xfrm>
            <a:off x="1644480" y="4984200"/>
            <a:ext cx="745236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Core Development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44"/>
          <p:cNvSpPr/>
          <p:nvPr/>
        </p:nvSpPr>
        <p:spPr>
          <a:xfrm>
            <a:off x="1644480" y="5284080"/>
            <a:ext cx="9895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Verdana"/>
                <a:ea typeface="Verdana"/>
              </a:rPr>
              <a:t>Deployment and User Acceptance Testing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46"/>
          <p:cNvSpPr/>
          <p:nvPr/>
        </p:nvSpPr>
        <p:spPr>
          <a:xfrm>
            <a:off x="786600" y="4650480"/>
            <a:ext cx="857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3 0.00301 L 0.2427 0.00301 E">
                                      <p:cBhvr>
                                        <p:cTn id="11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nodeType="click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006 4.07407E-006 L 0.28828 0.00416 E">
                                      <p:cBhvr>
                                        <p:cTn id="1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nodeType="after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7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nodeType="afterEffect" fill="hold" presetClass="path" presetID="63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006 -7.40741E-007 L 0.23307 0.00579 E">
                                      <p:cBhvr>
                                        <p:cTn id="29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Expected Outcomes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12880" y="105624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Optimized Fertilizer Recommendations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AI-driven suggestions tailored to soil conditions and crop types for sustainable farming.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Intelligent Chatbot Assistance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Provides continuous guidance on fertilizer use and sustainable farming practices.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Data-Driven Decision Making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Helps farmers make informed choices by analysing soil and crop data effectively.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User-Friendly Web Application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A seamless, interactive platform accessible via GitHub-hosted website for easy recommendations.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Promotion of Sustainable Agriculture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Encourages eco-friendly farming practices by reducing excessive fertilizer use.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Conclusion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12880" y="1542600"/>
            <a:ext cx="10667520" cy="438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9144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300" spc="-1" strike="noStrike">
                <a:solidFill>
                  <a:schemeClr val="dk1"/>
                </a:solidFill>
                <a:latin typeface="Verdana"/>
                <a:ea typeface="Verdana"/>
              </a:rPr>
              <a:t>Efficient &amp; Data-Driven Recommendations </a:t>
            </a:r>
            <a:r>
              <a:rPr b="0" lang="en-GB" sz="2300" spc="-1" strike="noStrike">
                <a:solidFill>
                  <a:schemeClr val="dk1"/>
                </a:solidFill>
                <a:latin typeface="Verdana"/>
                <a:ea typeface="Verdana"/>
              </a:rPr>
              <a:t>- AI-powered system optimizes fertilizer use, enhancing crop yield while ensuring soil health.</a:t>
            </a:r>
            <a:endParaRPr b="0" lang="en-US" sz="23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59"/>
              </a:spcBef>
              <a:buNone/>
            </a:pPr>
            <a:endParaRPr b="0" lang="en-US" sz="23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300" spc="-1" strike="noStrike">
                <a:solidFill>
                  <a:schemeClr val="dk1"/>
                </a:solidFill>
                <a:latin typeface="Verdana"/>
                <a:ea typeface="Verdana"/>
              </a:rPr>
              <a:t>Interactive &amp; User-Friendly Platform </a:t>
            </a:r>
            <a:r>
              <a:rPr b="0" lang="en-GB" sz="2300" spc="-1" strike="noStrike">
                <a:solidFill>
                  <a:schemeClr val="dk1"/>
                </a:solidFill>
                <a:latin typeface="Verdana"/>
                <a:ea typeface="Verdana"/>
              </a:rPr>
              <a:t>- A chatbot-integrated web application provides real-time, personalized farming assistance.</a:t>
            </a:r>
            <a:endParaRPr b="0" lang="en-US" sz="23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59"/>
              </a:spcBef>
              <a:buNone/>
            </a:pPr>
            <a:endParaRPr b="0" lang="en-US" sz="23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59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300" spc="-1" strike="noStrike">
                <a:solidFill>
                  <a:schemeClr val="dk1"/>
                </a:solidFill>
                <a:latin typeface="Verdana"/>
                <a:ea typeface="Verdana"/>
              </a:rPr>
              <a:t>Towards Sustainable Agriculture </a:t>
            </a:r>
            <a:r>
              <a:rPr b="0" lang="en-GB" sz="2300" spc="-1" strike="noStrike">
                <a:solidFill>
                  <a:schemeClr val="dk1"/>
                </a:solidFill>
                <a:latin typeface="Verdana"/>
                <a:ea typeface="Verdana"/>
              </a:rPr>
              <a:t>- Reduces environmental impact by promoting precise and eco-friendly fertilizer application.</a:t>
            </a:r>
            <a:endParaRPr b="0" lang="en-US" sz="23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Pseudocode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812880" y="991080"/>
            <a:ext cx="10667520" cy="549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PROGRAM SustainableFertilizerRecommendationSystem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// Global variables and initialization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DECLARE chatHistory AS LIST of MESSAGES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INITIALIZE chatHistory with AgriBot system message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// Main application functions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FUNCTION initializeApplication()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setupFormValidation()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setupChatInterface()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END FUNCTION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FUNCTION getRecommendation()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// Collect input values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soilType = getValue("soilType")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pHLevel = getValue("pHLevel")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nitrogen = getValue("nitrogen")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phosphorus = getValue("phosphorus")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potassium = getValue("potassium")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cropType = getValue("cropType")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rainfall = getValue("rainfall")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temperature = getValue("temperature")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language = getValue("language")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// Validate inputs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IF any required field is empty THEN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DISPLAY error message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RETURN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END IF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// Create query and process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query = "Recommend optimal fertilizer for [cropType] in [soilType] soil with pH [pHLevel],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nitrogen [nitrogen], phosphorus [phosphorus], potassium [potassium],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rainfall [rainfall] cm, temperature [temperature]°C, ensuring sustainability.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Translate to [language]."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ADD {role: "user", content: query} TO chatHistory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response = fetchGPTResponse(language)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IF response is valid THEN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DISPLAY results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ADD {role: "assistant", content: response} TO chatHistory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END IF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END FUNCTION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Pseudocode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812880" y="114300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FUNCTION sendMessage()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userInput = getValue("chatInput")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selectedLanguage = getValue("language")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IF userInput is empty THEN RETURN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ADD user message to chat display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query = userInput + " (Translate to [selectedLanguage].)"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ADD {role: "user", content: query} TO chatHistory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response = fetchGPTResponse(selectedLanguage)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ADD bot message with response to chat display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ADD {role: "assistant", content: response} TO chatHistory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CLEAR chat input field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END FUNCTION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FUNCTION fetchGPTResponse(language)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TRY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requestBody = {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model: "gpt-4",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messages: chatHistory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response = MAKE POST REQUEST to "https://api.openai.com/v1/chat/completions"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WITH headers {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"Content-Type": "application/json",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"Authorization": "Bearer [API_KEY]"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AND body requestBody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data = PARSE JSON from response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RETURN data.choices[0].message.content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CATCH error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LOG error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RETURN "An error occurred. Please try again later."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END TRY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END FUNCTION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// Helper function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FUNCTION getValue(elementId)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RETURN value of element with ID elementId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END FUNCTION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// Start application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initializeApplication()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endParaRPr b="0" lang="en-US" sz="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buNone/>
            </a:pPr>
            <a:r>
              <a:rPr b="0" lang="en-US" sz="700" spc="-1" strike="noStrike">
                <a:solidFill>
                  <a:srgbClr val="000000"/>
                </a:solidFill>
                <a:latin typeface="Arial"/>
              </a:rPr>
              <a:t>END PROGRAM</a:t>
            </a:r>
            <a:endParaRPr b="0" lang="en-US" sz="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Screenshots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812880" y="121968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812880" y="1219680"/>
            <a:ext cx="10667520" cy="479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Screenshots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subTitle"/>
          </p:nvPr>
        </p:nvSpPr>
        <p:spPr>
          <a:xfrm>
            <a:off x="812880" y="114300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812880" y="1143000"/>
            <a:ext cx="10667520" cy="495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 defTabSz="914400">
              <a:lnSpc>
                <a:spcPct val="2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Cambria"/>
                <a:ea typeface="Cambria"/>
              </a:rPr>
              <a:t>Github Link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190440" algn="just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marL="343080" indent="-190440" algn="just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marL="343080" indent="-190440" algn="just" defTabSz="914400"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marL="343080" indent="-190440" algn="just" defTabSz="914400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mbria"/>
                <a:ea typeface="Cambria"/>
                <a:hlinkClick r:id="rId1"/>
              </a:rPr>
              <a:t>AGRIBOT: A GENERATIVE AI-POWERED MULTILINGUAL SYSTEM FOR SUSTAINABLE FERTILIZER RECOMMENDATIONS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60" name="Google Shape;115;p17"/>
          <p:cNvSpPr/>
          <p:nvPr/>
        </p:nvSpPr>
        <p:spPr>
          <a:xfrm>
            <a:off x="965160" y="1295280"/>
            <a:ext cx="10667520" cy="49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43080" indent="-190440" algn="just" defTabSz="91440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190440" algn="just" defTabSz="91440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190440" algn="just" defTabSz="914400">
              <a:lnSpc>
                <a:spcPct val="2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190440" algn="just" defTabSz="914400">
              <a:lnSpc>
                <a:spcPct val="2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190440" algn="just" defTabSz="914400">
              <a:lnSpc>
                <a:spcPct val="2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Google Shape;115;p17"/>
          <p:cNvSpPr/>
          <p:nvPr/>
        </p:nvSpPr>
        <p:spPr>
          <a:xfrm>
            <a:off x="812880" y="1143000"/>
            <a:ext cx="10667520" cy="41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343080" indent="-190440" algn="just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chemeClr val="accent2">
                    <a:lumMod val="75000"/>
                  </a:schemeClr>
                </a:solidFill>
                <a:latin typeface="Cambria"/>
                <a:ea typeface="Cambria"/>
              </a:rPr>
              <a:t>GitHub Link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190440" algn="just" defTabSz="91440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190440" algn="just" defTabSz="914400">
              <a:lnSpc>
                <a:spcPct val="2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190440" algn="ctr" defTabSz="914400">
              <a:lnSpc>
                <a:spcPct val="2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190440" algn="just" defTabSz="914400">
              <a:lnSpc>
                <a:spcPct val="2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References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294" lnSpcReduction="10000"/>
          </a:bodyPr>
          <a:p>
            <a:pPr marL="2858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Lakshmi Kalyani N, Bhanu Prakash Kolla</a:t>
            </a:r>
            <a:r>
              <a:rPr b="0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 (2022). "Deep Neural Network-Driven Nitrogen Fertilizer Recommendation: A Machine Learning-Based Method For Paddy Soil And Crop Analysis Using Leaf Imaging". DOI: 10.70135/seejph.vi.2762</a:t>
            </a:r>
            <a:endParaRPr b="0" lang="en-US" sz="1500" spc="-1" strike="noStrike">
              <a:solidFill>
                <a:schemeClr val="dk1"/>
              </a:solidFill>
              <a:latin typeface="Verdana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Prof. Jayarani, Prof. Channa Basava, Prof. Nagaraj C, Prof. Kusuma Latha D</a:t>
            </a:r>
            <a:r>
              <a:rPr b="0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 (2022). "Optimizing Fertilizer Usage in Agriculture with AI-Driven Recommendations". DOI: 10.0805/Jbse.2024577123</a:t>
            </a:r>
            <a:endParaRPr b="0" lang="en-US" sz="1500" spc="-1" strike="noStrike">
              <a:solidFill>
                <a:schemeClr val="dk1"/>
              </a:solidFill>
              <a:latin typeface="Verdana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Krupa Patel, Hiren B. Patel </a:t>
            </a:r>
            <a:r>
              <a:rPr b="0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(2022). "Multi-Criteria Agriculture Recommendation System Using Machine Learning for Crop and Fertilizers Prediction". DOI: 10.12944/CARJ.11.1.12</a:t>
            </a:r>
            <a:endParaRPr b="0" lang="en-US" sz="1500" spc="-1" strike="noStrike">
              <a:solidFill>
                <a:schemeClr val="dk1"/>
              </a:solidFill>
              <a:latin typeface="Verdana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Malvern Madondo, Muneeza Azmat, Kelsey Dipietro, et al.</a:t>
            </a:r>
            <a:r>
              <a:rPr b="0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 (2023). "A SWAT-based Reinforcement Learning Framework for Crop Management". DOI: 10.1109/seejph.vi.2762</a:t>
            </a:r>
            <a:endParaRPr b="0" lang="en-US" sz="1500" spc="-1" strike="noStrike">
              <a:solidFill>
                <a:schemeClr val="dk1"/>
              </a:solidFill>
              <a:latin typeface="Verdana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Hiske Overweg, Herman N. C. Berghuijs, Ioannis N. Athanasiadis</a:t>
            </a:r>
            <a:r>
              <a:rPr b="0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 (2023). "CropGym: a Reinforcement Learning Environment for Crop Management". DOI: 10.1109/seejph.vi.2762</a:t>
            </a:r>
            <a:endParaRPr b="0" lang="en-US" sz="1500" spc="-1" strike="noStrike">
              <a:solidFill>
                <a:schemeClr val="dk1"/>
              </a:solidFill>
              <a:latin typeface="Verdana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Aashu, Kanchan Rajwar, Millie Pant, Kusum Deep</a:t>
            </a:r>
            <a:r>
              <a:rPr b="0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 (2023). "Application of Machine Learning in Agriculture: Recent Trends and Future Research Avenues". DOI: 10.1109/seejph.vi.2762</a:t>
            </a:r>
            <a:endParaRPr b="0" lang="en-US" sz="1500" spc="-1" strike="noStrike">
              <a:solidFill>
                <a:schemeClr val="dk1"/>
              </a:solidFill>
              <a:latin typeface="Verdana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Y. M. Abubakar, et al.</a:t>
            </a:r>
            <a:r>
              <a:rPr b="0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 (2023). "Artificial Intelligence and Machine Learning in Agriculture". DOI: 10.1109/seejph.vi.2762</a:t>
            </a:r>
            <a:endParaRPr b="0" lang="en-US" sz="1500" spc="-1" strike="noStrike">
              <a:solidFill>
                <a:schemeClr val="dk1"/>
              </a:solidFill>
              <a:latin typeface="Verdana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B. P. K. Chinnappan, et al.</a:t>
            </a:r>
            <a:r>
              <a:rPr b="0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 (2020). "Machine Learning for Sustainable Agriculture". DOI: 10.1007/s13593-020-00611-0</a:t>
            </a:r>
            <a:endParaRPr b="0" lang="en-US" sz="1500" spc="-1" strike="noStrike">
              <a:solidFill>
                <a:schemeClr val="dk1"/>
              </a:solidFill>
              <a:latin typeface="Verdana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P. P. Dahiya, et al</a:t>
            </a:r>
            <a:r>
              <a:rPr b="0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. (2020). "Machine Learning and Artificial Intelligence in Agriculture: A Survey". DOI: 10.1109/9123756</a:t>
            </a:r>
            <a:endParaRPr b="0" lang="en-US" sz="1500" spc="-1" strike="noStrike">
              <a:solidFill>
                <a:schemeClr val="dk1"/>
              </a:solidFill>
              <a:latin typeface="Verdana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S. K. Kuriakose, et al.</a:t>
            </a:r>
            <a:r>
              <a:rPr b="0" lang="en-US" sz="1500" spc="-1" strike="noStrike">
                <a:solidFill>
                  <a:schemeClr val="dk1"/>
                </a:solidFill>
                <a:latin typeface="Cambria"/>
                <a:ea typeface="Cambria"/>
              </a:rPr>
              <a:t> (2019). "Data-Driven Decision Support for Crop Management Using Machine Learning". DOI: 10.1016/j.agsy.2019.03.016</a:t>
            </a:r>
            <a:endParaRPr b="0" lang="en-US" sz="15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Introduction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12880" y="940320"/>
            <a:ext cx="10667520" cy="60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43080" indent="-343080" algn="just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GB" sz="1600" spc="-1" strike="noStrike" u="sng">
                <a:solidFill>
                  <a:schemeClr val="dk1"/>
                </a:solidFill>
                <a:uFillTx/>
                <a:latin typeface="Verdana"/>
                <a:ea typeface="Verdana"/>
              </a:rPr>
              <a:t>The Need for Sustainable Fertilizer Use in Indian Agriculture: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High Fertilizer Consumption</a:t>
            </a:r>
            <a:r>
              <a:rPr b="0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: In 2022, India's fertilizer use was 193.2 kg per hectare of arable land, significantly higher than the world average of 133.2 kg per hectare. 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Environmental Impact</a:t>
            </a:r>
            <a:r>
              <a:rPr b="0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: Excessive fertilizer application has led to soil degradation and water contamination, adversely affecting long-term agricultural productivity.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Economic Challenges for Farmers</a:t>
            </a:r>
            <a:r>
              <a:rPr b="0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: Over-reliance on chemical fertilizers increases production costs, burdening farmers financially and making agriculture less sustainable.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GB" sz="1600" spc="-1" strike="noStrike" u="sng">
                <a:solidFill>
                  <a:schemeClr val="dk1"/>
                </a:solidFill>
                <a:uFillTx/>
                <a:latin typeface="Verdana"/>
                <a:ea typeface="Verdana"/>
              </a:rPr>
              <a:t>Generative AI and Its Application in Sustainable Agriculture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What is Generative AI?</a:t>
            </a:r>
            <a:r>
              <a:rPr b="0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: Generative AI refers to algorithms that can generate new content or predictions by learning patterns from large datasets.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Precision Agriculture</a:t>
            </a:r>
            <a:r>
              <a:rPr b="0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: By analysing vast amounts of agricultural data, generative AI can provide tailored recommendations for fertilizer application, optimizing nutrient use and enhancing crop yields.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Real-World Applications</a:t>
            </a:r>
            <a:r>
              <a:rPr b="0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: In regions like Kenya, AI-powered tools have been deployed to offer personalized farming advice, leading to increased productivity and sustainable farming practices. </a:t>
            </a: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chemeClr val="dk1"/>
              </a:solidFill>
              <a:latin typeface="Verdana"/>
            </a:endParaRPr>
          </a:p>
          <a:p>
            <a:pPr marL="343080" indent="0" algn="just" defTabSz="91440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1" lang="en-GB" sz="1600" spc="-1" strike="noStrike">
                <a:solidFill>
                  <a:schemeClr val="dk1"/>
                </a:solidFill>
                <a:latin typeface="Verdana"/>
                <a:ea typeface="Verdana"/>
              </a:rPr>
              <a:t>I</a:t>
            </a:r>
            <a:r>
              <a:rPr b="1" lang="en-GB" sz="1400" spc="-1" strike="noStrike">
                <a:solidFill>
                  <a:schemeClr val="dk1"/>
                </a:solidFill>
                <a:latin typeface="Verdana"/>
                <a:ea typeface="Verdana"/>
              </a:rPr>
              <a:t>ntegrating generative AI into Indian agriculture holds the promise of promoting sustainable fertilizer use, improving crop yields, and ensuring environmental conservation.</a:t>
            </a:r>
            <a:endParaRPr b="0" lang="en-US" sz="14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12880" y="34920"/>
            <a:ext cx="10667520" cy="9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52280" indent="0" defTabSz="914400">
              <a:lnSpc>
                <a:spcPct val="2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Cambria"/>
                <a:ea typeface="Cambria"/>
              </a:rPr>
              <a:t>Publication Details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52056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mbria"/>
                <a:ea typeface="Cambria"/>
              </a:rPr>
              <a:t>Letter of Confirmation for Publication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marL="432000" indent="-324000" algn="just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2400" spc="-1" strike="noStrike" u="sng">
                <a:solidFill>
                  <a:schemeClr val="dk1"/>
                </a:solidFill>
                <a:uFillTx/>
                <a:latin typeface="Cambria"/>
                <a:ea typeface="Cambria"/>
              </a:rPr>
              <a:t>Paper Publication Link: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marL="432000" indent="0" algn="just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 u="sng">
                <a:solidFill>
                  <a:srgbClr val="2a6099"/>
                </a:solidFill>
                <a:uFillTx/>
                <a:latin typeface="Cambria"/>
                <a:ea typeface="Cambria"/>
                <a:hlinkClick r:id="rId1"/>
              </a:rPr>
              <a:t>AGRIBOT: A GENERATIVE AI-POWERED MULTILINGUAL SYSTEM FOR SUSTAINABLE FERTILIZER RECOMMENDATIONS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7476840" y="1436760"/>
            <a:ext cx="3510720" cy="495252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6629400" y="329040"/>
            <a:ext cx="5205600" cy="630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12880" y="34920"/>
            <a:ext cx="10667520" cy="9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52280" indent="0" defTabSz="914400">
              <a:lnSpc>
                <a:spcPct val="2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Cambria"/>
                <a:ea typeface="Cambria"/>
              </a:rPr>
              <a:t>Similarity Index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5205600" cy="49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-190440" algn="just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 u="sng">
                <a:solidFill>
                  <a:schemeClr val="dk1"/>
                </a:solidFill>
                <a:uFillTx/>
                <a:latin typeface="Cambria"/>
                <a:ea typeface="Cambria"/>
              </a:rPr>
              <a:t>Plagiarism Report</a:t>
            </a: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971040" y="1142640"/>
            <a:ext cx="3821760" cy="495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Project work mapping with SDG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72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7773840" cy="4952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rmAutofit/>
          </a:bodyPr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Goal 2: Zero Hunger -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Promotes sustainable agricultural practices by optimizing fertilizer recommendations, ensuring higher crop yields and food security.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Goal 12: Responsible Consumption and Production -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Encourages efficient fertilizer use, reducing waste and minimizing environmental damage through data-driven recommendations.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Goal 13: Climate Action -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Reduces harmful environmental impacts by optimizing fertilizer application, lowering greenhouse gas emissions from agricultural activities.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Goal 15: Life on Land -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Prevents soil degradation and promotes biodiversity conservation by recommending eco-friendly and sustainable fertilizer practices.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  <p:pic>
        <p:nvPicPr>
          <p:cNvPr id="174" name="Picture 4" descr="Chapter 1: Getting to know the Sustainable Development Goals | by UN SDSN |  SDG Guide"/>
          <p:cNvPicPr/>
          <p:nvPr/>
        </p:nvPicPr>
        <p:blipFill>
          <a:blip r:embed="rId1"/>
          <a:stretch/>
        </p:blipFill>
        <p:spPr>
          <a:xfrm>
            <a:off x="8804160" y="1145160"/>
            <a:ext cx="2675160" cy="495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812880" y="114300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879"/>
              </a:spcBef>
              <a:buNone/>
              <a:tabLst>
                <a:tab algn="l" pos="0"/>
              </a:tabLst>
            </a:pPr>
            <a:endParaRPr b="0" lang="en-US" sz="4400" spc="-1" strike="noStrike">
              <a:solidFill>
                <a:schemeClr val="dk1"/>
              </a:solidFill>
              <a:latin typeface="Verdana"/>
            </a:endParaRPr>
          </a:p>
          <a:p>
            <a:pPr indent="0" algn="ctr" defTabSz="914400">
              <a:lnSpc>
                <a:spcPct val="100000"/>
              </a:lnSpc>
              <a:spcBef>
                <a:spcPts val="879"/>
              </a:spcBef>
              <a:buNone/>
              <a:tabLst>
                <a:tab algn="l" pos="0"/>
              </a:tabLst>
            </a:pPr>
            <a:endParaRPr b="0" lang="en-US" sz="4400" spc="-1" strike="noStrike">
              <a:solidFill>
                <a:schemeClr val="dk1"/>
              </a:solidFill>
              <a:latin typeface="Verdana"/>
            </a:endParaRPr>
          </a:p>
          <a:p>
            <a:pPr indent="0" algn="ctr" defTabSz="9144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GB" sz="6000" spc="-1" strike="noStrike">
                <a:solidFill>
                  <a:schemeClr val="dk1"/>
                </a:solidFill>
                <a:latin typeface="Verdana"/>
                <a:ea typeface="Verdana"/>
              </a:rPr>
              <a:t>Thank You</a:t>
            </a:r>
            <a:endParaRPr b="0" lang="en-US" sz="60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Literature Review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graphicFrame>
        <p:nvGraphicFramePr>
          <p:cNvPr id="107" name="Content Placeholder 3"/>
          <p:cNvGraphicFramePr/>
          <p:nvPr/>
        </p:nvGraphicFramePr>
        <p:xfrm>
          <a:off x="431640" y="966240"/>
          <a:ext cx="11330640" cy="4882320"/>
        </p:xfrm>
        <a:graphic>
          <a:graphicData uri="http://schemas.openxmlformats.org/drawingml/2006/table">
            <a:tbl>
              <a:tblPr/>
              <a:tblGrid>
                <a:gridCol w="540000"/>
                <a:gridCol w="3009240"/>
                <a:gridCol w="1793880"/>
                <a:gridCol w="2210400"/>
                <a:gridCol w="1888200"/>
                <a:gridCol w="1888200"/>
              </a:tblGrid>
              <a:tr h="38808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SL 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Title of the paper and year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Authors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Methodology used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Advantage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Disadvantage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</a:tr>
              <a:tr h="81972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Deep Neural Network-Driven Nitrogen Fertilizer Recommendation: A Machine Learning-Based Method For Paddy Soil And Crop Analysis Using Leaf Imaging. 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Year: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2022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Lakshmi Kalyani N, Bhanu Prakash Kolla.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a Convolutional Neural Network (CNN) to analyze leaf images for nitrogen fertilizer recommendations.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Provides precise fertilizer recommendations by analyzing visual leaf characteristics.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Requires a large dataset of labeled leaf images for effective training.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</a:tr>
              <a:tr h="874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Optimizing Fertilizer Usage in Agriculture with AI-Driven Recommendations.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Year: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2022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Prof. Jayarani, Prof. Channa Basava, Prof. Nagaraj C, Prof. Kusuma Latha D.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Implements Random Forest and XGBoost to optimize fertilizer usage based on soil and weather data.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Enhances efficiency in fertilizer application, potentially reducing costs.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Performance depends on the quality and diversity of input data.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</a:tr>
              <a:tr h="8748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Multi-Criteria Agriculture Recommendation System Using Machine Learning for Crop and Fertilizers Prediction.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Year: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Krupa Patel, Hiren B. Patel.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Uses Decision Trees and K-Nearest Neighbors (KNN) for multi-criteria crop and fertilizer recommendations.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Considers multiple factors for holistic recommendations.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Feature selection and weighting multiple criteria accurately can be complex.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</a:tr>
              <a:tr h="50148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 SWAT-based Reinforcement Learning Framework for Crop Management.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Year: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Malvern Madondo, Muneeza Azmat, Kelsey Dipietro, et al. 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Applies Reinforcement Learning (Deep Q-Networks - DQN) for crop management in a SWAT-based system.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Learns optimal management strategies over time.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Requires extensive training and computational power.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</a:tr>
              <a:tr h="97812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CropGym: a Reinforcement Learning Environment for Crop Management.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Year: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Hiske Overweg, Herman N. C. Berghuijs, Ioannis N. Athanasiadis.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Proximal Policy Optimization (PPO) and Advantage Actor-Critic (A2C) in the CropGym reinforcement learning environment.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Simulates real-world conditions to improve decision-making.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Needs substantial data for training and validation.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Literature Review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graphicFrame>
        <p:nvGraphicFramePr>
          <p:cNvPr id="109" name="Content Placeholder 3"/>
          <p:cNvGraphicFramePr/>
          <p:nvPr/>
        </p:nvGraphicFramePr>
        <p:xfrm>
          <a:off x="487440" y="930240"/>
          <a:ext cx="11362320" cy="5072760"/>
        </p:xfrm>
        <a:graphic>
          <a:graphicData uri="http://schemas.openxmlformats.org/drawingml/2006/table">
            <a:tbl>
              <a:tblPr/>
              <a:tblGrid>
                <a:gridCol w="636480"/>
                <a:gridCol w="3115440"/>
                <a:gridCol w="1793880"/>
                <a:gridCol w="2126160"/>
                <a:gridCol w="1845000"/>
                <a:gridCol w="1845000"/>
              </a:tblGrid>
              <a:tr h="37512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SL 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Title of the paper and year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Authors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Methodology used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Advantage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chemeClr val="dk1"/>
                          </a:solidFill>
                          <a:latin typeface="Bookman Old Style"/>
                        </a:rPr>
                        <a:t>Disadvantage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2520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</a:tr>
              <a:tr h="9756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Application of Machine Learning in Agriculture: Recent Trends and Future Research Avenues.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Year: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Aashu, Kanchan Rajwar, Millie Pant, Kusum Deep.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Surveys applications of Support Vector Machines (SVM), Neural Networks, and Ensemble Learning in agriculture.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Highlights diverse AI applications for various agricultural challenges.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Lacks implementation details for real-world deployment.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</a:tr>
              <a:tr h="7974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Artificial Intelligence and Machine Learning in Agriculture.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Year: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Y. M. Abubakar, et al.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Deep Neural Networks (DNN) and Transfer Learning for AI-based agricultural predictions.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Achieves high accuracy in predictive tasks.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Requires large, well-labelled datasets for effectiveness.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</a:tr>
              <a:tr h="87228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Machine Learning for Sustainable Agriculture. 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Year: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2020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B. P. K. Chinnappan, et al.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Gradient Boosting and Random Forest for sustainable agriculture predictions.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Balances accuracy and interpretability.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Bookman Old Style"/>
                        </a:rPr>
                        <a:t>Can be computationally intensive.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</a:tr>
              <a:tr h="97560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Machine Learning and Artificial Intelligence in Agriculture: A Survey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Year: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2020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P. P. Dahiya, et al. 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K-Means Clustering and Principal Component Analysis (PCA) for AI-based soil classification and crop suitability.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Improves efficiency in land and crop allocation.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Requires domain expertise to interpret results.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noFill/>
                  </a:tcPr>
                </a:tc>
              </a:tr>
              <a:tr h="100368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Data-Driven Decision Support for Crop Management Using Machine Learning. </a:t>
                      </a: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Year: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2019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S. K. Kuriakose, et al.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Long Short-Term Memory (LSTM) and ARIMA for time-series forecasting in crop yield prediction.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Improves accuracy of yield predictions over time.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just" defTabSz="914400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Sensitive to missing or noisy data.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79646"/>
                      </a:solidFill>
                      <a:prstDash val="solid"/>
                    </a:lnL>
                    <a:lnR w="12240">
                      <a:solidFill>
                        <a:srgbClr val="f79646"/>
                      </a:solidFill>
                      <a:prstDash val="solid"/>
                    </a:lnR>
                    <a:lnT w="12240">
                      <a:solidFill>
                        <a:srgbClr val="f79646"/>
                      </a:solidFill>
                      <a:prstDash val="solid"/>
                    </a:lnT>
                    <a:lnB w="12240">
                      <a:solidFill>
                        <a:srgbClr val="f79646"/>
                      </a:solidFill>
                      <a:prstDash val="solid"/>
                    </a:lnB>
                    <a:solidFill>
                      <a:schemeClr val="accent6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Existing method Drawback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12880" y="148068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Generalized Recommendations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 –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Traditional fertilizer suggestions do not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account for real-time soil and weather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conditions, leading to inefficiencies.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Lack of Adaptive AI Integration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 –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Existing systems do not leverage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Generative AI for adaptive and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personalized recommendations.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Limited Farmer Interaction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 –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Conventional methods lack an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interactive chatbot for continuous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guidance and learning.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Overuse of Chemical Fertilizers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 –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Current practices often lead to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excessive fertilizer application, </a:t>
            </a:r>
            <a:r>
              <a:rPr b="0" lang="en-IN" sz="2000" spc="-1" strike="noStrike">
                <a:solidFill>
                  <a:schemeClr val="dk1"/>
                </a:solidFill>
                <a:latin typeface="Verdana"/>
                <a:ea typeface="Verdana"/>
              </a:rPr>
              <a:t>degrading soil health over time.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Objectives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12880" y="1509480"/>
            <a:ext cx="10667520" cy="49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Optimize Fertilizer Use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 – Provide precise, data-driven fertilizer recommendations for sustainable farming.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Enhance Soil Health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 – Prevent overuse of fertilizers and maintain long-term soil fertility.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Leverage Generative AI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 – Utilize AI to analyse soil, crop, and weather data for accurate suggestions.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Improve Farmer Decision-Making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 – Offer an interactive chatbot for real-time continuous guidance and support.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Proposed Method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12880" y="950040"/>
            <a:ext cx="10667520" cy="511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Data Collection 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Gather soil composition, crop type, and environmental data from user inputs and existing agricultural datasets.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Feature Engineering &amp; Analysis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Extract key parameters (soil pH, nitrogen, phosphorus, potassium levels) and prepare data for AI-based recommendation.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Generative AI Model Implementation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Leverage GPT-4 for real-time fertilizer recommendations based on analysed data.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Chatbot Integration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Enable an AI-powered chatbot for interactive guidance and follow-up queries from users.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Result Interpretation &amp; User Feedback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Display recommendations through an intuitive UI and refine responses based on user interactions.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Modules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12880" y="1345680"/>
            <a:ext cx="10667520" cy="41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User Input Module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Collects soil type, pH level, nitrogen, phosphorus, potassium content, and crop type from users.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Fertilizer Recommendation Module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Utilizes GPT-4 to generate optimal fertilizer suggestions based on soil and crop data.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Chatbot Interaction Module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Provides a conversational AI assistant for follow-up queries and additional farming advice.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algn="just" defTabSz="9144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Result Display Module </a:t>
            </a:r>
            <a:r>
              <a:rPr b="0" lang="en-GB" sz="2000" spc="-1" strike="noStrike">
                <a:solidFill>
                  <a:schemeClr val="dk1"/>
                </a:solidFill>
                <a:latin typeface="Verdana"/>
                <a:ea typeface="Verdana"/>
              </a:rPr>
              <a:t>- Presents AI-generated recommendations in a user-friendly format through the web interface.</a:t>
            </a:r>
            <a:endParaRPr b="0" lang="en-US" sz="20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Verdana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Verdan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7520" cy="48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chemeClr val="dk2">
                    <a:lumMod val="75000"/>
                  </a:schemeClr>
                </a:solidFill>
                <a:latin typeface="Verdana"/>
                <a:ea typeface="Verdana"/>
              </a:rPr>
              <a:t>Architecture</a:t>
            </a:r>
            <a:endParaRPr b="0" lang="en-US" sz="2800" spc="-1" strike="noStrike">
              <a:solidFill>
                <a:schemeClr val="dk1"/>
              </a:solidFill>
              <a:latin typeface="Bookman Old Style"/>
            </a:endParaRPr>
          </a:p>
        </p:txBody>
      </p:sp>
      <p:sp>
        <p:nvSpPr>
          <p:cNvPr id="119" name="TextBox 12"/>
          <p:cNvSpPr/>
          <p:nvPr/>
        </p:nvSpPr>
        <p:spPr>
          <a:xfrm>
            <a:off x="812880" y="1422360"/>
            <a:ext cx="5729760" cy="42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User inputs soil and crop data</a:t>
            </a: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, which is processed by the frontend and sent to the backend.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The backend validates, cleans, and formats data</a:t>
            </a: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 before querying </a:t>
            </a:r>
            <a:r>
              <a:rPr b="1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Generative AI (GPT-4)</a:t>
            </a: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 for fertilizer recommendations.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AI-generated recommendations are processed and sent back to the frontend</a:t>
            </a: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 for display and user interaction.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A chatbot enables continued user engagement</a:t>
            </a:r>
            <a:r>
              <a:rPr b="0" lang="en-US" sz="1800" spc="-1" strike="noStrike">
                <a:solidFill>
                  <a:schemeClr val="dk1"/>
                </a:solidFill>
                <a:latin typeface="Verdana"/>
                <a:ea typeface="Verdana"/>
              </a:rPr>
              <a:t>, managing context and querying AI for follow-up questions.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Content Placeholder 15" descr=""/>
          <p:cNvPicPr/>
          <p:nvPr/>
        </p:nvPicPr>
        <p:blipFill>
          <a:blip r:embed="rId1"/>
          <a:stretch/>
        </p:blipFill>
        <p:spPr>
          <a:xfrm>
            <a:off x="6885720" y="3960"/>
            <a:ext cx="5392440" cy="685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 pitchFamily="0" charset="1"/>
        <a:ea typeface=""/>
        <a:cs typeface=""/>
      </a:majorFont>
      <a:minorFont>
        <a:latin typeface="Bookman Old Styl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 pitchFamily="0" charset="1"/>
        <a:ea typeface=""/>
        <a:cs typeface=""/>
      </a:majorFont>
      <a:minorFont>
        <a:latin typeface="Bookman Old Styl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 pitchFamily="0" charset="1"/>
        <a:ea typeface=""/>
        <a:cs typeface=""/>
      </a:majorFont>
      <a:minorFont>
        <a:latin typeface="Bookman Old Styl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 pitchFamily="0" charset="1"/>
        <a:ea typeface=""/>
        <a:cs typeface=""/>
      </a:majorFont>
      <a:minorFont>
        <a:latin typeface="Bookman Old Styl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 pitchFamily="0" charset="1"/>
        <a:ea typeface=""/>
        <a:cs typeface=""/>
      </a:majorFont>
      <a:minorFont>
        <a:latin typeface="Bookman Old Styl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 pitchFamily="0" charset="1"/>
        <a:ea typeface=""/>
        <a:cs typeface=""/>
      </a:majorFont>
      <a:minorFont>
        <a:latin typeface="Bookman Old Styl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 pitchFamily="0" charset="1"/>
        <a:ea typeface=""/>
        <a:cs typeface=""/>
      </a:majorFont>
      <a:minorFont>
        <a:latin typeface="Bookman Old Styl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 pitchFamily="0" charset="1"/>
        <a:ea typeface=""/>
        <a:cs typeface=""/>
      </a:majorFont>
      <a:minorFont>
        <a:latin typeface="Bookman Old Styl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 pitchFamily="0" charset="1"/>
        <a:ea typeface=""/>
        <a:cs typeface=""/>
      </a:majorFont>
      <a:minorFont>
        <a:latin typeface="Bookman Old Styl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 pitchFamily="0" charset="1"/>
        <a:ea typeface=""/>
        <a:cs typeface=""/>
      </a:majorFont>
      <a:minorFont>
        <a:latin typeface="Bookman Old Styl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 pitchFamily="0" charset="1"/>
        <a:ea typeface=""/>
        <a:cs typeface=""/>
      </a:majorFont>
      <a:minorFont>
        <a:latin typeface="Bookman Old Styl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16</TotalTime>
  <Application>LibreOffice/24.2.7.2$Linux_X86_64 LibreOffice_project/420$Build-2</Application>
  <AppVersion>15.0000</AppVersion>
  <Words>1471</Words>
  <Paragraphs>239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2024-10-20T05:42:11Z</dcterms:created>
  <dc:creator>Sanjeev P Kaulgud-Asst. Prof-CSE</dc:creator>
  <dc:description/>
  <dc:language>en-US</dc:language>
  <cp:lastModifiedBy/>
  <dcterms:modified xsi:type="dcterms:W3CDTF">2025-05-16T13:24:27Z</dcterms:modified>
  <cp:revision>1108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AD0FC5B79634A38333981467EFEBC41B_43</vt:lpwstr>
  </property>
  <property fmtid="{D5CDD505-2E9C-101B-9397-08002B2CF9AE}" pid="3" name="KSOProductBuildVer">
    <vt:lpwstr>1033-6.10.1.8197</vt:lpwstr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17</vt:i4>
  </property>
</Properties>
</file>