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bdaaa8f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bdaaa8f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bdaaa8f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bdaaa8f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bdaaa8f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bdaaa8f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bdf9c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bdf9c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bdf9c6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bdf9c6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bbdf9c6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bbdf9c6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bdf9c6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bdf9c6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daaa8f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daaa8f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bdf9c6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bdf9c6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bdf9c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bdf9c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bbdf9c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bbdf9c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Redux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State management tool for javascript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lang="en" sz="1500">
                <a:solidFill>
                  <a:schemeClr val="dk1"/>
                </a:solidFill>
              </a:rPr>
              <a:t>1.There is always one source of truth, the store. Thus, there is no confusion about how to sync the current state with actions and other parts of the application.</a:t>
            </a:r>
            <a:endParaRPr sz="1500">
              <a:solidFill>
                <a:schemeClr val="dk1"/>
              </a:solidFill>
            </a:endParaRPr>
          </a:p>
          <a:p>
            <a:pPr indent="0" lvl="0" marL="914400" rtl="0" algn="l">
              <a:spcBef>
                <a:spcPts val="0"/>
              </a:spcBef>
              <a:spcAft>
                <a:spcPts val="0"/>
              </a:spcAft>
              <a:buClr>
                <a:schemeClr val="dk1"/>
              </a:buClr>
              <a:buSzPts val="1100"/>
              <a:buFont typeface="Arial"/>
              <a:buNone/>
            </a:pPr>
            <a:r>
              <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2.The code is easier to maintain because it has a predictable outcome and strict structure.</a:t>
            </a:r>
            <a:endParaRPr sz="1500">
              <a:solidFill>
                <a:schemeClr val="dk1"/>
              </a:solidFill>
            </a:endParaRPr>
          </a:p>
          <a:p>
            <a:pPr indent="0" lvl="0" marL="914400" rtl="0" algn="l">
              <a:spcBef>
                <a:spcPts val="0"/>
              </a:spcBef>
              <a:spcAft>
                <a:spcPts val="0"/>
              </a:spcAft>
              <a:buClr>
                <a:schemeClr val="dk1"/>
              </a:buClr>
              <a:buSzPts val="1100"/>
              <a:buFont typeface="Arial"/>
              <a:buNone/>
            </a:pPr>
            <a:r>
              <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3.Redux makes coding more consistent due to more stringent code organization procedures</a:t>
            </a:r>
            <a:endParaRPr sz="1500">
              <a:solidFill>
                <a:schemeClr val="dk1"/>
              </a:solidFill>
            </a:endParaRPr>
          </a:p>
          <a:p>
            <a:pPr indent="0" lvl="0" marL="914400" rtl="0" algn="l">
              <a:spcBef>
                <a:spcPts val="0"/>
              </a:spcBef>
              <a:spcAft>
                <a:spcPts val="0"/>
              </a:spcAft>
              <a:buClr>
                <a:schemeClr val="dk1"/>
              </a:buClr>
              <a:buSzPts val="1100"/>
              <a:buFont typeface="Arial"/>
              <a:buNone/>
            </a:pPr>
            <a:r>
              <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4.It’s very useful, especially during the initial render, making for better user experience and search engine optimization.</a:t>
            </a:r>
            <a:endParaRPr sz="1500">
              <a:solidFill>
                <a:schemeClr val="dk1"/>
              </a:solidFill>
            </a:endParaRPr>
          </a:p>
          <a:p>
            <a:pPr indent="0" lvl="0" marL="914400" rtl="0" algn="l">
              <a:spcBef>
                <a:spcPts val="0"/>
              </a:spcBef>
              <a:spcAft>
                <a:spcPts val="0"/>
              </a:spcAft>
              <a:buClr>
                <a:schemeClr val="dk1"/>
              </a:buClr>
              <a:buSzPts val="1100"/>
              <a:buFont typeface="Arial"/>
              <a:buNone/>
            </a:pPr>
            <a:r>
              <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5.Developers can track everything going on in the app in real-time—from actions to state changes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Clr>
                <a:schemeClr val="dk1"/>
              </a:buClr>
              <a:buSzPts val="1100"/>
              <a:buFont typeface="Arial"/>
              <a:buNone/>
            </a:pPr>
            <a:r>
              <a:rPr lang="en" sz="1700">
                <a:solidFill>
                  <a:schemeClr val="dk1"/>
                </a:solidFill>
              </a:rPr>
              <a:t>1.Since it has no encapsulation, any component can access data, which may potentially cause security issues</a:t>
            </a:r>
            <a:endParaRPr sz="1700">
              <a:solidFill>
                <a:schemeClr val="dk1"/>
              </a:solidFill>
            </a:endParaRPr>
          </a:p>
          <a:p>
            <a:pPr indent="0" lvl="0" marL="914400" rtl="0" algn="l">
              <a:spcBef>
                <a:spcPts val="0"/>
              </a:spcBef>
              <a:spcAft>
                <a:spcPts val="0"/>
              </a:spcAft>
              <a:buClr>
                <a:schemeClr val="dk1"/>
              </a:buClr>
              <a:buSzPts val="1100"/>
              <a:buFont typeface="Arial"/>
              <a:buNone/>
            </a:pPr>
            <a:r>
              <a:t/>
            </a:r>
            <a:endParaRPr sz="1700">
              <a:solidFill>
                <a:schemeClr val="dk1"/>
              </a:solidFill>
            </a:endParaRPr>
          </a:p>
          <a:p>
            <a:pPr indent="0" lvl="0" marL="914400" rtl="0" algn="l">
              <a:spcBef>
                <a:spcPts val="0"/>
              </a:spcBef>
              <a:spcAft>
                <a:spcPts val="0"/>
              </a:spcAft>
              <a:buClr>
                <a:schemeClr val="dk1"/>
              </a:buClr>
              <a:buSzPts val="1100"/>
              <a:buFont typeface="Arial"/>
              <a:buNone/>
            </a:pPr>
            <a:r>
              <a:rPr lang="en" sz="1700">
                <a:solidFill>
                  <a:schemeClr val="dk1"/>
                </a:solidFill>
              </a:rPr>
              <a:t>2.Some parts of the code are just boilerplate. However, these parts have to be incorporated with no alteration, and this restricts the design</a:t>
            </a:r>
            <a:endParaRPr sz="1700">
              <a:solidFill>
                <a:schemeClr val="dk1"/>
              </a:solidFill>
            </a:endParaRPr>
          </a:p>
          <a:p>
            <a:pPr indent="0" lvl="0" marL="914400" rtl="0" algn="l">
              <a:spcBef>
                <a:spcPts val="0"/>
              </a:spcBef>
              <a:spcAft>
                <a:spcPts val="0"/>
              </a:spcAft>
              <a:buClr>
                <a:schemeClr val="dk1"/>
              </a:buClr>
              <a:buSzPts val="1100"/>
              <a:buFont typeface="Arial"/>
              <a:buNone/>
            </a:pPr>
            <a:r>
              <a:t/>
            </a:r>
            <a:endParaRPr sz="1700">
              <a:solidFill>
                <a:schemeClr val="dk1"/>
              </a:solidFill>
            </a:endParaRPr>
          </a:p>
          <a:p>
            <a:pPr indent="0" lvl="0" marL="914400" rtl="0" algn="l">
              <a:spcBef>
                <a:spcPts val="0"/>
              </a:spcBef>
              <a:spcAft>
                <a:spcPts val="0"/>
              </a:spcAft>
              <a:buClr>
                <a:schemeClr val="dk1"/>
              </a:buClr>
              <a:buSzPts val="1100"/>
              <a:buFont typeface="Arial"/>
              <a:buNone/>
            </a:pPr>
            <a:r>
              <a:rPr lang="en" sz="1700">
                <a:solidFill>
                  <a:schemeClr val="dk1"/>
                </a:solidFill>
              </a:rPr>
              <a:t>3.As the state is immutable in Redux, the reducer updates the state by returning a new state every time which can cause excessive use of memory</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483500" y="1572500"/>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Any questions?</a:t>
            </a:r>
            <a:endParaRPr/>
          </a:p>
        </p:txBody>
      </p:sp>
      <p:sp>
        <p:nvSpPr>
          <p:cNvPr id="121" name="Google Shape;121;p24"/>
          <p:cNvSpPr txBox="1"/>
          <p:nvPr>
            <p:ph idx="1" type="body"/>
          </p:nvPr>
        </p:nvSpPr>
        <p:spPr>
          <a:xfrm>
            <a:off x="311700" y="3049600"/>
            <a:ext cx="8520600" cy="151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Redux p</a:t>
            </a:r>
            <a:r>
              <a:rPr lang="en"/>
              <a:t>resentation</a:t>
            </a:r>
            <a:r>
              <a:rPr lang="en"/>
              <a:t> by </a:t>
            </a:r>
            <a:r>
              <a:rPr lang="en"/>
              <a:t>:</a:t>
            </a:r>
            <a:endParaRPr/>
          </a:p>
          <a:p>
            <a:pPr indent="0" lvl="0" marL="0" rtl="0" algn="ctr">
              <a:spcBef>
                <a:spcPts val="1200"/>
              </a:spcBef>
              <a:spcAft>
                <a:spcPts val="0"/>
              </a:spcAft>
              <a:buNone/>
            </a:pPr>
            <a:r>
              <a:rPr lang="en"/>
              <a:t>Shadan Behzadian</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66"/>
              <a:t>Learning objectives:</a:t>
            </a:r>
            <a:endParaRPr sz="3466"/>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solidFill>
                <a:schemeClr val="dk1"/>
              </a:solidFill>
            </a:endParaRPr>
          </a:p>
          <a:p>
            <a:pPr indent="-355600" lvl="0" marL="914400" rtl="0" algn="l">
              <a:spcBef>
                <a:spcPts val="0"/>
              </a:spcBef>
              <a:spcAft>
                <a:spcPts val="0"/>
              </a:spcAft>
              <a:buClr>
                <a:schemeClr val="dk1"/>
              </a:buClr>
              <a:buSzPts val="2000"/>
              <a:buAutoNum type="arabicPeriod"/>
            </a:pPr>
            <a:r>
              <a:rPr lang="en" sz="2000">
                <a:solidFill>
                  <a:schemeClr val="dk1"/>
                </a:solidFill>
              </a:rPr>
              <a:t>Complete understanding of the structure of  Redux</a:t>
            </a:r>
            <a:endParaRPr sz="2000">
              <a:solidFill>
                <a:schemeClr val="dk1"/>
              </a:solidFill>
            </a:endParaRPr>
          </a:p>
          <a:p>
            <a:pPr indent="0" lvl="0" marL="914400" rtl="0" algn="l">
              <a:spcBef>
                <a:spcPts val="0"/>
              </a:spcBef>
              <a:spcAft>
                <a:spcPts val="0"/>
              </a:spcAft>
              <a:buNone/>
            </a:pPr>
            <a:r>
              <a:t/>
            </a:r>
            <a:endParaRPr sz="2000">
              <a:solidFill>
                <a:schemeClr val="dk1"/>
              </a:solidFill>
            </a:endParaRPr>
          </a:p>
          <a:p>
            <a:pPr indent="-355600" lvl="0" marL="914400" rtl="0" algn="l">
              <a:spcBef>
                <a:spcPts val="0"/>
              </a:spcBef>
              <a:spcAft>
                <a:spcPts val="0"/>
              </a:spcAft>
              <a:buClr>
                <a:schemeClr val="dk1"/>
              </a:buClr>
              <a:buSzPts val="2000"/>
              <a:buAutoNum type="arabicPeriod"/>
            </a:pPr>
            <a:r>
              <a:rPr lang="en" sz="2000">
                <a:solidFill>
                  <a:schemeClr val="dk1"/>
                </a:solidFill>
              </a:rPr>
              <a:t>Understanding Why Redux is important </a:t>
            </a:r>
            <a:endParaRPr sz="2000">
              <a:solidFill>
                <a:schemeClr val="dk1"/>
              </a:solidFill>
            </a:endParaRPr>
          </a:p>
          <a:p>
            <a:pPr indent="0" lvl="0" marL="914400" rtl="0" algn="l">
              <a:spcBef>
                <a:spcPts val="0"/>
              </a:spcBef>
              <a:spcAft>
                <a:spcPts val="0"/>
              </a:spcAft>
              <a:buNone/>
            </a:pPr>
            <a:r>
              <a:t/>
            </a:r>
            <a:endParaRPr sz="2000">
              <a:solidFill>
                <a:schemeClr val="dk1"/>
              </a:solidFill>
            </a:endParaRPr>
          </a:p>
          <a:p>
            <a:pPr indent="-355600" lvl="0" marL="914400" rtl="0" algn="l">
              <a:spcBef>
                <a:spcPts val="0"/>
              </a:spcBef>
              <a:spcAft>
                <a:spcPts val="0"/>
              </a:spcAft>
              <a:buClr>
                <a:schemeClr val="dk1"/>
              </a:buClr>
              <a:buSzPts val="2000"/>
              <a:buAutoNum type="arabicPeriod"/>
            </a:pPr>
            <a:r>
              <a:rPr lang="en" sz="2000">
                <a:solidFill>
                  <a:schemeClr val="dk1"/>
                </a:solidFill>
              </a:rPr>
              <a:t>In depth understanding of all pillars of Redux </a:t>
            </a:r>
            <a:endParaRPr sz="2000">
              <a:solidFill>
                <a:schemeClr val="dk1"/>
              </a:solidFill>
            </a:endParaRPr>
          </a:p>
          <a:p>
            <a:pPr indent="0" lvl="0" marL="0" rtl="0" algn="l">
              <a:spcBef>
                <a:spcPts val="0"/>
              </a:spcBef>
              <a:spcAft>
                <a:spcPts val="0"/>
              </a:spcAft>
              <a:buNone/>
            </a:pPr>
            <a:r>
              <a:rPr lang="en" sz="2700"/>
              <a:t>		</a:t>
            </a:r>
            <a:r>
              <a:rPr lang="en" sz="1900"/>
              <a:t>-Store</a:t>
            </a:r>
            <a:endParaRPr sz="1900"/>
          </a:p>
          <a:p>
            <a:pPr indent="0" lvl="0" marL="0" rtl="0" algn="l">
              <a:spcBef>
                <a:spcPts val="0"/>
              </a:spcBef>
              <a:spcAft>
                <a:spcPts val="0"/>
              </a:spcAft>
              <a:buNone/>
            </a:pPr>
            <a:r>
              <a:rPr lang="en" sz="1900"/>
              <a:t>		-Action</a:t>
            </a:r>
            <a:endParaRPr sz="1900"/>
          </a:p>
          <a:p>
            <a:pPr indent="0" lvl="0" marL="0" rtl="0" algn="l">
              <a:spcBef>
                <a:spcPts val="0"/>
              </a:spcBef>
              <a:spcAft>
                <a:spcPts val="0"/>
              </a:spcAft>
              <a:buNone/>
            </a:pPr>
            <a:r>
              <a:rPr lang="en" sz="1900"/>
              <a:t>		-Reducer</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16550" y="111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What is Redux?</a:t>
            </a:r>
            <a:endParaRPr sz="2020"/>
          </a:p>
        </p:txBody>
      </p:sp>
      <p:pic>
        <p:nvPicPr>
          <p:cNvPr id="67" name="Google Shape;67;p15"/>
          <p:cNvPicPr preferRelativeResize="0"/>
          <p:nvPr/>
        </p:nvPicPr>
        <p:blipFill>
          <a:blip r:embed="rId3">
            <a:alphaModFix/>
          </a:blip>
          <a:stretch>
            <a:fillRect/>
          </a:stretch>
        </p:blipFill>
        <p:spPr>
          <a:xfrm>
            <a:off x="522813" y="684225"/>
            <a:ext cx="8293536" cy="4154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42000" y="124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What is Redux:</a:t>
            </a:r>
            <a:endParaRPr sz="2020"/>
          </a:p>
        </p:txBody>
      </p:sp>
      <p:pic>
        <p:nvPicPr>
          <p:cNvPr id="73" name="Google Shape;73;p16"/>
          <p:cNvPicPr preferRelativeResize="0"/>
          <p:nvPr/>
        </p:nvPicPr>
        <p:blipFill>
          <a:blip r:embed="rId3">
            <a:alphaModFix/>
          </a:blip>
          <a:stretch>
            <a:fillRect/>
          </a:stretch>
        </p:blipFill>
        <p:spPr>
          <a:xfrm>
            <a:off x="1603000" y="551725"/>
            <a:ext cx="5838650" cy="438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58350" y="166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Why Redux</a:t>
            </a:r>
            <a:endParaRPr sz="2020"/>
          </a:p>
        </p:txBody>
      </p:sp>
      <p:pic>
        <p:nvPicPr>
          <p:cNvPr id="79" name="Google Shape;79;p17"/>
          <p:cNvPicPr preferRelativeResize="0"/>
          <p:nvPr/>
        </p:nvPicPr>
        <p:blipFill>
          <a:blip r:embed="rId3">
            <a:alphaModFix/>
          </a:blip>
          <a:stretch>
            <a:fillRect/>
          </a:stretch>
        </p:blipFill>
        <p:spPr>
          <a:xfrm>
            <a:off x="1109138" y="738950"/>
            <a:ext cx="6619018" cy="4099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Redux?</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000000"/>
                </a:solidFill>
                <a:highlight>
                  <a:srgbClr val="FFFFFF"/>
                </a:highlight>
                <a:latin typeface="Roboto"/>
                <a:ea typeface="Roboto"/>
                <a:cs typeface="Roboto"/>
                <a:sym typeface="Roboto"/>
              </a:rPr>
              <a:t>State transfer between components is pretty messy in React since it is hard to keep track of which component the data is coming from. It becomes really complicated if users are working with a large number of states within an application.</a:t>
            </a:r>
            <a:endParaRPr sz="1600">
              <a:solidFill>
                <a:srgbClr val="000000"/>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600">
              <a:solidFill>
                <a:srgbClr val="000000"/>
              </a:solidFill>
              <a:highlight>
                <a:srgbClr val="FFFFFF"/>
              </a:highlight>
              <a:latin typeface="Roboto"/>
              <a:ea typeface="Roboto"/>
              <a:cs typeface="Roboto"/>
              <a:sym typeface="Roboto"/>
            </a:endParaRPr>
          </a:p>
          <a:p>
            <a:pPr indent="0" lvl="0" marL="457200" rtl="0" algn="l">
              <a:spcBef>
                <a:spcPts val="1200"/>
              </a:spcBef>
              <a:spcAft>
                <a:spcPts val="1200"/>
              </a:spcAft>
              <a:buNone/>
            </a:pPr>
            <a:r>
              <a:rPr lang="en" sz="1600">
                <a:solidFill>
                  <a:srgbClr val="000000"/>
                </a:solidFill>
                <a:highlight>
                  <a:srgbClr val="FFFFFF"/>
                </a:highlight>
                <a:latin typeface="Roboto"/>
                <a:ea typeface="Roboto"/>
                <a:cs typeface="Roboto"/>
                <a:sym typeface="Roboto"/>
              </a:rPr>
              <a:t>Redux solves the state transfer problem by storing all of the states in a single place called a store. So, managing and transferring states becomes easier as all the states are stored in the same convenient store. Every component in the application can then directly access the required state from that store.</a:t>
            </a:r>
            <a:endParaRPr sz="1600">
              <a:solidFill>
                <a:srgbClr val="000000"/>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Pillars of Redux  :</a:t>
            </a:r>
            <a:endParaRPr/>
          </a:p>
          <a:p>
            <a:pPr indent="0" lvl="0" marL="0" rtl="0" algn="l">
              <a:spcBef>
                <a:spcPts val="0"/>
              </a:spcBef>
              <a:spcAft>
                <a:spcPts val="0"/>
              </a:spcAft>
              <a:buNone/>
            </a:pPr>
            <a:r>
              <a:t/>
            </a:r>
            <a:endParaRPr/>
          </a:p>
          <a:p>
            <a:pPr indent="-388620" lvl="0" marL="457200" rtl="0" algn="l">
              <a:spcBef>
                <a:spcPts val="0"/>
              </a:spcBef>
              <a:spcAft>
                <a:spcPts val="0"/>
              </a:spcAft>
              <a:buSzPct val="100000"/>
              <a:buAutoNum type="arabicPeriod"/>
            </a:pPr>
            <a:r>
              <a:rPr lang="en"/>
              <a:t>Store:</a:t>
            </a:r>
            <a:endParaRPr/>
          </a:p>
          <a:p>
            <a:pPr indent="0" lvl="0" marL="0" rtl="0" algn="l">
              <a:lnSpc>
                <a:spcPct val="115000"/>
              </a:lnSpc>
              <a:spcBef>
                <a:spcPts val="0"/>
              </a:spcBef>
              <a:spcAft>
                <a:spcPts val="0"/>
              </a:spcAft>
              <a:buClr>
                <a:schemeClr val="dk1"/>
              </a:buClr>
              <a:buSzPct val="39285"/>
              <a:buFont typeface="Arial"/>
              <a:buNone/>
            </a:pPr>
            <a:r>
              <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solidFill>
                <a:srgbClr val="51565E"/>
              </a:solidFill>
              <a:highlight>
                <a:srgbClr val="FFFFFF"/>
              </a:highlight>
              <a:latin typeface="Roboto"/>
              <a:ea typeface="Roboto"/>
              <a:cs typeface="Roboto"/>
              <a:sym typeface="Roboto"/>
            </a:endParaRPr>
          </a:p>
          <a:p>
            <a:pPr indent="457200" lvl="0" marL="0" rtl="0" algn="l">
              <a:spcBef>
                <a:spcPts val="1200"/>
              </a:spcBef>
              <a:spcAft>
                <a:spcPts val="0"/>
              </a:spcAft>
              <a:buNone/>
            </a:pPr>
            <a:r>
              <a:rPr lang="en" sz="2000">
                <a:solidFill>
                  <a:srgbClr val="51565E"/>
                </a:solidFill>
                <a:highlight>
                  <a:srgbClr val="FFFFFF"/>
                </a:highlight>
                <a:latin typeface="Roboto"/>
                <a:ea typeface="Roboto"/>
                <a:cs typeface="Roboto"/>
                <a:sym typeface="Roboto"/>
              </a:rPr>
              <a:t>A store is an object that holds the application's state tree. </a:t>
            </a:r>
            <a:endParaRPr sz="2000">
              <a:solidFill>
                <a:srgbClr val="51565E"/>
              </a:solidFill>
              <a:highlight>
                <a:srgbClr val="FFFFFF"/>
              </a:highlight>
              <a:latin typeface="Roboto"/>
              <a:ea typeface="Roboto"/>
              <a:cs typeface="Roboto"/>
              <a:sym typeface="Roboto"/>
            </a:endParaRPr>
          </a:p>
          <a:p>
            <a:pPr indent="0" lvl="0" marL="457200" rtl="0" algn="l">
              <a:spcBef>
                <a:spcPts val="1200"/>
              </a:spcBef>
              <a:spcAft>
                <a:spcPts val="1200"/>
              </a:spcAft>
              <a:buNone/>
            </a:pPr>
            <a:r>
              <a:rPr lang="en" sz="2000">
                <a:solidFill>
                  <a:srgbClr val="51565E"/>
                </a:solidFill>
                <a:highlight>
                  <a:srgbClr val="FFFFFF"/>
                </a:highlight>
                <a:latin typeface="Roboto"/>
                <a:ea typeface="Roboto"/>
                <a:cs typeface="Roboto"/>
                <a:sym typeface="Roboto"/>
              </a:rPr>
              <a:t>There should only be a single store in a Redux app, as the composition happens at the reducer level.</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Pillars of Redux: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784200"/>
            <a:ext cx="8520600" cy="278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700">
                <a:solidFill>
                  <a:srgbClr val="51565E"/>
                </a:solidFill>
                <a:highlight>
                  <a:srgbClr val="FFFFFF"/>
                </a:highlight>
                <a:latin typeface="Roboto"/>
                <a:ea typeface="Roboto"/>
                <a:cs typeface="Roboto"/>
                <a:sym typeface="Roboto"/>
              </a:rPr>
              <a:t>An action is a plain object that represents an intention to change the state. They must have a property to indicate the type of action to be carried out.</a:t>
            </a:r>
            <a:endParaRPr sz="1700">
              <a:solidFill>
                <a:srgbClr val="51565E"/>
              </a:solidFill>
              <a:highlight>
                <a:srgbClr val="FFFFFF"/>
              </a:highlight>
              <a:latin typeface="Roboto"/>
              <a:ea typeface="Roboto"/>
              <a:cs typeface="Roboto"/>
              <a:sym typeface="Roboto"/>
            </a:endParaRPr>
          </a:p>
          <a:p>
            <a:pPr indent="-336550" lvl="0" marL="647700" rtl="0" algn="l">
              <a:spcBef>
                <a:spcPts val="2000"/>
              </a:spcBef>
              <a:spcAft>
                <a:spcPts val="0"/>
              </a:spcAft>
              <a:buClr>
                <a:srgbClr val="51565E"/>
              </a:buClr>
              <a:buSzPts val="1700"/>
              <a:buFont typeface="Roboto"/>
              <a:buChar char="●"/>
            </a:pPr>
            <a:r>
              <a:rPr lang="en" sz="1700">
                <a:solidFill>
                  <a:srgbClr val="51565E"/>
                </a:solidFill>
                <a:highlight>
                  <a:srgbClr val="FFFFFF"/>
                </a:highlight>
                <a:latin typeface="Roboto"/>
                <a:ea typeface="Roboto"/>
                <a:cs typeface="Roboto"/>
                <a:sym typeface="Roboto"/>
              </a:rPr>
              <a:t>Actions are payloads of information that send data from your application to your store.</a:t>
            </a:r>
            <a:endParaRPr sz="1700">
              <a:solidFill>
                <a:srgbClr val="51565E"/>
              </a:solidFill>
              <a:highlight>
                <a:srgbClr val="FFFFFF"/>
              </a:highlight>
              <a:latin typeface="Roboto"/>
              <a:ea typeface="Roboto"/>
              <a:cs typeface="Roboto"/>
              <a:sym typeface="Roboto"/>
            </a:endParaRPr>
          </a:p>
          <a:p>
            <a:pPr indent="-336550" lvl="0" marL="647700" rtl="0" algn="l">
              <a:spcBef>
                <a:spcPts val="0"/>
              </a:spcBef>
              <a:spcAft>
                <a:spcPts val="0"/>
              </a:spcAft>
              <a:buClr>
                <a:srgbClr val="51565E"/>
              </a:buClr>
              <a:buSzPts val="1700"/>
              <a:buFont typeface="Roboto"/>
              <a:buChar char="●"/>
            </a:pPr>
            <a:r>
              <a:rPr lang="en" sz="1700">
                <a:solidFill>
                  <a:srgbClr val="51565E"/>
                </a:solidFill>
                <a:highlight>
                  <a:srgbClr val="FFFFFF"/>
                </a:highlight>
                <a:latin typeface="Roboto"/>
                <a:ea typeface="Roboto"/>
                <a:cs typeface="Roboto"/>
                <a:sym typeface="Roboto"/>
              </a:rPr>
              <a:t>Any data, whether from UI events or network callbacks, needs to eventually be dispatched as actions.</a:t>
            </a:r>
            <a:endParaRPr sz="1700">
              <a:solidFill>
                <a:srgbClr val="51565E"/>
              </a:solidFill>
              <a:highlight>
                <a:srgbClr val="FFFFFF"/>
              </a:highlight>
              <a:latin typeface="Roboto"/>
              <a:ea typeface="Roboto"/>
              <a:cs typeface="Roboto"/>
              <a:sym typeface="Roboto"/>
            </a:endParaRPr>
          </a:p>
          <a:p>
            <a:pPr indent="-336550" lvl="0" marL="647700" rtl="0" algn="l">
              <a:spcBef>
                <a:spcPts val="0"/>
              </a:spcBef>
              <a:spcAft>
                <a:spcPts val="0"/>
              </a:spcAft>
              <a:buClr>
                <a:srgbClr val="51565E"/>
              </a:buClr>
              <a:buSzPts val="1700"/>
              <a:buFont typeface="Roboto"/>
              <a:buChar char="●"/>
            </a:pPr>
            <a:r>
              <a:rPr lang="en" sz="1700">
                <a:solidFill>
                  <a:srgbClr val="51565E"/>
                </a:solidFill>
                <a:highlight>
                  <a:srgbClr val="FFFFFF"/>
                </a:highlight>
                <a:latin typeface="Roboto"/>
                <a:ea typeface="Roboto"/>
                <a:cs typeface="Roboto"/>
                <a:sym typeface="Roboto"/>
              </a:rPr>
              <a:t>Actions must have a type field, indicating the type of action being performed.</a:t>
            </a:r>
            <a:endParaRPr sz="1700">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Pillars of Redux: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Reducer:</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853900"/>
            <a:ext cx="8520600" cy="271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700">
                <a:solidFill>
                  <a:srgbClr val="51565E"/>
                </a:solidFill>
                <a:highlight>
                  <a:srgbClr val="FFFFFF"/>
                </a:highlight>
                <a:latin typeface="Roboto"/>
                <a:ea typeface="Roboto"/>
                <a:cs typeface="Roboto"/>
                <a:sym typeface="Roboto"/>
              </a:rPr>
              <a:t>Reducers are pure functions that specify how the application's state changes in response to actions sent to the store.</a:t>
            </a:r>
            <a:endParaRPr sz="1700">
              <a:solidFill>
                <a:srgbClr val="51565E"/>
              </a:solidFill>
              <a:highlight>
                <a:srgbClr val="FFFFFF"/>
              </a:highlight>
              <a:latin typeface="Roboto"/>
              <a:ea typeface="Roboto"/>
              <a:cs typeface="Roboto"/>
              <a:sym typeface="Roboto"/>
            </a:endParaRPr>
          </a:p>
          <a:p>
            <a:pPr indent="-336550" lvl="0" marL="647700" rtl="0" algn="l">
              <a:spcBef>
                <a:spcPts val="2000"/>
              </a:spcBef>
              <a:spcAft>
                <a:spcPts val="0"/>
              </a:spcAft>
              <a:buClr>
                <a:srgbClr val="51565E"/>
              </a:buClr>
              <a:buSzPts val="1700"/>
              <a:buFont typeface="Roboto"/>
              <a:buChar char="●"/>
            </a:pPr>
            <a:r>
              <a:rPr lang="en" sz="1700">
                <a:solidFill>
                  <a:srgbClr val="51565E"/>
                </a:solidFill>
                <a:highlight>
                  <a:srgbClr val="FFFFFF"/>
                </a:highlight>
                <a:latin typeface="Roboto"/>
                <a:ea typeface="Roboto"/>
                <a:cs typeface="Roboto"/>
                <a:sym typeface="Roboto"/>
              </a:rPr>
              <a:t>Actions only describe what happened, not how the application's state changes.</a:t>
            </a:r>
            <a:endParaRPr sz="1700">
              <a:solidFill>
                <a:srgbClr val="51565E"/>
              </a:solidFill>
              <a:highlight>
                <a:srgbClr val="FFFFFF"/>
              </a:highlight>
              <a:latin typeface="Roboto"/>
              <a:ea typeface="Roboto"/>
              <a:cs typeface="Roboto"/>
              <a:sym typeface="Roboto"/>
            </a:endParaRPr>
          </a:p>
          <a:p>
            <a:pPr indent="-336550" lvl="0" marL="647700" rtl="0" algn="l">
              <a:spcBef>
                <a:spcPts val="0"/>
              </a:spcBef>
              <a:spcAft>
                <a:spcPts val="0"/>
              </a:spcAft>
              <a:buClr>
                <a:srgbClr val="51565E"/>
              </a:buClr>
              <a:buSzPts val="1700"/>
              <a:buFont typeface="Roboto"/>
              <a:buChar char="●"/>
            </a:pPr>
            <a:r>
              <a:rPr lang="en" sz="1700">
                <a:solidFill>
                  <a:srgbClr val="51565E"/>
                </a:solidFill>
                <a:highlight>
                  <a:srgbClr val="FFFFFF"/>
                </a:highlight>
                <a:latin typeface="Roboto"/>
                <a:ea typeface="Roboto"/>
                <a:cs typeface="Roboto"/>
                <a:sym typeface="Roboto"/>
              </a:rPr>
              <a:t>A reducer is a function that accepts the current state and action, and returns a new state with the action performed.</a:t>
            </a:r>
            <a:endParaRPr sz="1700">
              <a:solidFill>
                <a:srgbClr val="51565E"/>
              </a:solidFill>
              <a:highlight>
                <a:srgbClr val="FFFFFF"/>
              </a:highlight>
              <a:latin typeface="Roboto"/>
              <a:ea typeface="Roboto"/>
              <a:cs typeface="Roboto"/>
              <a:sym typeface="Roboto"/>
            </a:endParaRPr>
          </a:p>
          <a:p>
            <a:pPr indent="-336550" lvl="0" marL="647700" rtl="0" algn="l">
              <a:spcBef>
                <a:spcPts val="0"/>
              </a:spcBef>
              <a:spcAft>
                <a:spcPts val="0"/>
              </a:spcAft>
              <a:buClr>
                <a:srgbClr val="51565E"/>
              </a:buClr>
              <a:buSzPts val="1700"/>
              <a:buFont typeface="Roboto"/>
              <a:buChar char="●"/>
            </a:pPr>
            <a:r>
              <a:rPr lang="en" sz="1700">
                <a:solidFill>
                  <a:srgbClr val="51565E"/>
                </a:solidFill>
                <a:highlight>
                  <a:srgbClr val="FFFFFF"/>
                </a:highlight>
                <a:latin typeface="Roboto"/>
                <a:ea typeface="Roboto"/>
                <a:cs typeface="Roboto"/>
                <a:sym typeface="Roboto"/>
              </a:rPr>
              <a:t>combineReducers() utility can be used to combine all the reducers in the app into a single index reducer which makes maintainability much easier.</a:t>
            </a:r>
            <a:endParaRPr sz="1700">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