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3" r:id="rId4"/>
    <p:sldId id="258" r:id="rId5"/>
    <p:sldId id="259" r:id="rId6"/>
    <p:sldId id="280" r:id="rId7"/>
    <p:sldId id="285" r:id="rId8"/>
    <p:sldId id="268" r:id="rId9"/>
    <p:sldId id="273" r:id="rId10"/>
    <p:sldId id="274" r:id="rId11"/>
    <p:sldId id="271" r:id="rId12"/>
    <p:sldId id="275" r:id="rId13"/>
    <p:sldId id="26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>
        <p:scale>
          <a:sx n="100" d="100"/>
          <a:sy n="100" d="100"/>
        </p:scale>
        <p:origin x="374" y="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C86C1055-1593-4AC3-AE24-E26C2A711959}"/>
    <pc:docChg chg="undo custSel modSld sldOrd">
      <pc:chgData name="Nahid Ahmed" userId="ccc8bb2aeada8e8a" providerId="LiveId" clId="{C86C1055-1593-4AC3-AE24-E26C2A711959}" dt="2020-04-28T10:53:04.682" v="338" actId="14100"/>
      <pc:docMkLst>
        <pc:docMk/>
      </pc:docMkLst>
      <pc:sldChg chg="addSp delSp modSp mod modAnim">
        <pc:chgData name="Nahid Ahmed" userId="ccc8bb2aeada8e8a" providerId="LiveId" clId="{C86C1055-1593-4AC3-AE24-E26C2A711959}" dt="2020-04-28T10:46:06.009" v="219"/>
        <pc:sldMkLst>
          <pc:docMk/>
          <pc:sldMk cId="25003410" sldId="256"/>
        </pc:sldMkLst>
        <pc:spChg chg="add del">
          <ac:chgData name="Nahid Ahmed" userId="ccc8bb2aeada8e8a" providerId="LiveId" clId="{C86C1055-1593-4AC3-AE24-E26C2A711959}" dt="2020-04-28T10:08:43.109" v="11" actId="931"/>
          <ac:spMkLst>
            <pc:docMk/>
            <pc:sldMk cId="25003410" sldId="256"/>
            <ac:spMk id="4" creationId="{806DAE84-E183-4236-BA11-34BDE735C8E5}"/>
          </ac:spMkLst>
        </pc:spChg>
        <pc:picChg chg="add del mod ord">
          <ac:chgData name="Nahid Ahmed" userId="ccc8bb2aeada8e8a" providerId="LiveId" clId="{C86C1055-1593-4AC3-AE24-E26C2A711959}" dt="2020-04-28T10:06:37.489" v="7" actId="931"/>
          <ac:picMkLst>
            <pc:docMk/>
            <pc:sldMk cId="25003410" sldId="256"/>
            <ac:picMk id="6" creationId="{C0AF0B9F-E68C-48CD-BE18-1AF4B3C019D3}"/>
          </ac:picMkLst>
        </pc:picChg>
        <pc:picChg chg="add mod ord">
          <ac:chgData name="Nahid Ahmed" userId="ccc8bb2aeada8e8a" providerId="LiveId" clId="{C86C1055-1593-4AC3-AE24-E26C2A711959}" dt="2020-04-28T10:08:45.341" v="12" actId="167"/>
          <ac:picMkLst>
            <pc:docMk/>
            <pc:sldMk cId="25003410" sldId="256"/>
            <ac:picMk id="8" creationId="{7601C2F3-C7F3-4059-BE4D-3A3706B9BF05}"/>
          </ac:picMkLst>
        </pc:picChg>
      </pc:sldChg>
      <pc:sldChg chg="addSp delSp modSp mod">
        <pc:chgData name="Nahid Ahmed" userId="ccc8bb2aeada8e8a" providerId="LiveId" clId="{C86C1055-1593-4AC3-AE24-E26C2A711959}" dt="2020-04-28T10:06:55.826" v="8" actId="931"/>
        <pc:sldMkLst>
          <pc:docMk/>
          <pc:sldMk cId="2891282748" sldId="260"/>
        </pc:sldMkLst>
        <pc:spChg chg="add del">
          <ac:chgData name="Nahid Ahmed" userId="ccc8bb2aeada8e8a" providerId="LiveId" clId="{C86C1055-1593-4AC3-AE24-E26C2A711959}" dt="2020-04-28T10:06:55.826" v="8" actId="931"/>
          <ac:spMkLst>
            <pc:docMk/>
            <pc:sldMk cId="2891282748" sldId="260"/>
            <ac:spMk id="4" creationId="{CDFF7BD8-704E-437E-8FFA-03C267043A60}"/>
          </ac:spMkLst>
        </pc:spChg>
        <pc:picChg chg="add del mod modCrop">
          <ac:chgData name="Nahid Ahmed" userId="ccc8bb2aeada8e8a" providerId="LiveId" clId="{C86C1055-1593-4AC3-AE24-E26C2A711959}" dt="2020-04-28T10:06:20.286" v="3" actId="931"/>
          <ac:picMkLst>
            <pc:docMk/>
            <pc:sldMk cId="2891282748" sldId="260"/>
            <ac:picMk id="6" creationId="{BA2A3A52-FFD9-417D-A214-2ABC140929CE}"/>
          </ac:picMkLst>
        </pc:picChg>
        <pc:picChg chg="add mod">
          <ac:chgData name="Nahid Ahmed" userId="ccc8bb2aeada8e8a" providerId="LiveId" clId="{C86C1055-1593-4AC3-AE24-E26C2A711959}" dt="2020-04-28T10:06:55.826" v="8" actId="931"/>
          <ac:picMkLst>
            <pc:docMk/>
            <pc:sldMk cId="2891282748" sldId="260"/>
            <ac:picMk id="8" creationId="{75FAB9B8-DDF7-4F34-9991-6E90E8E41748}"/>
          </ac:picMkLst>
        </pc:picChg>
      </pc:sldChg>
      <pc:sldChg chg="addSp delSp modSp mod ord modAnim">
        <pc:chgData name="Nahid Ahmed" userId="ccc8bb2aeada8e8a" providerId="LiveId" clId="{C86C1055-1593-4AC3-AE24-E26C2A711959}" dt="2020-04-28T10:42:44.770" v="199"/>
        <pc:sldMkLst>
          <pc:docMk/>
          <pc:sldMk cId="3339100908" sldId="262"/>
        </pc:sldMkLst>
        <pc:spChg chg="del">
          <ac:chgData name="Nahid Ahmed" userId="ccc8bb2aeada8e8a" providerId="LiveId" clId="{C86C1055-1593-4AC3-AE24-E26C2A711959}" dt="2020-04-28T10:31:54.942" v="121" actId="931"/>
          <ac:spMkLst>
            <pc:docMk/>
            <pc:sldMk cId="3339100908" sldId="262"/>
            <ac:spMk id="3" creationId="{7C7411A0-13FA-4394-AD74-2C2E45DBF6DA}"/>
          </ac:spMkLst>
        </pc:spChg>
        <pc:spChg chg="ord">
          <ac:chgData name="Nahid Ahmed" userId="ccc8bb2aeada8e8a" providerId="LiveId" clId="{C86C1055-1593-4AC3-AE24-E26C2A711959}" dt="2020-04-28T10:38:14.005" v="172" actId="167"/>
          <ac:spMkLst>
            <pc:docMk/>
            <pc:sldMk cId="3339100908" sldId="262"/>
            <ac:spMk id="5" creationId="{EB1241C4-6227-4DB6-A7FA-DC38FB3AE511}"/>
          </ac:spMkLst>
        </pc:spChg>
        <pc:spChg chg="del">
          <ac:chgData name="Nahid Ahmed" userId="ccc8bb2aeada8e8a" providerId="LiveId" clId="{C86C1055-1593-4AC3-AE24-E26C2A711959}" dt="2020-04-28T10:32:20.460" v="123" actId="931"/>
          <ac:spMkLst>
            <pc:docMk/>
            <pc:sldMk cId="3339100908" sldId="262"/>
            <ac:spMk id="8" creationId="{219417A9-6445-4B88-A7AC-7187FFC287CE}"/>
          </ac:spMkLst>
        </pc:spChg>
        <pc:spChg chg="ord">
          <ac:chgData name="Nahid Ahmed" userId="ccc8bb2aeada8e8a" providerId="LiveId" clId="{C86C1055-1593-4AC3-AE24-E26C2A711959}" dt="2020-04-28T10:38:14.005" v="172" actId="167"/>
          <ac:spMkLst>
            <pc:docMk/>
            <pc:sldMk cId="3339100908" sldId="262"/>
            <ac:spMk id="10" creationId="{4FD25002-58E0-4D78-A29E-2177626D7AC0}"/>
          </ac:spMkLst>
        </pc:spChg>
        <pc:spChg chg="del">
          <ac:chgData name="Nahid Ahmed" userId="ccc8bb2aeada8e8a" providerId="LiveId" clId="{C86C1055-1593-4AC3-AE24-E26C2A711959}" dt="2020-04-28T10:32:53.173" v="127" actId="931"/>
          <ac:spMkLst>
            <pc:docMk/>
            <pc:sldMk cId="3339100908" sldId="262"/>
            <ac:spMk id="12" creationId="{5F48D2C5-2AC8-4871-AA2A-C8F691346905}"/>
          </ac:spMkLst>
        </pc:spChg>
        <pc:spChg chg="ord">
          <ac:chgData name="Nahid Ahmed" userId="ccc8bb2aeada8e8a" providerId="LiveId" clId="{C86C1055-1593-4AC3-AE24-E26C2A711959}" dt="2020-04-28T10:38:14.005" v="172" actId="167"/>
          <ac:spMkLst>
            <pc:docMk/>
            <pc:sldMk cId="3339100908" sldId="262"/>
            <ac:spMk id="14" creationId="{3CE18559-4D4A-44AA-88CA-136EBD67A364}"/>
          </ac:spMkLst>
        </pc:spChg>
        <pc:spChg chg="ord">
          <ac:chgData name="Nahid Ahmed" userId="ccc8bb2aeada8e8a" providerId="LiveId" clId="{C86C1055-1593-4AC3-AE24-E26C2A711959}" dt="2020-04-28T10:35:09.510" v="137" actId="167"/>
          <ac:spMkLst>
            <pc:docMk/>
            <pc:sldMk cId="3339100908" sldId="262"/>
            <ac:spMk id="18" creationId="{0A0B231E-BC29-4F0A-AC0C-69AD5D4C7AA5}"/>
          </ac:spMkLst>
        </pc:spChg>
        <pc:spChg chg="ord">
          <ac:chgData name="Nahid Ahmed" userId="ccc8bb2aeada8e8a" providerId="LiveId" clId="{C86C1055-1593-4AC3-AE24-E26C2A711959}" dt="2020-04-28T10:35:09.510" v="137" actId="167"/>
          <ac:spMkLst>
            <pc:docMk/>
            <pc:sldMk cId="3339100908" sldId="262"/>
            <ac:spMk id="19" creationId="{43AB3CC1-E3B6-4860-9B15-7A49AA29405C}"/>
          </ac:spMkLst>
        </pc:spChg>
        <pc:spChg chg="ord">
          <ac:chgData name="Nahid Ahmed" userId="ccc8bb2aeada8e8a" providerId="LiveId" clId="{C86C1055-1593-4AC3-AE24-E26C2A711959}" dt="2020-04-28T10:35:09.510" v="137" actId="167"/>
          <ac:spMkLst>
            <pc:docMk/>
            <pc:sldMk cId="3339100908" sldId="262"/>
            <ac:spMk id="20" creationId="{95708DF2-5F30-4E4D-A27F-E0D25479EFC3}"/>
          </ac:spMkLst>
        </pc:spChg>
        <pc:spChg chg="add mod ord">
          <ac:chgData name="Nahid Ahmed" userId="ccc8bb2aeada8e8a" providerId="LiveId" clId="{C86C1055-1593-4AC3-AE24-E26C2A711959}" dt="2020-04-28T10:38:01.896" v="171" actId="167"/>
          <ac:spMkLst>
            <pc:docMk/>
            <pc:sldMk cId="3339100908" sldId="262"/>
            <ac:spMk id="25" creationId="{C2029642-E501-4B11-8E14-635FE198E958}"/>
          </ac:spMkLst>
        </pc:spChg>
        <pc:spChg chg="add mod ord">
          <ac:chgData name="Nahid Ahmed" userId="ccc8bb2aeada8e8a" providerId="LiveId" clId="{C86C1055-1593-4AC3-AE24-E26C2A711959}" dt="2020-04-28T10:38:01.896" v="171" actId="167"/>
          <ac:spMkLst>
            <pc:docMk/>
            <pc:sldMk cId="3339100908" sldId="262"/>
            <ac:spMk id="26" creationId="{49127520-1CA4-4407-97E7-AB47722590A2}"/>
          </ac:spMkLst>
        </pc:spChg>
        <pc:spChg chg="add mod ord">
          <ac:chgData name="Nahid Ahmed" userId="ccc8bb2aeada8e8a" providerId="LiveId" clId="{C86C1055-1593-4AC3-AE24-E26C2A711959}" dt="2020-04-28T10:38:01.896" v="171" actId="167"/>
          <ac:spMkLst>
            <pc:docMk/>
            <pc:sldMk cId="3339100908" sldId="262"/>
            <ac:spMk id="27" creationId="{4BCBC092-C1BF-4964-8BBF-79660782A8BC}"/>
          </ac:spMkLst>
        </pc:spChg>
        <pc:spChg chg="add mod">
          <ac:chgData name="Nahid Ahmed" userId="ccc8bb2aeada8e8a" providerId="LiveId" clId="{C86C1055-1593-4AC3-AE24-E26C2A711959}" dt="2020-04-28T10:40:10.366" v="189" actId="14100"/>
          <ac:spMkLst>
            <pc:docMk/>
            <pc:sldMk cId="3339100908" sldId="262"/>
            <ac:spMk id="28" creationId="{FDAE229D-9095-44B1-8D73-A514D377BFA1}"/>
          </ac:spMkLst>
        </pc:spChg>
        <pc:spChg chg="add mod">
          <ac:chgData name="Nahid Ahmed" userId="ccc8bb2aeada8e8a" providerId="LiveId" clId="{C86C1055-1593-4AC3-AE24-E26C2A711959}" dt="2020-04-28T10:40:10.366" v="189" actId="14100"/>
          <ac:spMkLst>
            <pc:docMk/>
            <pc:sldMk cId="3339100908" sldId="262"/>
            <ac:spMk id="29" creationId="{BB6AC967-ABD8-4674-9654-807EF0B2636D}"/>
          </ac:spMkLst>
        </pc:spChg>
        <pc:spChg chg="add mod">
          <ac:chgData name="Nahid Ahmed" userId="ccc8bb2aeada8e8a" providerId="LiveId" clId="{C86C1055-1593-4AC3-AE24-E26C2A711959}" dt="2020-04-28T10:40:10.366" v="189" actId="14100"/>
          <ac:spMkLst>
            <pc:docMk/>
            <pc:sldMk cId="3339100908" sldId="262"/>
            <ac:spMk id="30" creationId="{9C2178EA-551A-411D-9757-2757D004EB3B}"/>
          </ac:spMkLst>
        </pc:spChg>
        <pc:picChg chg="add mod modCrop">
          <ac:chgData name="Nahid Ahmed" userId="ccc8bb2aeada8e8a" providerId="LiveId" clId="{C86C1055-1593-4AC3-AE24-E26C2A711959}" dt="2020-04-28T10:32:08.947" v="122" actId="18131"/>
          <ac:picMkLst>
            <pc:docMk/>
            <pc:sldMk cId="3339100908" sldId="262"/>
            <ac:picMk id="17" creationId="{670658CA-7990-4D95-BF58-E18054F24474}"/>
          </ac:picMkLst>
        </pc:picChg>
        <pc:picChg chg="add mod modCrop">
          <ac:chgData name="Nahid Ahmed" userId="ccc8bb2aeada8e8a" providerId="LiveId" clId="{C86C1055-1593-4AC3-AE24-E26C2A711959}" dt="2020-04-28T10:32:42.596" v="126" actId="18131"/>
          <ac:picMkLst>
            <pc:docMk/>
            <pc:sldMk cId="3339100908" sldId="262"/>
            <ac:picMk id="22" creationId="{088DB452-1539-47F9-8B84-12C66F041310}"/>
          </ac:picMkLst>
        </pc:picChg>
        <pc:picChg chg="add mod modCrop">
          <ac:chgData name="Nahid Ahmed" userId="ccc8bb2aeada8e8a" providerId="LiveId" clId="{C86C1055-1593-4AC3-AE24-E26C2A711959}" dt="2020-04-28T10:33:14.118" v="131" actId="18131"/>
          <ac:picMkLst>
            <pc:docMk/>
            <pc:sldMk cId="3339100908" sldId="262"/>
            <ac:picMk id="24" creationId="{8E184748-D7F0-404A-8009-BFF16E345A2A}"/>
          </ac:picMkLst>
        </pc:picChg>
      </pc:sldChg>
      <pc:sldChg chg="addSp delSp modSp mod addAnim delAnim modAnim">
        <pc:chgData name="Nahid Ahmed" userId="ccc8bb2aeada8e8a" providerId="LiveId" clId="{C86C1055-1593-4AC3-AE24-E26C2A711959}" dt="2020-04-28T10:23:38.030" v="118"/>
        <pc:sldMkLst>
          <pc:docMk/>
          <pc:sldMk cId="3143672289" sldId="263"/>
        </pc:sldMkLst>
        <pc:spChg chg="add del mod">
          <ac:chgData name="Nahid Ahmed" userId="ccc8bb2aeada8e8a" providerId="LiveId" clId="{C86C1055-1593-4AC3-AE24-E26C2A711959}" dt="2020-04-28T10:21:46.136" v="101" actId="478"/>
          <ac:spMkLst>
            <pc:docMk/>
            <pc:sldMk cId="3143672289" sldId="263"/>
            <ac:spMk id="3" creationId="{00CA2200-E785-4EFD-9571-4AF73335C3DA}"/>
          </ac:spMkLst>
        </pc:spChg>
        <pc:spChg chg="add mod ord">
          <ac:chgData name="Nahid Ahmed" userId="ccc8bb2aeada8e8a" providerId="LiveId" clId="{C86C1055-1593-4AC3-AE24-E26C2A711959}" dt="2020-04-28T10:19:44.944" v="80" actId="166"/>
          <ac:spMkLst>
            <pc:docMk/>
            <pc:sldMk cId="3143672289" sldId="263"/>
            <ac:spMk id="16" creationId="{67433092-CD24-44C7-9365-8A25114DDC48}"/>
          </ac:spMkLst>
        </pc:spChg>
        <pc:spChg chg="add mod">
          <ac:chgData name="Nahid Ahmed" userId="ccc8bb2aeada8e8a" providerId="LiveId" clId="{C86C1055-1593-4AC3-AE24-E26C2A711959}" dt="2020-04-28T10:12:29.196" v="48" actId="1035"/>
          <ac:spMkLst>
            <pc:docMk/>
            <pc:sldMk cId="3143672289" sldId="263"/>
            <ac:spMk id="17" creationId="{77DEC55F-FD9C-44D0-B431-94594047CF6B}"/>
          </ac:spMkLst>
        </pc:spChg>
        <pc:spChg chg="add mod">
          <ac:chgData name="Nahid Ahmed" userId="ccc8bb2aeada8e8a" providerId="LiveId" clId="{C86C1055-1593-4AC3-AE24-E26C2A711959}" dt="2020-04-28T10:12:23.203" v="38" actId="1035"/>
          <ac:spMkLst>
            <pc:docMk/>
            <pc:sldMk cId="3143672289" sldId="263"/>
            <ac:spMk id="18" creationId="{14C77C47-5241-4BE1-9CA8-6E9E23DCC2AF}"/>
          </ac:spMkLst>
        </pc:spChg>
        <pc:spChg chg="add mod">
          <ac:chgData name="Nahid Ahmed" userId="ccc8bb2aeada8e8a" providerId="LiveId" clId="{C86C1055-1593-4AC3-AE24-E26C2A711959}" dt="2020-04-28T10:11:54.862" v="28" actId="1035"/>
          <ac:spMkLst>
            <pc:docMk/>
            <pc:sldMk cId="3143672289" sldId="263"/>
            <ac:spMk id="19" creationId="{5C1018D3-4431-4EC0-8DAC-5130EB4A4A5B}"/>
          </ac:spMkLst>
        </pc:spChg>
        <pc:spChg chg="add mod">
          <ac:chgData name="Nahid Ahmed" userId="ccc8bb2aeada8e8a" providerId="LiveId" clId="{C86C1055-1593-4AC3-AE24-E26C2A711959}" dt="2020-04-28T10:19:49.960" v="82" actId="14100"/>
          <ac:spMkLst>
            <pc:docMk/>
            <pc:sldMk cId="3143672289" sldId="263"/>
            <ac:spMk id="20" creationId="{8E4682A8-B1C5-47BC-A755-2D246DFEC7F5}"/>
          </ac:spMkLst>
        </pc:spChg>
        <pc:spChg chg="add del mod ord">
          <ac:chgData name="Nahid Ahmed" userId="ccc8bb2aeada8e8a" providerId="LiveId" clId="{C86C1055-1593-4AC3-AE24-E26C2A711959}" dt="2020-04-28T10:21:28.627" v="99" actId="478"/>
          <ac:spMkLst>
            <pc:docMk/>
            <pc:sldMk cId="3143672289" sldId="263"/>
            <ac:spMk id="21" creationId="{67D5BDAC-8800-4FB9-99A9-13EC68CB41A8}"/>
          </ac:spMkLst>
        </pc:spChg>
        <pc:spChg chg="add mod ord">
          <ac:chgData name="Nahid Ahmed" userId="ccc8bb2aeada8e8a" providerId="LiveId" clId="{C86C1055-1593-4AC3-AE24-E26C2A711959}" dt="2020-04-28T10:20:57.554" v="94" actId="167"/>
          <ac:spMkLst>
            <pc:docMk/>
            <pc:sldMk cId="3143672289" sldId="263"/>
            <ac:spMk id="22" creationId="{14B60ED0-DCD1-4A88-AE62-C07F3DBBA167}"/>
          </ac:spMkLst>
        </pc:spChg>
        <pc:spChg chg="add mod ord">
          <ac:chgData name="Nahid Ahmed" userId="ccc8bb2aeada8e8a" providerId="LiveId" clId="{C86C1055-1593-4AC3-AE24-E26C2A711959}" dt="2020-04-28T10:20:57.554" v="94" actId="167"/>
          <ac:spMkLst>
            <pc:docMk/>
            <pc:sldMk cId="3143672289" sldId="263"/>
            <ac:spMk id="23" creationId="{547E7BDD-AA6D-446E-911B-69C305FA9F7F}"/>
          </ac:spMkLst>
        </pc:spChg>
        <pc:spChg chg="add mod ord">
          <ac:chgData name="Nahid Ahmed" userId="ccc8bb2aeada8e8a" providerId="LiveId" clId="{C86C1055-1593-4AC3-AE24-E26C2A711959}" dt="2020-04-28T10:20:57.554" v="94" actId="167"/>
          <ac:spMkLst>
            <pc:docMk/>
            <pc:sldMk cId="3143672289" sldId="263"/>
            <ac:spMk id="24" creationId="{137213EA-193A-4D51-A5C8-23BDFBA474A1}"/>
          </ac:spMkLst>
        </pc:spChg>
        <pc:spChg chg="del">
          <ac:chgData name="Nahid Ahmed" userId="ccc8bb2aeada8e8a" providerId="LiveId" clId="{C86C1055-1593-4AC3-AE24-E26C2A711959}" dt="2020-04-28T10:09:41.870" v="16" actId="478"/>
          <ac:spMkLst>
            <pc:docMk/>
            <pc:sldMk cId="3143672289" sldId="263"/>
            <ac:spMk id="30" creationId="{7084CF39-E291-4169-8860-20891C078BC5}"/>
          </ac:spMkLst>
        </pc:spChg>
        <pc:spChg chg="add del ord">
          <ac:chgData name="Nahid Ahmed" userId="ccc8bb2aeada8e8a" providerId="LiveId" clId="{C86C1055-1593-4AC3-AE24-E26C2A711959}" dt="2020-04-28T10:21:46.136" v="101" actId="478"/>
          <ac:spMkLst>
            <pc:docMk/>
            <pc:sldMk cId="3143672289" sldId="263"/>
            <ac:spMk id="31" creationId="{6B22441D-1319-4FC1-A0FC-DBF43DD24606}"/>
          </ac:spMkLst>
        </pc:spChg>
        <pc:spChg chg="ord">
          <ac:chgData name="Nahid Ahmed" userId="ccc8bb2aeada8e8a" providerId="LiveId" clId="{C86C1055-1593-4AC3-AE24-E26C2A711959}" dt="2020-04-28T10:15:58.639" v="70" actId="167"/>
          <ac:spMkLst>
            <pc:docMk/>
            <pc:sldMk cId="3143672289" sldId="263"/>
            <ac:spMk id="32" creationId="{077B8FEE-DC31-4DF0-BA55-B9354528BE23}"/>
          </ac:spMkLst>
        </pc:spChg>
        <pc:spChg chg="del">
          <ac:chgData name="Nahid Ahmed" userId="ccc8bb2aeada8e8a" providerId="LiveId" clId="{C86C1055-1593-4AC3-AE24-E26C2A711959}" dt="2020-04-28T10:09:43.358" v="17" actId="478"/>
          <ac:spMkLst>
            <pc:docMk/>
            <pc:sldMk cId="3143672289" sldId="263"/>
            <ac:spMk id="34" creationId="{CC0FA566-512C-4F85-9A58-B5632F53896D}"/>
          </ac:spMkLst>
        </pc:spChg>
        <pc:spChg chg="ord">
          <ac:chgData name="Nahid Ahmed" userId="ccc8bb2aeada8e8a" providerId="LiveId" clId="{C86C1055-1593-4AC3-AE24-E26C2A711959}" dt="2020-04-28T10:21:04.632" v="95" actId="167"/>
          <ac:spMkLst>
            <pc:docMk/>
            <pc:sldMk cId="3143672289" sldId="263"/>
            <ac:spMk id="36" creationId="{F22BAF94-43F6-4498-B5DC-3663AC949059}"/>
          </ac:spMkLst>
        </pc:spChg>
        <pc:spChg chg="del">
          <ac:chgData name="Nahid Ahmed" userId="ccc8bb2aeada8e8a" providerId="LiveId" clId="{C86C1055-1593-4AC3-AE24-E26C2A711959}" dt="2020-04-28T10:09:40.679" v="15" actId="478"/>
          <ac:spMkLst>
            <pc:docMk/>
            <pc:sldMk cId="3143672289" sldId="263"/>
            <ac:spMk id="37" creationId="{0AE6EDFE-D669-488D-A100-8B4FEE150A8B}"/>
          </ac:spMkLst>
        </pc:spChg>
        <pc:spChg chg="mod">
          <ac:chgData name="Nahid Ahmed" userId="ccc8bb2aeada8e8a" providerId="LiveId" clId="{C86C1055-1593-4AC3-AE24-E26C2A711959}" dt="2020-04-28T10:12:23.203" v="38" actId="1035"/>
          <ac:spMkLst>
            <pc:docMk/>
            <pc:sldMk cId="3143672289" sldId="263"/>
            <ac:spMk id="38" creationId="{E7B87BEF-62B5-4BBA-9F93-02063FE4ADFD}"/>
          </ac:spMkLst>
        </pc:spChg>
        <pc:spChg chg="mod ord">
          <ac:chgData name="Nahid Ahmed" userId="ccc8bb2aeada8e8a" providerId="LiveId" clId="{C86C1055-1593-4AC3-AE24-E26C2A711959}" dt="2020-04-28T10:21:04.632" v="95" actId="167"/>
          <ac:spMkLst>
            <pc:docMk/>
            <pc:sldMk cId="3143672289" sldId="263"/>
            <ac:spMk id="39" creationId="{41DC8BE9-F387-4004-8DEE-5D1766E66BA8}"/>
          </ac:spMkLst>
        </pc:spChg>
        <pc:spChg chg="del">
          <ac:chgData name="Nahid Ahmed" userId="ccc8bb2aeada8e8a" providerId="LiveId" clId="{C86C1055-1593-4AC3-AE24-E26C2A711959}" dt="2020-04-28T10:09:44.879" v="18" actId="478"/>
          <ac:spMkLst>
            <pc:docMk/>
            <pc:sldMk cId="3143672289" sldId="263"/>
            <ac:spMk id="40" creationId="{357476A2-4981-4BDF-9D7B-4DDF8173557E}"/>
          </ac:spMkLst>
        </pc:spChg>
        <pc:spChg chg="mod">
          <ac:chgData name="Nahid Ahmed" userId="ccc8bb2aeada8e8a" providerId="LiveId" clId="{C86C1055-1593-4AC3-AE24-E26C2A711959}" dt="2020-04-28T10:21:16.121" v="97" actId="1076"/>
          <ac:spMkLst>
            <pc:docMk/>
            <pc:sldMk cId="3143672289" sldId="263"/>
            <ac:spMk id="41" creationId="{CFB72DA7-2654-483B-8BC0-D91E15E53CF7}"/>
          </ac:spMkLst>
        </pc:spChg>
        <pc:spChg chg="mod ord">
          <ac:chgData name="Nahid Ahmed" userId="ccc8bb2aeada8e8a" providerId="LiveId" clId="{C86C1055-1593-4AC3-AE24-E26C2A711959}" dt="2020-04-28T10:21:04.632" v="95" actId="167"/>
          <ac:spMkLst>
            <pc:docMk/>
            <pc:sldMk cId="3143672289" sldId="263"/>
            <ac:spMk id="42" creationId="{CCC5CD53-1FE4-4096-AEA4-07B2D798AE75}"/>
          </ac:spMkLst>
        </pc:spChg>
      </pc:sldChg>
      <pc:sldChg chg="modAnim">
        <pc:chgData name="Nahid Ahmed" userId="ccc8bb2aeada8e8a" providerId="LiveId" clId="{C86C1055-1593-4AC3-AE24-E26C2A711959}" dt="2020-04-28T10:49:54.991" v="228"/>
        <pc:sldMkLst>
          <pc:docMk/>
          <pc:sldMk cId="3850402953" sldId="268"/>
        </pc:sldMkLst>
      </pc:sldChg>
      <pc:sldChg chg="addSp delSp modSp mod modAnim">
        <pc:chgData name="Nahid Ahmed" userId="ccc8bb2aeada8e8a" providerId="LiveId" clId="{C86C1055-1593-4AC3-AE24-E26C2A711959}" dt="2020-04-28T10:53:04.682" v="338" actId="14100"/>
        <pc:sldMkLst>
          <pc:docMk/>
          <pc:sldMk cId="116062315" sldId="280"/>
        </pc:sldMkLst>
        <pc:spChg chg="add mod">
          <ac:chgData name="Nahid Ahmed" userId="ccc8bb2aeada8e8a" providerId="LiveId" clId="{C86C1055-1593-4AC3-AE24-E26C2A711959}" dt="2020-04-28T10:51:50.511" v="329" actId="14100"/>
          <ac:spMkLst>
            <pc:docMk/>
            <pc:sldMk cId="116062315" sldId="280"/>
            <ac:spMk id="7" creationId="{C8A5510F-E873-4AB2-B1AC-94A62B416E76}"/>
          </ac:spMkLst>
        </pc:spChg>
        <pc:spChg chg="add mod">
          <ac:chgData name="Nahid Ahmed" userId="ccc8bb2aeada8e8a" providerId="LiveId" clId="{C86C1055-1593-4AC3-AE24-E26C2A711959}" dt="2020-04-28T10:53:04.682" v="338" actId="14100"/>
          <ac:spMkLst>
            <pc:docMk/>
            <pc:sldMk cId="116062315" sldId="280"/>
            <ac:spMk id="8" creationId="{A6F9E6D6-5C80-48D1-9557-626355B6D00D}"/>
          </ac:spMkLst>
        </pc:spChg>
        <pc:spChg chg="del">
          <ac:chgData name="Nahid Ahmed" userId="ccc8bb2aeada8e8a" providerId="LiveId" clId="{C86C1055-1593-4AC3-AE24-E26C2A711959}" dt="2020-04-28T10:07:42.481" v="9" actId="931"/>
          <ac:spMkLst>
            <pc:docMk/>
            <pc:sldMk cId="116062315" sldId="280"/>
            <ac:spMk id="258" creationId="{F67CCE9D-055C-4BDB-9555-FDA64962F8FA}"/>
          </ac:spMkLst>
        </pc:spChg>
        <pc:spChg chg="mod">
          <ac:chgData name="Nahid Ahmed" userId="ccc8bb2aeada8e8a" providerId="LiveId" clId="{C86C1055-1593-4AC3-AE24-E26C2A711959}" dt="2020-04-28T10:51:23.336" v="324" actId="14100"/>
          <ac:spMkLst>
            <pc:docMk/>
            <pc:sldMk cId="116062315" sldId="280"/>
            <ac:spMk id="259" creationId="{CD0A320E-0FDB-4504-AB29-E392C6AC3D0D}"/>
          </ac:spMkLst>
        </pc:spChg>
        <pc:picChg chg="add mod">
          <ac:chgData name="Nahid Ahmed" userId="ccc8bb2aeada8e8a" providerId="LiveId" clId="{C86C1055-1593-4AC3-AE24-E26C2A711959}" dt="2020-04-28T10:07:42.481" v="9" actId="931"/>
          <ac:picMkLst>
            <pc:docMk/>
            <pc:sldMk cId="116062315" sldId="280"/>
            <ac:picMk id="3" creationId="{74752AE2-C05D-461A-9012-FE0BFFEE2556}"/>
          </ac:picMkLst>
        </pc:picChg>
      </pc:sldChg>
      <pc:sldChg chg="addSp delSp modSp mod modAnim">
        <pc:chgData name="Nahid Ahmed" userId="ccc8bb2aeada8e8a" providerId="LiveId" clId="{C86C1055-1593-4AC3-AE24-E26C2A711959}" dt="2020-04-28T10:49:08.740" v="226"/>
        <pc:sldMkLst>
          <pc:docMk/>
          <pc:sldMk cId="2806752749" sldId="282"/>
        </pc:sldMkLst>
        <pc:spChg chg="del">
          <ac:chgData name="Nahid Ahmed" userId="ccc8bb2aeada8e8a" providerId="LiveId" clId="{C86C1055-1593-4AC3-AE24-E26C2A711959}" dt="2020-04-28T10:25:50.915" v="119" actId="931"/>
          <ac:spMkLst>
            <pc:docMk/>
            <pc:sldMk cId="2806752749" sldId="282"/>
            <ac:spMk id="4" creationId="{806DAE84-E183-4236-BA11-34BDE735C8E5}"/>
          </ac:spMkLst>
        </pc:spChg>
        <pc:picChg chg="add mod ord">
          <ac:chgData name="Nahid Ahmed" userId="ccc8bb2aeada8e8a" providerId="LiveId" clId="{C86C1055-1593-4AC3-AE24-E26C2A711959}" dt="2020-04-28T10:25:53.421" v="120" actId="167"/>
          <ac:picMkLst>
            <pc:docMk/>
            <pc:sldMk cId="2806752749" sldId="282"/>
            <ac:picMk id="6" creationId="{96111510-5AEE-45FF-AF7E-3A711B0215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xmlns="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xmlns="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xmlns="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xmlns="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xmlns="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xmlns="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xmlns="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xmlns="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xmlns="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xmlns="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xmlns="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xmlns="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xmlns="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xmlns="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xmlns="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xmlns="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xmlns="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xmlns="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xmlns="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xmlns="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xmlns="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xmlns="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xmlns="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xmlns="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xmlns="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xmlns="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xmlns="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xmlns="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xmlns="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01C2F3-C7F3-4059-BE4D-3A3706B9BF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952750"/>
          </a:xfrm>
        </p:spPr>
        <p:txBody>
          <a:bodyPr>
            <a:noAutofit/>
          </a:bodyPr>
          <a:lstStyle/>
          <a:p>
            <a:r>
              <a:rPr lang="en-US" sz="13800" dirty="0"/>
              <a:t>WELCOME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/>
          <a:lstStyle/>
          <a:p>
            <a:r>
              <a:rPr lang="en-US" dirty="0"/>
              <a:t>"Unlock Dreams with Virtual Realty."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</a:t>
            </a:r>
            <a:r>
              <a:rPr lang="en-US" sz="2800" b="1" dirty="0" err="1" smtClean="0">
                <a:latin typeface="Tw Cen MT" panose="020B0602020104020603" pitchFamily="34" charset="0"/>
              </a:rPr>
              <a:t>Softronix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TO </a:t>
            </a:r>
            <a:r>
              <a:rPr lang="en-US" sz="4000" b="1" dirty="0" err="1" smtClean="0">
                <a:latin typeface="Tw Cen MT" panose="020B0602020104020603" pitchFamily="34" charset="0"/>
              </a:rPr>
              <a:t>PropertyPal</a:t>
            </a:r>
            <a:endParaRPr lang="en-US" sz="4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xmlns="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xmlns="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xmlns="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xmlns="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3485649-27F9-48EA-B6D3-EE3AA491EA09}"/>
              </a:ext>
            </a:extLst>
          </p:cNvPr>
          <p:cNvGrpSpPr/>
          <p:nvPr/>
        </p:nvGrpSpPr>
        <p:grpSpPr>
          <a:xfrm>
            <a:off x="790524" y="2056527"/>
            <a:ext cx="5511216" cy="1600438"/>
            <a:chOff x="6638874" y="2056527"/>
            <a:chExt cx="551121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Dependency on Technology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121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Reliance on VR technology may pose challenges in terms of accessibility, compatibility, and user adoption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xmlns="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976035" cy="1600438"/>
            <a:chOff x="6638874" y="4583026"/>
            <a:chExt cx="5976035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511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High Development Costs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9760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Developing and maintaining VR features and advanced technology infrastructure may require significant investment and resources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626127D-DA9C-4E4C-82ED-085FA2AD3F81}"/>
              </a:ext>
            </a:extLst>
          </p:cNvPr>
          <p:cNvSpPr/>
          <p:nvPr/>
        </p:nvSpPr>
        <p:spPr>
          <a:xfrm>
            <a:off x="7025294" y="1854896"/>
            <a:ext cx="3969521" cy="3364739"/>
          </a:xfrm>
          <a:custGeom>
            <a:avLst/>
            <a:gdLst/>
            <a:ahLst/>
            <a:cxnLst/>
            <a:rect l="l" t="t" r="r" b="b"/>
            <a:pathLst>
              <a:path w="3969521" h="3364739">
                <a:moveTo>
                  <a:pt x="0" y="0"/>
                </a:moveTo>
                <a:lnTo>
                  <a:pt x="645504" y="0"/>
                </a:lnTo>
                <a:lnTo>
                  <a:pt x="1187781" y="2293558"/>
                </a:lnTo>
                <a:lnTo>
                  <a:pt x="1753042" y="0"/>
                </a:lnTo>
                <a:lnTo>
                  <a:pt x="2214477" y="0"/>
                </a:lnTo>
                <a:lnTo>
                  <a:pt x="2771489" y="2303808"/>
                </a:lnTo>
                <a:lnTo>
                  <a:pt x="3323937" y="0"/>
                </a:lnTo>
                <a:lnTo>
                  <a:pt x="3969521" y="0"/>
                </a:lnTo>
                <a:lnTo>
                  <a:pt x="3154883" y="3364739"/>
                </a:lnTo>
                <a:lnTo>
                  <a:pt x="2473062" y="3364739"/>
                </a:lnTo>
                <a:lnTo>
                  <a:pt x="1979635" y="1301818"/>
                </a:lnTo>
                <a:lnTo>
                  <a:pt x="1485487" y="3364739"/>
                </a:lnTo>
                <a:lnTo>
                  <a:pt x="806149" y="3364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xmlns="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xmlns="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xmlns="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xmlns="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1499751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3485649-27F9-48EA-B6D3-EE3AA491EA09}"/>
              </a:ext>
            </a:extLst>
          </p:cNvPr>
          <p:cNvGrpSpPr/>
          <p:nvPr/>
        </p:nvGrpSpPr>
        <p:grpSpPr>
          <a:xfrm>
            <a:off x="6530341" y="2056527"/>
            <a:ext cx="5562599" cy="1908214"/>
            <a:chOff x="6530341" y="2056527"/>
            <a:chExt cx="5562599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A5A49D4-FF14-4114-BDE1-423C7EF055D2}"/>
                </a:ext>
              </a:extLst>
            </p:cNvPr>
            <p:cNvSpPr txBox="1"/>
            <p:nvPr/>
          </p:nvSpPr>
          <p:spPr>
            <a:xfrm>
              <a:off x="6530341" y="2056527"/>
              <a:ext cx="541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Partnerships and </a:t>
              </a:r>
              <a:r>
                <a:rPr lang="en-US" sz="3000" b="1" dirty="0" smtClean="0">
                  <a:solidFill>
                    <a:schemeClr val="bg1"/>
                  </a:solidFill>
                </a:rPr>
                <a:t>Collaborations</a:t>
              </a:r>
              <a:endParaRPr 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1BC3A25-9CCF-40EF-9AF5-E25B5F7D21CC}"/>
                </a:ext>
              </a:extLst>
            </p:cNvPr>
            <p:cNvSpPr txBox="1"/>
            <p:nvPr/>
          </p:nvSpPr>
          <p:spPr>
            <a:xfrm>
              <a:off x="6530342" y="2641302"/>
              <a:ext cx="55625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Forming strategic partnerships with real estate agencies, property developers, and technology providers can enhance the app's offerings, reach, and credibility in the market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xmlns="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0B4A5F-5859-490B-9D4B-309F213A9E4A}"/>
              </a:ext>
            </a:extLst>
          </p:cNvPr>
          <p:cNvGrpSpPr/>
          <p:nvPr/>
        </p:nvGrpSpPr>
        <p:grpSpPr>
          <a:xfrm>
            <a:off x="6638874" y="4583026"/>
            <a:ext cx="5393105" cy="1908214"/>
            <a:chOff x="6638874" y="4583026"/>
            <a:chExt cx="5393105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5301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Expansion into New Markets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3931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Diversifying into adjacent markets such as commercial real estate, vacation rentals, or international properties can broaden the app's appeal and revenue streams.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0955776-2728-4957-A27C-B15D37F4B8AE}"/>
              </a:ext>
            </a:extLst>
          </p:cNvPr>
          <p:cNvSpPr txBox="1"/>
          <p:nvPr/>
        </p:nvSpPr>
        <p:spPr>
          <a:xfrm>
            <a:off x="1212521" y="1793620"/>
            <a:ext cx="3390365" cy="3441617"/>
          </a:xfrm>
          <a:custGeom>
            <a:avLst/>
            <a:gdLst/>
            <a:ahLst/>
            <a:cxnLst/>
            <a:rect l="l" t="t" r="r" b="b"/>
            <a:pathLst>
              <a:path w="3390365" h="3441617">
                <a:moveTo>
                  <a:pt x="1696464" y="671410"/>
                </a:moveTo>
                <a:cubicBezTo>
                  <a:pt x="1414574" y="666285"/>
                  <a:pt x="1187354" y="763664"/>
                  <a:pt x="1014804" y="963550"/>
                </a:cubicBezTo>
                <a:cubicBezTo>
                  <a:pt x="842253" y="1163435"/>
                  <a:pt x="755977" y="1421407"/>
                  <a:pt x="755977" y="1737465"/>
                </a:cubicBezTo>
                <a:cubicBezTo>
                  <a:pt x="755977" y="2036440"/>
                  <a:pt x="843961" y="2284161"/>
                  <a:pt x="1019929" y="2480629"/>
                </a:cubicBezTo>
                <a:cubicBezTo>
                  <a:pt x="1195896" y="2677098"/>
                  <a:pt x="1417991" y="2775332"/>
                  <a:pt x="1686214" y="2775332"/>
                </a:cubicBezTo>
                <a:cubicBezTo>
                  <a:pt x="1968103" y="2775332"/>
                  <a:pt x="2195751" y="2678380"/>
                  <a:pt x="2369156" y="2484473"/>
                </a:cubicBezTo>
                <a:cubicBezTo>
                  <a:pt x="2542560" y="2290567"/>
                  <a:pt x="2629263" y="2034731"/>
                  <a:pt x="2629263" y="1716964"/>
                </a:cubicBezTo>
                <a:cubicBezTo>
                  <a:pt x="2629263" y="1404323"/>
                  <a:pt x="2544269" y="1153185"/>
                  <a:pt x="2374281" y="963550"/>
                </a:cubicBezTo>
                <a:cubicBezTo>
                  <a:pt x="2204293" y="773915"/>
                  <a:pt x="1978354" y="676535"/>
                  <a:pt x="1696464" y="671410"/>
                </a:cubicBezTo>
                <a:close/>
                <a:moveTo>
                  <a:pt x="1663150" y="0"/>
                </a:moveTo>
                <a:cubicBezTo>
                  <a:pt x="2162009" y="0"/>
                  <a:pt x="2574593" y="162727"/>
                  <a:pt x="2900902" y="488181"/>
                </a:cubicBezTo>
                <a:cubicBezTo>
                  <a:pt x="3227211" y="813636"/>
                  <a:pt x="3390365" y="1224939"/>
                  <a:pt x="3390365" y="1722090"/>
                </a:cubicBezTo>
                <a:cubicBezTo>
                  <a:pt x="3390365" y="2215824"/>
                  <a:pt x="3228919" y="2625846"/>
                  <a:pt x="2906028" y="2952154"/>
                </a:cubicBezTo>
                <a:cubicBezTo>
                  <a:pt x="2583136" y="3278463"/>
                  <a:pt x="2176531" y="3441617"/>
                  <a:pt x="1686214" y="3441617"/>
                </a:cubicBezTo>
                <a:cubicBezTo>
                  <a:pt x="1195896" y="3441617"/>
                  <a:pt x="792281" y="3279317"/>
                  <a:pt x="475369" y="2954717"/>
                </a:cubicBezTo>
                <a:cubicBezTo>
                  <a:pt x="158456" y="2630117"/>
                  <a:pt x="0" y="2217532"/>
                  <a:pt x="0" y="1716964"/>
                </a:cubicBezTo>
                <a:cubicBezTo>
                  <a:pt x="0" y="1219813"/>
                  <a:pt x="164436" y="809365"/>
                  <a:pt x="493307" y="485619"/>
                </a:cubicBezTo>
                <a:cubicBezTo>
                  <a:pt x="822179" y="161872"/>
                  <a:pt x="1212126" y="0"/>
                  <a:pt x="16631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xmlns="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xmlns="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xmlns="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Threats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xmlns="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" y="1285420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3485649-27F9-48EA-B6D3-EE3AA491EA09}"/>
              </a:ext>
            </a:extLst>
          </p:cNvPr>
          <p:cNvGrpSpPr/>
          <p:nvPr/>
        </p:nvGrpSpPr>
        <p:grpSpPr>
          <a:xfrm>
            <a:off x="790524" y="1842196"/>
            <a:ext cx="5777916" cy="1908214"/>
            <a:chOff x="6638874" y="2056527"/>
            <a:chExt cx="5777916" cy="19082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Regulatory Challenges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7779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Adherence to regulatory requirements and compliance with data privacy laws, real estate regulations, and licensing requirements may present legal and operational </a:t>
              </a:r>
              <a:r>
                <a:rPr lang="en-US" sz="20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challenges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xmlns="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2" y="3909979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0B4A5F-5859-490B-9D4B-309F213A9E4A}"/>
              </a:ext>
            </a:extLst>
          </p:cNvPr>
          <p:cNvGrpSpPr/>
          <p:nvPr/>
        </p:nvGrpSpPr>
        <p:grpSpPr>
          <a:xfrm>
            <a:off x="790524" y="4583026"/>
            <a:ext cx="5610276" cy="1600438"/>
            <a:chOff x="6638874" y="4583026"/>
            <a:chExt cx="5610276" cy="16004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4604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Competitive Landscape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8A8791-9AA7-44AC-9FE2-0BC5AABE8028}"/>
                </a:ext>
              </a:extLst>
            </p:cNvPr>
            <p:cNvSpPr txBox="1"/>
            <p:nvPr/>
          </p:nvSpPr>
          <p:spPr>
            <a:xfrm>
              <a:off x="6638874" y="5167801"/>
              <a:ext cx="5610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Intense competition from established real estate platforms and emerging startups may pose a threat to the app's market share and growth potential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6B7399-0145-402C-BEE6-97BFA62A25AA}"/>
              </a:ext>
            </a:extLst>
          </p:cNvPr>
          <p:cNvSpPr txBox="1"/>
          <p:nvPr/>
        </p:nvSpPr>
        <p:spPr>
          <a:xfrm>
            <a:off x="7960792" y="1842196"/>
            <a:ext cx="2262806" cy="3364739"/>
          </a:xfrm>
          <a:custGeom>
            <a:avLst/>
            <a:gdLst/>
            <a:ahLst/>
            <a:cxnLst/>
            <a:rect l="l" t="t" r="r" b="b"/>
            <a:pathLst>
              <a:path w="2262806" h="3364739">
                <a:moveTo>
                  <a:pt x="0" y="0"/>
                </a:moveTo>
                <a:lnTo>
                  <a:pt x="2262806" y="0"/>
                </a:lnTo>
                <a:lnTo>
                  <a:pt x="2262806" y="714976"/>
                </a:lnTo>
                <a:lnTo>
                  <a:pt x="1491454" y="714976"/>
                </a:lnTo>
                <a:lnTo>
                  <a:pt x="1491454" y="3364739"/>
                </a:lnTo>
                <a:lnTo>
                  <a:pt x="766228" y="3364739"/>
                </a:lnTo>
                <a:lnTo>
                  <a:pt x="766228" y="714976"/>
                </a:lnTo>
                <a:lnTo>
                  <a:pt x="0" y="714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413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82CA384-38E7-4495-AC90-FAEF55582546}"/>
              </a:ext>
            </a:extLst>
          </p:cNvPr>
          <p:cNvSpPr/>
          <p:nvPr/>
        </p:nvSpPr>
        <p:spPr>
          <a:xfrm>
            <a:off x="13557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86BAD6D-784D-4EFE-9E52-A1C0001518E3}"/>
              </a:ext>
            </a:extLst>
          </p:cNvPr>
          <p:cNvSpPr/>
          <p:nvPr/>
        </p:nvSpPr>
        <p:spPr>
          <a:xfrm>
            <a:off x="15728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5271573-676F-49A1-9322-E5C6088F2B3F}"/>
              </a:ext>
            </a:extLst>
          </p:cNvPr>
          <p:cNvSpPr/>
          <p:nvPr/>
        </p:nvSpPr>
        <p:spPr>
          <a:xfrm>
            <a:off x="5054600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71B8AA8-F0CE-44E7-9EF0-FB05815D2C88}"/>
              </a:ext>
            </a:extLst>
          </p:cNvPr>
          <p:cNvSpPr/>
          <p:nvPr/>
        </p:nvSpPr>
        <p:spPr>
          <a:xfrm>
            <a:off x="5271770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C894850-D380-47EC-B100-953BF917B11C}"/>
              </a:ext>
            </a:extLst>
          </p:cNvPr>
          <p:cNvSpPr/>
          <p:nvPr/>
        </p:nvSpPr>
        <p:spPr>
          <a:xfrm>
            <a:off x="86963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9415BA9-1A80-4A0A-B4A0-06A73143EA31}"/>
              </a:ext>
            </a:extLst>
          </p:cNvPr>
          <p:cNvSpPr/>
          <p:nvPr/>
        </p:nvSpPr>
        <p:spPr>
          <a:xfrm>
            <a:off x="89134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Our </a:t>
            </a:r>
            <a:r>
              <a:rPr lang="en-US" sz="5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Future Plans</a:t>
            </a:r>
            <a:endParaRPr lang="en-US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40F786-DD7F-4EBA-AA9E-23A545F0C603}"/>
              </a:ext>
            </a:extLst>
          </p:cNvPr>
          <p:cNvSpPr txBox="1"/>
          <p:nvPr/>
        </p:nvSpPr>
        <p:spPr>
          <a:xfrm>
            <a:off x="2308485" y="1100371"/>
            <a:ext cx="7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6CA7D19-D67C-498A-A569-7AFB808C58EB}"/>
              </a:ext>
            </a:extLst>
          </p:cNvPr>
          <p:cNvGrpSpPr/>
          <p:nvPr/>
        </p:nvGrpSpPr>
        <p:grpSpPr>
          <a:xfrm>
            <a:off x="5624712" y="3122883"/>
            <a:ext cx="993374" cy="867930"/>
            <a:chOff x="6357938" y="3535363"/>
            <a:chExt cx="465138" cy="406400"/>
          </a:xfrm>
          <a:solidFill>
            <a:schemeClr val="bg1"/>
          </a:solidFill>
        </p:grpSpPr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xmlns="" id="{94508121-5657-49A2-9243-BFD64899A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xmlns="" id="{DACA2D4D-20A1-4F28-A113-DCDBCAC9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45">
              <a:extLst>
                <a:ext uri="{FF2B5EF4-FFF2-40B4-BE49-F238E27FC236}">
                  <a16:creationId xmlns:a16="http://schemas.microsoft.com/office/drawing/2014/main" xmlns="" id="{51A0C043-8582-44F8-9590-D8B17EB24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8" name="AutoShape 139">
            <a:extLst>
              <a:ext uri="{FF2B5EF4-FFF2-40B4-BE49-F238E27FC236}">
                <a16:creationId xmlns:a16="http://schemas.microsoft.com/office/drawing/2014/main" xmlns="" id="{34674656-9A01-473F-BF52-062584D1F64B}"/>
              </a:ext>
            </a:extLst>
          </p:cNvPr>
          <p:cNvSpPr>
            <a:spLocks/>
          </p:cNvSpPr>
          <p:nvPr/>
        </p:nvSpPr>
        <p:spPr bwMode="auto">
          <a:xfrm>
            <a:off x="9267286" y="3029649"/>
            <a:ext cx="991678" cy="961164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7944863-ED3A-4B46-9AE3-BC33846F8C6E}"/>
              </a:ext>
            </a:extLst>
          </p:cNvPr>
          <p:cNvGrpSpPr/>
          <p:nvPr/>
        </p:nvGrpSpPr>
        <p:grpSpPr>
          <a:xfrm>
            <a:off x="0" y="4824676"/>
            <a:ext cx="4263126" cy="904279"/>
            <a:chOff x="0" y="4824676"/>
            <a:chExt cx="4263126" cy="904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C54D2F9-9847-4D95-8EF1-73D973B4F8C2}"/>
                </a:ext>
              </a:extLst>
            </p:cNvPr>
            <p:cNvSpPr txBox="1"/>
            <p:nvPr/>
          </p:nvSpPr>
          <p:spPr>
            <a:xfrm>
              <a:off x="0" y="4824676"/>
              <a:ext cx="4263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Chatbots</a:t>
              </a:r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 and Virtual Assistants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11E3428-BA5B-4BA4-B770-EBF089EDE29A}"/>
                </a:ext>
              </a:extLst>
            </p:cNvPr>
            <p:cNvSpPr txBox="1"/>
            <p:nvPr/>
          </p:nvSpPr>
          <p:spPr>
            <a:xfrm>
              <a:off x="715827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4B52442-D827-4D00-A293-F97DAA24A23E}"/>
              </a:ext>
            </a:extLst>
          </p:cNvPr>
          <p:cNvGrpSpPr/>
          <p:nvPr/>
        </p:nvGrpSpPr>
        <p:grpSpPr>
          <a:xfrm>
            <a:off x="4289941" y="4824676"/>
            <a:ext cx="3780678" cy="904279"/>
            <a:chOff x="4289941" y="4824676"/>
            <a:chExt cx="3780678" cy="9042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3B36C16-2FDA-475E-936F-0E9F9821F7C8}"/>
                </a:ext>
              </a:extLst>
            </p:cNvPr>
            <p:cNvSpPr txBox="1"/>
            <p:nvPr/>
          </p:nvSpPr>
          <p:spPr>
            <a:xfrm>
              <a:off x="4289941" y="4824676"/>
              <a:ext cx="3780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Ecosystem Development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A7A1F1F-1F23-423A-82C0-78195F861404}"/>
                </a:ext>
              </a:extLst>
            </p:cNvPr>
            <p:cNvSpPr txBox="1"/>
            <p:nvPr/>
          </p:nvSpPr>
          <p:spPr>
            <a:xfrm>
              <a:off x="441675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1FF3585-07E6-4AF9-A223-9CF67590C8A2}"/>
              </a:ext>
            </a:extLst>
          </p:cNvPr>
          <p:cNvGrpSpPr/>
          <p:nvPr/>
        </p:nvGrpSpPr>
        <p:grpSpPr>
          <a:xfrm>
            <a:off x="8070619" y="4824676"/>
            <a:ext cx="4255284" cy="904279"/>
            <a:chOff x="8070619" y="4824676"/>
            <a:chExt cx="4255284" cy="9042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2590896-6899-4255-B11F-852BAE52D9DA}"/>
                </a:ext>
              </a:extLst>
            </p:cNvPr>
            <p:cNvSpPr txBox="1"/>
            <p:nvPr/>
          </p:nvSpPr>
          <p:spPr>
            <a:xfrm>
              <a:off x="8070619" y="4824676"/>
              <a:ext cx="4255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Expansion in New Markets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9338123-9F67-4B1E-BB09-84D4F440EFF4}"/>
                </a:ext>
              </a:extLst>
            </p:cNvPr>
            <p:cNvSpPr txBox="1"/>
            <p:nvPr/>
          </p:nvSpPr>
          <p:spPr>
            <a:xfrm>
              <a:off x="8070619" y="5390401"/>
              <a:ext cx="3413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026" name="Picture 2" descr="C:\Users\adity\Downloads\a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269" y="2959744"/>
            <a:ext cx="1192511" cy="11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96111510-5AEE-45FF-AF7E-3A711B0215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" b="4121"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E6E697-3913-4027-BA8F-D881C9804E5C}"/>
              </a:ext>
            </a:extLst>
          </p:cNvPr>
          <p:cNvSpPr/>
          <p:nvPr/>
        </p:nvSpPr>
        <p:spPr>
          <a:xfrm>
            <a:off x="-6350" y="84138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 YOU</a:t>
            </a:r>
            <a:endParaRPr lang="en-US" sz="4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>
              <a:latin typeface="Tw Cen MT" panose="020B0602020104020603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77959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D35C1-6E9D-46E7-A814-2C55E7E3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D65DAC-4FE4-4D44-8492-7F91058DFB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3200" y="1955483"/>
            <a:ext cx="59217" cy="45719"/>
          </a:xfrm>
        </p:spPr>
        <p:txBody>
          <a:bodyPr>
            <a:noAutofit/>
          </a:bodyPr>
          <a:lstStyle/>
          <a:p>
            <a:endParaRPr lang="en-US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74D37F-A3F6-4C85-9B26-7F2C792F2613}"/>
              </a:ext>
            </a:extLst>
          </p:cNvPr>
          <p:cNvSpPr txBox="1"/>
          <p:nvPr/>
        </p:nvSpPr>
        <p:spPr>
          <a:xfrm>
            <a:off x="374149" y="2003631"/>
            <a:ext cx="2510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solidFill>
                  <a:schemeClr val="bg1"/>
                </a:solidFill>
                <a:latin typeface="Tw Cen MT" panose="020B0602020104020603" pitchFamily="34" charset="0"/>
              </a:rPr>
              <a:t>Lack of Transparency</a:t>
            </a:r>
            <a:endParaRPr lang="en-US" sz="165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4C5E42-517F-4B2E-8498-761E14D1A1E4}"/>
              </a:ext>
            </a:extLst>
          </p:cNvPr>
          <p:cNvSpPr txBox="1"/>
          <p:nvPr/>
        </p:nvSpPr>
        <p:spPr>
          <a:xfrm>
            <a:off x="374150" y="2313550"/>
            <a:ext cx="2368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Lack of transparency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, 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leads 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to 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uncertainty between </a:t>
            </a:r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buyers, sellers, and agents.</a:t>
            </a:r>
            <a:endParaRPr lang="en-US" sz="1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xmlns="" id="{B99E928C-4C40-476B-A7BC-6BF69398A5D3}"/>
              </a:ext>
            </a:extLst>
          </p:cNvPr>
          <p:cNvSpPr>
            <a:spLocks noEditPoints="1"/>
          </p:cNvSpPr>
          <p:nvPr/>
        </p:nvSpPr>
        <p:spPr bwMode="auto">
          <a:xfrm>
            <a:off x="0" y="2284126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BFEFC6A-46C4-4484-8BB5-131B975B42C4}"/>
              </a:ext>
            </a:extLst>
          </p:cNvPr>
          <p:cNvSpPr txBox="1"/>
          <p:nvPr/>
        </p:nvSpPr>
        <p:spPr>
          <a:xfrm>
            <a:off x="3358348" y="1930809"/>
            <a:ext cx="2510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Inefficient Property Search</a:t>
            </a:r>
            <a:endParaRPr lang="en-US" sz="165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290D18-D301-4C61-A3AF-75BE5DE23A11}"/>
              </a:ext>
            </a:extLst>
          </p:cNvPr>
          <p:cNvSpPr txBox="1"/>
          <p:nvPr/>
        </p:nvSpPr>
        <p:spPr>
          <a:xfrm>
            <a:off x="3337787" y="2313550"/>
            <a:ext cx="2368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Traditional property search methods can be time-consuming and frustrating for buyers</a:t>
            </a:r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xmlns="" id="{4336A926-8B6F-4F1B-A11F-A17A161D95C9}"/>
              </a:ext>
            </a:extLst>
          </p:cNvPr>
          <p:cNvSpPr>
            <a:spLocks noEditPoints="1"/>
          </p:cNvSpPr>
          <p:nvPr/>
        </p:nvSpPr>
        <p:spPr bwMode="auto">
          <a:xfrm>
            <a:off x="2970117" y="2277058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05D9CEC-329D-40A3-BA5B-CC93E179C5E0}"/>
              </a:ext>
            </a:extLst>
          </p:cNvPr>
          <p:cNvSpPr txBox="1"/>
          <p:nvPr/>
        </p:nvSpPr>
        <p:spPr>
          <a:xfrm>
            <a:off x="374149" y="3347354"/>
            <a:ext cx="2510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Less </a:t>
            </a:r>
            <a:r>
              <a:rPr lang="en-US" sz="1650" b="1" dirty="0">
                <a:solidFill>
                  <a:srgbClr val="3B7CFA"/>
                </a:solidFill>
                <a:latin typeface="Tw Cen MT" panose="020B0602020104020603" pitchFamily="34" charset="0"/>
              </a:rPr>
              <a:t>Access to Information</a:t>
            </a:r>
            <a:endParaRPr lang="en-US" sz="165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25B989-8016-4E86-92B9-B04E332E83F0}"/>
              </a:ext>
            </a:extLst>
          </p:cNvPr>
          <p:cNvSpPr txBox="1"/>
          <p:nvPr/>
        </p:nvSpPr>
        <p:spPr>
          <a:xfrm>
            <a:off x="374149" y="3748426"/>
            <a:ext cx="2510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Buyers and sellers may struggle to access accurate and up-to-date information about properties, market trends, and regulatory requirements.</a:t>
            </a:r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xmlns="" id="{B74A9098-7A1E-46FA-8987-A29086717738}"/>
              </a:ext>
            </a:extLst>
          </p:cNvPr>
          <p:cNvSpPr>
            <a:spLocks noEditPoints="1"/>
          </p:cNvSpPr>
          <p:nvPr/>
        </p:nvSpPr>
        <p:spPr bwMode="auto">
          <a:xfrm>
            <a:off x="6480" y="3711934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0818534-AA35-478C-B734-FEA9568F88ED}"/>
              </a:ext>
            </a:extLst>
          </p:cNvPr>
          <p:cNvSpPr txBox="1"/>
          <p:nvPr/>
        </p:nvSpPr>
        <p:spPr>
          <a:xfrm>
            <a:off x="3337786" y="3347354"/>
            <a:ext cx="258752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solidFill>
                  <a:srgbClr val="3B7CFA"/>
                </a:solidFill>
                <a:latin typeface="Tw Cen MT" panose="020B0602020104020603" pitchFamily="34" charset="0"/>
              </a:rPr>
              <a:t>Complexity of Transactions</a:t>
            </a:r>
            <a:endParaRPr lang="en-US" sz="165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E81CA83-41FA-4262-93D7-B9183D5CA770}"/>
              </a:ext>
            </a:extLst>
          </p:cNvPr>
          <p:cNvSpPr txBox="1"/>
          <p:nvPr/>
        </p:nvSpPr>
        <p:spPr>
          <a:xfrm>
            <a:off x="3337786" y="3748426"/>
            <a:ext cx="2910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Real estate transactions involve complex legal, financial, and regulatory processes, which can be confusing and overwhelming for buyers and sellers</a:t>
            </a:r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xmlns="" id="{30653D78-B1D0-46E5-9A97-94780ED5989C}"/>
              </a:ext>
            </a:extLst>
          </p:cNvPr>
          <p:cNvSpPr>
            <a:spLocks noEditPoints="1"/>
          </p:cNvSpPr>
          <p:nvPr/>
        </p:nvSpPr>
        <p:spPr bwMode="auto">
          <a:xfrm>
            <a:off x="2970117" y="3711934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9F446A-7CCE-40D0-95B7-E944E2478663}"/>
              </a:ext>
            </a:extLst>
          </p:cNvPr>
          <p:cNvSpPr txBox="1"/>
          <p:nvPr/>
        </p:nvSpPr>
        <p:spPr>
          <a:xfrm>
            <a:off x="499688" y="5139445"/>
            <a:ext cx="2510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Fragmented Market</a:t>
            </a:r>
            <a:endParaRPr lang="en-US" sz="165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4BFD9-6A8E-4A9E-AC7A-5EA18C886B34}"/>
              </a:ext>
            </a:extLst>
          </p:cNvPr>
          <p:cNvSpPr txBox="1"/>
          <p:nvPr/>
        </p:nvSpPr>
        <p:spPr>
          <a:xfrm>
            <a:off x="499688" y="5590660"/>
            <a:ext cx="25106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The </a:t>
            </a:r>
            <a:r>
              <a:rPr lang="en-US" sz="1400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 </a:t>
            </a:r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market is highly fragmented, with </a:t>
            </a:r>
            <a:r>
              <a:rPr lang="en-US" sz="1400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multiple </a:t>
            </a:r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agents, and platforms, making it difficult for buyers and sellers to navigate and compare options</a:t>
            </a:r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reeform 48">
            <a:extLst>
              <a:ext uri="{FF2B5EF4-FFF2-40B4-BE49-F238E27FC236}">
                <a16:creationId xmlns:a16="http://schemas.microsoft.com/office/drawing/2014/main" xmlns="" id="{45DDDAB9-2508-4B29-B7F5-F79E0CBB961A}"/>
              </a:ext>
            </a:extLst>
          </p:cNvPr>
          <p:cNvSpPr>
            <a:spLocks noEditPoints="1"/>
          </p:cNvSpPr>
          <p:nvPr/>
        </p:nvSpPr>
        <p:spPr bwMode="auto">
          <a:xfrm>
            <a:off x="132019" y="5554168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0FB85C-7472-42D6-93C8-4ABF6AF987BF}"/>
              </a:ext>
            </a:extLst>
          </p:cNvPr>
          <p:cNvSpPr txBox="1"/>
          <p:nvPr/>
        </p:nvSpPr>
        <p:spPr>
          <a:xfrm>
            <a:off x="3473038" y="5154058"/>
            <a:ext cx="25106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>
                <a:solidFill>
                  <a:srgbClr val="3B7CFA"/>
                </a:solidFill>
                <a:latin typeface="Tw Cen MT" panose="020B0602020104020603" pitchFamily="34" charset="0"/>
              </a:rPr>
              <a:t>Risk of Fraud and Scams</a:t>
            </a:r>
            <a:endParaRPr lang="en-US" sz="165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8050842-5058-474E-9E57-FC7B1877537B}"/>
              </a:ext>
            </a:extLst>
          </p:cNvPr>
          <p:cNvSpPr txBox="1"/>
          <p:nvPr/>
        </p:nvSpPr>
        <p:spPr>
          <a:xfrm>
            <a:off x="3463326" y="5590660"/>
            <a:ext cx="2368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 Real estate </a:t>
            </a:r>
            <a:r>
              <a:rPr lang="en-US" sz="1400" dirty="0" smtClean="0">
                <a:solidFill>
                  <a:srgbClr val="3B7CFA"/>
                </a:solidFill>
                <a:latin typeface="Tw Cen MT" panose="020B0602020104020603" pitchFamily="34" charset="0"/>
              </a:rPr>
              <a:t>is </a:t>
            </a:r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susceptible to fraud and scams, including identity theft, wire fraud, and misrepresentation of properties</a:t>
            </a:r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Freeform 48">
            <a:extLst>
              <a:ext uri="{FF2B5EF4-FFF2-40B4-BE49-F238E27FC236}">
                <a16:creationId xmlns:a16="http://schemas.microsoft.com/office/drawing/2014/main" xmlns="" id="{20F519B9-9968-4931-B6B4-C9A5D0257E07}"/>
              </a:ext>
            </a:extLst>
          </p:cNvPr>
          <p:cNvSpPr>
            <a:spLocks noEditPoints="1"/>
          </p:cNvSpPr>
          <p:nvPr/>
        </p:nvSpPr>
        <p:spPr bwMode="auto">
          <a:xfrm>
            <a:off x="3095656" y="5554168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7" b="11577"/>
          <a:stretch>
            <a:fillRect/>
          </a:stretch>
        </p:blipFill>
        <p:spPr>
          <a:xfrm>
            <a:off x="5769621" y="-28728"/>
            <a:ext cx="6422379" cy="6886728"/>
          </a:xfrm>
        </p:spPr>
      </p:pic>
    </p:spTree>
    <p:extLst>
      <p:ext uri="{BB962C8B-B14F-4D97-AF65-F5344CB8AC3E}">
        <p14:creationId xmlns:p14="http://schemas.microsoft.com/office/powerpoint/2010/main" val="28912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19" grpId="2"/>
      <p:bldP spid="20" grpId="0"/>
      <p:bldP spid="20" grpId="1"/>
      <p:bldP spid="20" grpId="2"/>
      <p:bldP spid="21" grpId="0" animBg="1"/>
      <p:bldP spid="21" grpId="1" animBg="1"/>
      <p:bldP spid="22" grpId="0"/>
      <p:bldP spid="22" grpId="1"/>
      <p:bldP spid="23" grpId="0"/>
      <p:bldP spid="23" grpId="1"/>
      <p:bldP spid="24" grpId="0" animBg="1"/>
      <p:bldP spid="24" grpId="1" animBg="1"/>
      <p:bldP spid="24" grpId="2" animBg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29" grpId="0"/>
      <p:bldP spid="29" grpId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E08EBF0-0919-4A05-91C5-29B7C7B18322}"/>
              </a:ext>
            </a:extLst>
          </p:cNvPr>
          <p:cNvSpPr/>
          <p:nvPr/>
        </p:nvSpPr>
        <p:spPr>
          <a:xfrm>
            <a:off x="4026599" y="3074194"/>
            <a:ext cx="45719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Property </a:t>
            </a:r>
            <a:r>
              <a:rPr lang="en-US" sz="1600" dirty="0">
                <a:solidFill>
                  <a:schemeClr val="bg1"/>
                </a:solidFill>
              </a:rPr>
              <a:t>listings with detailed information streamline decision-making for buyers/renters.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AAEE324-846A-481C-8C41-EE451358C250}"/>
              </a:ext>
            </a:extLst>
          </p:cNvPr>
          <p:cNvSpPr/>
          <p:nvPr/>
        </p:nvSpPr>
        <p:spPr>
          <a:xfrm>
            <a:off x="4600955" y="5229539"/>
            <a:ext cx="29885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Utilize VR technology to offer virtual </a:t>
            </a:r>
            <a:r>
              <a:rPr lang="en-US" sz="1600" dirty="0" smtClean="0">
                <a:solidFill>
                  <a:schemeClr val="bg1"/>
                </a:solidFill>
              </a:rPr>
              <a:t>tours </a:t>
            </a:r>
            <a:r>
              <a:rPr lang="en-US" sz="1600" dirty="0">
                <a:solidFill>
                  <a:schemeClr val="bg1"/>
                </a:solidFill>
              </a:rPr>
              <a:t>within the app. </a:t>
            </a:r>
            <a:r>
              <a:rPr lang="en-US" sz="1600" dirty="0" smtClean="0">
                <a:solidFill>
                  <a:schemeClr val="bg1"/>
                </a:solidFill>
              </a:rPr>
              <a:t>Allows buyers </a:t>
            </a:r>
            <a:r>
              <a:rPr lang="en-US" sz="1600" dirty="0">
                <a:solidFill>
                  <a:schemeClr val="bg1"/>
                </a:solidFill>
              </a:rPr>
              <a:t>to explore properties from the comfort of their own homes, eliminating the need for </a:t>
            </a:r>
            <a:r>
              <a:rPr lang="en-US" sz="1600" dirty="0" smtClean="0">
                <a:solidFill>
                  <a:schemeClr val="bg1"/>
                </a:solidFill>
              </a:rPr>
              <a:t>open </a:t>
            </a:r>
            <a:r>
              <a:rPr lang="en-US" sz="1600" dirty="0">
                <a:solidFill>
                  <a:schemeClr val="bg1"/>
                </a:solidFill>
              </a:rPr>
              <a:t>houses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4AFEBD4-28B0-48F2-8CE4-07B3AF66981B}"/>
              </a:ext>
            </a:extLst>
          </p:cNvPr>
          <p:cNvSpPr/>
          <p:nvPr/>
        </p:nvSpPr>
        <p:spPr>
          <a:xfrm>
            <a:off x="8512820" y="5229539"/>
            <a:ext cx="3414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Offer a property management feature within the app where owners can schedule and track maintenance and repair tasks. Integrate service provider networks to facilitate quick and reliable assistance for property upkeep.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FFF0077-345E-4065-88C3-E6E9EABDE083}"/>
              </a:ext>
            </a:extLst>
          </p:cNvPr>
          <p:cNvSpPr/>
          <p:nvPr/>
        </p:nvSpPr>
        <p:spPr>
          <a:xfrm>
            <a:off x="2816731" y="1750755"/>
            <a:ext cx="2482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Integrate educational resources like guides, </a:t>
            </a:r>
            <a:r>
              <a:rPr lang="en-US" sz="1600" dirty="0" smtClean="0">
                <a:solidFill>
                  <a:schemeClr val="bg1"/>
                </a:solidFill>
              </a:rPr>
              <a:t>articles to </a:t>
            </a:r>
            <a:r>
              <a:rPr lang="en-US" sz="1600" dirty="0">
                <a:solidFill>
                  <a:schemeClr val="bg1"/>
                </a:solidFill>
              </a:rPr>
              <a:t>help users understand the complexities of the real estate market.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166843E-6759-4122-AA61-2139DD0C84D9}"/>
              </a:ext>
            </a:extLst>
          </p:cNvPr>
          <p:cNvSpPr/>
          <p:nvPr/>
        </p:nvSpPr>
        <p:spPr>
          <a:xfrm>
            <a:off x="6530272" y="1627644"/>
            <a:ext cx="2894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 targeted marketing and advertising tools within the app to connect property owners with potential </a:t>
            </a:r>
            <a:r>
              <a:rPr lang="en-US" sz="1600" dirty="0" smtClean="0">
                <a:solidFill>
                  <a:schemeClr val="bg1"/>
                </a:solidFill>
              </a:rPr>
              <a:t>buyers. </a:t>
            </a:r>
            <a:r>
              <a:rPr lang="en-US" sz="1600" dirty="0">
                <a:solidFill>
                  <a:schemeClr val="bg1"/>
                </a:solidFill>
              </a:rPr>
              <a:t>Utilize data analytics to understand user preferences and </a:t>
            </a:r>
            <a:r>
              <a:rPr lang="en-US" sz="1600" dirty="0" smtClean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B20C6C3-B2E5-45A0-887C-1B9577C96676}"/>
              </a:ext>
            </a:extLst>
          </p:cNvPr>
          <p:cNvSpPr txBox="1"/>
          <p:nvPr/>
        </p:nvSpPr>
        <p:spPr>
          <a:xfrm>
            <a:off x="1922323" y="296751"/>
            <a:ext cx="8374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How ar</a:t>
            </a:r>
            <a:r>
              <a:rPr lang="en-US" sz="6000" b="1" dirty="0" smtClean="0">
                <a:solidFill>
                  <a:schemeClr val="bg1"/>
                </a:solidFill>
                <a:latin typeface="+mj-lt"/>
              </a:rPr>
              <a:t>e we solving this?</a:t>
            </a: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6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164EB677-22AB-45CC-AA6C-942E89838C47}"/>
              </a:ext>
            </a:extLst>
          </p:cNvPr>
          <p:cNvSpPr/>
          <p:nvPr/>
        </p:nvSpPr>
        <p:spPr>
          <a:xfrm>
            <a:off x="3752633" y="3215400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541A416-B992-4244-8796-BCFD02880F7C}"/>
              </a:ext>
            </a:extLst>
          </p:cNvPr>
          <p:cNvSpPr/>
          <p:nvPr/>
        </p:nvSpPr>
        <p:spPr>
          <a:xfrm>
            <a:off x="0" y="0"/>
            <a:ext cx="3981281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6C3FF6-F963-4241-A1CC-9DB95D450544}"/>
              </a:ext>
            </a:extLst>
          </p:cNvPr>
          <p:cNvSpPr txBox="1"/>
          <p:nvPr/>
        </p:nvSpPr>
        <p:spPr>
          <a:xfrm>
            <a:off x="339300" y="1809548"/>
            <a:ext cx="33890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Why would owners enlist there property?</a:t>
            </a:r>
            <a:endParaRPr lang="en-US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40F786-DD7F-4EBA-AA9E-23A545F0C603}"/>
              </a:ext>
            </a:extLst>
          </p:cNvPr>
          <p:cNvSpPr txBox="1"/>
          <p:nvPr/>
        </p:nvSpPr>
        <p:spPr>
          <a:xfrm>
            <a:off x="339300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0307207-5D73-43A4-9EF2-3DBE1082A198}"/>
              </a:ext>
            </a:extLst>
          </p:cNvPr>
          <p:cNvCxnSpPr>
            <a:stCxn id="3" idx="6"/>
          </p:cNvCxnSpPr>
          <p:nvPr/>
        </p:nvCxnSpPr>
        <p:spPr>
          <a:xfrm flipV="1">
            <a:off x="4212247" y="3429001"/>
            <a:ext cx="1679222" cy="16206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2D04CA-2E11-44BE-A92E-A865EDB4EFFF}"/>
              </a:ext>
            </a:extLst>
          </p:cNvPr>
          <p:cNvSpPr/>
          <p:nvPr/>
        </p:nvSpPr>
        <p:spPr>
          <a:xfrm>
            <a:off x="5036703" y="2979908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B80F57D7-7D22-440A-8B20-70C081CB56FD}"/>
              </a:ext>
            </a:extLst>
          </p:cNvPr>
          <p:cNvSpPr/>
          <p:nvPr/>
        </p:nvSpPr>
        <p:spPr>
          <a:xfrm>
            <a:off x="5146769" y="3089974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F6E4610-6A9F-409A-81C1-0CF49AEC7F15}"/>
              </a:ext>
            </a:extLst>
          </p:cNvPr>
          <p:cNvCxnSpPr>
            <a:stCxn id="6" idx="6"/>
          </p:cNvCxnSpPr>
          <p:nvPr/>
        </p:nvCxnSpPr>
        <p:spPr>
          <a:xfrm flipV="1">
            <a:off x="5951095" y="3429000"/>
            <a:ext cx="864168" cy="8104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72127A7-1085-49AD-B2B0-C3C87B2CE4AE}"/>
              </a:ext>
            </a:extLst>
          </p:cNvPr>
          <p:cNvCxnSpPr/>
          <p:nvPr/>
        </p:nvCxnSpPr>
        <p:spPr>
          <a:xfrm>
            <a:off x="7426313" y="3437104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DE5F56B-EFCE-4F21-A8FA-F50A5BEBDD1A}"/>
              </a:ext>
            </a:extLst>
          </p:cNvPr>
          <p:cNvSpPr/>
          <p:nvPr/>
        </p:nvSpPr>
        <p:spPr>
          <a:xfrm>
            <a:off x="8528287" y="2979908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FF621FE-9658-4F46-BF07-AFA26EDC24D2}"/>
              </a:ext>
            </a:extLst>
          </p:cNvPr>
          <p:cNvSpPr/>
          <p:nvPr/>
        </p:nvSpPr>
        <p:spPr>
          <a:xfrm>
            <a:off x="8638353" y="3089974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29CBD5B-FDED-4176-AD30-25ECA935FFA9}"/>
              </a:ext>
            </a:extLst>
          </p:cNvPr>
          <p:cNvSpPr/>
          <p:nvPr/>
        </p:nvSpPr>
        <p:spPr>
          <a:xfrm>
            <a:off x="6824718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D0FD717-C7C7-4F76-ABD8-7124E21D56FC}"/>
              </a:ext>
            </a:extLst>
          </p:cNvPr>
          <p:cNvSpPr/>
          <p:nvPr/>
        </p:nvSpPr>
        <p:spPr>
          <a:xfrm>
            <a:off x="6934784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9D47F4E-3AFA-4A2C-8F75-DBCF60497C26}"/>
              </a:ext>
            </a:extLst>
          </p:cNvPr>
          <p:cNvCxnSpPr/>
          <p:nvPr/>
        </p:nvCxnSpPr>
        <p:spPr>
          <a:xfrm flipV="1">
            <a:off x="11280297" y="3429000"/>
            <a:ext cx="674623" cy="1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AEBD0D6-60E8-4096-A763-AEA2C7FA8F60}"/>
              </a:ext>
            </a:extLst>
          </p:cNvPr>
          <p:cNvGrpSpPr/>
          <p:nvPr/>
        </p:nvGrpSpPr>
        <p:grpSpPr>
          <a:xfrm>
            <a:off x="3710752" y="1224567"/>
            <a:ext cx="3681202" cy="1667017"/>
            <a:chOff x="581924" y="4824676"/>
            <a:chExt cx="3681202" cy="16670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BD269DD-FA3E-4122-AA44-70020B27234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Increased Visibility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2258AB5-83F5-4320-812A-3DE3B4CC4979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Listing on the app provides exposure to a wider audience beyond traditional methods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2ECCDCC8-3001-466A-B606-1F2EFCC09CE0}"/>
              </a:ext>
            </a:extLst>
          </p:cNvPr>
          <p:cNvGrpSpPr/>
          <p:nvPr/>
        </p:nvGrpSpPr>
        <p:grpSpPr>
          <a:xfrm>
            <a:off x="7144881" y="1232671"/>
            <a:ext cx="3827793" cy="1667017"/>
            <a:chOff x="581923" y="4824676"/>
            <a:chExt cx="3827793" cy="16670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0768954-D460-4A7F-97B9-F0D4A8962B0B}"/>
                </a:ext>
              </a:extLst>
            </p:cNvPr>
            <p:cNvSpPr txBox="1"/>
            <p:nvPr/>
          </p:nvSpPr>
          <p:spPr>
            <a:xfrm>
              <a:off x="581923" y="4824676"/>
              <a:ext cx="3827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Cost-Effective Marketing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116FA18-0A75-47A4-A922-727EE1816362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App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offers targeted marketing tools, allowing owners to reach potential </a:t>
              </a:r>
              <a:r>
                <a:rPr lang="en-US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buyers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more effectively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0DD34A1-6FFF-4DEE-BA31-2DAFAD16E5F1}"/>
              </a:ext>
            </a:extLst>
          </p:cNvPr>
          <p:cNvGrpSpPr/>
          <p:nvPr/>
        </p:nvGrpSpPr>
        <p:grpSpPr>
          <a:xfrm>
            <a:off x="5447908" y="4030265"/>
            <a:ext cx="3681202" cy="1944016"/>
            <a:chOff x="581924" y="4824676"/>
            <a:chExt cx="3681202" cy="19440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Convenience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7A18AB4-722E-4615-89BA-3BA221E66226}"/>
                </a:ext>
              </a:extLst>
            </p:cNvPr>
            <p:cNvSpPr txBox="1"/>
            <p:nvPr/>
          </p:nvSpPr>
          <p:spPr>
            <a:xfrm>
              <a:off x="685369" y="5291364"/>
              <a:ext cx="321977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Owners can manage their property listings conveniently from their smartphones or computers, saving time and effort compared to traditional methods.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DFD679D-F332-4DBF-A908-2244ECD217FF}"/>
              </a:ext>
            </a:extLst>
          </p:cNvPr>
          <p:cNvSpPr/>
          <p:nvPr/>
        </p:nvSpPr>
        <p:spPr>
          <a:xfrm>
            <a:off x="11960381" y="3207506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68A214B-F1EF-4947-A2DE-8844DF44F0E5}"/>
              </a:ext>
            </a:extLst>
          </p:cNvPr>
          <p:cNvGrpSpPr/>
          <p:nvPr/>
        </p:nvGrpSpPr>
        <p:grpSpPr>
          <a:xfrm>
            <a:off x="7134612" y="3207313"/>
            <a:ext cx="294604" cy="429448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8" name="AutoShape 113">
              <a:extLst>
                <a:ext uri="{FF2B5EF4-FFF2-40B4-BE49-F238E27FC236}">
                  <a16:creationId xmlns:a16="http://schemas.microsoft.com/office/drawing/2014/main" xmlns="" id="{5A62F5C9-E6BC-4CFB-8BEE-03B518217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14">
              <a:extLst>
                <a:ext uri="{FF2B5EF4-FFF2-40B4-BE49-F238E27FC236}">
                  <a16:creationId xmlns:a16="http://schemas.microsoft.com/office/drawing/2014/main" xmlns="" id="{1C76D021-DB71-4C2F-8652-C53D641D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CCF475C1-BEAA-42AC-8C6D-9828E32F0908}"/>
              </a:ext>
            </a:extLst>
          </p:cNvPr>
          <p:cNvGrpSpPr/>
          <p:nvPr/>
        </p:nvGrpSpPr>
        <p:grpSpPr>
          <a:xfrm>
            <a:off x="8771126" y="3222747"/>
            <a:ext cx="428714" cy="428714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51" name="AutoShape 123">
              <a:extLst>
                <a:ext uri="{FF2B5EF4-FFF2-40B4-BE49-F238E27FC236}">
                  <a16:creationId xmlns:a16="http://schemas.microsoft.com/office/drawing/2014/main" xmlns="" id="{07D929C5-567D-439C-B5BD-E651AA87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2" name="AutoShape 124">
              <a:extLst>
                <a:ext uri="{FF2B5EF4-FFF2-40B4-BE49-F238E27FC236}">
                  <a16:creationId xmlns:a16="http://schemas.microsoft.com/office/drawing/2014/main" xmlns="" id="{AF90B115-E682-4784-BEC8-8514CBB9E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25">
              <a:extLst>
                <a:ext uri="{FF2B5EF4-FFF2-40B4-BE49-F238E27FC236}">
                  <a16:creationId xmlns:a16="http://schemas.microsoft.com/office/drawing/2014/main" xmlns="" id="{04DC78A4-C2D1-4048-9FC0-F119562F7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4" name="AutoShape 139">
            <a:extLst>
              <a:ext uri="{FF2B5EF4-FFF2-40B4-BE49-F238E27FC236}">
                <a16:creationId xmlns:a16="http://schemas.microsoft.com/office/drawing/2014/main" xmlns="" id="{609A4140-4112-401D-A54E-67312E82ECFD}"/>
              </a:ext>
            </a:extLst>
          </p:cNvPr>
          <p:cNvSpPr>
            <a:spLocks/>
          </p:cNvSpPr>
          <p:nvPr/>
        </p:nvSpPr>
        <p:spPr bwMode="auto">
          <a:xfrm>
            <a:off x="5252306" y="3194635"/>
            <a:ext cx="428714" cy="415522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E72127A7-1085-49AD-B2B0-C3C87B2CE4AE}"/>
              </a:ext>
            </a:extLst>
          </p:cNvPr>
          <p:cNvCxnSpPr/>
          <p:nvPr/>
        </p:nvCxnSpPr>
        <p:spPr>
          <a:xfrm>
            <a:off x="9442679" y="3454350"/>
            <a:ext cx="1159344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2ECCDCC8-3001-466A-B606-1F2EFCC09CE0}"/>
              </a:ext>
            </a:extLst>
          </p:cNvPr>
          <p:cNvGrpSpPr/>
          <p:nvPr/>
        </p:nvGrpSpPr>
        <p:grpSpPr>
          <a:xfrm>
            <a:off x="8636607" y="4179395"/>
            <a:ext cx="3681202" cy="1944016"/>
            <a:chOff x="-4781" y="7747501"/>
            <a:chExt cx="3681202" cy="19440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0768954-D460-4A7F-97B9-F0D4A8962B0B}"/>
                </a:ext>
              </a:extLst>
            </p:cNvPr>
            <p:cNvSpPr txBox="1"/>
            <p:nvPr/>
          </p:nvSpPr>
          <p:spPr>
            <a:xfrm>
              <a:off x="-4781" y="7747501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        Flexible Listing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116FA18-0A75-47A4-A922-727EE1816362}"/>
                </a:ext>
              </a:extLst>
            </p:cNvPr>
            <p:cNvSpPr txBox="1"/>
            <p:nvPr/>
          </p:nvSpPr>
          <p:spPr>
            <a:xfrm>
              <a:off x="911947" y="8214189"/>
              <a:ext cx="26386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Owners can choose from various listing options </a:t>
              </a:r>
              <a:r>
                <a:rPr lang="en-US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and </a:t>
              </a:r>
              <a:r>
                <a:rPr lang="en-US" dirty="0">
                  <a:solidFill>
                    <a:schemeClr val="bg1"/>
                  </a:solidFill>
                  <a:latin typeface="Tw Cen MT" panose="020B0602020104020603" pitchFamily="34" charset="0"/>
                </a:rPr>
                <a:t>customize their listings according to their </a:t>
              </a:r>
              <a:r>
                <a:rPr lang="en-US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preferences</a:t>
              </a:r>
              <a:endParaRPr lang="en-US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EDE5F56B-EFCE-4F21-A8FA-F50A5BEBDD1A}"/>
              </a:ext>
            </a:extLst>
          </p:cNvPr>
          <p:cNvSpPr/>
          <p:nvPr/>
        </p:nvSpPr>
        <p:spPr>
          <a:xfrm>
            <a:off x="10447079" y="299715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FF621FE-9658-4F46-BF07-AFA26EDC24D2}"/>
              </a:ext>
            </a:extLst>
          </p:cNvPr>
          <p:cNvSpPr/>
          <p:nvPr/>
        </p:nvSpPr>
        <p:spPr>
          <a:xfrm>
            <a:off x="10557145" y="310722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oogle Shape;7826;p14"/>
          <p:cNvGrpSpPr/>
          <p:nvPr/>
        </p:nvGrpSpPr>
        <p:grpSpPr>
          <a:xfrm>
            <a:off x="10642794" y="3229341"/>
            <a:ext cx="522962" cy="450018"/>
            <a:chOff x="6222125" y="2025975"/>
            <a:chExt cx="499450" cy="474125"/>
          </a:xfrm>
        </p:grpSpPr>
        <p:sp>
          <p:nvSpPr>
            <p:cNvPr id="79" name="Google Shape;7827;p1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7828;p1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7829;p1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  <p:bldP spid="20" grpId="0" animBg="1"/>
      <p:bldP spid="24" grpId="0" animBg="1"/>
      <p:bldP spid="25" grpId="0" animBg="1"/>
      <p:bldP spid="54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xmlns="" id="{9B91A28B-87F4-4FA0-87F8-B9FA95BE6104}"/>
              </a:ext>
            </a:extLst>
          </p:cNvPr>
          <p:cNvSpPr/>
          <p:nvPr/>
        </p:nvSpPr>
        <p:spPr>
          <a:xfrm>
            <a:off x="-231842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516076A-A52C-49B0-8C1B-C2DD5F56CE5F}"/>
              </a:ext>
            </a:extLst>
          </p:cNvPr>
          <p:cNvCxnSpPr/>
          <p:nvPr/>
        </p:nvCxnSpPr>
        <p:spPr>
          <a:xfrm>
            <a:off x="220154" y="3429000"/>
            <a:ext cx="709486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66ACBFD-98EE-46E8-95D7-E98954850D0B}"/>
              </a:ext>
            </a:extLst>
          </p:cNvPr>
          <p:cNvSpPr/>
          <p:nvPr/>
        </p:nvSpPr>
        <p:spPr>
          <a:xfrm>
            <a:off x="961189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98775B9-E6AF-4388-B9AF-06FD9F54F942}"/>
              </a:ext>
            </a:extLst>
          </p:cNvPr>
          <p:cNvSpPr/>
          <p:nvPr/>
        </p:nvSpPr>
        <p:spPr>
          <a:xfrm>
            <a:off x="1071255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E71DD20-C687-4C2F-82A4-97DFBC0B1C18}"/>
              </a:ext>
            </a:extLst>
          </p:cNvPr>
          <p:cNvCxnSpPr/>
          <p:nvPr/>
        </p:nvCxnSpPr>
        <p:spPr>
          <a:xfrm flipV="1">
            <a:off x="1875581" y="3429000"/>
            <a:ext cx="890479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2B8A579-0E15-4D10-BD33-B1F539A6FAE8}"/>
              </a:ext>
            </a:extLst>
          </p:cNvPr>
          <p:cNvCxnSpPr/>
          <p:nvPr/>
        </p:nvCxnSpPr>
        <p:spPr>
          <a:xfrm>
            <a:off x="3680452" y="3429000"/>
            <a:ext cx="826624" cy="2192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197945A-3C3E-4CC5-BE8F-8E05EE29F5C7}"/>
              </a:ext>
            </a:extLst>
          </p:cNvPr>
          <p:cNvSpPr/>
          <p:nvPr/>
        </p:nvSpPr>
        <p:spPr>
          <a:xfrm>
            <a:off x="4487137" y="2945709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C4CE155-F7D1-4092-871D-321285DD6439}"/>
              </a:ext>
            </a:extLst>
          </p:cNvPr>
          <p:cNvSpPr/>
          <p:nvPr/>
        </p:nvSpPr>
        <p:spPr>
          <a:xfrm>
            <a:off x="4597203" y="3055775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2190E25-B513-490F-A3B7-04C3C77AF7FE}"/>
              </a:ext>
            </a:extLst>
          </p:cNvPr>
          <p:cNvSpPr/>
          <p:nvPr/>
        </p:nvSpPr>
        <p:spPr>
          <a:xfrm>
            <a:off x="2766060" y="2958756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2B5FA41-880F-4468-AC5D-99B358A3082E}"/>
              </a:ext>
            </a:extLst>
          </p:cNvPr>
          <p:cNvSpPr/>
          <p:nvPr/>
        </p:nvSpPr>
        <p:spPr>
          <a:xfrm>
            <a:off x="2876579" y="3084062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12FAFF2-04BF-4408-B381-D50D70BE4FDB}"/>
              </a:ext>
            </a:extLst>
          </p:cNvPr>
          <p:cNvSpPr/>
          <p:nvPr/>
        </p:nvSpPr>
        <p:spPr>
          <a:xfrm>
            <a:off x="7954872" y="3160051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541A416-B992-4244-8796-BCFD02880F7C}"/>
              </a:ext>
            </a:extLst>
          </p:cNvPr>
          <p:cNvSpPr/>
          <p:nvPr/>
        </p:nvSpPr>
        <p:spPr>
          <a:xfrm>
            <a:off x="8184679" y="0"/>
            <a:ext cx="4007321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6C3FF6-F963-4241-A1CC-9DB95D450544}"/>
              </a:ext>
            </a:extLst>
          </p:cNvPr>
          <p:cNvSpPr txBox="1"/>
          <p:nvPr/>
        </p:nvSpPr>
        <p:spPr>
          <a:xfrm>
            <a:off x="8489071" y="1809548"/>
            <a:ext cx="3389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Why would buyers use this?</a:t>
            </a:r>
            <a:endParaRPr lang="en-US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640F786-DD7F-4EBA-AA9E-23A545F0C603}"/>
              </a:ext>
            </a:extLst>
          </p:cNvPr>
          <p:cNvSpPr txBox="1"/>
          <p:nvPr/>
        </p:nvSpPr>
        <p:spPr>
          <a:xfrm>
            <a:off x="8089928" y="3537397"/>
            <a:ext cx="378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96DABB0-9DEA-4216-8153-BEF87126A0BF}"/>
              </a:ext>
            </a:extLst>
          </p:cNvPr>
          <p:cNvGrpSpPr/>
          <p:nvPr/>
        </p:nvGrpSpPr>
        <p:grpSpPr>
          <a:xfrm>
            <a:off x="4189" y="792481"/>
            <a:ext cx="3566650" cy="2153229"/>
            <a:chOff x="643815" y="4824676"/>
            <a:chExt cx="3855342" cy="1709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D83B94E-81C4-4C9F-8C9E-365BD046C844}"/>
                </a:ext>
              </a:extLst>
            </p:cNvPr>
            <p:cNvSpPr txBox="1"/>
            <p:nvPr/>
          </p:nvSpPr>
          <p:spPr>
            <a:xfrm>
              <a:off x="643815" y="4824676"/>
              <a:ext cx="3855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Immersive Property Viewing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E14776E-954F-48B3-9331-141DC3236C0C}"/>
                </a:ext>
              </a:extLst>
            </p:cNvPr>
            <p:cNvSpPr txBox="1"/>
            <p:nvPr/>
          </p:nvSpPr>
          <p:spPr>
            <a:xfrm>
              <a:off x="1103192" y="5457366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Offers </a:t>
              </a:r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virtual reality (VR) tours, allowing buyers to explore properties from the comfort of their own </a:t>
              </a:r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homes.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FBC5605-1634-4F14-B567-B8A2B2E7C0DC}"/>
              </a:ext>
            </a:extLst>
          </p:cNvPr>
          <p:cNvGrpSpPr/>
          <p:nvPr/>
        </p:nvGrpSpPr>
        <p:grpSpPr>
          <a:xfrm>
            <a:off x="3106897" y="1197725"/>
            <a:ext cx="3681202" cy="1790127"/>
            <a:chOff x="581924" y="4824676"/>
            <a:chExt cx="3681202" cy="17901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Transparent Transactions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Transparent pricing, detailed property information, and secure transaction processes instill confidence and trust in buyers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95E0883F-80DE-4056-9674-5D69C2F373E7}"/>
              </a:ext>
            </a:extLst>
          </p:cNvPr>
          <p:cNvGrpSpPr/>
          <p:nvPr/>
        </p:nvGrpSpPr>
        <p:grpSpPr>
          <a:xfrm>
            <a:off x="1379515" y="3969520"/>
            <a:ext cx="3681202" cy="1543906"/>
            <a:chOff x="230966" y="4824676"/>
            <a:chExt cx="3681202" cy="15439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13164BD-034F-4DB9-9D70-F31A02C769EA}"/>
                </a:ext>
              </a:extLst>
            </p:cNvPr>
            <p:cNvSpPr txBox="1"/>
            <p:nvPr/>
          </p:nvSpPr>
          <p:spPr>
            <a:xfrm>
              <a:off x="230966" y="4824676"/>
              <a:ext cx="3681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Access to Market Insights</a:t>
              </a:r>
              <a:endParaRPr lang="en-US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B6C9092-9609-4FA4-BF6D-906FCAD1CC13}"/>
                </a:ext>
              </a:extLst>
            </p:cNvPr>
            <p:cNvSpPr txBox="1"/>
            <p:nvPr/>
          </p:nvSpPr>
          <p:spPr>
            <a:xfrm>
              <a:off x="731590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App </a:t>
              </a:r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provides valuable insights into market trends, pricing dynamics, and neighborhood statistics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5" name="AutoShape 46">
            <a:extLst>
              <a:ext uri="{FF2B5EF4-FFF2-40B4-BE49-F238E27FC236}">
                <a16:creationId xmlns:a16="http://schemas.microsoft.com/office/drawing/2014/main" xmlns="" id="{2F756A90-75E4-4472-B3DA-2875DF8AF0D6}"/>
              </a:ext>
            </a:extLst>
          </p:cNvPr>
          <p:cNvSpPr>
            <a:spLocks/>
          </p:cNvSpPr>
          <p:nvPr/>
        </p:nvSpPr>
        <p:spPr bwMode="auto">
          <a:xfrm>
            <a:off x="3009352" y="3199193"/>
            <a:ext cx="428714" cy="4287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318F2E09-112C-4066-AC42-392CEDC72E88}"/>
              </a:ext>
            </a:extLst>
          </p:cNvPr>
          <p:cNvGrpSpPr/>
          <p:nvPr/>
        </p:nvGrpSpPr>
        <p:grpSpPr>
          <a:xfrm>
            <a:off x="1237843" y="3222716"/>
            <a:ext cx="361084" cy="412568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47" name="AutoShape 48">
              <a:extLst>
                <a:ext uri="{FF2B5EF4-FFF2-40B4-BE49-F238E27FC236}">
                  <a16:creationId xmlns:a16="http://schemas.microsoft.com/office/drawing/2014/main" xmlns="" id="{EC98B738-34D7-458E-95FE-117CC854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49">
              <a:extLst>
                <a:ext uri="{FF2B5EF4-FFF2-40B4-BE49-F238E27FC236}">
                  <a16:creationId xmlns:a16="http://schemas.microsoft.com/office/drawing/2014/main" xmlns="" id="{EF3DE012-D47D-41A7-9269-46A64EDBE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50">
              <a:extLst>
                <a:ext uri="{FF2B5EF4-FFF2-40B4-BE49-F238E27FC236}">
                  <a16:creationId xmlns:a16="http://schemas.microsoft.com/office/drawing/2014/main" xmlns="" id="{91267AA6-7E4F-4C2F-95A1-602405B64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51">
              <a:extLst>
                <a:ext uri="{FF2B5EF4-FFF2-40B4-BE49-F238E27FC236}">
                  <a16:creationId xmlns:a16="http://schemas.microsoft.com/office/drawing/2014/main" xmlns="" id="{2FC6A5CA-BBEA-4A37-80C9-EE4B857E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C9888BB1-1B01-4CEA-A31A-0F5D9CE119D0}"/>
              </a:ext>
            </a:extLst>
          </p:cNvPr>
          <p:cNvGrpSpPr/>
          <p:nvPr/>
        </p:nvGrpSpPr>
        <p:grpSpPr>
          <a:xfrm>
            <a:off x="4712303" y="3230840"/>
            <a:ext cx="458274" cy="401872"/>
            <a:chOff x="1640798" y="2149003"/>
            <a:chExt cx="464344" cy="407194"/>
          </a:xfrm>
          <a:solidFill>
            <a:schemeClr val="bg1"/>
          </a:solidFill>
        </p:grpSpPr>
        <p:sp>
          <p:nvSpPr>
            <p:cNvPr id="52" name="AutoShape 147">
              <a:extLst>
                <a:ext uri="{FF2B5EF4-FFF2-40B4-BE49-F238E27FC236}">
                  <a16:creationId xmlns:a16="http://schemas.microsoft.com/office/drawing/2014/main" xmlns="" id="{46A4AC8E-0C9B-4362-BB28-112F2E826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3" name="AutoShape 148">
              <a:extLst>
                <a:ext uri="{FF2B5EF4-FFF2-40B4-BE49-F238E27FC236}">
                  <a16:creationId xmlns:a16="http://schemas.microsoft.com/office/drawing/2014/main" xmlns="" id="{008CECF9-B7EA-4AC0-B281-441F4A15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35A1697-C87F-4AA1-894D-9D4E8D6F1588}"/>
              </a:ext>
            </a:extLst>
          </p:cNvPr>
          <p:cNvCxnSpPr>
            <a:endCxn id="56" idx="2"/>
          </p:cNvCxnSpPr>
          <p:nvPr/>
        </p:nvCxnSpPr>
        <p:spPr>
          <a:xfrm>
            <a:off x="5401529" y="3402905"/>
            <a:ext cx="856223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3197945A-3C3E-4CC5-BE8F-8E05EE29F5C7}"/>
              </a:ext>
            </a:extLst>
          </p:cNvPr>
          <p:cNvSpPr/>
          <p:nvPr/>
        </p:nvSpPr>
        <p:spPr>
          <a:xfrm>
            <a:off x="6257752" y="2945709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3C4CE155-F7D1-4092-871D-321285DD6439}"/>
              </a:ext>
            </a:extLst>
          </p:cNvPr>
          <p:cNvSpPr/>
          <p:nvPr/>
        </p:nvSpPr>
        <p:spPr>
          <a:xfrm>
            <a:off x="6367818" y="306642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F2B8A579-0E15-4D10-BD33-B1F539A6FAE8}"/>
              </a:ext>
            </a:extLst>
          </p:cNvPr>
          <p:cNvCxnSpPr>
            <a:stCxn id="56" idx="6"/>
          </p:cNvCxnSpPr>
          <p:nvPr/>
        </p:nvCxnSpPr>
        <p:spPr>
          <a:xfrm>
            <a:off x="7172144" y="3402905"/>
            <a:ext cx="782728" cy="13047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oogle Shape;8433;p16"/>
          <p:cNvGrpSpPr/>
          <p:nvPr/>
        </p:nvGrpSpPr>
        <p:grpSpPr>
          <a:xfrm>
            <a:off x="6524989" y="3219886"/>
            <a:ext cx="379918" cy="366038"/>
            <a:chOff x="-63665750" y="1914325"/>
            <a:chExt cx="328450" cy="316450"/>
          </a:xfrm>
          <a:solidFill>
            <a:schemeClr val="bg1"/>
          </a:solidFill>
        </p:grpSpPr>
        <p:sp>
          <p:nvSpPr>
            <p:cNvPr id="60" name="Google Shape;8434;p16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8435;p16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AFBC5605-1634-4F14-B567-B8A2B2E7C0DC}"/>
              </a:ext>
            </a:extLst>
          </p:cNvPr>
          <p:cNvGrpSpPr/>
          <p:nvPr/>
        </p:nvGrpSpPr>
        <p:grpSpPr>
          <a:xfrm>
            <a:off x="4897562" y="4035022"/>
            <a:ext cx="3681202" cy="1790127"/>
            <a:chOff x="581924" y="4824676"/>
            <a:chExt cx="3681202" cy="179012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Convenience</a:t>
              </a:r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Buyers can browse through property listings, schedule viewings, and communicate with sellers or agents directly within the app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78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4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>
            <a:extLst>
              <a:ext uri="{FF2B5EF4-FFF2-40B4-BE49-F238E27FC236}">
                <a16:creationId xmlns:a16="http://schemas.microsoft.com/office/drawing/2014/main" xmlns="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958022"/>
            <a:ext cx="4865052" cy="156971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Role of interactive technology in real </a:t>
            </a:r>
            <a:r>
              <a:rPr lang="en-US" sz="4800" b="1" dirty="0" smtClean="0"/>
              <a:t>estate industry</a:t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259" name="Text Placeholder 258">
            <a:extLst>
              <a:ext uri="{FF2B5EF4-FFF2-40B4-BE49-F238E27FC236}">
                <a16:creationId xmlns:a16="http://schemas.microsoft.com/office/drawing/2014/main" xmlns="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089" y="3482340"/>
            <a:ext cx="5164136" cy="210883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VR offers immersive property experience with scale and space perception.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Remote exploration saves time and travel costs for buyer.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Accurate property representation aids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w Cen MT" panose="020B0602020104020603" pitchFamily="34" charset="0"/>
              </a:rPr>
              <a:t>VR tour leaves a memorable impression, increasing revisit likelihood.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A5510F-E873-4AB2-B1AC-94A62B416E76}"/>
              </a:ext>
            </a:extLst>
          </p:cNvPr>
          <p:cNvSpPr/>
          <p:nvPr/>
        </p:nvSpPr>
        <p:spPr>
          <a:xfrm>
            <a:off x="-1" y="1958022"/>
            <a:ext cx="666751" cy="348075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F9E6D6-5C80-48D1-9557-626355B6D00D}"/>
              </a:ext>
            </a:extLst>
          </p:cNvPr>
          <p:cNvSpPr/>
          <p:nvPr/>
        </p:nvSpPr>
        <p:spPr>
          <a:xfrm>
            <a:off x="11296651" y="571500"/>
            <a:ext cx="895350" cy="5695950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b="16703"/>
          <a:stretch>
            <a:fillRect/>
          </a:stretch>
        </p:blipFill>
        <p:spPr>
          <a:xfrm>
            <a:off x="6892609" y="1305298"/>
            <a:ext cx="4404042" cy="4399170"/>
          </a:xfrm>
        </p:spPr>
      </p:pic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7E384FC-75D8-4B0E-BEB8-E8A3EEE2F309}"/>
              </a:ext>
            </a:extLst>
          </p:cNvPr>
          <p:cNvSpPr txBox="1"/>
          <p:nvPr/>
        </p:nvSpPr>
        <p:spPr>
          <a:xfrm>
            <a:off x="-117750" y="3215795"/>
            <a:ext cx="2523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Subscription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Plans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6269F9C-BF8C-4F40-B3F9-59ABBC078F1F}"/>
              </a:ext>
            </a:extLst>
          </p:cNvPr>
          <p:cNvSpPr txBox="1"/>
          <p:nvPr/>
        </p:nvSpPr>
        <p:spPr>
          <a:xfrm>
            <a:off x="3815659" y="3214840"/>
            <a:ext cx="260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Affiliate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1DFEFCB-6593-4764-BD7A-E9A61BB1DCB0}"/>
              </a:ext>
            </a:extLst>
          </p:cNvPr>
          <p:cNvSpPr txBox="1"/>
          <p:nvPr/>
        </p:nvSpPr>
        <p:spPr>
          <a:xfrm>
            <a:off x="8008592" y="3214840"/>
            <a:ext cx="2372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Premium Listings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36CE87C-0BD7-4E14-961C-71DAEBD10094}"/>
              </a:ext>
            </a:extLst>
          </p:cNvPr>
          <p:cNvSpPr txBox="1"/>
          <p:nvPr/>
        </p:nvSpPr>
        <p:spPr>
          <a:xfrm>
            <a:off x="1563322" y="3998869"/>
            <a:ext cx="2854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Advertising Revenue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9516ACF-B630-41CD-8744-FE03408ACC05}"/>
              </a:ext>
            </a:extLst>
          </p:cNvPr>
          <p:cNvSpPr txBox="1"/>
          <p:nvPr/>
        </p:nvSpPr>
        <p:spPr>
          <a:xfrm>
            <a:off x="6081712" y="3998869"/>
            <a:ext cx="205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 </a:t>
            </a:r>
            <a:r>
              <a:rPr lang="en-US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Licensing</a:t>
            </a:r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830EC6E-5189-48F3-AB24-7B40C0C5BCDD}"/>
              </a:ext>
            </a:extLst>
          </p:cNvPr>
          <p:cNvSpPr txBox="1"/>
          <p:nvPr/>
        </p:nvSpPr>
        <p:spPr>
          <a:xfrm>
            <a:off x="9998305" y="3997478"/>
            <a:ext cx="231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Transaction Fees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70393B8-B2A2-49FB-A63B-03850408A24A}"/>
              </a:ext>
            </a:extLst>
          </p:cNvPr>
          <p:cNvSpPr/>
          <p:nvPr/>
        </p:nvSpPr>
        <p:spPr>
          <a:xfrm>
            <a:off x="849217" y="4077747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913F135-5219-4F81-A9CC-057B3F581E61}"/>
              </a:ext>
            </a:extLst>
          </p:cNvPr>
          <p:cNvSpPr/>
          <p:nvPr/>
        </p:nvSpPr>
        <p:spPr>
          <a:xfrm>
            <a:off x="773112" y="4472654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2F75612-085D-4354-809A-8431C6EC630E}"/>
              </a:ext>
            </a:extLst>
          </p:cNvPr>
          <p:cNvSpPr/>
          <p:nvPr/>
        </p:nvSpPr>
        <p:spPr>
          <a:xfrm>
            <a:off x="5077190" y="4065269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B15EA7D-7CF2-43F8-A6DE-D669BBDD924B}"/>
              </a:ext>
            </a:extLst>
          </p:cNvPr>
          <p:cNvSpPr/>
          <p:nvPr/>
        </p:nvSpPr>
        <p:spPr>
          <a:xfrm>
            <a:off x="5001085" y="4460176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164A32A-22D7-4468-9354-10203830CD12}"/>
              </a:ext>
            </a:extLst>
          </p:cNvPr>
          <p:cNvSpPr/>
          <p:nvPr/>
        </p:nvSpPr>
        <p:spPr>
          <a:xfrm>
            <a:off x="9150771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D0373BFF-8D7E-4506-A7E9-E24487E9C1A0}"/>
              </a:ext>
            </a:extLst>
          </p:cNvPr>
          <p:cNvSpPr/>
          <p:nvPr/>
        </p:nvSpPr>
        <p:spPr>
          <a:xfrm>
            <a:off x="9074666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28454555-BFF8-464D-9D5B-A46548752D02}"/>
              </a:ext>
            </a:extLst>
          </p:cNvPr>
          <p:cNvSpPr/>
          <p:nvPr/>
        </p:nvSpPr>
        <p:spPr>
          <a:xfrm>
            <a:off x="11256820" y="3106387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0B659FFD-9C84-4F0D-8D29-BCE45E1070E5}"/>
              </a:ext>
            </a:extLst>
          </p:cNvPr>
          <p:cNvSpPr/>
          <p:nvPr/>
        </p:nvSpPr>
        <p:spPr>
          <a:xfrm>
            <a:off x="11180715" y="3030282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1419495-4A2B-4E81-A8B0-1C28EE2C1F67}"/>
              </a:ext>
            </a:extLst>
          </p:cNvPr>
          <p:cNvSpPr/>
          <p:nvPr/>
        </p:nvSpPr>
        <p:spPr>
          <a:xfrm>
            <a:off x="7090592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7A648074-008A-430F-A013-1D410A0A3077}"/>
              </a:ext>
            </a:extLst>
          </p:cNvPr>
          <p:cNvSpPr/>
          <p:nvPr/>
        </p:nvSpPr>
        <p:spPr>
          <a:xfrm>
            <a:off x="7014487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6D70BEF3-E980-4387-A602-E0A5D816CF60}"/>
              </a:ext>
            </a:extLst>
          </p:cNvPr>
          <p:cNvSpPr/>
          <p:nvPr/>
        </p:nvSpPr>
        <p:spPr>
          <a:xfrm>
            <a:off x="2952118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3F3E6E63-2111-487C-9A01-77B629F11DC1}"/>
              </a:ext>
            </a:extLst>
          </p:cNvPr>
          <p:cNvSpPr/>
          <p:nvPr/>
        </p:nvSpPr>
        <p:spPr>
          <a:xfrm>
            <a:off x="2876013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EB49542-D665-42C6-B140-C82F95AE3A45}"/>
              </a:ext>
            </a:extLst>
          </p:cNvPr>
          <p:cNvGrpSpPr/>
          <p:nvPr/>
        </p:nvGrpSpPr>
        <p:grpSpPr>
          <a:xfrm>
            <a:off x="636" y="3723894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8F407FE-5EA3-46A5-A2ED-1CF6E61014ED}"/>
              </a:ext>
            </a:extLst>
          </p:cNvPr>
          <p:cNvGrpSpPr/>
          <p:nvPr/>
        </p:nvGrpSpPr>
        <p:grpSpPr>
          <a:xfrm>
            <a:off x="2124205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F5F4B9E-F78F-44EC-8C39-BE900DB2F85F}"/>
              </a:ext>
            </a:extLst>
          </p:cNvPr>
          <p:cNvGrpSpPr/>
          <p:nvPr/>
        </p:nvGrpSpPr>
        <p:grpSpPr>
          <a:xfrm>
            <a:off x="4224703" y="3739990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4BE4F3E9-3A42-4C0A-A7FF-EA24D70BA7E4}"/>
              </a:ext>
            </a:extLst>
          </p:cNvPr>
          <p:cNvGrpSpPr/>
          <p:nvPr/>
        </p:nvGrpSpPr>
        <p:grpSpPr>
          <a:xfrm>
            <a:off x="6245248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996968D-7F10-41A4-8748-DDCD627B96EF}"/>
              </a:ext>
            </a:extLst>
          </p:cNvPr>
          <p:cNvGrpSpPr/>
          <p:nvPr/>
        </p:nvGrpSpPr>
        <p:grpSpPr>
          <a:xfrm>
            <a:off x="8274280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3993FF5-2972-4CCB-AD52-0CE1C088AA69}"/>
              </a:ext>
            </a:extLst>
          </p:cNvPr>
          <p:cNvGrpSpPr/>
          <p:nvPr/>
        </p:nvGrpSpPr>
        <p:grpSpPr>
          <a:xfrm>
            <a:off x="10339024" y="3568249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D1A66-A2D9-4297-9B2E-AD952518A657}"/>
              </a:ext>
            </a:extLst>
          </p:cNvPr>
          <p:cNvGrpSpPr/>
          <p:nvPr/>
        </p:nvGrpSpPr>
        <p:grpSpPr>
          <a:xfrm>
            <a:off x="-4953" y="4585759"/>
            <a:ext cx="2480974" cy="1666162"/>
            <a:chOff x="238414" y="4171803"/>
            <a:chExt cx="2480974" cy="14152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6EDDD32E-DA81-4212-ADDB-0FE8D692E4CD}"/>
                </a:ext>
              </a:extLst>
            </p:cNvPr>
            <p:cNvSpPr txBox="1"/>
            <p:nvPr/>
          </p:nvSpPr>
          <p:spPr>
            <a:xfrm>
              <a:off x="1387341" y="4171803"/>
              <a:ext cx="184730" cy="339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4DFC7565-8BD3-4B0E-B404-2DB6CC7DEE87}"/>
                </a:ext>
              </a:extLst>
            </p:cNvPr>
            <p:cNvSpPr/>
            <p:nvPr/>
          </p:nvSpPr>
          <p:spPr>
            <a:xfrm>
              <a:off x="238414" y="4253769"/>
              <a:ext cx="2480974" cy="1333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Offer tiered subscription plans for property owners, providing different levels of access and features such as enhanced listings, analytics, and marketing tools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EA9A862-A880-4560-8839-285F8B6B8236}"/>
              </a:ext>
            </a:extLst>
          </p:cNvPr>
          <p:cNvGrpSpPr/>
          <p:nvPr/>
        </p:nvGrpSpPr>
        <p:grpSpPr>
          <a:xfrm>
            <a:off x="3968080" y="4667725"/>
            <a:ext cx="2480974" cy="1723549"/>
            <a:chOff x="3866863" y="4253388"/>
            <a:chExt cx="2480974" cy="17235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DE2B03A-64D1-4E88-8AC3-15010126F2BA}"/>
                </a:ext>
              </a:extLst>
            </p:cNvPr>
            <p:cNvSpPr txBox="1"/>
            <p:nvPr/>
          </p:nvSpPr>
          <p:spPr>
            <a:xfrm>
              <a:off x="5015792" y="42533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Partner with relevant businesses such as mortgage lenders, home insurance providers, or moving companies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F0FBC9B5-1948-4AA6-A896-5336DD40EA12}"/>
              </a:ext>
            </a:extLst>
          </p:cNvPr>
          <p:cNvGrpSpPr/>
          <p:nvPr/>
        </p:nvGrpSpPr>
        <p:grpSpPr>
          <a:xfrm>
            <a:off x="7915171" y="4653438"/>
            <a:ext cx="2480974" cy="1598482"/>
            <a:chOff x="7497775" y="4253388"/>
            <a:chExt cx="2480974" cy="159848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AAC2DBA7-1627-496C-87FD-91D1ADB2FBA0}"/>
                </a:ext>
              </a:extLst>
            </p:cNvPr>
            <p:cNvSpPr txBox="1"/>
            <p:nvPr/>
          </p:nvSpPr>
          <p:spPr>
            <a:xfrm>
              <a:off x="8727675" y="4253388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468A8E0C-3800-4778-AB7D-68AD8DE3BFA4}"/>
                </a:ext>
              </a:extLst>
            </p:cNvPr>
            <p:cNvSpPr/>
            <p:nvPr/>
          </p:nvSpPr>
          <p:spPr>
            <a:xfrm>
              <a:off x="7497775" y="4282210"/>
              <a:ext cx="248097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Introduce premium listing options for property owners, allowing them to highlight their listings and gain increased visibility for a fee.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C70044C-F957-40B1-AF9F-12ABD6E7DEC0}"/>
              </a:ext>
            </a:extLst>
          </p:cNvPr>
          <p:cNvGrpSpPr/>
          <p:nvPr/>
        </p:nvGrpSpPr>
        <p:grpSpPr>
          <a:xfrm>
            <a:off x="1743729" y="1672680"/>
            <a:ext cx="2480974" cy="1174091"/>
            <a:chOff x="2052114" y="1272630"/>
            <a:chExt cx="2480974" cy="117409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54B2D32F-C2CA-434D-8077-1019B3FB66DC}"/>
                </a:ext>
              </a:extLst>
            </p:cNvPr>
            <p:cNvSpPr txBox="1"/>
            <p:nvPr/>
          </p:nvSpPr>
          <p:spPr>
            <a:xfrm>
              <a:off x="3177662" y="127263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E2346D2C-A7BD-4FC3-97F6-C4028D4BBF75}"/>
                </a:ext>
              </a:extLst>
            </p:cNvPr>
            <p:cNvSpPr/>
            <p:nvPr/>
          </p:nvSpPr>
          <p:spPr>
            <a:xfrm>
              <a:off x="2052114" y="1369503"/>
              <a:ext cx="24809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Targeted advertising for real estate-related businesses to advertise their services to app users.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BA23C28-4782-4415-A13B-894CE7A9ABCD}"/>
              </a:ext>
            </a:extLst>
          </p:cNvPr>
          <p:cNvGrpSpPr/>
          <p:nvPr/>
        </p:nvGrpSpPr>
        <p:grpSpPr>
          <a:xfrm>
            <a:off x="5859630" y="1629292"/>
            <a:ext cx="2480974" cy="1323439"/>
            <a:chOff x="5697904" y="1229242"/>
            <a:chExt cx="2480974" cy="13234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23B4B9DA-2889-4825-AB24-8552753AA365}"/>
                </a:ext>
              </a:extLst>
            </p:cNvPr>
            <p:cNvSpPr txBox="1"/>
            <p:nvPr/>
          </p:nvSpPr>
          <p:spPr>
            <a:xfrm>
              <a:off x="6814103" y="1490852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E8BCBE4-678E-43C6-A3C0-C270B0B7048E}"/>
                </a:ext>
              </a:extLst>
            </p:cNvPr>
            <p:cNvSpPr/>
            <p:nvPr/>
          </p:nvSpPr>
          <p:spPr>
            <a:xfrm>
              <a:off x="5697904" y="1229242"/>
              <a:ext cx="24809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Monetize user data by offering anonymized insights and analytics to third-party companies or researchers for a fee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3E530F9-D433-428A-90E6-0AC11A0FA03A}"/>
              </a:ext>
            </a:extLst>
          </p:cNvPr>
          <p:cNvGrpSpPr/>
          <p:nvPr/>
        </p:nvGrpSpPr>
        <p:grpSpPr>
          <a:xfrm>
            <a:off x="9768508" y="1540481"/>
            <a:ext cx="2480974" cy="1323439"/>
            <a:chOff x="9103201" y="1135288"/>
            <a:chExt cx="2480974" cy="132343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411A0A5-717C-4A38-B041-BA252C40E794}"/>
                </a:ext>
              </a:extLst>
            </p:cNvPr>
            <p:cNvSpPr txBox="1"/>
            <p:nvPr/>
          </p:nvSpPr>
          <p:spPr>
            <a:xfrm>
              <a:off x="10525986" y="1490852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C8E7C2D-1AAB-4192-A3CE-BEA732721EF8}"/>
                </a:ext>
              </a:extLst>
            </p:cNvPr>
            <p:cNvSpPr/>
            <p:nvPr/>
          </p:nvSpPr>
          <p:spPr>
            <a:xfrm>
              <a:off x="9103201" y="1135288"/>
              <a:ext cx="24809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Charge a </a:t>
              </a:r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percentage based </a:t>
              </a:r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transaction fee for completed property sales or rentals facilitated through the app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EE45155C-C309-41DF-A787-E675AC630EA5}"/>
              </a:ext>
            </a:extLst>
          </p:cNvPr>
          <p:cNvSpPr txBox="1"/>
          <p:nvPr/>
        </p:nvSpPr>
        <p:spPr>
          <a:xfrm>
            <a:off x="3634389" y="69933"/>
            <a:ext cx="5165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Business Model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483381-4AAB-4125-8394-3345F1F01A7F}"/>
              </a:ext>
            </a:extLst>
          </p:cNvPr>
          <p:cNvSpPr txBox="1"/>
          <p:nvPr/>
        </p:nvSpPr>
        <p:spPr>
          <a:xfrm>
            <a:off x="263525" y="394222"/>
            <a:ext cx="11664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600" dirty="0">
                <a:solidFill>
                  <a:schemeClr val="bg1"/>
                </a:solidFill>
              </a:rPr>
              <a:t>SWOT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A5A49D4-FF14-4114-BDE1-423C7EF055D2}"/>
              </a:ext>
            </a:extLst>
          </p:cNvPr>
          <p:cNvSpPr txBox="1"/>
          <p:nvPr/>
        </p:nvSpPr>
        <p:spPr>
          <a:xfrm>
            <a:off x="4124275" y="3375765"/>
            <a:ext cx="490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8504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xmlns="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xmlns="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xmlns="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xmlns="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483381-4AAB-4125-8394-3345F1F01A7F}"/>
              </a:ext>
            </a:extLst>
          </p:cNvPr>
          <p:cNvSpPr txBox="1"/>
          <p:nvPr/>
        </p:nvSpPr>
        <p:spPr>
          <a:xfrm>
            <a:off x="6638874" y="111977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xmlns="" id="{F44B8F17-EFA3-4451-826D-F5CEEA7F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88" y="906007"/>
            <a:ext cx="746666" cy="497774"/>
          </a:xfrm>
          <a:custGeom>
            <a:avLst/>
            <a:gdLst>
              <a:gd name="T0" fmla="*/ 91427 w 497"/>
              <a:gd name="T1" fmla="*/ 113801 h 337"/>
              <a:gd name="T2" fmla="*/ 91427 w 497"/>
              <a:gd name="T3" fmla="*/ 113801 h 337"/>
              <a:gd name="T4" fmla="*/ 99534 w 497"/>
              <a:gd name="T5" fmla="*/ 144797 h 337"/>
              <a:gd name="T6" fmla="*/ 127457 w 497"/>
              <a:gd name="T7" fmla="*/ 137269 h 337"/>
              <a:gd name="T8" fmla="*/ 179251 w 497"/>
              <a:gd name="T9" fmla="*/ 3985 h 337"/>
              <a:gd name="T10" fmla="*/ 91427 w 497"/>
              <a:gd name="T11" fmla="*/ 113801 h 337"/>
              <a:gd name="T12" fmla="*/ 111694 w 497"/>
              <a:gd name="T13" fmla="*/ 31439 h 337"/>
              <a:gd name="T14" fmla="*/ 111694 w 497"/>
              <a:gd name="T15" fmla="*/ 31439 h 337"/>
              <a:gd name="T16" fmla="*/ 123404 w 497"/>
              <a:gd name="T17" fmla="*/ 31439 h 337"/>
              <a:gd name="T18" fmla="*/ 139617 w 497"/>
              <a:gd name="T19" fmla="*/ 11513 h 337"/>
              <a:gd name="T20" fmla="*/ 111694 w 497"/>
              <a:gd name="T21" fmla="*/ 7528 h 337"/>
              <a:gd name="T22" fmla="*/ 0 w 497"/>
              <a:gd name="T23" fmla="*/ 125314 h 337"/>
              <a:gd name="T24" fmla="*/ 0 w 497"/>
              <a:gd name="T25" fmla="*/ 137269 h 337"/>
              <a:gd name="T26" fmla="*/ 11710 w 497"/>
              <a:gd name="T27" fmla="*/ 148782 h 337"/>
              <a:gd name="T28" fmla="*/ 23870 w 497"/>
              <a:gd name="T29" fmla="*/ 137269 h 337"/>
              <a:gd name="T30" fmla="*/ 23870 w 497"/>
              <a:gd name="T31" fmla="*/ 125314 h 337"/>
              <a:gd name="T32" fmla="*/ 111694 w 497"/>
              <a:gd name="T33" fmla="*/ 31439 h 337"/>
              <a:gd name="T34" fmla="*/ 191411 w 497"/>
              <a:gd name="T35" fmla="*/ 43395 h 337"/>
              <a:gd name="T36" fmla="*/ 191411 w 497"/>
              <a:gd name="T37" fmla="*/ 43395 h 337"/>
              <a:gd name="T38" fmla="*/ 183304 w 497"/>
              <a:gd name="T39" fmla="*/ 66863 h 337"/>
              <a:gd name="T40" fmla="*/ 199067 w 497"/>
              <a:gd name="T41" fmla="*/ 125314 h 337"/>
              <a:gd name="T42" fmla="*/ 199067 w 497"/>
              <a:gd name="T43" fmla="*/ 137269 h 337"/>
              <a:gd name="T44" fmla="*/ 211227 w 497"/>
              <a:gd name="T45" fmla="*/ 148782 h 337"/>
              <a:gd name="T46" fmla="*/ 211227 w 497"/>
              <a:gd name="T47" fmla="*/ 148782 h 337"/>
              <a:gd name="T48" fmla="*/ 223388 w 497"/>
              <a:gd name="T49" fmla="*/ 137269 h 337"/>
              <a:gd name="T50" fmla="*/ 223388 w 497"/>
              <a:gd name="T51" fmla="*/ 125314 h 337"/>
              <a:gd name="T52" fmla="*/ 191411 w 497"/>
              <a:gd name="T53" fmla="*/ 43395 h 3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3485649-27F9-48EA-B6D3-EE3AA491EA09}"/>
              </a:ext>
            </a:extLst>
          </p:cNvPr>
          <p:cNvGrpSpPr/>
          <p:nvPr/>
        </p:nvGrpSpPr>
        <p:grpSpPr>
          <a:xfrm>
            <a:off x="6638874" y="1462783"/>
            <a:ext cx="5476926" cy="1600438"/>
            <a:chOff x="6638874" y="2056527"/>
            <a:chExt cx="5476926" cy="16004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438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Targeted Marketing Tools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1BC3A25-9CCF-40EF-9AF5-E25B5F7D21CC}"/>
                </a:ext>
              </a:extLst>
            </p:cNvPr>
            <p:cNvSpPr txBox="1"/>
            <p:nvPr/>
          </p:nvSpPr>
          <p:spPr>
            <a:xfrm>
              <a:off x="6638874" y="2641302"/>
              <a:ext cx="5476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Integrated marketing tools enable effective promotion of properties, maximizing visibility and attracting potential buyers/renters.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2" name="Freeform 101">
            <a:extLst>
              <a:ext uri="{FF2B5EF4-FFF2-40B4-BE49-F238E27FC236}">
                <a16:creationId xmlns:a16="http://schemas.microsoft.com/office/drawing/2014/main" xmlns="" id="{710753BF-BF2B-4D94-8EE8-01D5A4E4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91" y="3180105"/>
            <a:ext cx="866258" cy="663522"/>
          </a:xfrm>
          <a:custGeom>
            <a:avLst/>
            <a:gdLst>
              <a:gd name="T0" fmla="*/ 36030 w 497"/>
              <a:gd name="T1" fmla="*/ 111308 h 382"/>
              <a:gd name="T2" fmla="*/ 36030 w 497"/>
              <a:gd name="T3" fmla="*/ 111308 h 382"/>
              <a:gd name="T4" fmla="*/ 71610 w 497"/>
              <a:gd name="T5" fmla="*/ 147214 h 382"/>
              <a:gd name="T6" fmla="*/ 111693 w 497"/>
              <a:gd name="T7" fmla="*/ 171001 h 382"/>
              <a:gd name="T8" fmla="*/ 151777 w 497"/>
              <a:gd name="T9" fmla="*/ 151253 h 382"/>
              <a:gd name="T10" fmla="*/ 175647 w 497"/>
              <a:gd name="T11" fmla="*/ 115796 h 382"/>
              <a:gd name="T12" fmla="*/ 111693 w 497"/>
              <a:gd name="T13" fmla="*/ 147214 h 382"/>
              <a:gd name="T14" fmla="*/ 36030 w 497"/>
              <a:gd name="T15" fmla="*/ 111308 h 382"/>
              <a:gd name="T16" fmla="*/ 219333 w 497"/>
              <a:gd name="T17" fmla="*/ 55654 h 382"/>
              <a:gd name="T18" fmla="*/ 219333 w 497"/>
              <a:gd name="T19" fmla="*/ 55654 h 382"/>
              <a:gd name="T20" fmla="*/ 123403 w 497"/>
              <a:gd name="T21" fmla="*/ 4039 h 382"/>
              <a:gd name="T22" fmla="*/ 99533 w 497"/>
              <a:gd name="T23" fmla="*/ 4039 h 382"/>
              <a:gd name="T24" fmla="*/ 4053 w 497"/>
              <a:gd name="T25" fmla="*/ 55654 h 382"/>
              <a:gd name="T26" fmla="*/ 4053 w 497"/>
              <a:gd name="T27" fmla="*/ 71812 h 382"/>
              <a:gd name="T28" fmla="*/ 99533 w 497"/>
              <a:gd name="T29" fmla="*/ 123426 h 382"/>
              <a:gd name="T30" fmla="*/ 123403 w 497"/>
              <a:gd name="T31" fmla="*/ 123426 h 382"/>
              <a:gd name="T32" fmla="*/ 183754 w 497"/>
              <a:gd name="T33" fmla="*/ 87520 h 382"/>
              <a:gd name="T34" fmla="*/ 119800 w 497"/>
              <a:gd name="T35" fmla="*/ 71812 h 382"/>
              <a:gd name="T36" fmla="*/ 111693 w 497"/>
              <a:gd name="T37" fmla="*/ 75402 h 382"/>
              <a:gd name="T38" fmla="*/ 91426 w 497"/>
              <a:gd name="T39" fmla="*/ 59693 h 382"/>
              <a:gd name="T40" fmla="*/ 111693 w 497"/>
              <a:gd name="T41" fmla="*/ 48024 h 382"/>
              <a:gd name="T42" fmla="*/ 131960 w 497"/>
              <a:gd name="T43" fmla="*/ 55654 h 382"/>
              <a:gd name="T44" fmla="*/ 199517 w 497"/>
              <a:gd name="T45" fmla="*/ 79441 h 382"/>
              <a:gd name="T46" fmla="*/ 219333 w 497"/>
              <a:gd name="T47" fmla="*/ 71812 h 382"/>
              <a:gd name="T48" fmla="*/ 219333 w 497"/>
              <a:gd name="T49" fmla="*/ 55654 h 382"/>
              <a:gd name="T50" fmla="*/ 191410 w 497"/>
              <a:gd name="T51" fmla="*/ 155292 h 382"/>
              <a:gd name="T52" fmla="*/ 191410 w 497"/>
              <a:gd name="T53" fmla="*/ 155292 h 382"/>
              <a:gd name="T54" fmla="*/ 207623 w 497"/>
              <a:gd name="T55" fmla="*/ 151253 h 382"/>
              <a:gd name="T56" fmla="*/ 199517 w 497"/>
              <a:gd name="T57" fmla="*/ 79441 h 382"/>
              <a:gd name="T58" fmla="*/ 183754 w 497"/>
              <a:gd name="T59" fmla="*/ 87520 h 382"/>
              <a:gd name="T60" fmla="*/ 191410 w 497"/>
              <a:gd name="T61" fmla="*/ 155292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0B4A5F-5859-490B-9D4B-309F213A9E4A}"/>
              </a:ext>
            </a:extLst>
          </p:cNvPr>
          <p:cNvGrpSpPr/>
          <p:nvPr/>
        </p:nvGrpSpPr>
        <p:grpSpPr>
          <a:xfrm>
            <a:off x="6638874" y="3725926"/>
            <a:ext cx="5476926" cy="1908214"/>
            <a:chOff x="6638875" y="4583026"/>
            <a:chExt cx="5476926" cy="1908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Data Analytics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5476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Access to valuable user data allows for personalized recommendations, targeted advertising, and strategic decision-making, improving efficiency and effectiveness.</a:t>
              </a:r>
              <a:endParaRPr lang="en-US" sz="20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22D8CA6-349D-4375-807C-0766C7EC1A64}"/>
              </a:ext>
            </a:extLst>
          </p:cNvPr>
          <p:cNvSpPr txBox="1"/>
          <p:nvPr/>
        </p:nvSpPr>
        <p:spPr>
          <a:xfrm>
            <a:off x="1567551" y="1783369"/>
            <a:ext cx="2208991" cy="3456994"/>
          </a:xfrm>
          <a:custGeom>
            <a:avLst/>
            <a:gdLst/>
            <a:ahLst/>
            <a:cxnLst/>
            <a:rect l="l" t="t" r="r" b="b"/>
            <a:pathLst>
              <a:path w="2208991" h="3456994">
                <a:moveTo>
                  <a:pt x="1181374" y="0"/>
                </a:moveTo>
                <a:cubicBezTo>
                  <a:pt x="1553810" y="0"/>
                  <a:pt x="1866452" y="117027"/>
                  <a:pt x="2119299" y="351081"/>
                </a:cubicBezTo>
                <a:lnTo>
                  <a:pt x="1668275" y="845669"/>
                </a:lnTo>
                <a:cubicBezTo>
                  <a:pt x="1430804" y="705579"/>
                  <a:pt x="1259962" y="635533"/>
                  <a:pt x="1155748" y="635533"/>
                </a:cubicBezTo>
                <a:cubicBezTo>
                  <a:pt x="1075452" y="635533"/>
                  <a:pt x="1006261" y="665851"/>
                  <a:pt x="948175" y="726487"/>
                </a:cubicBezTo>
                <a:cubicBezTo>
                  <a:pt x="890088" y="787122"/>
                  <a:pt x="861045" y="859283"/>
                  <a:pt x="861045" y="942969"/>
                </a:cubicBezTo>
                <a:cubicBezTo>
                  <a:pt x="861045" y="1108633"/>
                  <a:pt x="1011386" y="1252140"/>
                  <a:pt x="1312069" y="1373492"/>
                </a:cubicBezTo>
                <a:cubicBezTo>
                  <a:pt x="1532455" y="1467508"/>
                  <a:pt x="1699026" y="1552529"/>
                  <a:pt x="1811782" y="1628554"/>
                </a:cubicBezTo>
                <a:cubicBezTo>
                  <a:pt x="1924538" y="1704579"/>
                  <a:pt x="2018928" y="1810074"/>
                  <a:pt x="2094954" y="1945039"/>
                </a:cubicBezTo>
                <a:cubicBezTo>
                  <a:pt x="2170978" y="2080005"/>
                  <a:pt x="2208991" y="2226075"/>
                  <a:pt x="2208991" y="2383250"/>
                </a:cubicBezTo>
                <a:cubicBezTo>
                  <a:pt x="2208991" y="2671973"/>
                  <a:pt x="2092391" y="2923112"/>
                  <a:pt x="1859191" y="3136664"/>
                </a:cubicBezTo>
                <a:cubicBezTo>
                  <a:pt x="1625991" y="3350218"/>
                  <a:pt x="1350508" y="3456994"/>
                  <a:pt x="1032742" y="3456994"/>
                </a:cubicBezTo>
                <a:cubicBezTo>
                  <a:pt x="684223" y="3456994"/>
                  <a:pt x="339976" y="3292985"/>
                  <a:pt x="0" y="2964968"/>
                </a:cubicBezTo>
                <a:lnTo>
                  <a:pt x="476650" y="2408876"/>
                </a:lnTo>
                <a:cubicBezTo>
                  <a:pt x="690203" y="2629263"/>
                  <a:pt x="890088" y="2739456"/>
                  <a:pt x="1076306" y="2739456"/>
                </a:cubicBezTo>
                <a:cubicBezTo>
                  <a:pt x="1163436" y="2739456"/>
                  <a:pt x="1247149" y="2700690"/>
                  <a:pt x="1327444" y="2623156"/>
                </a:cubicBezTo>
                <a:cubicBezTo>
                  <a:pt x="1407740" y="2545623"/>
                  <a:pt x="1447888" y="2464253"/>
                  <a:pt x="1447888" y="2379046"/>
                </a:cubicBezTo>
                <a:cubicBezTo>
                  <a:pt x="1447888" y="2203532"/>
                  <a:pt x="1262524" y="2048813"/>
                  <a:pt x="891797" y="1914888"/>
                </a:cubicBezTo>
                <a:cubicBezTo>
                  <a:pt x="679952" y="1837609"/>
                  <a:pt x="529611" y="1765228"/>
                  <a:pt x="440773" y="1697745"/>
                </a:cubicBezTo>
                <a:cubicBezTo>
                  <a:pt x="351935" y="1630262"/>
                  <a:pt x="277192" y="1532028"/>
                  <a:pt x="216542" y="1403042"/>
                </a:cubicBezTo>
                <a:cubicBezTo>
                  <a:pt x="155893" y="1274056"/>
                  <a:pt x="125569" y="1142081"/>
                  <a:pt x="125569" y="1007115"/>
                </a:cubicBezTo>
                <a:cubicBezTo>
                  <a:pt x="125569" y="708141"/>
                  <a:pt x="222949" y="465545"/>
                  <a:pt x="417709" y="279327"/>
                </a:cubicBezTo>
                <a:cubicBezTo>
                  <a:pt x="612470" y="93109"/>
                  <a:pt x="867025" y="0"/>
                  <a:pt x="118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3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  <p:bldP spid="29" grpId="0" animBg="1"/>
      <p:bldP spid="32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824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WELCOME </vt:lpstr>
      <vt:lpstr>Problem Statement</vt:lpstr>
      <vt:lpstr>PowerPoint Presentation</vt:lpstr>
      <vt:lpstr>PowerPoint Presentation</vt:lpstr>
      <vt:lpstr>PowerPoint Presentation</vt:lpstr>
      <vt:lpstr>Role of interactive technology in real estate industry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aditya arya</cp:lastModifiedBy>
  <cp:revision>97</cp:revision>
  <dcterms:created xsi:type="dcterms:W3CDTF">2020-04-05T14:42:19Z</dcterms:created>
  <dcterms:modified xsi:type="dcterms:W3CDTF">2024-03-17T05:36:49Z</dcterms:modified>
</cp:coreProperties>
</file>