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74" r:id="rId2"/>
    <p:sldId id="257" r:id="rId3"/>
    <p:sldId id="288" r:id="rId4"/>
    <p:sldId id="286" r:id="rId5"/>
    <p:sldId id="287" r:id="rId6"/>
    <p:sldId id="290" r:id="rId7"/>
    <p:sldId id="291" r:id="rId8"/>
    <p:sldId id="292" r:id="rId9"/>
    <p:sldId id="294" r:id="rId10"/>
    <p:sldId id="293" r:id="rId11"/>
    <p:sldId id="261" r:id="rId12"/>
    <p:sldId id="258" r:id="rId13"/>
    <p:sldId id="260" r:id="rId14"/>
    <p:sldId id="283" r:id="rId15"/>
    <p:sldId id="262" r:id="rId16"/>
    <p:sldId id="263" r:id="rId17"/>
    <p:sldId id="266" r:id="rId18"/>
    <p:sldId id="284" r:id="rId19"/>
    <p:sldId id="264" r:id="rId20"/>
    <p:sldId id="265" r:id="rId21"/>
    <p:sldId id="285" r:id="rId22"/>
    <p:sldId id="281" r:id="rId23"/>
    <p:sldId id="267" r:id="rId24"/>
    <p:sldId id="277" r:id="rId25"/>
    <p:sldId id="278" r:id="rId26"/>
    <p:sldId id="279" r:id="rId27"/>
    <p:sldId id="282" r:id="rId28"/>
    <p:sldId id="268" r:id="rId29"/>
    <p:sldId id="269" r:id="rId30"/>
    <p:sldId id="295" r:id="rId31"/>
    <p:sldId id="296" r:id="rId32"/>
    <p:sldId id="270" r:id="rId33"/>
    <p:sldId id="27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C85"/>
    <a:srgbClr val="2B4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2022" autoAdjust="0"/>
  </p:normalViewPr>
  <p:slideViewPr>
    <p:cSldViewPr snapToGrid="0">
      <p:cViewPr varScale="1">
        <p:scale>
          <a:sx n="66" d="100"/>
          <a:sy n="66" d="100"/>
        </p:scale>
        <p:origin x="9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18DACE-8F19-4E9A-8D21-CF4C52D89D68}" type="datetimeFigureOut">
              <a:rPr lang="en-IN" smtClean="0"/>
              <a:t>27-05-2023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E6DD6-0F8F-4BE3-8768-640F25B49539}" type="slidenum">
              <a:rPr lang="en-IN" smtClean="0"/>
              <a:t>‹#›</a:t>
            </a:fld>
            <a:endParaRPr lang="en-IN"/>
          </a:p>
        </p:txBody>
      </p:sp>
    </p:spTree>
    <p:extLst>
      <p:ext uri="{BB962C8B-B14F-4D97-AF65-F5344CB8AC3E}">
        <p14:creationId xmlns:p14="http://schemas.microsoft.com/office/powerpoint/2010/main" val="70268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4E6DD6-0F8F-4BE3-8768-640F25B49539}" type="slidenum">
              <a:rPr lang="en-IN" smtClean="0"/>
              <a:t>28</a:t>
            </a:fld>
            <a:endParaRPr lang="en-IN"/>
          </a:p>
        </p:txBody>
      </p:sp>
    </p:spTree>
    <p:extLst>
      <p:ext uri="{BB962C8B-B14F-4D97-AF65-F5344CB8AC3E}">
        <p14:creationId xmlns:p14="http://schemas.microsoft.com/office/powerpoint/2010/main" val="4224656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
        <p:nvSpPr>
          <p:cNvPr id="4" name="Slide Number Placeholder 3"/>
          <p:cNvSpPr>
            <a:spLocks noGrp="1"/>
          </p:cNvSpPr>
          <p:nvPr>
            <p:ph type="sldNum" sz="quarter" idx="5"/>
          </p:nvPr>
        </p:nvSpPr>
        <p:spPr/>
        <p:txBody>
          <a:bodyPr/>
          <a:lstStyle/>
          <a:p>
            <a:fld id="{C94E6DD6-0F8F-4BE3-8768-640F25B49539}" type="slidenum">
              <a:rPr lang="en-IN" smtClean="0"/>
              <a:t>30</a:t>
            </a:fld>
            <a:endParaRPr lang="en-IN"/>
          </a:p>
        </p:txBody>
      </p:sp>
    </p:spTree>
    <p:extLst>
      <p:ext uri="{BB962C8B-B14F-4D97-AF65-F5344CB8AC3E}">
        <p14:creationId xmlns:p14="http://schemas.microsoft.com/office/powerpoint/2010/main" val="3037770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3938-D1E5-FA9E-E720-D7BF6BF7F6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83FFA8-1C46-F4F5-BD69-54485A6BAB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70031F-0871-9B84-C97D-82E0038802D4}"/>
              </a:ext>
            </a:extLst>
          </p:cNvPr>
          <p:cNvSpPr>
            <a:spLocks noGrp="1"/>
          </p:cNvSpPr>
          <p:nvPr>
            <p:ph type="dt" sz="half" idx="10"/>
          </p:nvPr>
        </p:nvSpPr>
        <p:spPr/>
        <p:txBody>
          <a:bodyPr/>
          <a:lstStyle/>
          <a:p>
            <a:fld id="{0D208171-7E00-4317-829C-0BA02ECFAEA1}" type="datetimeFigureOut">
              <a:rPr lang="en-IN" smtClean="0"/>
              <a:t>27-05-2023</a:t>
            </a:fld>
            <a:endParaRPr lang="en-IN"/>
          </a:p>
        </p:txBody>
      </p:sp>
      <p:sp>
        <p:nvSpPr>
          <p:cNvPr id="5" name="Footer Placeholder 4">
            <a:extLst>
              <a:ext uri="{FF2B5EF4-FFF2-40B4-BE49-F238E27FC236}">
                <a16:creationId xmlns:a16="http://schemas.microsoft.com/office/drawing/2014/main" id="{8F609511-9315-8A81-81DD-60500A1262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044D96-711C-EB30-D488-1D7C59F809BB}"/>
              </a:ext>
            </a:extLst>
          </p:cNvPr>
          <p:cNvSpPr>
            <a:spLocks noGrp="1"/>
          </p:cNvSpPr>
          <p:nvPr>
            <p:ph type="sldNum" sz="quarter" idx="12"/>
          </p:nvPr>
        </p:nvSpPr>
        <p:spPr/>
        <p:txBody>
          <a:bodyPr/>
          <a:lstStyle/>
          <a:p>
            <a:fld id="{72053974-5EC1-4964-8195-A7B4A1D7F84C}" type="slidenum">
              <a:rPr lang="en-IN" smtClean="0"/>
              <a:t>‹#›</a:t>
            </a:fld>
            <a:endParaRPr lang="en-IN"/>
          </a:p>
        </p:txBody>
      </p:sp>
    </p:spTree>
    <p:extLst>
      <p:ext uri="{BB962C8B-B14F-4D97-AF65-F5344CB8AC3E}">
        <p14:creationId xmlns:p14="http://schemas.microsoft.com/office/powerpoint/2010/main" val="309529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D1C5-A83D-973E-FD8A-33AAC1615C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E432F6-94AF-EB9F-7CFC-7197F291EE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7F2541-57E6-B864-DFC9-E5791C95A45F}"/>
              </a:ext>
            </a:extLst>
          </p:cNvPr>
          <p:cNvSpPr>
            <a:spLocks noGrp="1"/>
          </p:cNvSpPr>
          <p:nvPr>
            <p:ph type="dt" sz="half" idx="10"/>
          </p:nvPr>
        </p:nvSpPr>
        <p:spPr/>
        <p:txBody>
          <a:bodyPr/>
          <a:lstStyle/>
          <a:p>
            <a:fld id="{0D208171-7E00-4317-829C-0BA02ECFAEA1}" type="datetimeFigureOut">
              <a:rPr lang="en-IN" smtClean="0"/>
              <a:t>27-05-2023</a:t>
            </a:fld>
            <a:endParaRPr lang="en-IN"/>
          </a:p>
        </p:txBody>
      </p:sp>
      <p:sp>
        <p:nvSpPr>
          <p:cNvPr id="5" name="Footer Placeholder 4">
            <a:extLst>
              <a:ext uri="{FF2B5EF4-FFF2-40B4-BE49-F238E27FC236}">
                <a16:creationId xmlns:a16="http://schemas.microsoft.com/office/drawing/2014/main" id="{73E47F8A-9017-05DA-34D5-6E8956E321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980498-648D-A065-4CCF-30DD912C2C99}"/>
              </a:ext>
            </a:extLst>
          </p:cNvPr>
          <p:cNvSpPr>
            <a:spLocks noGrp="1"/>
          </p:cNvSpPr>
          <p:nvPr>
            <p:ph type="sldNum" sz="quarter" idx="12"/>
          </p:nvPr>
        </p:nvSpPr>
        <p:spPr/>
        <p:txBody>
          <a:bodyPr/>
          <a:lstStyle/>
          <a:p>
            <a:fld id="{72053974-5EC1-4964-8195-A7B4A1D7F84C}" type="slidenum">
              <a:rPr lang="en-IN" smtClean="0"/>
              <a:t>‹#›</a:t>
            </a:fld>
            <a:endParaRPr lang="en-IN"/>
          </a:p>
        </p:txBody>
      </p:sp>
    </p:spTree>
    <p:extLst>
      <p:ext uri="{BB962C8B-B14F-4D97-AF65-F5344CB8AC3E}">
        <p14:creationId xmlns:p14="http://schemas.microsoft.com/office/powerpoint/2010/main" val="167580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180676-5EA6-05B3-F624-AD4208213A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C7221C-154A-A3B1-4CA1-3C251E5048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9E9258-C9B3-5468-FD1E-1AF3DB86FA7B}"/>
              </a:ext>
            </a:extLst>
          </p:cNvPr>
          <p:cNvSpPr>
            <a:spLocks noGrp="1"/>
          </p:cNvSpPr>
          <p:nvPr>
            <p:ph type="dt" sz="half" idx="10"/>
          </p:nvPr>
        </p:nvSpPr>
        <p:spPr/>
        <p:txBody>
          <a:bodyPr/>
          <a:lstStyle/>
          <a:p>
            <a:fld id="{0D208171-7E00-4317-829C-0BA02ECFAEA1}" type="datetimeFigureOut">
              <a:rPr lang="en-IN" smtClean="0"/>
              <a:t>27-05-2023</a:t>
            </a:fld>
            <a:endParaRPr lang="en-IN"/>
          </a:p>
        </p:txBody>
      </p:sp>
      <p:sp>
        <p:nvSpPr>
          <p:cNvPr id="5" name="Footer Placeholder 4">
            <a:extLst>
              <a:ext uri="{FF2B5EF4-FFF2-40B4-BE49-F238E27FC236}">
                <a16:creationId xmlns:a16="http://schemas.microsoft.com/office/drawing/2014/main" id="{83D1AA52-AB5D-CF33-F4C2-861997DAFF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F233A-E5EC-5DA3-B62B-A80BD3E9CE5A}"/>
              </a:ext>
            </a:extLst>
          </p:cNvPr>
          <p:cNvSpPr>
            <a:spLocks noGrp="1"/>
          </p:cNvSpPr>
          <p:nvPr>
            <p:ph type="sldNum" sz="quarter" idx="12"/>
          </p:nvPr>
        </p:nvSpPr>
        <p:spPr/>
        <p:txBody>
          <a:bodyPr/>
          <a:lstStyle/>
          <a:p>
            <a:fld id="{72053974-5EC1-4964-8195-A7B4A1D7F84C}" type="slidenum">
              <a:rPr lang="en-IN" smtClean="0"/>
              <a:t>‹#›</a:t>
            </a:fld>
            <a:endParaRPr lang="en-IN"/>
          </a:p>
        </p:txBody>
      </p:sp>
    </p:spTree>
    <p:extLst>
      <p:ext uri="{BB962C8B-B14F-4D97-AF65-F5344CB8AC3E}">
        <p14:creationId xmlns:p14="http://schemas.microsoft.com/office/powerpoint/2010/main" val="171239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821C-AA7A-C84A-554F-BD4B6C4FA8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F50928-0047-D2E9-7406-D793597151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E9E7A7-850E-A536-CF26-3D5D808622C4}"/>
              </a:ext>
            </a:extLst>
          </p:cNvPr>
          <p:cNvSpPr>
            <a:spLocks noGrp="1"/>
          </p:cNvSpPr>
          <p:nvPr>
            <p:ph type="dt" sz="half" idx="10"/>
          </p:nvPr>
        </p:nvSpPr>
        <p:spPr/>
        <p:txBody>
          <a:bodyPr/>
          <a:lstStyle/>
          <a:p>
            <a:fld id="{0D208171-7E00-4317-829C-0BA02ECFAEA1}" type="datetimeFigureOut">
              <a:rPr lang="en-IN" smtClean="0"/>
              <a:t>27-05-2023</a:t>
            </a:fld>
            <a:endParaRPr lang="en-IN"/>
          </a:p>
        </p:txBody>
      </p:sp>
      <p:sp>
        <p:nvSpPr>
          <p:cNvPr id="5" name="Footer Placeholder 4">
            <a:extLst>
              <a:ext uri="{FF2B5EF4-FFF2-40B4-BE49-F238E27FC236}">
                <a16:creationId xmlns:a16="http://schemas.microsoft.com/office/drawing/2014/main" id="{9B72D47B-8CB5-1607-D2B7-C692B27A1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D9E5D-D3E8-A638-E981-436CF970BC74}"/>
              </a:ext>
            </a:extLst>
          </p:cNvPr>
          <p:cNvSpPr>
            <a:spLocks noGrp="1"/>
          </p:cNvSpPr>
          <p:nvPr>
            <p:ph type="sldNum" sz="quarter" idx="12"/>
          </p:nvPr>
        </p:nvSpPr>
        <p:spPr/>
        <p:txBody>
          <a:bodyPr/>
          <a:lstStyle/>
          <a:p>
            <a:fld id="{72053974-5EC1-4964-8195-A7B4A1D7F84C}" type="slidenum">
              <a:rPr lang="en-IN" smtClean="0"/>
              <a:t>‹#›</a:t>
            </a:fld>
            <a:endParaRPr lang="en-IN"/>
          </a:p>
        </p:txBody>
      </p:sp>
    </p:spTree>
    <p:extLst>
      <p:ext uri="{BB962C8B-B14F-4D97-AF65-F5344CB8AC3E}">
        <p14:creationId xmlns:p14="http://schemas.microsoft.com/office/powerpoint/2010/main" val="42682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126B-3F8F-5C83-9D34-D69DC142B2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126FB1-E601-FC53-BD4B-6A9C66D68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940676-70DA-1F92-3616-78090CDD814A}"/>
              </a:ext>
            </a:extLst>
          </p:cNvPr>
          <p:cNvSpPr>
            <a:spLocks noGrp="1"/>
          </p:cNvSpPr>
          <p:nvPr>
            <p:ph type="dt" sz="half" idx="10"/>
          </p:nvPr>
        </p:nvSpPr>
        <p:spPr/>
        <p:txBody>
          <a:bodyPr/>
          <a:lstStyle/>
          <a:p>
            <a:fld id="{0D208171-7E00-4317-829C-0BA02ECFAEA1}" type="datetimeFigureOut">
              <a:rPr lang="en-IN" smtClean="0"/>
              <a:t>27-05-2023</a:t>
            </a:fld>
            <a:endParaRPr lang="en-IN"/>
          </a:p>
        </p:txBody>
      </p:sp>
      <p:sp>
        <p:nvSpPr>
          <p:cNvPr id="5" name="Footer Placeholder 4">
            <a:extLst>
              <a:ext uri="{FF2B5EF4-FFF2-40B4-BE49-F238E27FC236}">
                <a16:creationId xmlns:a16="http://schemas.microsoft.com/office/drawing/2014/main" id="{E50E6E32-3413-3B9C-CC11-35CE6AD59D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89F0F-E678-F48C-3BC7-4EC4973EF055}"/>
              </a:ext>
            </a:extLst>
          </p:cNvPr>
          <p:cNvSpPr>
            <a:spLocks noGrp="1"/>
          </p:cNvSpPr>
          <p:nvPr>
            <p:ph type="sldNum" sz="quarter" idx="12"/>
          </p:nvPr>
        </p:nvSpPr>
        <p:spPr/>
        <p:txBody>
          <a:bodyPr/>
          <a:lstStyle/>
          <a:p>
            <a:fld id="{72053974-5EC1-4964-8195-A7B4A1D7F84C}" type="slidenum">
              <a:rPr lang="en-IN" smtClean="0"/>
              <a:t>‹#›</a:t>
            </a:fld>
            <a:endParaRPr lang="en-IN"/>
          </a:p>
        </p:txBody>
      </p:sp>
    </p:spTree>
    <p:extLst>
      <p:ext uri="{BB962C8B-B14F-4D97-AF65-F5344CB8AC3E}">
        <p14:creationId xmlns:p14="http://schemas.microsoft.com/office/powerpoint/2010/main" val="171905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2ACB3-5433-C9DF-8EB8-7156F54C50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40B81C-E4DA-FC37-E718-B785ED2E81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3A5104-D1BB-186B-8C1D-257FCB989D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1C3E70-0974-CA03-F88C-10675C407EC7}"/>
              </a:ext>
            </a:extLst>
          </p:cNvPr>
          <p:cNvSpPr>
            <a:spLocks noGrp="1"/>
          </p:cNvSpPr>
          <p:nvPr>
            <p:ph type="dt" sz="half" idx="10"/>
          </p:nvPr>
        </p:nvSpPr>
        <p:spPr/>
        <p:txBody>
          <a:bodyPr/>
          <a:lstStyle/>
          <a:p>
            <a:fld id="{0D208171-7E00-4317-829C-0BA02ECFAEA1}" type="datetimeFigureOut">
              <a:rPr lang="en-IN" smtClean="0"/>
              <a:t>27-05-2023</a:t>
            </a:fld>
            <a:endParaRPr lang="en-IN"/>
          </a:p>
        </p:txBody>
      </p:sp>
      <p:sp>
        <p:nvSpPr>
          <p:cNvPr id="6" name="Footer Placeholder 5">
            <a:extLst>
              <a:ext uri="{FF2B5EF4-FFF2-40B4-BE49-F238E27FC236}">
                <a16:creationId xmlns:a16="http://schemas.microsoft.com/office/drawing/2014/main" id="{78B4D64D-1B8F-D94C-F78C-78CC359CE9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F70223-862D-6EEB-F5A6-562D8DA28F1A}"/>
              </a:ext>
            </a:extLst>
          </p:cNvPr>
          <p:cNvSpPr>
            <a:spLocks noGrp="1"/>
          </p:cNvSpPr>
          <p:nvPr>
            <p:ph type="sldNum" sz="quarter" idx="12"/>
          </p:nvPr>
        </p:nvSpPr>
        <p:spPr/>
        <p:txBody>
          <a:bodyPr/>
          <a:lstStyle/>
          <a:p>
            <a:fld id="{72053974-5EC1-4964-8195-A7B4A1D7F84C}" type="slidenum">
              <a:rPr lang="en-IN" smtClean="0"/>
              <a:t>‹#›</a:t>
            </a:fld>
            <a:endParaRPr lang="en-IN"/>
          </a:p>
        </p:txBody>
      </p:sp>
    </p:spTree>
    <p:extLst>
      <p:ext uri="{BB962C8B-B14F-4D97-AF65-F5344CB8AC3E}">
        <p14:creationId xmlns:p14="http://schemas.microsoft.com/office/powerpoint/2010/main" val="39192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6AE2-877A-1E78-67AD-AD2601DBAA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CA6306-5D63-AE42-3543-26E0A7E6E1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D53D93-6FAB-5D25-7ED9-3B309D371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FA5D5A-4000-A395-58CD-09C42E904E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7D659E-3CA0-80A1-122C-CE2AB3A72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615A7B-C207-0078-E635-123B1723A5DF}"/>
              </a:ext>
            </a:extLst>
          </p:cNvPr>
          <p:cNvSpPr>
            <a:spLocks noGrp="1"/>
          </p:cNvSpPr>
          <p:nvPr>
            <p:ph type="dt" sz="half" idx="10"/>
          </p:nvPr>
        </p:nvSpPr>
        <p:spPr/>
        <p:txBody>
          <a:bodyPr/>
          <a:lstStyle/>
          <a:p>
            <a:fld id="{0D208171-7E00-4317-829C-0BA02ECFAEA1}" type="datetimeFigureOut">
              <a:rPr lang="en-IN" smtClean="0"/>
              <a:t>27-05-2023</a:t>
            </a:fld>
            <a:endParaRPr lang="en-IN"/>
          </a:p>
        </p:txBody>
      </p:sp>
      <p:sp>
        <p:nvSpPr>
          <p:cNvPr id="8" name="Footer Placeholder 7">
            <a:extLst>
              <a:ext uri="{FF2B5EF4-FFF2-40B4-BE49-F238E27FC236}">
                <a16:creationId xmlns:a16="http://schemas.microsoft.com/office/drawing/2014/main" id="{6124815A-F14C-C0F6-2D06-D3D489DE59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627193-CD4D-3A8D-3AAC-FD760998CE27}"/>
              </a:ext>
            </a:extLst>
          </p:cNvPr>
          <p:cNvSpPr>
            <a:spLocks noGrp="1"/>
          </p:cNvSpPr>
          <p:nvPr>
            <p:ph type="sldNum" sz="quarter" idx="12"/>
          </p:nvPr>
        </p:nvSpPr>
        <p:spPr/>
        <p:txBody>
          <a:bodyPr/>
          <a:lstStyle/>
          <a:p>
            <a:fld id="{72053974-5EC1-4964-8195-A7B4A1D7F84C}" type="slidenum">
              <a:rPr lang="en-IN" smtClean="0"/>
              <a:t>‹#›</a:t>
            </a:fld>
            <a:endParaRPr lang="en-IN"/>
          </a:p>
        </p:txBody>
      </p:sp>
    </p:spTree>
    <p:extLst>
      <p:ext uri="{BB962C8B-B14F-4D97-AF65-F5344CB8AC3E}">
        <p14:creationId xmlns:p14="http://schemas.microsoft.com/office/powerpoint/2010/main" val="204437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3D4A-3D2A-6F6F-B69F-7F4098B68F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F65162-7C45-35FC-C6B7-D2BAAF8769B3}"/>
              </a:ext>
            </a:extLst>
          </p:cNvPr>
          <p:cNvSpPr>
            <a:spLocks noGrp="1"/>
          </p:cNvSpPr>
          <p:nvPr>
            <p:ph type="dt" sz="half" idx="10"/>
          </p:nvPr>
        </p:nvSpPr>
        <p:spPr/>
        <p:txBody>
          <a:bodyPr/>
          <a:lstStyle/>
          <a:p>
            <a:fld id="{0D208171-7E00-4317-829C-0BA02ECFAEA1}" type="datetimeFigureOut">
              <a:rPr lang="en-IN" smtClean="0"/>
              <a:t>27-05-2023</a:t>
            </a:fld>
            <a:endParaRPr lang="en-IN"/>
          </a:p>
        </p:txBody>
      </p:sp>
      <p:sp>
        <p:nvSpPr>
          <p:cNvPr id="4" name="Footer Placeholder 3">
            <a:extLst>
              <a:ext uri="{FF2B5EF4-FFF2-40B4-BE49-F238E27FC236}">
                <a16:creationId xmlns:a16="http://schemas.microsoft.com/office/drawing/2014/main" id="{0B170CA8-11FA-5012-4D45-3DA0566D0D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5DDC9D-2523-C53C-74FF-2A3631214972}"/>
              </a:ext>
            </a:extLst>
          </p:cNvPr>
          <p:cNvSpPr>
            <a:spLocks noGrp="1"/>
          </p:cNvSpPr>
          <p:nvPr>
            <p:ph type="sldNum" sz="quarter" idx="12"/>
          </p:nvPr>
        </p:nvSpPr>
        <p:spPr/>
        <p:txBody>
          <a:bodyPr/>
          <a:lstStyle/>
          <a:p>
            <a:fld id="{72053974-5EC1-4964-8195-A7B4A1D7F84C}" type="slidenum">
              <a:rPr lang="en-IN" smtClean="0"/>
              <a:t>‹#›</a:t>
            </a:fld>
            <a:endParaRPr lang="en-IN"/>
          </a:p>
        </p:txBody>
      </p:sp>
    </p:spTree>
    <p:extLst>
      <p:ext uri="{BB962C8B-B14F-4D97-AF65-F5344CB8AC3E}">
        <p14:creationId xmlns:p14="http://schemas.microsoft.com/office/powerpoint/2010/main" val="1615614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610D83-E58D-B974-C2F4-E36C46A3C054}"/>
              </a:ext>
            </a:extLst>
          </p:cNvPr>
          <p:cNvSpPr>
            <a:spLocks noGrp="1"/>
          </p:cNvSpPr>
          <p:nvPr>
            <p:ph type="dt" sz="half" idx="10"/>
          </p:nvPr>
        </p:nvSpPr>
        <p:spPr/>
        <p:txBody>
          <a:bodyPr/>
          <a:lstStyle/>
          <a:p>
            <a:fld id="{0D208171-7E00-4317-829C-0BA02ECFAEA1}" type="datetimeFigureOut">
              <a:rPr lang="en-IN" smtClean="0"/>
              <a:t>27-05-2023</a:t>
            </a:fld>
            <a:endParaRPr lang="en-IN"/>
          </a:p>
        </p:txBody>
      </p:sp>
      <p:sp>
        <p:nvSpPr>
          <p:cNvPr id="3" name="Footer Placeholder 2">
            <a:extLst>
              <a:ext uri="{FF2B5EF4-FFF2-40B4-BE49-F238E27FC236}">
                <a16:creationId xmlns:a16="http://schemas.microsoft.com/office/drawing/2014/main" id="{3405B298-7632-5B19-A819-F4221F4EDA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EF98D8-B89C-3B83-5422-041D3997E328}"/>
              </a:ext>
            </a:extLst>
          </p:cNvPr>
          <p:cNvSpPr>
            <a:spLocks noGrp="1"/>
          </p:cNvSpPr>
          <p:nvPr>
            <p:ph type="sldNum" sz="quarter" idx="12"/>
          </p:nvPr>
        </p:nvSpPr>
        <p:spPr/>
        <p:txBody>
          <a:bodyPr/>
          <a:lstStyle/>
          <a:p>
            <a:fld id="{72053974-5EC1-4964-8195-A7B4A1D7F84C}" type="slidenum">
              <a:rPr lang="en-IN" smtClean="0"/>
              <a:t>‹#›</a:t>
            </a:fld>
            <a:endParaRPr lang="en-IN"/>
          </a:p>
        </p:txBody>
      </p:sp>
    </p:spTree>
    <p:extLst>
      <p:ext uri="{BB962C8B-B14F-4D97-AF65-F5344CB8AC3E}">
        <p14:creationId xmlns:p14="http://schemas.microsoft.com/office/powerpoint/2010/main" val="2564351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1C4E-E989-9276-348E-76F2337BE7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29E5-DAAF-2E9A-4723-A6B218954D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0DBBCB-4796-D99B-2B16-0D85F78AD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697F5-EFC0-34BF-6B17-8DF151FA09F3}"/>
              </a:ext>
            </a:extLst>
          </p:cNvPr>
          <p:cNvSpPr>
            <a:spLocks noGrp="1"/>
          </p:cNvSpPr>
          <p:nvPr>
            <p:ph type="dt" sz="half" idx="10"/>
          </p:nvPr>
        </p:nvSpPr>
        <p:spPr/>
        <p:txBody>
          <a:bodyPr/>
          <a:lstStyle/>
          <a:p>
            <a:fld id="{0D208171-7E00-4317-829C-0BA02ECFAEA1}" type="datetimeFigureOut">
              <a:rPr lang="en-IN" smtClean="0"/>
              <a:t>27-05-2023</a:t>
            </a:fld>
            <a:endParaRPr lang="en-IN"/>
          </a:p>
        </p:txBody>
      </p:sp>
      <p:sp>
        <p:nvSpPr>
          <p:cNvPr id="6" name="Footer Placeholder 5">
            <a:extLst>
              <a:ext uri="{FF2B5EF4-FFF2-40B4-BE49-F238E27FC236}">
                <a16:creationId xmlns:a16="http://schemas.microsoft.com/office/drawing/2014/main" id="{4EB00686-4771-BAA2-1523-CE30EF4FE3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639784-B385-1482-0BED-B83F0E5325F8}"/>
              </a:ext>
            </a:extLst>
          </p:cNvPr>
          <p:cNvSpPr>
            <a:spLocks noGrp="1"/>
          </p:cNvSpPr>
          <p:nvPr>
            <p:ph type="sldNum" sz="quarter" idx="12"/>
          </p:nvPr>
        </p:nvSpPr>
        <p:spPr/>
        <p:txBody>
          <a:bodyPr/>
          <a:lstStyle/>
          <a:p>
            <a:fld id="{72053974-5EC1-4964-8195-A7B4A1D7F84C}" type="slidenum">
              <a:rPr lang="en-IN" smtClean="0"/>
              <a:t>‹#›</a:t>
            </a:fld>
            <a:endParaRPr lang="en-IN"/>
          </a:p>
        </p:txBody>
      </p:sp>
    </p:spTree>
    <p:extLst>
      <p:ext uri="{BB962C8B-B14F-4D97-AF65-F5344CB8AC3E}">
        <p14:creationId xmlns:p14="http://schemas.microsoft.com/office/powerpoint/2010/main" val="16904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B8E2-8853-6D77-404C-8A9F9055D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1F7349-46D7-F6D6-3100-DC72B14C31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4BABE8-0776-492B-66ED-5CAA51DE0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FC2B7-6B77-DB51-71E2-9AE3F74E6A4C}"/>
              </a:ext>
            </a:extLst>
          </p:cNvPr>
          <p:cNvSpPr>
            <a:spLocks noGrp="1"/>
          </p:cNvSpPr>
          <p:nvPr>
            <p:ph type="dt" sz="half" idx="10"/>
          </p:nvPr>
        </p:nvSpPr>
        <p:spPr/>
        <p:txBody>
          <a:bodyPr/>
          <a:lstStyle/>
          <a:p>
            <a:fld id="{0D208171-7E00-4317-829C-0BA02ECFAEA1}" type="datetimeFigureOut">
              <a:rPr lang="en-IN" smtClean="0"/>
              <a:t>27-05-2023</a:t>
            </a:fld>
            <a:endParaRPr lang="en-IN"/>
          </a:p>
        </p:txBody>
      </p:sp>
      <p:sp>
        <p:nvSpPr>
          <p:cNvPr id="6" name="Footer Placeholder 5">
            <a:extLst>
              <a:ext uri="{FF2B5EF4-FFF2-40B4-BE49-F238E27FC236}">
                <a16:creationId xmlns:a16="http://schemas.microsoft.com/office/drawing/2014/main" id="{CA9E5B24-115D-D025-9055-933C656082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D421DF-0CE5-D8FB-1B4B-6A55BA3D08E0}"/>
              </a:ext>
            </a:extLst>
          </p:cNvPr>
          <p:cNvSpPr>
            <a:spLocks noGrp="1"/>
          </p:cNvSpPr>
          <p:nvPr>
            <p:ph type="sldNum" sz="quarter" idx="12"/>
          </p:nvPr>
        </p:nvSpPr>
        <p:spPr/>
        <p:txBody>
          <a:bodyPr/>
          <a:lstStyle/>
          <a:p>
            <a:fld id="{72053974-5EC1-4964-8195-A7B4A1D7F84C}" type="slidenum">
              <a:rPr lang="en-IN" smtClean="0"/>
              <a:t>‹#›</a:t>
            </a:fld>
            <a:endParaRPr lang="en-IN"/>
          </a:p>
        </p:txBody>
      </p:sp>
    </p:spTree>
    <p:extLst>
      <p:ext uri="{BB962C8B-B14F-4D97-AF65-F5344CB8AC3E}">
        <p14:creationId xmlns:p14="http://schemas.microsoft.com/office/powerpoint/2010/main" val="3080312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D6CC0-2833-BD21-60AF-9CC2D7D17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6DD1E8-2A51-A774-7338-1E1BEB9A98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E81BF7-17F4-B806-3A44-A07E770585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08171-7E00-4317-829C-0BA02ECFAEA1}" type="datetimeFigureOut">
              <a:rPr lang="en-IN" smtClean="0"/>
              <a:t>27-05-2023</a:t>
            </a:fld>
            <a:endParaRPr lang="en-IN"/>
          </a:p>
        </p:txBody>
      </p:sp>
      <p:sp>
        <p:nvSpPr>
          <p:cNvPr id="5" name="Footer Placeholder 4">
            <a:extLst>
              <a:ext uri="{FF2B5EF4-FFF2-40B4-BE49-F238E27FC236}">
                <a16:creationId xmlns:a16="http://schemas.microsoft.com/office/drawing/2014/main" id="{291FFC65-E2FD-7856-8718-036289A1E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16DD5D-C007-5F0C-66E6-6CBE9CBA7F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53974-5EC1-4964-8195-A7B4A1D7F84C}" type="slidenum">
              <a:rPr lang="en-IN" smtClean="0"/>
              <a:t>‹#›</a:t>
            </a:fld>
            <a:endParaRPr lang="en-IN"/>
          </a:p>
        </p:txBody>
      </p:sp>
    </p:spTree>
    <p:extLst>
      <p:ext uri="{BB962C8B-B14F-4D97-AF65-F5344CB8AC3E}">
        <p14:creationId xmlns:p14="http://schemas.microsoft.com/office/powerpoint/2010/main" val="683914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8FD1E94-B12F-434F-8027-5DBEAC55A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Subtitle 2">
            <a:extLst>
              <a:ext uri="{FF2B5EF4-FFF2-40B4-BE49-F238E27FC236}">
                <a16:creationId xmlns:a16="http://schemas.microsoft.com/office/drawing/2014/main" id="{DA5E06E5-F90F-26A6-E042-9EFF271EDFA0}"/>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ts val="600"/>
              </a:spcAft>
            </a:pPr>
            <a:r>
              <a:rPr lang="en-US" sz="3400" b="1" kern="1200">
                <a:solidFill>
                  <a:schemeClr val="tx1"/>
                </a:solidFill>
                <a:latin typeface="+mj-lt"/>
                <a:ea typeface="+mj-ea"/>
                <a:cs typeface="+mj-cs"/>
              </a:rPr>
              <a:t>MONKEYPOX DETECTION USING DEEP LEARNING APPROACH </a:t>
            </a:r>
            <a:br>
              <a:rPr lang="en-US" sz="3400" kern="1200">
                <a:solidFill>
                  <a:schemeClr val="tx1"/>
                </a:solidFill>
                <a:latin typeface="+mj-lt"/>
                <a:ea typeface="+mj-ea"/>
                <a:cs typeface="+mj-cs"/>
              </a:rPr>
            </a:br>
            <a:endParaRPr lang="en-US" sz="3400" kern="120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535AFBE9-AA3C-D2C1-CC7F-931297481C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8029" y="2011729"/>
            <a:ext cx="1798836" cy="1952071"/>
          </a:xfrm>
          <a:prstGeom prst="rect">
            <a:avLst/>
          </a:prstGeom>
          <a:noFill/>
          <a:ln>
            <a:noFill/>
          </a:ln>
        </p:spPr>
      </p:pic>
      <p:sp>
        <p:nvSpPr>
          <p:cNvPr id="6" name="TextBox 5">
            <a:extLst>
              <a:ext uri="{FF2B5EF4-FFF2-40B4-BE49-F238E27FC236}">
                <a16:creationId xmlns:a16="http://schemas.microsoft.com/office/drawing/2014/main" id="{62DC6DF9-E790-6FA2-8F52-8545273F6E8A}"/>
              </a:ext>
            </a:extLst>
          </p:cNvPr>
          <p:cNvSpPr txBox="1"/>
          <p:nvPr/>
        </p:nvSpPr>
        <p:spPr>
          <a:xfrm>
            <a:off x="1620514" y="4206572"/>
            <a:ext cx="2915037" cy="680827"/>
          </a:xfrm>
          <a:prstGeom prst="rect">
            <a:avLst/>
          </a:prstGeom>
          <a:noFill/>
        </p:spPr>
        <p:txBody>
          <a:bodyPr wrap="square" rtlCol="0">
            <a:spAutoFit/>
          </a:bodyPr>
          <a:lstStyle/>
          <a:p>
            <a:pPr defTabSz="795528">
              <a:lnSpc>
                <a:spcPct val="106000"/>
              </a:lnSpc>
              <a:spcAft>
                <a:spcPts val="696"/>
              </a:spcAft>
            </a:pPr>
            <a:r>
              <a:rPr lang="en-IN" sz="1392" b="1" kern="1200" dirty="0">
                <a:solidFill>
                  <a:schemeClr val="tx1"/>
                </a:solidFill>
                <a:latin typeface="Times New Roman" panose="02020603050405020304" pitchFamily="18" charset="0"/>
                <a:ea typeface="+mn-ea"/>
                <a:cs typeface="Times New Roman" panose="02020603050405020304" pitchFamily="18" charset="0"/>
              </a:rPr>
              <a:t>UNDER THE SUPERVISON OF</a:t>
            </a:r>
            <a:r>
              <a:rPr lang="en-IN" sz="1566" b="1" kern="1200" dirty="0">
                <a:solidFill>
                  <a:schemeClr val="tx1"/>
                </a:solidFill>
                <a:latin typeface="Times New Roman" panose="02020603050405020304" pitchFamily="18" charset="0"/>
                <a:ea typeface="+mn-ea"/>
                <a:cs typeface="Times New Roman" panose="02020603050405020304" pitchFamily="18" charset="0"/>
              </a:rPr>
              <a:t>:</a:t>
            </a:r>
            <a:endParaRPr lang="en-IN" sz="1566" kern="1200" dirty="0">
              <a:solidFill>
                <a:schemeClr val="tx1"/>
              </a:solidFill>
              <a:latin typeface="Calibri" panose="020F0502020204030204" pitchFamily="34" charset="0"/>
              <a:ea typeface="+mn-ea"/>
              <a:cs typeface="Times New Roman" panose="02020603050405020304" pitchFamily="18" charset="0"/>
            </a:endParaRPr>
          </a:p>
          <a:p>
            <a:pPr defTabSz="795528">
              <a:lnSpc>
                <a:spcPct val="106000"/>
              </a:lnSpc>
              <a:spcAft>
                <a:spcPts val="696"/>
              </a:spcAft>
            </a:pPr>
            <a:r>
              <a:rPr lang="en-IN" sz="1566" kern="1200" dirty="0">
                <a:solidFill>
                  <a:schemeClr val="tx1"/>
                </a:solidFill>
                <a:latin typeface="Times New Roman" panose="02020603050405020304" pitchFamily="18" charset="0"/>
                <a:ea typeface="+mn-ea"/>
                <a:cs typeface="Times New Roman" panose="02020603050405020304" pitchFamily="18" charset="0"/>
              </a:rPr>
              <a:t>Prof MOHD AMJAD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5E9B6AF-1FB3-790C-AE53-C672B5841B8B}"/>
              </a:ext>
            </a:extLst>
          </p:cNvPr>
          <p:cNvSpPr txBox="1"/>
          <p:nvPr/>
        </p:nvSpPr>
        <p:spPr>
          <a:xfrm>
            <a:off x="4662016" y="4227521"/>
            <a:ext cx="3150863" cy="1287019"/>
          </a:xfrm>
          <a:prstGeom prst="rect">
            <a:avLst/>
          </a:prstGeom>
          <a:noFill/>
        </p:spPr>
        <p:txBody>
          <a:bodyPr wrap="none" rtlCol="0">
            <a:spAutoFit/>
          </a:bodyPr>
          <a:lstStyle/>
          <a:p>
            <a:pPr algn="ctr" defTabSz="795528">
              <a:spcAft>
                <a:spcPts val="600"/>
              </a:spcAft>
            </a:pPr>
            <a:r>
              <a:rPr lang="en-IN" sz="1566" kern="1200">
                <a:solidFill>
                  <a:schemeClr val="tx1"/>
                </a:solidFill>
                <a:latin typeface="+mn-lt"/>
                <a:ea typeface="+mn-ea"/>
                <a:cs typeface="+mn-cs"/>
              </a:rPr>
              <a:t>DEPARTMENT OF COMPUTER ENGG,</a:t>
            </a:r>
          </a:p>
          <a:p>
            <a:pPr algn="ctr" defTabSz="795528">
              <a:spcAft>
                <a:spcPts val="600"/>
              </a:spcAft>
            </a:pPr>
            <a:r>
              <a:rPr lang="en-IN" sz="1566" kern="1200">
                <a:solidFill>
                  <a:schemeClr val="tx1"/>
                </a:solidFill>
                <a:latin typeface="+mn-lt"/>
                <a:ea typeface="+mn-ea"/>
                <a:cs typeface="+mn-cs"/>
              </a:rPr>
              <a:t>FACULTY OF ENGG &amp; TECHNOLOGY,</a:t>
            </a:r>
          </a:p>
          <a:p>
            <a:pPr algn="ctr" defTabSz="795528">
              <a:spcAft>
                <a:spcPts val="600"/>
              </a:spcAft>
            </a:pPr>
            <a:r>
              <a:rPr lang="en-IN" sz="1566" kern="1200">
                <a:solidFill>
                  <a:schemeClr val="tx1"/>
                </a:solidFill>
                <a:latin typeface="+mn-lt"/>
                <a:ea typeface="+mn-ea"/>
                <a:cs typeface="+mn-cs"/>
              </a:rPr>
              <a:t>JAMIA MILLIA ISLAMIA,</a:t>
            </a:r>
          </a:p>
          <a:p>
            <a:pPr algn="ctr" defTabSz="795528">
              <a:spcAft>
                <a:spcPts val="600"/>
              </a:spcAft>
            </a:pPr>
            <a:r>
              <a:rPr lang="en-IN" sz="1566" kern="1200">
                <a:solidFill>
                  <a:schemeClr val="tx1"/>
                </a:solidFill>
                <a:latin typeface="+mn-lt"/>
                <a:ea typeface="+mn-ea"/>
                <a:cs typeface="+mn-cs"/>
              </a:rPr>
              <a:t> NEW DELHI - 110025</a:t>
            </a:r>
            <a:endParaRPr lang="en-IN"/>
          </a:p>
        </p:txBody>
      </p:sp>
      <p:sp>
        <p:nvSpPr>
          <p:cNvPr id="8" name="TextBox 7">
            <a:extLst>
              <a:ext uri="{FF2B5EF4-FFF2-40B4-BE49-F238E27FC236}">
                <a16:creationId xmlns:a16="http://schemas.microsoft.com/office/drawing/2014/main" id="{6FD32D87-0BB0-76F5-A5CF-C7D89BB8F165}"/>
              </a:ext>
            </a:extLst>
          </p:cNvPr>
          <p:cNvSpPr txBox="1"/>
          <p:nvPr/>
        </p:nvSpPr>
        <p:spPr>
          <a:xfrm>
            <a:off x="8487410" y="4163152"/>
            <a:ext cx="2084076" cy="1365778"/>
          </a:xfrm>
          <a:prstGeom prst="rect">
            <a:avLst/>
          </a:prstGeom>
          <a:noFill/>
        </p:spPr>
        <p:txBody>
          <a:bodyPr wrap="square" rtlCol="0">
            <a:spAutoFit/>
          </a:bodyPr>
          <a:lstStyle/>
          <a:p>
            <a:pPr algn="r" defTabSz="795528">
              <a:lnSpc>
                <a:spcPct val="106000"/>
              </a:lnSpc>
              <a:spcAft>
                <a:spcPts val="696"/>
              </a:spcAft>
            </a:pPr>
            <a:r>
              <a:rPr lang="en-IN" sz="1392" b="1" kern="1200">
                <a:solidFill>
                  <a:schemeClr val="tx1"/>
                </a:solidFill>
                <a:latin typeface="Times New Roman" panose="02020603050405020304" pitchFamily="18" charset="0"/>
                <a:ea typeface="+mn-ea"/>
                <a:cs typeface="Times New Roman" panose="02020603050405020304" pitchFamily="18" charset="0"/>
              </a:rPr>
              <a:t>SUBMITED BY</a:t>
            </a:r>
            <a:r>
              <a:rPr lang="en-IN" sz="1566" b="1" kern="1200">
                <a:solidFill>
                  <a:schemeClr val="tx1"/>
                </a:solidFill>
                <a:latin typeface="Times New Roman" panose="02020603050405020304" pitchFamily="18" charset="0"/>
                <a:ea typeface="+mn-ea"/>
                <a:cs typeface="Times New Roman" panose="02020603050405020304" pitchFamily="18" charset="0"/>
              </a:rPr>
              <a:t>:</a:t>
            </a:r>
            <a:endParaRPr lang="en-IN" sz="1566" kern="1200">
              <a:solidFill>
                <a:schemeClr val="tx1"/>
              </a:solidFill>
              <a:latin typeface="Calibri" panose="020F0502020204030204" pitchFamily="34" charset="0"/>
              <a:ea typeface="+mn-ea"/>
              <a:cs typeface="Times New Roman" panose="02020603050405020304" pitchFamily="18" charset="0"/>
            </a:endParaRPr>
          </a:p>
          <a:p>
            <a:pPr algn="r" defTabSz="795528">
              <a:lnSpc>
                <a:spcPct val="106000"/>
              </a:lnSpc>
              <a:spcAft>
                <a:spcPts val="696"/>
              </a:spcAft>
            </a:pPr>
            <a:r>
              <a:rPr lang="en-IN" sz="1566" kern="1200">
                <a:solidFill>
                  <a:schemeClr val="tx1"/>
                </a:solidFill>
                <a:latin typeface="Times New Roman" panose="02020603050405020304" pitchFamily="18" charset="0"/>
                <a:ea typeface="+mn-ea"/>
                <a:cs typeface="Times New Roman" panose="02020603050405020304" pitchFamily="18" charset="0"/>
              </a:rPr>
              <a:t>SHADAN PARVEZ</a:t>
            </a:r>
          </a:p>
          <a:p>
            <a:pPr algn="r" defTabSz="795528">
              <a:lnSpc>
                <a:spcPct val="106000"/>
              </a:lnSpc>
              <a:spcAft>
                <a:spcPts val="696"/>
              </a:spcAft>
            </a:pPr>
            <a:r>
              <a:rPr lang="en-IN" sz="1566" kern="1200">
                <a:solidFill>
                  <a:schemeClr val="tx1"/>
                </a:solidFill>
                <a:latin typeface="Times New Roman" panose="02020603050405020304" pitchFamily="18" charset="0"/>
                <a:ea typeface="+mn-ea"/>
                <a:cs typeface="Times New Roman" panose="02020603050405020304" pitchFamily="18" charset="0"/>
              </a:rPr>
              <a:t>21MCS017</a:t>
            </a:r>
          </a:p>
          <a:p>
            <a:pPr algn="r" defTabSz="795528">
              <a:lnSpc>
                <a:spcPct val="106000"/>
              </a:lnSpc>
              <a:spcAft>
                <a:spcPts val="696"/>
              </a:spcAft>
            </a:pPr>
            <a:r>
              <a:rPr lang="en-IN" sz="1566" kern="1200">
                <a:solidFill>
                  <a:schemeClr val="tx1"/>
                </a:solidFill>
                <a:latin typeface="Times New Roman" panose="02020603050405020304" pitchFamily="18" charset="0"/>
                <a:ea typeface="+mn-ea"/>
                <a:cs typeface="Times New Roman" panose="02020603050405020304" pitchFamily="18" charset="0"/>
              </a:rPr>
              <a:t>M-Tech 4</a:t>
            </a:r>
            <a:r>
              <a:rPr lang="en-IN" sz="1566" kern="1200" baseline="30000">
                <a:solidFill>
                  <a:schemeClr val="tx1"/>
                </a:solidFill>
                <a:latin typeface="Times New Roman" panose="02020603050405020304" pitchFamily="18" charset="0"/>
                <a:ea typeface="+mn-ea"/>
                <a:cs typeface="Times New Roman" panose="02020603050405020304" pitchFamily="18" charset="0"/>
              </a:rPr>
              <a:t>th</a:t>
            </a:r>
            <a:r>
              <a:rPr lang="en-IN" sz="1566" kern="1200">
                <a:solidFill>
                  <a:schemeClr val="tx1"/>
                </a:solidFill>
                <a:latin typeface="Times New Roman" panose="02020603050405020304" pitchFamily="18" charset="0"/>
                <a:ea typeface="+mn-ea"/>
                <a:cs typeface="Times New Roman" panose="02020603050405020304" pitchFamily="18" charset="0"/>
              </a:rPr>
              <a:t> </a:t>
            </a:r>
            <a:r>
              <a:rPr lang="en-IN" sz="1566" kern="1200" err="1">
                <a:solidFill>
                  <a:schemeClr val="tx1"/>
                </a:solidFill>
                <a:latin typeface="Times New Roman" panose="02020603050405020304" pitchFamily="18" charset="0"/>
                <a:ea typeface="+mn-ea"/>
                <a:cs typeface="Times New Roman" panose="02020603050405020304" pitchFamily="18" charset="0"/>
              </a:rPr>
              <a:t>sem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3BE64D3-4DEC-9EC6-B187-6D5941D34BB5}"/>
              </a:ext>
            </a:extLst>
          </p:cNvPr>
          <p:cNvSpPr txBox="1"/>
          <p:nvPr/>
        </p:nvSpPr>
        <p:spPr>
          <a:xfrm>
            <a:off x="5723590" y="5876560"/>
            <a:ext cx="1027717" cy="306559"/>
          </a:xfrm>
          <a:prstGeom prst="rect">
            <a:avLst/>
          </a:prstGeom>
          <a:noFill/>
        </p:spPr>
        <p:txBody>
          <a:bodyPr wrap="none" rtlCol="0">
            <a:spAutoFit/>
          </a:bodyPr>
          <a:lstStyle/>
          <a:p>
            <a:pPr algn="ctr" defTabSz="795528">
              <a:spcAft>
                <a:spcPts val="600"/>
              </a:spcAft>
            </a:pPr>
            <a:r>
              <a:rPr lang="en-IN" sz="1392" kern="1200">
                <a:solidFill>
                  <a:schemeClr val="tx1"/>
                </a:solidFill>
                <a:latin typeface="+mn-lt"/>
                <a:ea typeface="+mn-ea"/>
                <a:cs typeface="+mn-cs"/>
              </a:rPr>
              <a:t>4 May 2023</a:t>
            </a:r>
            <a:endParaRPr lang="en-IN" sz="1600"/>
          </a:p>
        </p:txBody>
      </p:sp>
    </p:spTree>
    <p:extLst>
      <p:ext uri="{BB962C8B-B14F-4D97-AF65-F5344CB8AC3E}">
        <p14:creationId xmlns:p14="http://schemas.microsoft.com/office/powerpoint/2010/main" val="122011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B1756-52E9-F7BD-5790-5387C5B05187}"/>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Design of Experiment</a:t>
            </a:r>
          </a:p>
        </p:txBody>
      </p:sp>
      <p:grpSp>
        <p:nvGrpSpPr>
          <p:cNvPr id="17"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EA90AE4-2C0A-6B06-E7FF-56FFE1510D0E}"/>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dirty="0"/>
              <a:t>Step 1 : First we start loading images from the device</a:t>
            </a:r>
          </a:p>
          <a:p>
            <a:pPr indent="-228600">
              <a:lnSpc>
                <a:spcPct val="90000"/>
              </a:lnSpc>
              <a:spcAft>
                <a:spcPts val="600"/>
              </a:spcAft>
              <a:buFont typeface="Arial" panose="020B0604020202020204" pitchFamily="34" charset="0"/>
              <a:buChar char="•"/>
            </a:pPr>
            <a:r>
              <a:rPr lang="en-US" sz="1400" dirty="0"/>
              <a:t>Step 2: now generate augmented images from the original image</a:t>
            </a:r>
          </a:p>
          <a:p>
            <a:pPr indent="-228600">
              <a:lnSpc>
                <a:spcPct val="90000"/>
              </a:lnSpc>
              <a:spcAft>
                <a:spcPts val="600"/>
              </a:spcAft>
              <a:buFont typeface="Arial" panose="020B0604020202020204" pitchFamily="34" charset="0"/>
              <a:buChar char="•"/>
            </a:pPr>
            <a:r>
              <a:rPr lang="en-US" sz="1400" dirty="0"/>
              <a:t>Step 3: split the data into two parts test and validation</a:t>
            </a:r>
          </a:p>
          <a:p>
            <a:pPr indent="-228600">
              <a:lnSpc>
                <a:spcPct val="90000"/>
              </a:lnSpc>
              <a:spcAft>
                <a:spcPts val="600"/>
              </a:spcAft>
              <a:buFont typeface="Arial" panose="020B0604020202020204" pitchFamily="34" charset="0"/>
              <a:buChar char="•"/>
            </a:pPr>
            <a:r>
              <a:rPr lang="en-US" sz="1400" dirty="0"/>
              <a:t>Step 4: create a model from our list of model</a:t>
            </a:r>
          </a:p>
          <a:p>
            <a:pPr indent="-228600">
              <a:lnSpc>
                <a:spcPct val="90000"/>
              </a:lnSpc>
              <a:spcAft>
                <a:spcPts val="600"/>
              </a:spcAft>
              <a:buFont typeface="Arial" panose="020B0604020202020204" pitchFamily="34" charset="0"/>
              <a:buChar char="•"/>
            </a:pPr>
            <a:r>
              <a:rPr lang="en-US" sz="1400" dirty="0"/>
              <a:t>step 5: set hyperparameters of the model then compile our model</a:t>
            </a:r>
          </a:p>
          <a:p>
            <a:pPr indent="-228600">
              <a:lnSpc>
                <a:spcPct val="90000"/>
              </a:lnSpc>
              <a:spcAft>
                <a:spcPts val="600"/>
              </a:spcAft>
              <a:buFont typeface="Arial" panose="020B0604020202020204" pitchFamily="34" charset="0"/>
              <a:buChar char="•"/>
            </a:pPr>
            <a:r>
              <a:rPr lang="en-US" sz="1400" dirty="0"/>
              <a:t>Step 6: now train our model on the given train data</a:t>
            </a:r>
          </a:p>
          <a:p>
            <a:pPr indent="-228600">
              <a:lnSpc>
                <a:spcPct val="90000"/>
              </a:lnSpc>
              <a:spcAft>
                <a:spcPts val="600"/>
              </a:spcAft>
              <a:buFont typeface="Arial" panose="020B0604020202020204" pitchFamily="34" charset="0"/>
              <a:buChar char="•"/>
            </a:pPr>
            <a:r>
              <a:rPr lang="en-US" sz="1400" dirty="0"/>
              <a:t>Step 7: evaluate our model on the given validation data</a:t>
            </a:r>
          </a:p>
          <a:p>
            <a:pPr indent="-228600">
              <a:lnSpc>
                <a:spcPct val="90000"/>
              </a:lnSpc>
              <a:spcAft>
                <a:spcPts val="600"/>
              </a:spcAft>
              <a:buFont typeface="Arial" panose="020B0604020202020204" pitchFamily="34" charset="0"/>
              <a:buChar char="•"/>
            </a:pPr>
            <a:r>
              <a:rPr lang="en-US" sz="1400" dirty="0"/>
              <a:t>Step 8: save the result</a:t>
            </a:r>
          </a:p>
          <a:p>
            <a:pPr indent="-228600">
              <a:lnSpc>
                <a:spcPct val="90000"/>
              </a:lnSpc>
              <a:spcAft>
                <a:spcPts val="600"/>
              </a:spcAft>
              <a:buFont typeface="Arial" panose="020B0604020202020204" pitchFamily="34" charset="0"/>
              <a:buChar char="•"/>
            </a:pPr>
            <a:r>
              <a:rPr lang="en-US" sz="1400" dirty="0"/>
              <a:t>Step 9: if any model is remaining in our model list select another model and go to Step 3 </a:t>
            </a:r>
          </a:p>
          <a:p>
            <a:pPr indent="-228600">
              <a:lnSpc>
                <a:spcPct val="90000"/>
              </a:lnSpc>
              <a:spcAft>
                <a:spcPts val="600"/>
              </a:spcAft>
              <a:buFont typeface="Arial" panose="020B0604020202020204" pitchFamily="34" charset="0"/>
              <a:buChar char="•"/>
            </a:pPr>
            <a:r>
              <a:rPr lang="en-US" sz="1400" dirty="0"/>
              <a:t>Else we going to step 10</a:t>
            </a:r>
          </a:p>
          <a:p>
            <a:pPr indent="-228600">
              <a:lnSpc>
                <a:spcPct val="90000"/>
              </a:lnSpc>
              <a:spcAft>
                <a:spcPts val="600"/>
              </a:spcAft>
              <a:buFont typeface="Arial" panose="020B0604020202020204" pitchFamily="34" charset="0"/>
              <a:buChar char="•"/>
            </a:pPr>
            <a:r>
              <a:rPr lang="en-US" sz="1400" dirty="0"/>
              <a:t>Step 10: select the best model among them</a:t>
            </a:r>
          </a:p>
          <a:p>
            <a:pPr indent="-228600">
              <a:lnSpc>
                <a:spcPct val="90000"/>
              </a:lnSpc>
              <a:spcAft>
                <a:spcPts val="600"/>
              </a:spcAft>
              <a:buFont typeface="Arial" panose="020B0604020202020204" pitchFamily="34" charset="0"/>
              <a:buChar char="•"/>
            </a:pPr>
            <a:r>
              <a:rPr lang="en-US" sz="1400" dirty="0"/>
              <a:t>Step 11: stop</a:t>
            </a: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icture containing text, screenshot, diagram, post-it note&#10;&#10;Description automatically generated">
            <a:extLst>
              <a:ext uri="{FF2B5EF4-FFF2-40B4-BE49-F238E27FC236}">
                <a16:creationId xmlns:a16="http://schemas.microsoft.com/office/drawing/2014/main" id="{F67022FD-992E-E43A-F223-9588F5D2E0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770" b="-3"/>
          <a:stretch/>
        </p:blipFill>
        <p:spPr>
          <a:xfrm>
            <a:off x="5977788" y="799352"/>
            <a:ext cx="5425410" cy="5259296"/>
          </a:xfrm>
          <a:prstGeom prst="rect">
            <a:avLst/>
          </a:prstGeom>
        </p:spPr>
      </p:pic>
    </p:spTree>
    <p:extLst>
      <p:ext uri="{BB962C8B-B14F-4D97-AF65-F5344CB8AC3E}">
        <p14:creationId xmlns:p14="http://schemas.microsoft.com/office/powerpoint/2010/main" val="62677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FC3F46-A26A-7822-4B55-594A204A5042}"/>
              </a:ext>
            </a:extLst>
          </p:cNvPr>
          <p:cNvSpPr>
            <a:spLocks noGrp="1"/>
          </p:cNvSpPr>
          <p:nvPr>
            <p:ph type="title"/>
          </p:nvPr>
        </p:nvSpPr>
        <p:spPr>
          <a:xfrm>
            <a:off x="1371597" y="348865"/>
            <a:ext cx="10044023" cy="877729"/>
          </a:xfrm>
        </p:spPr>
        <p:txBody>
          <a:bodyPr anchor="ctr">
            <a:normAutofit/>
          </a:bodyPr>
          <a:lstStyle/>
          <a:p>
            <a:r>
              <a:rPr lang="en-IN" sz="4000" dirty="0">
                <a:solidFill>
                  <a:srgbClr val="FFFFFF"/>
                </a:solidFill>
              </a:rPr>
              <a:t>Result</a:t>
            </a:r>
          </a:p>
        </p:txBody>
      </p:sp>
      <p:graphicFrame>
        <p:nvGraphicFramePr>
          <p:cNvPr id="7" name="Table 7">
            <a:extLst>
              <a:ext uri="{FF2B5EF4-FFF2-40B4-BE49-F238E27FC236}">
                <a16:creationId xmlns:a16="http://schemas.microsoft.com/office/drawing/2014/main" id="{ECF906CF-52A1-8F2C-6DD6-C387EA8E01B2}"/>
              </a:ext>
            </a:extLst>
          </p:cNvPr>
          <p:cNvGraphicFramePr>
            <a:graphicFrameLocks noGrp="1"/>
          </p:cNvGraphicFramePr>
          <p:nvPr>
            <p:ph idx="1"/>
            <p:extLst>
              <p:ext uri="{D42A27DB-BD31-4B8C-83A1-F6EECF244321}">
                <p14:modId xmlns:p14="http://schemas.microsoft.com/office/powerpoint/2010/main" val="1266947131"/>
              </p:ext>
            </p:extLst>
          </p:nvPr>
        </p:nvGraphicFramePr>
        <p:xfrm>
          <a:off x="644056" y="2403101"/>
          <a:ext cx="10927831" cy="3611763"/>
        </p:xfrm>
        <a:graphic>
          <a:graphicData uri="http://schemas.openxmlformats.org/drawingml/2006/table">
            <a:tbl>
              <a:tblPr firstRow="1" bandRow="1">
                <a:tableStyleId>{073A0DAA-6AF3-43AB-8588-CEC1D06C72B9}</a:tableStyleId>
              </a:tblPr>
              <a:tblGrid>
                <a:gridCol w="2274216">
                  <a:extLst>
                    <a:ext uri="{9D8B030D-6E8A-4147-A177-3AD203B41FA5}">
                      <a16:colId xmlns:a16="http://schemas.microsoft.com/office/drawing/2014/main" val="204352753"/>
                    </a:ext>
                  </a:extLst>
                </a:gridCol>
                <a:gridCol w="2171614">
                  <a:extLst>
                    <a:ext uri="{9D8B030D-6E8A-4147-A177-3AD203B41FA5}">
                      <a16:colId xmlns:a16="http://schemas.microsoft.com/office/drawing/2014/main" val="2928374100"/>
                    </a:ext>
                  </a:extLst>
                </a:gridCol>
                <a:gridCol w="2111475">
                  <a:extLst>
                    <a:ext uri="{9D8B030D-6E8A-4147-A177-3AD203B41FA5}">
                      <a16:colId xmlns:a16="http://schemas.microsoft.com/office/drawing/2014/main" val="42758457"/>
                    </a:ext>
                  </a:extLst>
                </a:gridCol>
                <a:gridCol w="2367372">
                  <a:extLst>
                    <a:ext uri="{9D8B030D-6E8A-4147-A177-3AD203B41FA5}">
                      <a16:colId xmlns:a16="http://schemas.microsoft.com/office/drawing/2014/main" val="3210227982"/>
                    </a:ext>
                  </a:extLst>
                </a:gridCol>
                <a:gridCol w="2003154">
                  <a:extLst>
                    <a:ext uri="{9D8B030D-6E8A-4147-A177-3AD203B41FA5}">
                      <a16:colId xmlns:a16="http://schemas.microsoft.com/office/drawing/2014/main" val="1784975108"/>
                    </a:ext>
                  </a:extLst>
                </a:gridCol>
              </a:tblGrid>
              <a:tr h="833204">
                <a:tc>
                  <a:txBody>
                    <a:bodyPr/>
                    <a:lstStyle/>
                    <a:p>
                      <a:pPr>
                        <a:lnSpc>
                          <a:spcPct val="107000"/>
                        </a:lnSpc>
                        <a:spcAft>
                          <a:spcPts val="800"/>
                        </a:spcAft>
                      </a:pPr>
                      <a:r>
                        <a:rPr lang="en-IN" sz="2500" kern="100" dirty="0">
                          <a:effectLst/>
                        </a:rPr>
                        <a:t>Model</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3589" marR="93589" marT="0" marB="0"/>
                </a:tc>
                <a:tc>
                  <a:txBody>
                    <a:bodyPr/>
                    <a:lstStyle/>
                    <a:p>
                      <a:pPr>
                        <a:lnSpc>
                          <a:spcPct val="107000"/>
                        </a:lnSpc>
                        <a:spcAft>
                          <a:spcPts val="800"/>
                        </a:spcAft>
                      </a:pPr>
                      <a:r>
                        <a:rPr lang="en-IN" sz="2500" kern="100">
                          <a:effectLst/>
                        </a:rPr>
                        <a:t>Trainable parameter</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93589" marR="93589" marT="0" marB="0"/>
                </a:tc>
                <a:tc>
                  <a:txBody>
                    <a:bodyPr/>
                    <a:lstStyle/>
                    <a:p>
                      <a:pPr>
                        <a:lnSpc>
                          <a:spcPct val="107000"/>
                        </a:lnSpc>
                        <a:spcAft>
                          <a:spcPts val="800"/>
                        </a:spcAft>
                      </a:pPr>
                      <a:r>
                        <a:rPr lang="en-IN" sz="2500" kern="100">
                          <a:effectLst/>
                        </a:rPr>
                        <a:t>Non-trainable parameter</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93589" marR="93589" marT="0" marB="0"/>
                </a:tc>
                <a:tc>
                  <a:txBody>
                    <a:bodyPr/>
                    <a:lstStyle/>
                    <a:p>
                      <a:pPr>
                        <a:lnSpc>
                          <a:spcPct val="107000"/>
                        </a:lnSpc>
                        <a:spcAft>
                          <a:spcPts val="800"/>
                        </a:spcAft>
                      </a:pPr>
                      <a:r>
                        <a:rPr lang="en-IN" sz="2500" kern="100">
                          <a:effectLst/>
                        </a:rPr>
                        <a:t>Total parameter</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93589" marR="93589" marT="0" marB="0"/>
                </a:tc>
                <a:tc>
                  <a:txBody>
                    <a:bodyPr/>
                    <a:lstStyle/>
                    <a:p>
                      <a:pPr>
                        <a:lnSpc>
                          <a:spcPct val="107000"/>
                        </a:lnSpc>
                        <a:spcAft>
                          <a:spcPts val="800"/>
                        </a:spcAft>
                      </a:pPr>
                      <a:r>
                        <a:rPr lang="en-IN" sz="2500" kern="100">
                          <a:effectLst/>
                        </a:rPr>
                        <a:t>Val-accuracy </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93589" marR="93589" marT="0" marB="0"/>
                </a:tc>
                <a:extLst>
                  <a:ext uri="{0D108BD9-81ED-4DB2-BD59-A6C34878D82A}">
                    <a16:rowId xmlns:a16="http://schemas.microsoft.com/office/drawing/2014/main" val="2432786117"/>
                  </a:ext>
                </a:extLst>
              </a:tr>
              <a:tr h="590652">
                <a:tc>
                  <a:txBody>
                    <a:bodyPr/>
                    <a:lstStyle/>
                    <a:p>
                      <a:pPr>
                        <a:lnSpc>
                          <a:spcPct val="107000"/>
                        </a:lnSpc>
                        <a:spcAft>
                          <a:spcPts val="800"/>
                        </a:spcAft>
                      </a:pPr>
                      <a:r>
                        <a:rPr lang="en-IN" sz="2700" kern="100">
                          <a:effectLst/>
                        </a:rPr>
                        <a:t>VGG16</a:t>
                      </a:r>
                      <a:endParaRPr lang="en-IN" sz="2700" kern="100">
                        <a:effectLst/>
                        <a:latin typeface="Calibri" panose="020F0502020204030204" pitchFamily="34" charset="0"/>
                        <a:ea typeface="Calibri" panose="020F0502020204030204" pitchFamily="34" charset="0"/>
                        <a:cs typeface="Times New Roman" panose="02020603050405020304" pitchFamily="18" charset="0"/>
                      </a:endParaRPr>
                    </a:p>
                  </a:txBody>
                  <a:tcPr marL="93589" marR="93589" marT="0" marB="0"/>
                </a:tc>
                <a:tc>
                  <a:txBody>
                    <a:bodyPr/>
                    <a:lstStyle/>
                    <a:p>
                      <a:r>
                        <a:rPr lang="en-IN" sz="2700"/>
                        <a:t>21,156,033</a:t>
                      </a:r>
                    </a:p>
                  </a:txBody>
                  <a:tcPr marL="124785" marR="124785" marT="62393" marB="62393"/>
                </a:tc>
                <a:tc>
                  <a:txBody>
                    <a:bodyPr/>
                    <a:lstStyle/>
                    <a:p>
                      <a:r>
                        <a:rPr lang="en-IN" sz="2700"/>
                        <a:t>0</a:t>
                      </a:r>
                    </a:p>
                  </a:txBody>
                  <a:tcPr marL="124785" marR="124785" marT="62393" marB="623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700"/>
                        <a:t>21,156,033</a:t>
                      </a:r>
                    </a:p>
                  </a:txBody>
                  <a:tcPr marL="124785" marR="124785" marT="62393" marB="62393"/>
                </a:tc>
                <a:tc>
                  <a:txBody>
                    <a:bodyPr/>
                    <a:lstStyle/>
                    <a:p>
                      <a:r>
                        <a:rPr lang="en-IN" sz="2700"/>
                        <a:t>96</a:t>
                      </a:r>
                    </a:p>
                  </a:txBody>
                  <a:tcPr marL="124785" marR="124785" marT="62393" marB="62393"/>
                </a:tc>
                <a:extLst>
                  <a:ext uri="{0D108BD9-81ED-4DB2-BD59-A6C34878D82A}">
                    <a16:rowId xmlns:a16="http://schemas.microsoft.com/office/drawing/2014/main" val="1645689471"/>
                  </a:ext>
                </a:extLst>
              </a:tr>
              <a:tr h="590652">
                <a:tc>
                  <a:txBody>
                    <a:bodyPr/>
                    <a:lstStyle/>
                    <a:p>
                      <a:pPr>
                        <a:lnSpc>
                          <a:spcPct val="107000"/>
                        </a:lnSpc>
                        <a:spcAft>
                          <a:spcPts val="800"/>
                        </a:spcAft>
                      </a:pPr>
                      <a:r>
                        <a:rPr lang="en-IN" sz="2700" kern="100" dirty="0">
                          <a:effectLst/>
                        </a:rPr>
                        <a:t>DenseNet121</a:t>
                      </a:r>
                      <a:endParaRPr lang="en-IN" sz="2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3589" marR="93589" marT="0" marB="0"/>
                </a:tc>
                <a:tc>
                  <a:txBody>
                    <a:bodyPr/>
                    <a:lstStyle/>
                    <a:p>
                      <a:r>
                        <a:rPr lang="en-IN" sz="2700" dirty="0"/>
                        <a:t>22,231,681</a:t>
                      </a:r>
                    </a:p>
                  </a:txBody>
                  <a:tcPr marL="124785" marR="124785" marT="62393" marB="62393"/>
                </a:tc>
                <a:tc>
                  <a:txBody>
                    <a:bodyPr/>
                    <a:lstStyle/>
                    <a:p>
                      <a:r>
                        <a:rPr lang="en-IN" sz="2700"/>
                        <a:t>83,648</a:t>
                      </a:r>
                    </a:p>
                  </a:txBody>
                  <a:tcPr marL="124785" marR="124785" marT="62393" marB="62393"/>
                </a:tc>
                <a:tc>
                  <a:txBody>
                    <a:bodyPr/>
                    <a:lstStyle/>
                    <a:p>
                      <a:r>
                        <a:rPr lang="en-IN" sz="2700"/>
                        <a:t>22,315,329</a:t>
                      </a:r>
                    </a:p>
                  </a:txBody>
                  <a:tcPr marL="124785" marR="124785" marT="62393" marB="62393"/>
                </a:tc>
                <a:tc>
                  <a:txBody>
                    <a:bodyPr/>
                    <a:lstStyle/>
                    <a:p>
                      <a:r>
                        <a:rPr lang="en-IN" sz="2700" dirty="0">
                          <a:solidFill>
                            <a:schemeClr val="accent2"/>
                          </a:solidFill>
                        </a:rPr>
                        <a:t>99</a:t>
                      </a:r>
                    </a:p>
                  </a:txBody>
                  <a:tcPr marL="124785" marR="124785" marT="62393" marB="62393"/>
                </a:tc>
                <a:extLst>
                  <a:ext uri="{0D108BD9-81ED-4DB2-BD59-A6C34878D82A}">
                    <a16:rowId xmlns:a16="http://schemas.microsoft.com/office/drawing/2014/main" val="1194922628"/>
                  </a:ext>
                </a:extLst>
              </a:tr>
              <a:tr h="1006603">
                <a:tc>
                  <a:txBody>
                    <a:bodyPr/>
                    <a:lstStyle/>
                    <a:p>
                      <a:pPr>
                        <a:lnSpc>
                          <a:spcPct val="107000"/>
                        </a:lnSpc>
                        <a:spcAft>
                          <a:spcPts val="800"/>
                        </a:spcAft>
                      </a:pPr>
                      <a:r>
                        <a:rPr lang="en-IN" sz="2700" kern="100">
                          <a:effectLst/>
                        </a:rPr>
                        <a:t>CNN</a:t>
                      </a:r>
                      <a:endParaRPr lang="en-IN" sz="2700" kern="100">
                        <a:effectLst/>
                        <a:latin typeface="Calibri" panose="020F0502020204030204" pitchFamily="34" charset="0"/>
                        <a:ea typeface="Calibri" panose="020F0502020204030204" pitchFamily="34" charset="0"/>
                        <a:cs typeface="Times New Roman" panose="02020603050405020304" pitchFamily="18" charset="0"/>
                      </a:endParaRPr>
                    </a:p>
                  </a:txBody>
                  <a:tcPr marL="93589" marR="9358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700"/>
                        <a:t>7,870,209</a:t>
                      </a:r>
                    </a:p>
                    <a:p>
                      <a:endParaRPr lang="en-IN" sz="2700"/>
                    </a:p>
                  </a:txBody>
                  <a:tcPr marL="124785" marR="124785" marT="62393" marB="623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700"/>
                        <a:t>7104</a:t>
                      </a:r>
                    </a:p>
                    <a:p>
                      <a:endParaRPr lang="en-IN" sz="2700"/>
                    </a:p>
                  </a:txBody>
                  <a:tcPr marL="124785" marR="124785" marT="62393" marB="623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700" dirty="0"/>
                        <a:t>7,877,313</a:t>
                      </a:r>
                    </a:p>
                    <a:p>
                      <a:endParaRPr lang="en-IN" sz="2700" dirty="0"/>
                    </a:p>
                  </a:txBody>
                  <a:tcPr marL="124785" marR="124785" marT="62393" marB="62393"/>
                </a:tc>
                <a:tc>
                  <a:txBody>
                    <a:bodyPr/>
                    <a:lstStyle/>
                    <a:p>
                      <a:r>
                        <a:rPr lang="en-IN" sz="2700"/>
                        <a:t>96</a:t>
                      </a:r>
                    </a:p>
                  </a:txBody>
                  <a:tcPr marL="124785" marR="124785" marT="62393" marB="62393"/>
                </a:tc>
                <a:extLst>
                  <a:ext uri="{0D108BD9-81ED-4DB2-BD59-A6C34878D82A}">
                    <a16:rowId xmlns:a16="http://schemas.microsoft.com/office/drawing/2014/main" val="25896769"/>
                  </a:ext>
                </a:extLst>
              </a:tr>
              <a:tr h="590652">
                <a:tc>
                  <a:txBody>
                    <a:bodyPr/>
                    <a:lstStyle/>
                    <a:p>
                      <a:pPr>
                        <a:lnSpc>
                          <a:spcPct val="107000"/>
                        </a:lnSpc>
                        <a:spcAft>
                          <a:spcPts val="800"/>
                        </a:spcAft>
                      </a:pPr>
                      <a:r>
                        <a:rPr lang="en-IN" sz="2700" kern="100">
                          <a:effectLst/>
                        </a:rPr>
                        <a:t>LSTM-CNN</a:t>
                      </a:r>
                      <a:endParaRPr lang="en-IN" sz="2700" kern="100">
                        <a:effectLst/>
                        <a:latin typeface="Calibri" panose="020F0502020204030204" pitchFamily="34" charset="0"/>
                        <a:ea typeface="Calibri" panose="020F0502020204030204" pitchFamily="34" charset="0"/>
                        <a:cs typeface="Times New Roman" panose="02020603050405020304" pitchFamily="18" charset="0"/>
                      </a:endParaRPr>
                    </a:p>
                  </a:txBody>
                  <a:tcPr marL="93589" marR="93589" marT="0" marB="0"/>
                </a:tc>
                <a:tc>
                  <a:txBody>
                    <a:bodyPr/>
                    <a:lstStyle/>
                    <a:p>
                      <a:r>
                        <a:rPr lang="en-IN" sz="2700"/>
                        <a:t>6,317,537</a:t>
                      </a:r>
                    </a:p>
                  </a:txBody>
                  <a:tcPr marL="124785" marR="124785" marT="62393" marB="62393"/>
                </a:tc>
                <a:tc>
                  <a:txBody>
                    <a:bodyPr/>
                    <a:lstStyle/>
                    <a:p>
                      <a:r>
                        <a:rPr lang="en-IN" sz="2700"/>
                        <a:t>0</a:t>
                      </a:r>
                    </a:p>
                  </a:txBody>
                  <a:tcPr marL="124785" marR="124785" marT="62393" marB="62393"/>
                </a:tc>
                <a:tc>
                  <a:txBody>
                    <a:bodyPr/>
                    <a:lstStyle/>
                    <a:p>
                      <a:r>
                        <a:rPr lang="en-IN" sz="2700" dirty="0">
                          <a:solidFill>
                            <a:schemeClr val="accent2"/>
                          </a:solidFill>
                        </a:rPr>
                        <a:t>6,317,537</a:t>
                      </a:r>
                    </a:p>
                  </a:txBody>
                  <a:tcPr marL="124785" marR="124785" marT="62393" marB="62393"/>
                </a:tc>
                <a:tc>
                  <a:txBody>
                    <a:bodyPr/>
                    <a:lstStyle/>
                    <a:p>
                      <a:r>
                        <a:rPr lang="en-IN" sz="2700" dirty="0"/>
                        <a:t>95</a:t>
                      </a:r>
                    </a:p>
                  </a:txBody>
                  <a:tcPr marL="124785" marR="124785" marT="62393" marB="62393"/>
                </a:tc>
                <a:extLst>
                  <a:ext uri="{0D108BD9-81ED-4DB2-BD59-A6C34878D82A}">
                    <a16:rowId xmlns:a16="http://schemas.microsoft.com/office/drawing/2014/main" val="3269401349"/>
                  </a:ext>
                </a:extLst>
              </a:tr>
            </a:tbl>
          </a:graphicData>
        </a:graphic>
      </p:graphicFrame>
    </p:spTree>
    <p:extLst>
      <p:ext uri="{BB962C8B-B14F-4D97-AF65-F5344CB8AC3E}">
        <p14:creationId xmlns:p14="http://schemas.microsoft.com/office/powerpoint/2010/main" val="27854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2A36F6-10B1-15E4-9AB1-C3A3AB9153D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CNN Architecture </a:t>
            </a:r>
          </a:p>
        </p:txBody>
      </p:sp>
      <p:pic>
        <p:nvPicPr>
          <p:cNvPr id="5" name="Content Placeholder 4" descr="Timeline&#10;&#10;Description automatically generated">
            <a:extLst>
              <a:ext uri="{FF2B5EF4-FFF2-40B4-BE49-F238E27FC236}">
                <a16:creationId xmlns:a16="http://schemas.microsoft.com/office/drawing/2014/main" id="{B954F822-4C40-060F-E92F-EE2CB2E1BF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225" y="2606516"/>
            <a:ext cx="11327549" cy="3171713"/>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179254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66BE-5DBA-943F-DFDA-E870E16A48AA}"/>
              </a:ext>
            </a:extLst>
          </p:cNvPr>
          <p:cNvSpPr>
            <a:spLocks noGrp="1"/>
          </p:cNvSpPr>
          <p:nvPr>
            <p:ph type="title"/>
          </p:nvPr>
        </p:nvSpPr>
        <p:spPr>
          <a:xfrm>
            <a:off x="838200" y="365125"/>
            <a:ext cx="10373751" cy="718087"/>
          </a:xfrm>
        </p:spPr>
        <p:txBody>
          <a:bodyPr/>
          <a:lstStyle/>
          <a:p>
            <a:pPr algn="ctr"/>
            <a:r>
              <a:rPr lang="en-IN" dirty="0">
                <a:solidFill>
                  <a:schemeClr val="accent4">
                    <a:lumMod val="60000"/>
                    <a:lumOff val="40000"/>
                  </a:schemeClr>
                </a:solidFill>
              </a:rPr>
              <a:t>Model summary</a:t>
            </a:r>
          </a:p>
        </p:txBody>
      </p:sp>
      <p:pic>
        <p:nvPicPr>
          <p:cNvPr id="5" name="Content Placeholder 4">
            <a:extLst>
              <a:ext uri="{FF2B5EF4-FFF2-40B4-BE49-F238E27FC236}">
                <a16:creationId xmlns:a16="http://schemas.microsoft.com/office/drawing/2014/main" id="{5DC4C906-E59D-44A0-43C6-DBE948838169}"/>
              </a:ext>
            </a:extLst>
          </p:cNvPr>
          <p:cNvPicPr>
            <a:picLocks noGrp="1" noChangeAspect="1"/>
          </p:cNvPicPr>
          <p:nvPr>
            <p:ph idx="1"/>
          </p:nvPr>
        </p:nvPicPr>
        <p:blipFill>
          <a:blip r:embed="rId2"/>
          <a:stretch>
            <a:fillRect/>
          </a:stretch>
        </p:blipFill>
        <p:spPr>
          <a:xfrm>
            <a:off x="918746" y="1308552"/>
            <a:ext cx="5007584" cy="5184323"/>
          </a:xfrm>
          <a:effectLst>
            <a:glow rad="101600">
              <a:schemeClr val="accent4">
                <a:satMod val="175000"/>
                <a:alpha val="40000"/>
              </a:schemeClr>
            </a:glow>
          </a:effectLst>
        </p:spPr>
      </p:pic>
      <p:pic>
        <p:nvPicPr>
          <p:cNvPr id="7" name="Picture 6">
            <a:extLst>
              <a:ext uri="{FF2B5EF4-FFF2-40B4-BE49-F238E27FC236}">
                <a16:creationId xmlns:a16="http://schemas.microsoft.com/office/drawing/2014/main" id="{B51F3580-492B-3566-9E36-0158FAE4BC23}"/>
              </a:ext>
            </a:extLst>
          </p:cNvPr>
          <p:cNvPicPr>
            <a:picLocks noChangeAspect="1"/>
          </p:cNvPicPr>
          <p:nvPr/>
        </p:nvPicPr>
        <p:blipFill>
          <a:blip r:embed="rId3"/>
          <a:stretch>
            <a:fillRect/>
          </a:stretch>
        </p:blipFill>
        <p:spPr>
          <a:xfrm>
            <a:off x="6265671" y="1802810"/>
            <a:ext cx="4881743" cy="1736774"/>
          </a:xfrm>
          <a:prstGeom prst="rect">
            <a:avLst/>
          </a:prstGeom>
          <a:effectLst>
            <a:glow rad="63500">
              <a:schemeClr val="accent4">
                <a:satMod val="175000"/>
                <a:alpha val="40000"/>
              </a:schemeClr>
            </a:glow>
          </a:effectLst>
        </p:spPr>
      </p:pic>
      <p:pic>
        <p:nvPicPr>
          <p:cNvPr id="9" name="Picture 8">
            <a:extLst>
              <a:ext uri="{FF2B5EF4-FFF2-40B4-BE49-F238E27FC236}">
                <a16:creationId xmlns:a16="http://schemas.microsoft.com/office/drawing/2014/main" id="{9F670651-EBBA-30B2-F4D7-43E4EA7AC178}"/>
              </a:ext>
            </a:extLst>
          </p:cNvPr>
          <p:cNvPicPr>
            <a:picLocks noChangeAspect="1"/>
          </p:cNvPicPr>
          <p:nvPr/>
        </p:nvPicPr>
        <p:blipFill rotWithShape="1">
          <a:blip r:embed="rId4"/>
          <a:srcRect r="48319"/>
          <a:stretch/>
        </p:blipFill>
        <p:spPr>
          <a:xfrm>
            <a:off x="7223719" y="3975841"/>
            <a:ext cx="3059763" cy="1050825"/>
          </a:xfrm>
          <a:prstGeom prst="rect">
            <a:avLst/>
          </a:prstGeom>
          <a:effectLst>
            <a:glow rad="101600">
              <a:schemeClr val="accent4">
                <a:satMod val="175000"/>
                <a:alpha val="40000"/>
              </a:schemeClr>
            </a:glow>
          </a:effectLst>
        </p:spPr>
      </p:pic>
    </p:spTree>
    <p:extLst>
      <p:ext uri="{BB962C8B-B14F-4D97-AF65-F5344CB8AC3E}">
        <p14:creationId xmlns:p14="http://schemas.microsoft.com/office/powerpoint/2010/main" val="71358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B67F6-EACD-1BCF-2B35-C25D876180A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CNN architecture code breakdown</a:t>
            </a:r>
            <a:endParaRPr lang="en-IN" sz="4000">
              <a:solidFill>
                <a:srgbClr val="FFFFFF"/>
              </a:solidFill>
            </a:endParaRPr>
          </a:p>
        </p:txBody>
      </p:sp>
      <p:sp>
        <p:nvSpPr>
          <p:cNvPr id="3" name="Content Placeholder 2">
            <a:extLst>
              <a:ext uri="{FF2B5EF4-FFF2-40B4-BE49-F238E27FC236}">
                <a16:creationId xmlns:a16="http://schemas.microsoft.com/office/drawing/2014/main" id="{1C577CCA-AE0E-D398-3D0C-BE8CE91DF2F3}"/>
              </a:ext>
            </a:extLst>
          </p:cNvPr>
          <p:cNvSpPr>
            <a:spLocks noGrp="1"/>
          </p:cNvSpPr>
          <p:nvPr>
            <p:ph idx="1"/>
          </p:nvPr>
        </p:nvSpPr>
        <p:spPr>
          <a:xfrm>
            <a:off x="459350" y="1891969"/>
            <a:ext cx="11399715" cy="4109585"/>
          </a:xfrm>
        </p:spPr>
        <p:txBody>
          <a:bodyPr anchor="ctr">
            <a:normAutofit lnSpcReduction="10000"/>
          </a:bodyPr>
          <a:lstStyle/>
          <a:p>
            <a:pPr marL="0" indent="0">
              <a:buNone/>
            </a:pPr>
            <a:r>
              <a:rPr lang="en-US" sz="1800" dirty="0"/>
              <a:t>First we create a function name as </a:t>
            </a:r>
            <a:r>
              <a:rPr lang="en-US" sz="1800" dirty="0" err="1"/>
              <a:t>create_cnn_model</a:t>
            </a:r>
            <a:r>
              <a:rPr lang="en-US" sz="1800" dirty="0"/>
              <a:t>() that takes three parameters as input: </a:t>
            </a:r>
            <a:r>
              <a:rPr lang="en-US" sz="1800" dirty="0" err="1"/>
              <a:t>input_shape</a:t>
            </a:r>
            <a:r>
              <a:rPr lang="en-US" sz="1800" dirty="0"/>
              <a:t> (default is (224, 224, 3) which means that the input images are 224x224 pixels with 3 color channels), </a:t>
            </a:r>
            <a:r>
              <a:rPr lang="en-US" sz="1800" dirty="0" err="1"/>
              <a:t>num_classes</a:t>
            </a:r>
            <a:r>
              <a:rPr lang="en-US" sz="1800" dirty="0"/>
              <a:t> (default is 1 which means it's a binary classification problem), </a:t>
            </a:r>
            <a:r>
              <a:rPr lang="en-US" sz="1800" dirty="0" err="1"/>
              <a:t>reg_strength</a:t>
            </a:r>
            <a:r>
              <a:rPr lang="en-US" sz="1800" dirty="0"/>
              <a:t> (default is 0.01 which controls the strength of L2 regularization applied to the model parameters), and act (default is '</a:t>
            </a:r>
            <a:r>
              <a:rPr lang="en-US" sz="1800" dirty="0" err="1"/>
              <a:t>relu</a:t>
            </a:r>
            <a:r>
              <a:rPr lang="en-US" sz="1800" dirty="0"/>
              <a:t>' which specifies the activation function to be used in the model).</a:t>
            </a:r>
          </a:p>
          <a:p>
            <a:pPr marL="0" indent="0">
              <a:buNone/>
            </a:pPr>
            <a:r>
              <a:rPr lang="en-US" sz="1800" dirty="0"/>
              <a:t>The first layer in the model is a 2D convolutional layer with 32 filters and a filter size of 3x3. The </a:t>
            </a:r>
            <a:r>
              <a:rPr lang="en-US" sz="1800" dirty="0" err="1"/>
              <a:t>input_shape</a:t>
            </a:r>
            <a:r>
              <a:rPr lang="en-US" sz="1800" dirty="0"/>
              <a:t> parameter is specified to define the shape of the input image. This is followed by batch normalization and the specified activation function. Max pooling is applied to the output of this layer to </a:t>
            </a:r>
            <a:r>
              <a:rPr lang="en-US" sz="1800" dirty="0" err="1"/>
              <a:t>downsample</a:t>
            </a:r>
            <a:r>
              <a:rPr lang="en-US" sz="1800" dirty="0"/>
              <a:t> the feature maps.</a:t>
            </a:r>
          </a:p>
          <a:p>
            <a:pPr marL="0" indent="0">
              <a:buNone/>
            </a:pPr>
            <a:r>
              <a:rPr lang="en-US" sz="1800" dirty="0"/>
              <a:t>Next, there are 5 blocks of convolutional layers with increasing numbers of filters (64, 128, 256, 512, and 1024) each followed by batch normalization, activation function, and max pooling. These layers are used for feature extraction from the input image.</a:t>
            </a:r>
          </a:p>
          <a:p>
            <a:pPr marL="0" indent="0">
              <a:buNone/>
            </a:pPr>
            <a:r>
              <a:rPr lang="en-US" sz="1800" dirty="0"/>
              <a:t>After the convolutional layers, the feature maps are flattened into a 1D vector and fed into the classifier, which consists of two fully connected (dense) layers with 1024 and 512 units respectively, followed by batch normalization, activation function, and dropout (20% dropout rate). The final layer is a dense layer with a single unit and a sigmoid activation function that produces the binary classification output.</a:t>
            </a:r>
          </a:p>
        </p:txBody>
      </p:sp>
    </p:spTree>
    <p:extLst>
      <p:ext uri="{BB962C8B-B14F-4D97-AF65-F5344CB8AC3E}">
        <p14:creationId xmlns:p14="http://schemas.microsoft.com/office/powerpoint/2010/main" val="357220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hart, line chart&#10;&#10;Description automatically generated">
            <a:extLst>
              <a:ext uri="{FF2B5EF4-FFF2-40B4-BE49-F238E27FC236}">
                <a16:creationId xmlns:a16="http://schemas.microsoft.com/office/drawing/2014/main" id="{F8B1593C-3170-5E1F-D2FB-EBA1CBB650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5716" y="171776"/>
            <a:ext cx="4992838" cy="3911712"/>
          </a:xfrm>
          <a:prstGeom prst="rect">
            <a:avLst/>
          </a:prstGeom>
          <a:effectLst>
            <a:glow rad="1397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7" name="Picture 6" descr="Table&#10;&#10;Description automatically generated">
            <a:extLst>
              <a:ext uri="{FF2B5EF4-FFF2-40B4-BE49-F238E27FC236}">
                <a16:creationId xmlns:a16="http://schemas.microsoft.com/office/drawing/2014/main" id="{59C5B4DA-B92D-C4DE-6A8C-C83B74A496E9}"/>
              </a:ext>
            </a:extLst>
          </p:cNvPr>
          <p:cNvPicPr>
            <a:picLocks noChangeAspect="1"/>
          </p:cNvPicPr>
          <p:nvPr/>
        </p:nvPicPr>
        <p:blipFill>
          <a:blip r:embed="rId3"/>
          <a:stretch>
            <a:fillRect/>
          </a:stretch>
        </p:blipFill>
        <p:spPr>
          <a:xfrm>
            <a:off x="845955" y="4352088"/>
            <a:ext cx="4811536" cy="2281586"/>
          </a:xfrm>
          <a:prstGeom prst="rect">
            <a:avLst/>
          </a:prstGeom>
          <a:effectLst>
            <a:glow rad="63500">
              <a:schemeClr val="accent5">
                <a:satMod val="175000"/>
                <a:alpha val="40000"/>
              </a:schemeClr>
            </a:glow>
          </a:effectLst>
        </p:spPr>
      </p:pic>
      <p:pic>
        <p:nvPicPr>
          <p:cNvPr id="2052" name="Picture 4" descr="Chart, line chart&#10;&#10;Description automatically generated">
            <a:extLst>
              <a:ext uri="{FF2B5EF4-FFF2-40B4-BE49-F238E27FC236}">
                <a16:creationId xmlns:a16="http://schemas.microsoft.com/office/drawing/2014/main" id="{5CF43C2D-E1F4-C871-CA74-8AC4E1710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3447" y="2269353"/>
            <a:ext cx="5319172" cy="4270569"/>
          </a:xfrm>
          <a:prstGeom prst="rect">
            <a:avLst/>
          </a:prstGeom>
          <a:effectLst>
            <a:glow rad="1397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BC3A4F-96CC-94E3-0144-22CF65AD4E37}"/>
              </a:ext>
            </a:extLst>
          </p:cNvPr>
          <p:cNvSpPr>
            <a:spLocks noGrp="1"/>
          </p:cNvSpPr>
          <p:nvPr>
            <p:ph type="title"/>
          </p:nvPr>
        </p:nvSpPr>
        <p:spPr>
          <a:xfrm>
            <a:off x="7458072" y="525839"/>
            <a:ext cx="3530991" cy="942664"/>
          </a:xfrm>
        </p:spPr>
        <p:txBody>
          <a:bodyPr vert="horz" lIns="91440" tIns="45720" rIns="91440" bIns="45720" rtlCol="0" anchor="ctr">
            <a:normAutofit/>
          </a:bodyPr>
          <a:lstStyle/>
          <a:p>
            <a:pPr algn="ctr"/>
            <a:r>
              <a:rPr lang="en-US" sz="5200" kern="1200" dirty="0">
                <a:solidFill>
                  <a:srgbClr val="00B0F0"/>
                </a:solidFill>
                <a:latin typeface="+mj-lt"/>
                <a:ea typeface="+mj-ea"/>
                <a:cs typeface="+mj-cs"/>
              </a:rPr>
              <a:t>Model: CNN</a:t>
            </a:r>
          </a:p>
        </p:txBody>
      </p:sp>
    </p:spTree>
    <p:extLst>
      <p:ext uri="{BB962C8B-B14F-4D97-AF65-F5344CB8AC3E}">
        <p14:creationId xmlns:p14="http://schemas.microsoft.com/office/powerpoint/2010/main" val="861141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3A4F-96CC-94E3-0144-22CF65AD4E37}"/>
              </a:ext>
            </a:extLst>
          </p:cNvPr>
          <p:cNvSpPr>
            <a:spLocks noGrp="1"/>
          </p:cNvSpPr>
          <p:nvPr>
            <p:ph type="title"/>
          </p:nvPr>
        </p:nvSpPr>
        <p:spPr>
          <a:xfrm>
            <a:off x="5960368" y="552811"/>
            <a:ext cx="5262490" cy="942664"/>
          </a:xfrm>
        </p:spPr>
        <p:txBody>
          <a:bodyPr vert="horz" lIns="91440" tIns="45720" rIns="91440" bIns="45720" rtlCol="0" anchor="ctr">
            <a:normAutofit/>
          </a:bodyPr>
          <a:lstStyle/>
          <a:p>
            <a:pPr algn="ctr"/>
            <a:r>
              <a:rPr lang="en-US" sz="5200" kern="1200" dirty="0">
                <a:solidFill>
                  <a:schemeClr val="accent2"/>
                </a:solidFill>
                <a:latin typeface="+mj-lt"/>
                <a:ea typeface="+mj-ea"/>
                <a:cs typeface="+mj-cs"/>
              </a:rPr>
              <a:t>Model: VGG16</a:t>
            </a:r>
          </a:p>
        </p:txBody>
      </p:sp>
      <p:pic>
        <p:nvPicPr>
          <p:cNvPr id="5" name="Picture 4">
            <a:extLst>
              <a:ext uri="{FF2B5EF4-FFF2-40B4-BE49-F238E27FC236}">
                <a16:creationId xmlns:a16="http://schemas.microsoft.com/office/drawing/2014/main" id="{9B06C242-1315-1B4E-ED70-C456E1CC768B}"/>
              </a:ext>
            </a:extLst>
          </p:cNvPr>
          <p:cNvPicPr>
            <a:picLocks noChangeAspect="1"/>
          </p:cNvPicPr>
          <p:nvPr/>
        </p:nvPicPr>
        <p:blipFill>
          <a:blip r:embed="rId2"/>
          <a:stretch>
            <a:fillRect/>
          </a:stretch>
        </p:blipFill>
        <p:spPr>
          <a:xfrm>
            <a:off x="515157" y="4489234"/>
            <a:ext cx="4626144" cy="2004325"/>
          </a:xfrm>
          <a:prstGeom prst="rect">
            <a:avLst/>
          </a:prstGeom>
          <a:effectLst>
            <a:glow rad="63500">
              <a:schemeClr val="accent2">
                <a:satMod val="175000"/>
                <a:alpha val="40000"/>
              </a:schemeClr>
            </a:glow>
          </a:effectLst>
        </p:spPr>
      </p:pic>
      <p:pic>
        <p:nvPicPr>
          <p:cNvPr id="8" name="Picture 7">
            <a:extLst>
              <a:ext uri="{FF2B5EF4-FFF2-40B4-BE49-F238E27FC236}">
                <a16:creationId xmlns:a16="http://schemas.microsoft.com/office/drawing/2014/main" id="{CC9A10E8-EBA6-F17F-4D27-45D62660B8A9}"/>
              </a:ext>
            </a:extLst>
          </p:cNvPr>
          <p:cNvPicPr>
            <a:picLocks noChangeAspect="1"/>
          </p:cNvPicPr>
          <p:nvPr/>
        </p:nvPicPr>
        <p:blipFill>
          <a:blip r:embed="rId3"/>
          <a:stretch>
            <a:fillRect/>
          </a:stretch>
        </p:blipFill>
        <p:spPr>
          <a:xfrm>
            <a:off x="266004" y="237831"/>
            <a:ext cx="5124450" cy="3943350"/>
          </a:xfrm>
          <a:prstGeom prst="rect">
            <a:avLst/>
          </a:prstGeom>
          <a:effectLst>
            <a:glow rad="63500">
              <a:schemeClr val="accent2">
                <a:satMod val="175000"/>
                <a:alpha val="40000"/>
              </a:schemeClr>
            </a:glow>
          </a:effectLst>
        </p:spPr>
      </p:pic>
      <p:pic>
        <p:nvPicPr>
          <p:cNvPr id="10" name="Picture 9">
            <a:extLst>
              <a:ext uri="{FF2B5EF4-FFF2-40B4-BE49-F238E27FC236}">
                <a16:creationId xmlns:a16="http://schemas.microsoft.com/office/drawing/2014/main" id="{69CF16EC-E56E-3531-BA4B-EE70A92EA5EA}"/>
              </a:ext>
            </a:extLst>
          </p:cNvPr>
          <p:cNvPicPr>
            <a:picLocks noChangeAspect="1"/>
          </p:cNvPicPr>
          <p:nvPr/>
        </p:nvPicPr>
        <p:blipFill>
          <a:blip r:embed="rId4"/>
          <a:stretch>
            <a:fillRect/>
          </a:stretch>
        </p:blipFill>
        <p:spPr>
          <a:xfrm>
            <a:off x="5960368" y="1921778"/>
            <a:ext cx="5495925" cy="3914775"/>
          </a:xfrm>
          <a:prstGeom prst="rect">
            <a:avLst/>
          </a:prstGeom>
          <a:effectLst>
            <a:glow rad="101600">
              <a:schemeClr val="accent2">
                <a:satMod val="175000"/>
                <a:alpha val="40000"/>
              </a:schemeClr>
            </a:glow>
          </a:effectLst>
        </p:spPr>
      </p:pic>
    </p:spTree>
    <p:extLst>
      <p:ext uri="{BB962C8B-B14F-4D97-AF65-F5344CB8AC3E}">
        <p14:creationId xmlns:p14="http://schemas.microsoft.com/office/powerpoint/2010/main" val="2949005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10D03-6315-9EF7-2B07-263D7305234E}"/>
              </a:ext>
            </a:extLst>
          </p:cNvPr>
          <p:cNvSpPr>
            <a:spLocks noGrp="1"/>
          </p:cNvSpPr>
          <p:nvPr>
            <p:ph type="title"/>
          </p:nvPr>
        </p:nvSpPr>
        <p:spPr>
          <a:xfrm>
            <a:off x="1879209" y="575506"/>
            <a:ext cx="2706858" cy="1325563"/>
          </a:xfrm>
        </p:spPr>
        <p:txBody>
          <a:bodyPr/>
          <a:lstStyle/>
          <a:p>
            <a:r>
              <a:rPr lang="en-IN" dirty="0">
                <a:solidFill>
                  <a:schemeClr val="accent2"/>
                </a:solidFill>
              </a:rPr>
              <a:t>VGG16</a:t>
            </a:r>
          </a:p>
        </p:txBody>
      </p:sp>
      <p:pic>
        <p:nvPicPr>
          <p:cNvPr id="5" name="Content Placeholder 4">
            <a:extLst>
              <a:ext uri="{FF2B5EF4-FFF2-40B4-BE49-F238E27FC236}">
                <a16:creationId xmlns:a16="http://schemas.microsoft.com/office/drawing/2014/main" id="{02E98C73-1B68-CC13-C643-12B30DE79993}"/>
              </a:ext>
            </a:extLst>
          </p:cNvPr>
          <p:cNvPicPr>
            <a:picLocks noGrp="1" noChangeAspect="1"/>
          </p:cNvPicPr>
          <p:nvPr>
            <p:ph idx="1"/>
          </p:nvPr>
        </p:nvPicPr>
        <p:blipFill>
          <a:blip r:embed="rId2"/>
          <a:stretch>
            <a:fillRect/>
          </a:stretch>
        </p:blipFill>
        <p:spPr>
          <a:xfrm>
            <a:off x="5812595" y="519870"/>
            <a:ext cx="4906987" cy="5875299"/>
          </a:xfrm>
          <a:effectLst>
            <a:glow rad="101600">
              <a:schemeClr val="accent2">
                <a:satMod val="175000"/>
                <a:alpha val="40000"/>
              </a:schemeClr>
            </a:glow>
          </a:effectLst>
        </p:spPr>
      </p:pic>
      <p:pic>
        <p:nvPicPr>
          <p:cNvPr id="7" name="Picture 6">
            <a:extLst>
              <a:ext uri="{FF2B5EF4-FFF2-40B4-BE49-F238E27FC236}">
                <a16:creationId xmlns:a16="http://schemas.microsoft.com/office/drawing/2014/main" id="{CEE591AE-0B28-EB03-A634-633FF9576FB7}"/>
              </a:ext>
            </a:extLst>
          </p:cNvPr>
          <p:cNvPicPr>
            <a:picLocks noChangeAspect="1"/>
          </p:cNvPicPr>
          <p:nvPr/>
        </p:nvPicPr>
        <p:blipFill rotWithShape="1">
          <a:blip r:embed="rId3"/>
          <a:srcRect r="55322"/>
          <a:stretch/>
        </p:blipFill>
        <p:spPr>
          <a:xfrm>
            <a:off x="1879209" y="2766218"/>
            <a:ext cx="3487909" cy="1325563"/>
          </a:xfrm>
          <a:prstGeom prst="rect">
            <a:avLst/>
          </a:prstGeom>
          <a:effectLst>
            <a:glow rad="101600">
              <a:schemeClr val="accent2">
                <a:satMod val="175000"/>
                <a:alpha val="40000"/>
              </a:schemeClr>
            </a:glow>
          </a:effectLst>
        </p:spPr>
      </p:pic>
    </p:spTree>
    <p:extLst>
      <p:ext uri="{BB962C8B-B14F-4D97-AF65-F5344CB8AC3E}">
        <p14:creationId xmlns:p14="http://schemas.microsoft.com/office/powerpoint/2010/main" val="4042368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43871-5E9E-E317-F3BA-291C36F9A5D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VGG16 architecture code breakdown</a:t>
            </a:r>
            <a:endParaRPr lang="en-IN" sz="4000">
              <a:solidFill>
                <a:srgbClr val="FFFFFF"/>
              </a:solidFill>
            </a:endParaRPr>
          </a:p>
        </p:txBody>
      </p:sp>
      <p:sp>
        <p:nvSpPr>
          <p:cNvPr id="3" name="Content Placeholder 2">
            <a:extLst>
              <a:ext uri="{FF2B5EF4-FFF2-40B4-BE49-F238E27FC236}">
                <a16:creationId xmlns:a16="http://schemas.microsoft.com/office/drawing/2014/main" id="{D8B6FAA0-41AD-8B7D-3F67-AA5A59E371E0}"/>
              </a:ext>
            </a:extLst>
          </p:cNvPr>
          <p:cNvSpPr>
            <a:spLocks noGrp="1"/>
          </p:cNvSpPr>
          <p:nvPr>
            <p:ph idx="1"/>
          </p:nvPr>
        </p:nvSpPr>
        <p:spPr>
          <a:xfrm>
            <a:off x="1371599" y="2318197"/>
            <a:ext cx="9724031" cy="3683358"/>
          </a:xfrm>
        </p:spPr>
        <p:txBody>
          <a:bodyPr anchor="ctr">
            <a:normAutofit/>
          </a:bodyPr>
          <a:lstStyle/>
          <a:p>
            <a:r>
              <a:rPr lang="en-US" sz="1700"/>
              <a:t>The VGG16 model is loaded from the Keras library with pre-trained weights on the ImageNet dataset. include_top=False indicates that the top fully connected layers of the model are not included, which means that we can add our own layers on top of the model.</a:t>
            </a:r>
          </a:p>
          <a:p>
            <a:r>
              <a:rPr lang="en-US" sz="1700"/>
              <a:t>A Flatten layer is added to the output of the VGG16 model. This layer flattens the output of the VGG16 model into a 1-dimensional vector, which can then be fed into a fully connected layer.</a:t>
            </a:r>
          </a:p>
          <a:p>
            <a:r>
              <a:rPr lang="en-US" sz="1700"/>
              <a:t>Three fully connected layers are added with 256, 64, and 32 neurons respectively, and with a ReLU activation function. These layers will learn to classify the input images based on the features extracted by the VGG16 model.</a:t>
            </a:r>
          </a:p>
          <a:p>
            <a:r>
              <a:rPr lang="en-US" sz="1700"/>
              <a:t>A final fully connected layer with 4 neurons and a softmax activation function is added to the model. This layer will output the predicted probabilities for each of the 4 possible classes.</a:t>
            </a:r>
          </a:p>
          <a:p>
            <a:r>
              <a:rPr lang="en-US" sz="1700"/>
              <a:t>The Model function is used to define the input and output of the model. The input is set to be the same as the input of the VGG16 model (i.e., an image with dimensions of 224x224x3), and the output is set to be the output of the final fully connected layer.</a:t>
            </a:r>
          </a:p>
        </p:txBody>
      </p:sp>
    </p:spTree>
    <p:extLst>
      <p:ext uri="{BB962C8B-B14F-4D97-AF65-F5344CB8AC3E}">
        <p14:creationId xmlns:p14="http://schemas.microsoft.com/office/powerpoint/2010/main" val="2512891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F403-F0C7-A2F0-4D64-ABFF6061AA33}"/>
              </a:ext>
            </a:extLst>
          </p:cNvPr>
          <p:cNvSpPr>
            <a:spLocks noGrp="1"/>
          </p:cNvSpPr>
          <p:nvPr>
            <p:ph type="title"/>
          </p:nvPr>
        </p:nvSpPr>
        <p:spPr>
          <a:xfrm>
            <a:off x="7610621" y="413415"/>
            <a:ext cx="2800643" cy="1325563"/>
          </a:xfrm>
        </p:spPr>
        <p:txBody>
          <a:bodyPr/>
          <a:lstStyle/>
          <a:p>
            <a:r>
              <a:rPr lang="en-IN" dirty="0">
                <a:solidFill>
                  <a:srgbClr val="00B050"/>
                </a:solidFill>
              </a:rPr>
              <a:t>CNN-LSTM</a:t>
            </a:r>
          </a:p>
        </p:txBody>
      </p:sp>
      <p:pic>
        <p:nvPicPr>
          <p:cNvPr id="5" name="Picture 4">
            <a:extLst>
              <a:ext uri="{FF2B5EF4-FFF2-40B4-BE49-F238E27FC236}">
                <a16:creationId xmlns:a16="http://schemas.microsoft.com/office/drawing/2014/main" id="{333C9A85-012C-A954-1635-0E9C3ED294B3}"/>
              </a:ext>
            </a:extLst>
          </p:cNvPr>
          <p:cNvPicPr>
            <a:picLocks noChangeAspect="1"/>
          </p:cNvPicPr>
          <p:nvPr/>
        </p:nvPicPr>
        <p:blipFill>
          <a:blip r:embed="rId2"/>
          <a:stretch>
            <a:fillRect/>
          </a:stretch>
        </p:blipFill>
        <p:spPr>
          <a:xfrm>
            <a:off x="473978" y="4473569"/>
            <a:ext cx="4632228" cy="2142715"/>
          </a:xfrm>
          <a:prstGeom prst="rect">
            <a:avLst/>
          </a:prstGeom>
          <a:effectLst>
            <a:glow rad="101600">
              <a:schemeClr val="accent6">
                <a:satMod val="175000"/>
                <a:alpha val="40000"/>
              </a:schemeClr>
            </a:glow>
          </a:effectLst>
        </p:spPr>
      </p:pic>
      <p:pic>
        <p:nvPicPr>
          <p:cNvPr id="7" name="Picture 6">
            <a:extLst>
              <a:ext uri="{FF2B5EF4-FFF2-40B4-BE49-F238E27FC236}">
                <a16:creationId xmlns:a16="http://schemas.microsoft.com/office/drawing/2014/main" id="{3C3E2721-2C8D-90E0-6D8E-FAA2632B4E35}"/>
              </a:ext>
            </a:extLst>
          </p:cNvPr>
          <p:cNvPicPr>
            <a:picLocks noChangeAspect="1"/>
          </p:cNvPicPr>
          <p:nvPr/>
        </p:nvPicPr>
        <p:blipFill>
          <a:blip r:embed="rId3"/>
          <a:stretch>
            <a:fillRect/>
          </a:stretch>
        </p:blipFill>
        <p:spPr>
          <a:xfrm>
            <a:off x="156430" y="413415"/>
            <a:ext cx="5267325" cy="3857625"/>
          </a:xfrm>
          <a:prstGeom prst="rect">
            <a:avLst/>
          </a:prstGeom>
          <a:effectLst>
            <a:glow rad="101600">
              <a:schemeClr val="accent6">
                <a:satMod val="175000"/>
                <a:alpha val="40000"/>
              </a:schemeClr>
            </a:glow>
          </a:effectLst>
        </p:spPr>
      </p:pic>
      <p:pic>
        <p:nvPicPr>
          <p:cNvPr id="9" name="Picture 8">
            <a:extLst>
              <a:ext uri="{FF2B5EF4-FFF2-40B4-BE49-F238E27FC236}">
                <a16:creationId xmlns:a16="http://schemas.microsoft.com/office/drawing/2014/main" id="{8C76D784-1E12-B8CE-353F-6161DB936350}"/>
              </a:ext>
            </a:extLst>
          </p:cNvPr>
          <p:cNvPicPr>
            <a:picLocks noChangeAspect="1"/>
          </p:cNvPicPr>
          <p:nvPr/>
        </p:nvPicPr>
        <p:blipFill>
          <a:blip r:embed="rId4"/>
          <a:stretch>
            <a:fillRect/>
          </a:stretch>
        </p:blipFill>
        <p:spPr>
          <a:xfrm>
            <a:off x="5867400" y="2308890"/>
            <a:ext cx="5943600" cy="3924300"/>
          </a:xfrm>
          <a:prstGeom prst="rect">
            <a:avLst/>
          </a:prstGeom>
          <a:effectLst>
            <a:glow rad="139700">
              <a:schemeClr val="accent6">
                <a:satMod val="175000"/>
                <a:alpha val="40000"/>
              </a:schemeClr>
            </a:glow>
          </a:effectLst>
        </p:spPr>
      </p:pic>
    </p:spTree>
    <p:extLst>
      <p:ext uri="{BB962C8B-B14F-4D97-AF65-F5344CB8AC3E}">
        <p14:creationId xmlns:p14="http://schemas.microsoft.com/office/powerpoint/2010/main" val="309972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6" name="Rectangle 25">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2C040-EA83-3F58-80AB-BC1C600D0D2E}"/>
              </a:ext>
            </a:extLst>
          </p:cNvPr>
          <p:cNvSpPr>
            <a:spLocks noGrp="1"/>
          </p:cNvSpPr>
          <p:nvPr>
            <p:ph type="title"/>
          </p:nvPr>
        </p:nvSpPr>
        <p:spPr>
          <a:xfrm>
            <a:off x="1099425" y="1238081"/>
            <a:ext cx="4709345" cy="962953"/>
          </a:xfrm>
        </p:spPr>
        <p:txBody>
          <a:bodyPr anchor="b">
            <a:normAutofit/>
          </a:bodyPr>
          <a:lstStyle/>
          <a:p>
            <a:r>
              <a:rPr lang="en-IN" sz="3800"/>
              <a:t>content</a:t>
            </a:r>
          </a:p>
        </p:txBody>
      </p:sp>
      <p:sp>
        <p:nvSpPr>
          <p:cNvPr id="31" name="Rectangle 3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DE3387-C960-0E01-3C67-46C757926CE3}"/>
              </a:ext>
            </a:extLst>
          </p:cNvPr>
          <p:cNvSpPr>
            <a:spLocks noGrp="1"/>
          </p:cNvSpPr>
          <p:nvPr>
            <p:ph idx="1"/>
          </p:nvPr>
        </p:nvSpPr>
        <p:spPr>
          <a:xfrm>
            <a:off x="1100736" y="2508105"/>
            <a:ext cx="4709345" cy="3632493"/>
          </a:xfrm>
        </p:spPr>
        <p:txBody>
          <a:bodyPr anchor="ctr">
            <a:normAutofit fontScale="92500" lnSpcReduction="20000"/>
          </a:bodyPr>
          <a:lstStyle/>
          <a:p>
            <a:r>
              <a:rPr lang="en-IN" sz="1700" dirty="0"/>
              <a:t>Introduction</a:t>
            </a:r>
          </a:p>
          <a:p>
            <a:r>
              <a:rPr lang="en-IN" sz="1700" dirty="0"/>
              <a:t>Problem statement</a:t>
            </a:r>
          </a:p>
          <a:p>
            <a:r>
              <a:rPr lang="en-IN" sz="1700" dirty="0"/>
              <a:t>Dataset</a:t>
            </a:r>
          </a:p>
          <a:p>
            <a:r>
              <a:rPr lang="en-IN" sz="1700" dirty="0"/>
              <a:t>Augmented data</a:t>
            </a:r>
          </a:p>
          <a:p>
            <a:r>
              <a:rPr lang="en-IN" sz="1700" dirty="0"/>
              <a:t>Parameters used in augmentation</a:t>
            </a:r>
          </a:p>
          <a:p>
            <a:r>
              <a:rPr lang="en-IN" sz="1700" dirty="0"/>
              <a:t>Splitting data</a:t>
            </a:r>
          </a:p>
          <a:p>
            <a:r>
              <a:rPr lang="en-IN" sz="1700" dirty="0"/>
              <a:t>Techniques used</a:t>
            </a:r>
          </a:p>
          <a:p>
            <a:r>
              <a:rPr lang="en-IN" sz="1700" dirty="0"/>
              <a:t>Design of experiment</a:t>
            </a:r>
          </a:p>
          <a:p>
            <a:r>
              <a:rPr lang="en-IN" sz="1700" dirty="0"/>
              <a:t>Comparing all models</a:t>
            </a:r>
          </a:p>
          <a:p>
            <a:r>
              <a:rPr lang="en-IN" sz="1700" dirty="0"/>
              <a:t>Result</a:t>
            </a:r>
          </a:p>
          <a:p>
            <a:r>
              <a:rPr lang="en-IN" sz="1700" dirty="0"/>
              <a:t>Conclusion</a:t>
            </a:r>
          </a:p>
          <a:p>
            <a:r>
              <a:rPr lang="en-IN" sz="1700" dirty="0"/>
              <a:t>Future work</a:t>
            </a:r>
          </a:p>
        </p:txBody>
      </p:sp>
      <p:pic>
        <p:nvPicPr>
          <p:cNvPr id="13" name="Picture 4" descr="Rolls of blueprints">
            <a:extLst>
              <a:ext uri="{FF2B5EF4-FFF2-40B4-BE49-F238E27FC236}">
                <a16:creationId xmlns:a16="http://schemas.microsoft.com/office/drawing/2014/main" id="{9A9AEED6-C9A1-D565-00C9-E207F838C0B8}"/>
              </a:ext>
            </a:extLst>
          </p:cNvPr>
          <p:cNvPicPr>
            <a:picLocks noChangeAspect="1"/>
          </p:cNvPicPr>
          <p:nvPr/>
        </p:nvPicPr>
        <p:blipFill rotWithShape="1">
          <a:blip r:embed="rId2"/>
          <a:srcRect l="30833"/>
          <a:stretch/>
        </p:blipFill>
        <p:spPr>
          <a:xfrm>
            <a:off x="6538366" y="1383738"/>
            <a:ext cx="4929098" cy="4756870"/>
          </a:xfrm>
          <a:prstGeom prst="rect">
            <a:avLst/>
          </a:prstGeom>
        </p:spPr>
      </p:pic>
    </p:spTree>
    <p:extLst>
      <p:ext uri="{BB962C8B-B14F-4D97-AF65-F5344CB8AC3E}">
        <p14:creationId xmlns:p14="http://schemas.microsoft.com/office/powerpoint/2010/main" val="1290018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C5C0-A34D-339B-8CF4-2C8F72CB9096}"/>
              </a:ext>
            </a:extLst>
          </p:cNvPr>
          <p:cNvSpPr>
            <a:spLocks noGrp="1"/>
          </p:cNvSpPr>
          <p:nvPr>
            <p:ph type="title"/>
          </p:nvPr>
        </p:nvSpPr>
        <p:spPr/>
        <p:txBody>
          <a:bodyPr/>
          <a:lstStyle/>
          <a:p>
            <a:r>
              <a:rPr lang="en-IN" dirty="0">
                <a:solidFill>
                  <a:srgbClr val="00B050"/>
                </a:solidFill>
              </a:rPr>
              <a:t>Layers in CNN-LSTM  </a:t>
            </a:r>
          </a:p>
        </p:txBody>
      </p:sp>
      <p:pic>
        <p:nvPicPr>
          <p:cNvPr id="5" name="Content Placeholder 4">
            <a:extLst>
              <a:ext uri="{FF2B5EF4-FFF2-40B4-BE49-F238E27FC236}">
                <a16:creationId xmlns:a16="http://schemas.microsoft.com/office/drawing/2014/main" id="{61A14BF4-8E94-559C-8374-93769239316C}"/>
              </a:ext>
            </a:extLst>
          </p:cNvPr>
          <p:cNvPicPr>
            <a:picLocks noGrp="1" noChangeAspect="1"/>
          </p:cNvPicPr>
          <p:nvPr>
            <p:ph idx="1"/>
          </p:nvPr>
        </p:nvPicPr>
        <p:blipFill>
          <a:blip r:embed="rId2"/>
          <a:stretch>
            <a:fillRect/>
          </a:stretch>
        </p:blipFill>
        <p:spPr>
          <a:xfrm>
            <a:off x="337550" y="1912254"/>
            <a:ext cx="6051022" cy="4164989"/>
          </a:xfrm>
          <a:effectLst>
            <a:glow rad="139700">
              <a:schemeClr val="accent6">
                <a:satMod val="175000"/>
                <a:alpha val="40000"/>
              </a:schemeClr>
            </a:glow>
          </a:effectLst>
        </p:spPr>
      </p:pic>
      <p:pic>
        <p:nvPicPr>
          <p:cNvPr id="7" name="Picture 6">
            <a:extLst>
              <a:ext uri="{FF2B5EF4-FFF2-40B4-BE49-F238E27FC236}">
                <a16:creationId xmlns:a16="http://schemas.microsoft.com/office/drawing/2014/main" id="{86EBAA8D-DD59-4213-8101-FC31FF116C16}"/>
              </a:ext>
            </a:extLst>
          </p:cNvPr>
          <p:cNvPicPr>
            <a:picLocks noChangeAspect="1"/>
          </p:cNvPicPr>
          <p:nvPr/>
        </p:nvPicPr>
        <p:blipFill>
          <a:blip r:embed="rId3"/>
          <a:stretch>
            <a:fillRect/>
          </a:stretch>
        </p:blipFill>
        <p:spPr>
          <a:xfrm>
            <a:off x="6897269" y="2063481"/>
            <a:ext cx="4610510" cy="1618737"/>
          </a:xfrm>
          <a:prstGeom prst="rect">
            <a:avLst/>
          </a:prstGeom>
          <a:effectLst>
            <a:glow rad="139700">
              <a:schemeClr val="accent6">
                <a:satMod val="175000"/>
                <a:alpha val="40000"/>
              </a:schemeClr>
            </a:glow>
          </a:effectLst>
        </p:spPr>
      </p:pic>
      <p:pic>
        <p:nvPicPr>
          <p:cNvPr id="9" name="Picture 8">
            <a:extLst>
              <a:ext uri="{FF2B5EF4-FFF2-40B4-BE49-F238E27FC236}">
                <a16:creationId xmlns:a16="http://schemas.microsoft.com/office/drawing/2014/main" id="{E2A33FEE-961C-AE6C-069B-339DD30A9302}"/>
              </a:ext>
            </a:extLst>
          </p:cNvPr>
          <p:cNvPicPr>
            <a:picLocks noChangeAspect="1"/>
          </p:cNvPicPr>
          <p:nvPr/>
        </p:nvPicPr>
        <p:blipFill>
          <a:blip r:embed="rId4"/>
          <a:stretch>
            <a:fillRect/>
          </a:stretch>
        </p:blipFill>
        <p:spPr>
          <a:xfrm>
            <a:off x="6738825" y="3949505"/>
            <a:ext cx="5115625" cy="2127738"/>
          </a:xfrm>
          <a:prstGeom prst="rect">
            <a:avLst/>
          </a:prstGeom>
          <a:effectLst>
            <a:glow rad="101600">
              <a:schemeClr val="accent6">
                <a:satMod val="175000"/>
                <a:alpha val="40000"/>
              </a:schemeClr>
            </a:glow>
          </a:effectLst>
        </p:spPr>
      </p:pic>
    </p:spTree>
    <p:extLst>
      <p:ext uri="{BB962C8B-B14F-4D97-AF65-F5344CB8AC3E}">
        <p14:creationId xmlns:p14="http://schemas.microsoft.com/office/powerpoint/2010/main" val="3732968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3B144-F474-D321-615D-FF3F0A9AFDE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CNN-LSTM architecture code breakdown</a:t>
            </a:r>
            <a:endParaRPr lang="en-IN" sz="4000">
              <a:solidFill>
                <a:srgbClr val="FFFFFF"/>
              </a:solidFill>
            </a:endParaRPr>
          </a:p>
        </p:txBody>
      </p:sp>
      <p:sp>
        <p:nvSpPr>
          <p:cNvPr id="3" name="Content Placeholder 2">
            <a:extLst>
              <a:ext uri="{FF2B5EF4-FFF2-40B4-BE49-F238E27FC236}">
                <a16:creationId xmlns:a16="http://schemas.microsoft.com/office/drawing/2014/main" id="{C00F911D-6D4A-A099-B089-DFB01C51FCB7}"/>
              </a:ext>
            </a:extLst>
          </p:cNvPr>
          <p:cNvSpPr>
            <a:spLocks noGrp="1"/>
          </p:cNvSpPr>
          <p:nvPr>
            <p:ph idx="1"/>
          </p:nvPr>
        </p:nvSpPr>
        <p:spPr>
          <a:xfrm>
            <a:off x="1125415" y="1885279"/>
            <a:ext cx="9970215" cy="4116276"/>
          </a:xfrm>
        </p:spPr>
        <p:txBody>
          <a:bodyPr anchor="ctr">
            <a:normAutofit lnSpcReduction="10000"/>
          </a:bodyPr>
          <a:lstStyle/>
          <a:p>
            <a:r>
              <a:rPr lang="en-US" sz="1800" dirty="0"/>
              <a:t>First, a Sequential model object is created and assigned to the variable </a:t>
            </a:r>
            <a:r>
              <a:rPr lang="en-US" sz="1800" dirty="0" err="1"/>
              <a:t>cnn_model</a:t>
            </a:r>
            <a:r>
              <a:rPr lang="en-US" sz="1800" dirty="0"/>
              <a:t>. This model will be used to perform feature extraction on each image in the sequence.</a:t>
            </a:r>
          </a:p>
          <a:p>
            <a:r>
              <a:rPr lang="en-US" sz="1800" dirty="0"/>
              <a:t>Several 2D convolutional layers with increasing number of filters are added to the </a:t>
            </a:r>
            <a:r>
              <a:rPr lang="en-US" sz="1800" dirty="0" err="1"/>
              <a:t>cnn_model</a:t>
            </a:r>
            <a:r>
              <a:rPr lang="en-US" sz="1800" dirty="0"/>
              <a:t>. Each convolutional layer is followed by a max pooling layer, which reduces the spatial dimension of the feature maps produced by the convolutional layers.</a:t>
            </a:r>
          </a:p>
          <a:p>
            <a:r>
              <a:rPr lang="en-US" sz="1800" dirty="0"/>
              <a:t>After the convolutional layers, a reshape layer is added to the </a:t>
            </a:r>
            <a:r>
              <a:rPr lang="en-US" sz="1800" dirty="0" err="1"/>
              <a:t>cnn_model</a:t>
            </a:r>
            <a:r>
              <a:rPr lang="en-US" sz="1800" dirty="0"/>
              <a:t> to flatten the output of the CNN to a 2D tensor that can be input to the LSTM network.</a:t>
            </a:r>
          </a:p>
          <a:p>
            <a:r>
              <a:rPr lang="en-US" sz="1800" dirty="0"/>
              <a:t>Next, a new Sequential model object is created and assigned to the variable </a:t>
            </a:r>
            <a:r>
              <a:rPr lang="en-US" sz="1800" dirty="0" err="1"/>
              <a:t>lstm_model</a:t>
            </a:r>
            <a:r>
              <a:rPr lang="en-US" sz="1800" dirty="0"/>
              <a:t>. This model will learn the temporal dependencies between the images in the sequence.</a:t>
            </a:r>
          </a:p>
          <a:p>
            <a:r>
              <a:rPr lang="en-US" sz="1800" dirty="0"/>
              <a:t>The </a:t>
            </a:r>
            <a:r>
              <a:rPr lang="en-US" sz="1800" dirty="0" err="1"/>
              <a:t>lstm_model</a:t>
            </a:r>
            <a:r>
              <a:rPr lang="en-US" sz="1800" dirty="0"/>
              <a:t> contains two LSTM layers with 64 and 32 units respectively, followed by a dense layer with a </a:t>
            </a:r>
            <a:r>
              <a:rPr lang="en-US" sz="1800" dirty="0" err="1"/>
              <a:t>softmax</a:t>
            </a:r>
            <a:r>
              <a:rPr lang="en-US" sz="1800" dirty="0"/>
              <a:t> activation function that produces a probability distribution over the four output categories.</a:t>
            </a:r>
          </a:p>
          <a:p>
            <a:r>
              <a:rPr lang="en-US" sz="1800" dirty="0"/>
              <a:t>Finally, the </a:t>
            </a:r>
            <a:r>
              <a:rPr lang="en-US" sz="1800" dirty="0" err="1"/>
              <a:t>cnn_model</a:t>
            </a:r>
            <a:r>
              <a:rPr lang="en-US" sz="1800" dirty="0"/>
              <a:t> and </a:t>
            </a:r>
            <a:r>
              <a:rPr lang="en-US" sz="1800" dirty="0" err="1"/>
              <a:t>lstm_model</a:t>
            </a:r>
            <a:r>
              <a:rPr lang="en-US" sz="1800" dirty="0"/>
              <a:t> are combined into a single Sequential model object called model. This is done by adding the </a:t>
            </a:r>
            <a:r>
              <a:rPr lang="en-US" sz="1800" dirty="0" err="1"/>
              <a:t>cnn_model</a:t>
            </a:r>
            <a:r>
              <a:rPr lang="en-US" sz="1800" dirty="0"/>
              <a:t> as the first layer of the model and the </a:t>
            </a:r>
            <a:r>
              <a:rPr lang="en-US" sz="1800" dirty="0" err="1"/>
              <a:t>lstm_model</a:t>
            </a:r>
            <a:r>
              <a:rPr lang="en-US" sz="1800" dirty="0"/>
              <a:t> as the second layer.</a:t>
            </a:r>
          </a:p>
        </p:txBody>
      </p:sp>
    </p:spTree>
    <p:extLst>
      <p:ext uri="{BB962C8B-B14F-4D97-AF65-F5344CB8AC3E}">
        <p14:creationId xmlns:p14="http://schemas.microsoft.com/office/powerpoint/2010/main" val="2658725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130D9-E80E-D04A-1E8C-28DD59B64AF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Densenet121 Architecture</a:t>
            </a:r>
          </a:p>
        </p:txBody>
      </p:sp>
      <p:pic>
        <p:nvPicPr>
          <p:cNvPr id="2050" name="Picture 2" descr="densenet_archs">
            <a:extLst>
              <a:ext uri="{FF2B5EF4-FFF2-40B4-BE49-F238E27FC236}">
                <a16:creationId xmlns:a16="http://schemas.microsoft.com/office/drawing/2014/main" id="{7D6BF48A-F0D2-F44B-0220-2930294CDA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89128" y="1675227"/>
            <a:ext cx="9013743"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382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Fill">
            <a:extLst>
              <a:ext uri="{FF2B5EF4-FFF2-40B4-BE49-F238E27FC236}">
                <a16:creationId xmlns:a16="http://schemas.microsoft.com/office/drawing/2014/main" id="{1199FB19-8541-4759-8EF7-EDC2CC4F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25">
            <a:extLst>
              <a:ext uri="{FF2B5EF4-FFF2-40B4-BE49-F238E27FC236}">
                <a16:creationId xmlns:a16="http://schemas.microsoft.com/office/drawing/2014/main" id="{505AE31D-5CC1-4008-9C03-645261465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27" name="Color">
              <a:extLst>
                <a:ext uri="{FF2B5EF4-FFF2-40B4-BE49-F238E27FC236}">
                  <a16:creationId xmlns:a16="http://schemas.microsoft.com/office/drawing/2014/main" id="{880263AC-03E7-4E67-979A-EE4E5EE59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Color">
              <a:extLst>
                <a:ext uri="{FF2B5EF4-FFF2-40B4-BE49-F238E27FC236}">
                  <a16:creationId xmlns:a16="http://schemas.microsoft.com/office/drawing/2014/main" id="{A887728E-FF66-44CD-94FE-EB1080E23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 29">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1" name="Freeform: Shape 30">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31">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574F31F-BD89-0BAB-ABF0-D5C7D070D544}"/>
              </a:ext>
            </a:extLst>
          </p:cNvPr>
          <p:cNvSpPr>
            <a:spLocks noGrp="1"/>
          </p:cNvSpPr>
          <p:nvPr>
            <p:ph type="title"/>
          </p:nvPr>
        </p:nvSpPr>
        <p:spPr>
          <a:xfrm rot="16200000">
            <a:off x="-1509925" y="2127287"/>
            <a:ext cx="5958643" cy="2423783"/>
          </a:xfrm>
        </p:spPr>
        <p:txBody>
          <a:bodyPr vert="horz" lIns="91440" tIns="45720" rIns="91440" bIns="45720" rtlCol="0" anchor="ctr">
            <a:normAutofit/>
          </a:bodyPr>
          <a:lstStyle/>
          <a:p>
            <a:r>
              <a:rPr lang="en-US" sz="4800">
                <a:solidFill>
                  <a:schemeClr val="bg1"/>
                </a:solidFill>
              </a:rPr>
              <a:t>Dense net121</a:t>
            </a:r>
          </a:p>
        </p:txBody>
      </p:sp>
      <p:sp>
        <p:nvSpPr>
          <p:cNvPr id="39" name="Rectangle 38">
            <a:extLst>
              <a:ext uri="{FF2B5EF4-FFF2-40B4-BE49-F238E27FC236}">
                <a16:creationId xmlns:a16="http://schemas.microsoft.com/office/drawing/2014/main" id="{1A9FDE50-8F43-45FC-9452-40C9AC9E8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6784" y="676656"/>
            <a:ext cx="8728438" cy="5515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A67E5C5-1C34-42E1-E77C-A04342923D5C}"/>
              </a:ext>
            </a:extLst>
          </p:cNvPr>
          <p:cNvPicPr>
            <a:picLocks noChangeAspect="1"/>
          </p:cNvPicPr>
          <p:nvPr/>
        </p:nvPicPr>
        <p:blipFill>
          <a:blip r:embed="rId2"/>
          <a:stretch>
            <a:fillRect/>
          </a:stretch>
        </p:blipFill>
        <p:spPr>
          <a:xfrm>
            <a:off x="8722583" y="980141"/>
            <a:ext cx="2557606" cy="1969356"/>
          </a:xfrm>
          <a:prstGeom prst="rect">
            <a:avLst/>
          </a:prstGeom>
        </p:spPr>
      </p:pic>
      <p:pic>
        <p:nvPicPr>
          <p:cNvPr id="15" name="Picture 14">
            <a:extLst>
              <a:ext uri="{FF2B5EF4-FFF2-40B4-BE49-F238E27FC236}">
                <a16:creationId xmlns:a16="http://schemas.microsoft.com/office/drawing/2014/main" id="{877A11A3-7A7D-19F1-3EA3-13D1890C0829}"/>
              </a:ext>
            </a:extLst>
          </p:cNvPr>
          <p:cNvPicPr>
            <a:picLocks noChangeAspect="1"/>
          </p:cNvPicPr>
          <p:nvPr/>
        </p:nvPicPr>
        <p:blipFill>
          <a:blip r:embed="rId3"/>
          <a:stretch>
            <a:fillRect/>
          </a:stretch>
        </p:blipFill>
        <p:spPr>
          <a:xfrm>
            <a:off x="2815261" y="1352331"/>
            <a:ext cx="5979344" cy="4262326"/>
          </a:xfrm>
          <a:prstGeom prst="rect">
            <a:avLst/>
          </a:prstGeom>
        </p:spPr>
      </p:pic>
      <p:pic>
        <p:nvPicPr>
          <p:cNvPr id="13" name="Content Placeholder 12">
            <a:extLst>
              <a:ext uri="{FF2B5EF4-FFF2-40B4-BE49-F238E27FC236}">
                <a16:creationId xmlns:a16="http://schemas.microsoft.com/office/drawing/2014/main" id="{3C6EBB3A-DE29-EBA8-5170-CA0ADEAA55F0}"/>
              </a:ext>
            </a:extLst>
          </p:cNvPr>
          <p:cNvPicPr>
            <a:picLocks noGrp="1" noChangeAspect="1"/>
          </p:cNvPicPr>
          <p:nvPr>
            <p:ph idx="1"/>
          </p:nvPr>
        </p:nvPicPr>
        <p:blipFill>
          <a:blip r:embed="rId4"/>
          <a:stretch>
            <a:fillRect/>
          </a:stretch>
        </p:blipFill>
        <p:spPr>
          <a:xfrm>
            <a:off x="9059637" y="3661820"/>
            <a:ext cx="2386338" cy="1129471"/>
          </a:xfrm>
          <a:prstGeom prst="rect">
            <a:avLst/>
          </a:prstGeom>
        </p:spPr>
      </p:pic>
      <p:pic>
        <p:nvPicPr>
          <p:cNvPr id="19" name="Picture 18">
            <a:extLst>
              <a:ext uri="{FF2B5EF4-FFF2-40B4-BE49-F238E27FC236}">
                <a16:creationId xmlns:a16="http://schemas.microsoft.com/office/drawing/2014/main" id="{5D5A71EB-0619-F88D-45E3-8017F1BB71AA}"/>
              </a:ext>
            </a:extLst>
          </p:cNvPr>
          <p:cNvPicPr>
            <a:picLocks noChangeAspect="1"/>
          </p:cNvPicPr>
          <p:nvPr/>
        </p:nvPicPr>
        <p:blipFill>
          <a:blip r:embed="rId5"/>
          <a:stretch>
            <a:fillRect/>
          </a:stretch>
        </p:blipFill>
        <p:spPr>
          <a:xfrm>
            <a:off x="9059637" y="5210513"/>
            <a:ext cx="2485582" cy="776744"/>
          </a:xfrm>
          <a:prstGeom prst="rect">
            <a:avLst/>
          </a:prstGeom>
        </p:spPr>
      </p:pic>
    </p:spTree>
    <p:extLst>
      <p:ext uri="{BB962C8B-B14F-4D97-AF65-F5344CB8AC3E}">
        <p14:creationId xmlns:p14="http://schemas.microsoft.com/office/powerpoint/2010/main" val="110560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Fill">
            <a:extLst>
              <a:ext uri="{FF2B5EF4-FFF2-40B4-BE49-F238E27FC236}">
                <a16:creationId xmlns:a16="http://schemas.microsoft.com/office/drawing/2014/main" id="{1199FB19-8541-4759-8EF7-EDC2CC4F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05AE31D-5CC1-4008-9C03-645261465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27" name="Color">
              <a:extLst>
                <a:ext uri="{FF2B5EF4-FFF2-40B4-BE49-F238E27FC236}">
                  <a16:creationId xmlns:a16="http://schemas.microsoft.com/office/drawing/2014/main" id="{880263AC-03E7-4E67-979A-EE4E5EE59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a:extLst>
                <a:ext uri="{FF2B5EF4-FFF2-40B4-BE49-F238E27FC236}">
                  <a16:creationId xmlns:a16="http://schemas.microsoft.com/office/drawing/2014/main" id="{A887728E-FF66-44CD-94FE-EB1080E23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1" name="Freeform: Shape 30">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574F31F-BD89-0BAB-ABF0-D5C7D070D544}"/>
              </a:ext>
            </a:extLst>
          </p:cNvPr>
          <p:cNvSpPr>
            <a:spLocks noGrp="1"/>
          </p:cNvSpPr>
          <p:nvPr>
            <p:ph type="title"/>
          </p:nvPr>
        </p:nvSpPr>
        <p:spPr>
          <a:xfrm rot="16200000">
            <a:off x="-1509925" y="2127287"/>
            <a:ext cx="5958643" cy="2423783"/>
          </a:xfrm>
        </p:spPr>
        <p:txBody>
          <a:bodyPr vert="horz" lIns="91440" tIns="45720" rIns="91440" bIns="45720" rtlCol="0" anchor="ctr">
            <a:normAutofit/>
          </a:bodyPr>
          <a:lstStyle/>
          <a:p>
            <a:r>
              <a:rPr lang="en-US" sz="4800">
                <a:solidFill>
                  <a:schemeClr val="bg1"/>
                </a:solidFill>
              </a:rPr>
              <a:t>Dense net121</a:t>
            </a:r>
          </a:p>
        </p:txBody>
      </p:sp>
      <p:sp>
        <p:nvSpPr>
          <p:cNvPr id="39" name="Rectangle 38">
            <a:extLst>
              <a:ext uri="{FF2B5EF4-FFF2-40B4-BE49-F238E27FC236}">
                <a16:creationId xmlns:a16="http://schemas.microsoft.com/office/drawing/2014/main" id="{1A9FDE50-8F43-45FC-9452-40C9AC9E8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6784" y="676656"/>
            <a:ext cx="8728438" cy="5515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A67E5C5-1C34-42E1-E77C-A04342923D5C}"/>
              </a:ext>
            </a:extLst>
          </p:cNvPr>
          <p:cNvPicPr>
            <a:picLocks noChangeAspect="1"/>
          </p:cNvPicPr>
          <p:nvPr/>
        </p:nvPicPr>
        <p:blipFill>
          <a:blip r:embed="rId2"/>
          <a:stretch>
            <a:fillRect/>
          </a:stretch>
        </p:blipFill>
        <p:spPr>
          <a:xfrm>
            <a:off x="2815260" y="1295355"/>
            <a:ext cx="5678380" cy="4164318"/>
          </a:xfrm>
          <a:prstGeom prst="rect">
            <a:avLst/>
          </a:prstGeom>
        </p:spPr>
      </p:pic>
      <p:pic>
        <p:nvPicPr>
          <p:cNvPr id="15" name="Picture 14">
            <a:extLst>
              <a:ext uri="{FF2B5EF4-FFF2-40B4-BE49-F238E27FC236}">
                <a16:creationId xmlns:a16="http://schemas.microsoft.com/office/drawing/2014/main" id="{877A11A3-7A7D-19F1-3EA3-13D1890C0829}"/>
              </a:ext>
            </a:extLst>
          </p:cNvPr>
          <p:cNvPicPr>
            <a:picLocks noChangeAspect="1"/>
          </p:cNvPicPr>
          <p:nvPr/>
        </p:nvPicPr>
        <p:blipFill>
          <a:blip r:embed="rId3"/>
          <a:stretch>
            <a:fillRect/>
          </a:stretch>
        </p:blipFill>
        <p:spPr>
          <a:xfrm>
            <a:off x="8739671" y="1057636"/>
            <a:ext cx="2559517" cy="1862049"/>
          </a:xfrm>
          <a:prstGeom prst="rect">
            <a:avLst/>
          </a:prstGeom>
        </p:spPr>
      </p:pic>
      <p:pic>
        <p:nvPicPr>
          <p:cNvPr id="13" name="Content Placeholder 12">
            <a:extLst>
              <a:ext uri="{FF2B5EF4-FFF2-40B4-BE49-F238E27FC236}">
                <a16:creationId xmlns:a16="http://schemas.microsoft.com/office/drawing/2014/main" id="{3C6EBB3A-DE29-EBA8-5170-CA0ADEAA55F0}"/>
              </a:ext>
            </a:extLst>
          </p:cNvPr>
          <p:cNvPicPr>
            <a:picLocks noGrp="1" noChangeAspect="1"/>
          </p:cNvPicPr>
          <p:nvPr>
            <p:ph idx="1"/>
          </p:nvPr>
        </p:nvPicPr>
        <p:blipFill>
          <a:blip r:embed="rId4"/>
          <a:stretch>
            <a:fillRect/>
          </a:stretch>
        </p:blipFill>
        <p:spPr>
          <a:xfrm>
            <a:off x="8683243" y="3694186"/>
            <a:ext cx="2736013" cy="1217526"/>
          </a:xfrm>
          <a:prstGeom prst="rect">
            <a:avLst/>
          </a:prstGeom>
        </p:spPr>
      </p:pic>
      <p:pic>
        <p:nvPicPr>
          <p:cNvPr id="19" name="Picture 18">
            <a:extLst>
              <a:ext uri="{FF2B5EF4-FFF2-40B4-BE49-F238E27FC236}">
                <a16:creationId xmlns:a16="http://schemas.microsoft.com/office/drawing/2014/main" id="{5D5A71EB-0619-F88D-45E3-8017F1BB71AA}"/>
              </a:ext>
            </a:extLst>
          </p:cNvPr>
          <p:cNvPicPr>
            <a:picLocks noChangeAspect="1"/>
          </p:cNvPicPr>
          <p:nvPr/>
        </p:nvPicPr>
        <p:blipFill>
          <a:blip r:embed="rId5"/>
          <a:stretch>
            <a:fillRect/>
          </a:stretch>
        </p:blipFill>
        <p:spPr>
          <a:xfrm>
            <a:off x="8828365" y="5069750"/>
            <a:ext cx="2495506" cy="779845"/>
          </a:xfrm>
          <a:prstGeom prst="rect">
            <a:avLst/>
          </a:prstGeom>
        </p:spPr>
      </p:pic>
    </p:spTree>
    <p:extLst>
      <p:ext uri="{BB962C8B-B14F-4D97-AF65-F5344CB8AC3E}">
        <p14:creationId xmlns:p14="http://schemas.microsoft.com/office/powerpoint/2010/main" val="97810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Fill">
            <a:extLst>
              <a:ext uri="{FF2B5EF4-FFF2-40B4-BE49-F238E27FC236}">
                <a16:creationId xmlns:a16="http://schemas.microsoft.com/office/drawing/2014/main" id="{1199FB19-8541-4759-8EF7-EDC2CC4F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05AE31D-5CC1-4008-9C03-645261465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27" name="Color">
              <a:extLst>
                <a:ext uri="{FF2B5EF4-FFF2-40B4-BE49-F238E27FC236}">
                  <a16:creationId xmlns:a16="http://schemas.microsoft.com/office/drawing/2014/main" id="{880263AC-03E7-4E67-979A-EE4E5EE59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a:extLst>
                <a:ext uri="{FF2B5EF4-FFF2-40B4-BE49-F238E27FC236}">
                  <a16:creationId xmlns:a16="http://schemas.microsoft.com/office/drawing/2014/main" id="{A887728E-FF66-44CD-94FE-EB1080E23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1" name="Freeform: Shape 30">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574F31F-BD89-0BAB-ABF0-D5C7D070D544}"/>
              </a:ext>
            </a:extLst>
          </p:cNvPr>
          <p:cNvSpPr>
            <a:spLocks noGrp="1"/>
          </p:cNvSpPr>
          <p:nvPr>
            <p:ph type="title"/>
          </p:nvPr>
        </p:nvSpPr>
        <p:spPr>
          <a:xfrm rot="16200000">
            <a:off x="-1509925" y="2127287"/>
            <a:ext cx="5958643" cy="2423783"/>
          </a:xfrm>
        </p:spPr>
        <p:txBody>
          <a:bodyPr vert="horz" lIns="91440" tIns="45720" rIns="91440" bIns="45720" rtlCol="0" anchor="ctr">
            <a:normAutofit/>
          </a:bodyPr>
          <a:lstStyle/>
          <a:p>
            <a:r>
              <a:rPr lang="en-US" sz="4800">
                <a:solidFill>
                  <a:schemeClr val="bg1"/>
                </a:solidFill>
              </a:rPr>
              <a:t>Dense net121</a:t>
            </a:r>
          </a:p>
        </p:txBody>
      </p:sp>
      <p:sp>
        <p:nvSpPr>
          <p:cNvPr id="39" name="Rectangle 38">
            <a:extLst>
              <a:ext uri="{FF2B5EF4-FFF2-40B4-BE49-F238E27FC236}">
                <a16:creationId xmlns:a16="http://schemas.microsoft.com/office/drawing/2014/main" id="{1A9FDE50-8F43-45FC-9452-40C9AC9E8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6784" y="676656"/>
            <a:ext cx="8728438" cy="5515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A67E5C5-1C34-42E1-E77C-A04342923D5C}"/>
              </a:ext>
            </a:extLst>
          </p:cNvPr>
          <p:cNvPicPr>
            <a:picLocks noChangeAspect="1"/>
          </p:cNvPicPr>
          <p:nvPr/>
        </p:nvPicPr>
        <p:blipFill>
          <a:blip r:embed="rId2"/>
          <a:stretch>
            <a:fillRect/>
          </a:stretch>
        </p:blipFill>
        <p:spPr>
          <a:xfrm>
            <a:off x="9228996" y="845939"/>
            <a:ext cx="1751151" cy="1348386"/>
          </a:xfrm>
          <a:prstGeom prst="rect">
            <a:avLst/>
          </a:prstGeom>
        </p:spPr>
      </p:pic>
      <p:pic>
        <p:nvPicPr>
          <p:cNvPr id="15" name="Picture 14">
            <a:extLst>
              <a:ext uri="{FF2B5EF4-FFF2-40B4-BE49-F238E27FC236}">
                <a16:creationId xmlns:a16="http://schemas.microsoft.com/office/drawing/2014/main" id="{877A11A3-7A7D-19F1-3EA3-13D1890C0829}"/>
              </a:ext>
            </a:extLst>
          </p:cNvPr>
          <p:cNvPicPr>
            <a:picLocks noChangeAspect="1"/>
          </p:cNvPicPr>
          <p:nvPr/>
        </p:nvPicPr>
        <p:blipFill>
          <a:blip r:embed="rId3"/>
          <a:stretch>
            <a:fillRect/>
          </a:stretch>
        </p:blipFill>
        <p:spPr>
          <a:xfrm>
            <a:off x="9086909" y="3627854"/>
            <a:ext cx="1853451" cy="1348386"/>
          </a:xfrm>
          <a:prstGeom prst="rect">
            <a:avLst/>
          </a:prstGeom>
        </p:spPr>
      </p:pic>
      <p:pic>
        <p:nvPicPr>
          <p:cNvPr id="13" name="Content Placeholder 12">
            <a:extLst>
              <a:ext uri="{FF2B5EF4-FFF2-40B4-BE49-F238E27FC236}">
                <a16:creationId xmlns:a16="http://schemas.microsoft.com/office/drawing/2014/main" id="{3C6EBB3A-DE29-EBA8-5170-CA0ADEAA55F0}"/>
              </a:ext>
            </a:extLst>
          </p:cNvPr>
          <p:cNvPicPr>
            <a:picLocks noGrp="1" noChangeAspect="1"/>
          </p:cNvPicPr>
          <p:nvPr>
            <p:ph idx="1"/>
          </p:nvPr>
        </p:nvPicPr>
        <p:blipFill>
          <a:blip r:embed="rId4"/>
          <a:stretch>
            <a:fillRect/>
          </a:stretch>
        </p:blipFill>
        <p:spPr>
          <a:xfrm>
            <a:off x="3146946" y="1427408"/>
            <a:ext cx="4944821" cy="2200446"/>
          </a:xfrm>
          <a:prstGeom prst="rect">
            <a:avLst/>
          </a:prstGeom>
        </p:spPr>
      </p:pic>
      <p:pic>
        <p:nvPicPr>
          <p:cNvPr id="19" name="Picture 18">
            <a:extLst>
              <a:ext uri="{FF2B5EF4-FFF2-40B4-BE49-F238E27FC236}">
                <a16:creationId xmlns:a16="http://schemas.microsoft.com/office/drawing/2014/main" id="{5D5A71EB-0619-F88D-45E3-8017F1BB71AA}"/>
              </a:ext>
            </a:extLst>
          </p:cNvPr>
          <p:cNvPicPr>
            <a:picLocks noChangeAspect="1"/>
          </p:cNvPicPr>
          <p:nvPr/>
        </p:nvPicPr>
        <p:blipFill>
          <a:blip r:embed="rId5"/>
          <a:stretch>
            <a:fillRect/>
          </a:stretch>
        </p:blipFill>
        <p:spPr>
          <a:xfrm>
            <a:off x="3794296" y="4095398"/>
            <a:ext cx="3584496" cy="981840"/>
          </a:xfrm>
          <a:prstGeom prst="rect">
            <a:avLst/>
          </a:prstGeom>
        </p:spPr>
      </p:pic>
    </p:spTree>
    <p:extLst>
      <p:ext uri="{BB962C8B-B14F-4D97-AF65-F5344CB8AC3E}">
        <p14:creationId xmlns:p14="http://schemas.microsoft.com/office/powerpoint/2010/main" val="73581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80DAA-9254-2DDD-ACBE-79881B07B472}"/>
              </a:ext>
            </a:extLst>
          </p:cNvPr>
          <p:cNvSpPr>
            <a:spLocks noGrp="1"/>
          </p:cNvSpPr>
          <p:nvPr>
            <p:ph type="title"/>
          </p:nvPr>
        </p:nvSpPr>
        <p:spPr>
          <a:xfrm>
            <a:off x="561634" y="768531"/>
            <a:ext cx="3505267" cy="839345"/>
          </a:xfrm>
        </p:spPr>
        <p:txBody>
          <a:bodyPr anchor="t">
            <a:normAutofit fontScale="90000"/>
          </a:bodyPr>
          <a:lstStyle/>
          <a:p>
            <a:r>
              <a:rPr lang="en-IN" sz="4800" dirty="0">
                <a:solidFill>
                  <a:schemeClr val="bg1"/>
                </a:solidFill>
              </a:rPr>
              <a:t>Dense Net121 </a:t>
            </a:r>
          </a:p>
        </p:txBody>
      </p:sp>
      <p:sp>
        <p:nvSpPr>
          <p:cNvPr id="18" name="Rectangle 1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118" y="0"/>
            <a:ext cx="752987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C17591B-9ED5-BA96-7021-8BD546AC4CB8}"/>
              </a:ext>
            </a:extLst>
          </p:cNvPr>
          <p:cNvPicPr>
            <a:picLocks noChangeAspect="1"/>
          </p:cNvPicPr>
          <p:nvPr/>
        </p:nvPicPr>
        <p:blipFill>
          <a:blip r:embed="rId2"/>
          <a:stretch>
            <a:fillRect/>
          </a:stretch>
        </p:blipFill>
        <p:spPr>
          <a:xfrm>
            <a:off x="6589045" y="3429000"/>
            <a:ext cx="4364149" cy="3240381"/>
          </a:xfrm>
          <a:prstGeom prst="rect">
            <a:avLst/>
          </a:prstGeom>
          <a:effectLst>
            <a:glow rad="139700">
              <a:schemeClr val="accent3">
                <a:satMod val="175000"/>
                <a:alpha val="40000"/>
              </a:schemeClr>
            </a:glow>
          </a:effectLst>
        </p:spPr>
      </p:pic>
      <p:sp>
        <p:nvSpPr>
          <p:cNvPr id="20" name="Rectangle 1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6" y="4006121"/>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4">
            <a:extLst>
              <a:ext uri="{FF2B5EF4-FFF2-40B4-BE49-F238E27FC236}">
                <a16:creationId xmlns:a16="http://schemas.microsoft.com/office/drawing/2014/main" id="{F55A237C-186E-99EA-7E8D-B5804FE68F62}"/>
              </a:ext>
            </a:extLst>
          </p:cNvPr>
          <p:cNvPicPr>
            <a:picLocks noChangeAspect="1"/>
          </p:cNvPicPr>
          <p:nvPr/>
        </p:nvPicPr>
        <p:blipFill>
          <a:blip r:embed="rId3"/>
          <a:stretch>
            <a:fillRect/>
          </a:stretch>
        </p:blipFill>
        <p:spPr>
          <a:xfrm>
            <a:off x="294883" y="3783541"/>
            <a:ext cx="4181475" cy="2752725"/>
          </a:xfrm>
          <a:prstGeom prst="rect">
            <a:avLst/>
          </a:prstGeom>
          <a:effectLst>
            <a:glow rad="139700">
              <a:schemeClr val="accent3">
                <a:satMod val="175000"/>
                <a:alpha val="40000"/>
              </a:schemeClr>
            </a:glow>
          </a:effectLst>
        </p:spPr>
      </p:pic>
      <p:pic>
        <p:nvPicPr>
          <p:cNvPr id="13" name="Picture 12">
            <a:extLst>
              <a:ext uri="{FF2B5EF4-FFF2-40B4-BE49-F238E27FC236}">
                <a16:creationId xmlns:a16="http://schemas.microsoft.com/office/drawing/2014/main" id="{3110F564-B3D6-F036-EF5F-94B311641E5F}"/>
              </a:ext>
            </a:extLst>
          </p:cNvPr>
          <p:cNvPicPr>
            <a:picLocks noChangeAspect="1"/>
          </p:cNvPicPr>
          <p:nvPr/>
        </p:nvPicPr>
        <p:blipFill>
          <a:blip r:embed="rId4"/>
          <a:stretch>
            <a:fillRect/>
          </a:stretch>
        </p:blipFill>
        <p:spPr>
          <a:xfrm>
            <a:off x="6589045" y="74319"/>
            <a:ext cx="4328025" cy="3128693"/>
          </a:xfrm>
          <a:prstGeom prst="rect">
            <a:avLst/>
          </a:prstGeom>
          <a:effectLst>
            <a:glow rad="101600">
              <a:schemeClr val="accent3">
                <a:satMod val="175000"/>
                <a:alpha val="40000"/>
              </a:schemeClr>
            </a:glow>
          </a:effectLst>
        </p:spPr>
      </p:pic>
      <p:sp>
        <p:nvSpPr>
          <p:cNvPr id="14" name="TextBox 13">
            <a:extLst>
              <a:ext uri="{FF2B5EF4-FFF2-40B4-BE49-F238E27FC236}">
                <a16:creationId xmlns:a16="http://schemas.microsoft.com/office/drawing/2014/main" id="{0326674B-0483-A703-B464-2CA86F3263D2}"/>
              </a:ext>
            </a:extLst>
          </p:cNvPr>
          <p:cNvSpPr txBox="1"/>
          <p:nvPr/>
        </p:nvSpPr>
        <p:spPr>
          <a:xfrm>
            <a:off x="561634" y="1845799"/>
            <a:ext cx="3319508" cy="1477328"/>
          </a:xfrm>
          <a:prstGeom prst="rect">
            <a:avLst/>
          </a:prstGeom>
          <a:noFill/>
        </p:spPr>
        <p:txBody>
          <a:bodyPr wrap="square" rtlCol="0">
            <a:spAutoFit/>
          </a:bodyPr>
          <a:lstStyle/>
          <a:p>
            <a:r>
              <a:rPr lang="en-US" b="0" i="0" dirty="0">
                <a:solidFill>
                  <a:schemeClr val="bg1"/>
                </a:solidFill>
                <a:effectLst/>
                <a:latin typeface="Söhne"/>
              </a:rPr>
              <a:t>We are currently evaluating the performance of a Dense Net model with four classes, and the results show a high accuracy of 99%.</a:t>
            </a:r>
            <a:endParaRPr lang="en-IN" dirty="0">
              <a:solidFill>
                <a:schemeClr val="bg1"/>
              </a:solidFill>
            </a:endParaRPr>
          </a:p>
        </p:txBody>
      </p:sp>
    </p:spTree>
    <p:extLst>
      <p:ext uri="{BB962C8B-B14F-4D97-AF65-F5344CB8AC3E}">
        <p14:creationId xmlns:p14="http://schemas.microsoft.com/office/powerpoint/2010/main" val="3134624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4CB35-CCB2-667E-77DC-758D2357082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Densenet121</a:t>
            </a:r>
            <a:endParaRPr lang="en-IN" sz="4000">
              <a:solidFill>
                <a:srgbClr val="FFFFFF"/>
              </a:solidFill>
            </a:endParaRPr>
          </a:p>
        </p:txBody>
      </p:sp>
      <p:sp>
        <p:nvSpPr>
          <p:cNvPr id="4" name="Rectangle 1">
            <a:extLst>
              <a:ext uri="{FF2B5EF4-FFF2-40B4-BE49-F238E27FC236}">
                <a16:creationId xmlns:a16="http://schemas.microsoft.com/office/drawing/2014/main" id="{B1F51C96-43F4-4C81-98ED-D260B27313F3}"/>
              </a:ext>
            </a:extLst>
          </p:cNvPr>
          <p:cNvSpPr>
            <a:spLocks noGrp="1" noChangeArrowheads="1"/>
          </p:cNvSpPr>
          <p:nvPr>
            <p:ph idx="1"/>
          </p:nvPr>
        </p:nvSpPr>
        <p:spPr bwMode="auto">
          <a:xfrm>
            <a:off x="696687" y="1885279"/>
            <a:ext cx="11117942" cy="411627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lang="en-US" altLang="en-US" sz="1600" dirty="0"/>
              <a:t>The architecture of DenseNet121 is composed of 121 layers, with a total of around 8 million parameters. </a:t>
            </a:r>
          </a:p>
          <a:p>
            <a:pPr marL="0" marR="0" lvl="0" indent="0" defTabSz="914400" rtl="0" eaLnBrk="0" fontAlgn="base" latinLnBrk="0" hangingPunct="0">
              <a:spcBef>
                <a:spcPct val="0"/>
              </a:spcBef>
              <a:spcAft>
                <a:spcPts val="600"/>
              </a:spcAft>
              <a:buClrTx/>
              <a:buSzTx/>
              <a:buFontTx/>
              <a:buNone/>
              <a:tabLst/>
            </a:pPr>
            <a:r>
              <a:rPr lang="en-US" altLang="en-US" sz="1600" dirty="0"/>
              <a:t>It consists of several dense blocks, each of which contains a series of convolutional layers with a fixed number of filters. </a:t>
            </a:r>
          </a:p>
          <a:p>
            <a:pPr marL="0" marR="0" lvl="0" indent="0" defTabSz="914400" rtl="0" eaLnBrk="0" fontAlgn="base" latinLnBrk="0" hangingPunct="0">
              <a:spcBef>
                <a:spcPct val="0"/>
              </a:spcBef>
              <a:spcAft>
                <a:spcPts val="600"/>
              </a:spcAft>
              <a:buClrTx/>
              <a:buSzTx/>
              <a:buFontTx/>
              <a:buNone/>
              <a:tabLst/>
            </a:pPr>
            <a:r>
              <a:rPr lang="en-US" altLang="en-US" sz="1600" dirty="0"/>
              <a:t>These convolutional layers are followed by batch normalization and </a:t>
            </a:r>
            <a:r>
              <a:rPr lang="en-US" altLang="en-US" sz="1600" dirty="0" err="1"/>
              <a:t>ReLU</a:t>
            </a:r>
            <a:r>
              <a:rPr lang="en-US" altLang="en-US" sz="1600" dirty="0"/>
              <a:t> activation functions.</a:t>
            </a:r>
          </a:p>
          <a:p>
            <a:pPr marL="0" marR="0" lvl="0" indent="0" defTabSz="914400" rtl="0" eaLnBrk="0" fontAlgn="base" latinLnBrk="0" hangingPunct="0">
              <a:spcBef>
                <a:spcPct val="0"/>
              </a:spcBef>
              <a:spcAft>
                <a:spcPts val="600"/>
              </a:spcAft>
              <a:buClrTx/>
              <a:buSzTx/>
              <a:buFontTx/>
              <a:buNone/>
              <a:tabLst/>
            </a:pPr>
            <a:r>
              <a:rPr lang="en-US" altLang="en-US" sz="1600" dirty="0"/>
              <a:t>The output of each dense block is then fed into a transition layer, which performs down-sampling and reduces the</a:t>
            </a:r>
          </a:p>
          <a:p>
            <a:pPr marL="0" marR="0" lvl="0" indent="0" defTabSz="914400" rtl="0" eaLnBrk="0" fontAlgn="base" latinLnBrk="0" hangingPunct="0">
              <a:spcBef>
                <a:spcPct val="0"/>
              </a:spcBef>
              <a:spcAft>
                <a:spcPts val="600"/>
              </a:spcAft>
              <a:buClrTx/>
              <a:buSzTx/>
              <a:buFontTx/>
              <a:buNone/>
              <a:tabLst/>
            </a:pPr>
            <a:r>
              <a:rPr lang="en-US" altLang="en-US" sz="1600" dirty="0"/>
              <a:t>number of channels. The down-sampling is performed using a 1x1 convolutional layer followed by average pooling</a:t>
            </a:r>
          </a:p>
          <a:p>
            <a:pPr marL="0" marR="0" lvl="0" indent="0" defTabSz="914400" rtl="0" eaLnBrk="0" fontAlgn="base" latinLnBrk="0" hangingPunct="0">
              <a:spcBef>
                <a:spcPct val="0"/>
              </a:spcBef>
              <a:spcAft>
                <a:spcPts val="600"/>
              </a:spcAft>
              <a:buClrTx/>
              <a:buSzTx/>
              <a:buFontTx/>
              <a:buNone/>
              <a:tabLst/>
            </a:pPr>
            <a:r>
              <a:rPr lang="en-US" altLang="en-US" sz="1600" dirty="0"/>
              <a:t>with a stride of 2.</a:t>
            </a:r>
          </a:p>
          <a:p>
            <a:pPr marL="0" marR="0" lvl="0" indent="0" defTabSz="914400" rtl="0" eaLnBrk="0" fontAlgn="base" latinLnBrk="0" hangingPunct="0">
              <a:spcBef>
                <a:spcPct val="0"/>
              </a:spcBef>
              <a:spcAft>
                <a:spcPts val="600"/>
              </a:spcAft>
              <a:buClrTx/>
              <a:buSzTx/>
              <a:buFontTx/>
              <a:buNone/>
              <a:tabLst/>
            </a:pPr>
            <a:r>
              <a:rPr lang="en-US" altLang="en-US" sz="1600" dirty="0"/>
              <a:t>The final output of the network is obtained by passing the output of the last dense block through a global average </a:t>
            </a:r>
          </a:p>
          <a:p>
            <a:pPr marL="0" marR="0" lvl="0" indent="0" defTabSz="914400" rtl="0" eaLnBrk="0" fontAlgn="base" latinLnBrk="0" hangingPunct="0">
              <a:spcBef>
                <a:spcPct val="0"/>
              </a:spcBef>
              <a:spcAft>
                <a:spcPts val="600"/>
              </a:spcAft>
              <a:buClrTx/>
              <a:buSzTx/>
              <a:buFontTx/>
              <a:buNone/>
              <a:tabLst/>
            </a:pPr>
            <a:r>
              <a:rPr lang="en-US" altLang="en-US" sz="1600" dirty="0"/>
              <a:t>pooling layer followed by a fully connected layer and a </a:t>
            </a:r>
            <a:r>
              <a:rPr lang="en-US" altLang="en-US" sz="1600" dirty="0" err="1"/>
              <a:t>softmax</a:t>
            </a:r>
            <a:r>
              <a:rPr lang="en-US" altLang="en-US" sz="1600" dirty="0"/>
              <a:t> activation function. This architecture is designed for</a:t>
            </a:r>
          </a:p>
          <a:p>
            <a:pPr marL="0" marR="0" lvl="0" indent="0" defTabSz="914400" rtl="0" eaLnBrk="0" fontAlgn="base" latinLnBrk="0" hangingPunct="0">
              <a:spcBef>
                <a:spcPct val="0"/>
              </a:spcBef>
              <a:spcAft>
                <a:spcPts val="600"/>
              </a:spcAft>
              <a:buClrTx/>
              <a:buSzTx/>
              <a:buFontTx/>
              <a:buNone/>
              <a:tabLst/>
            </a:pPr>
            <a:r>
              <a:rPr lang="en-US" altLang="en-US" sz="1600" dirty="0"/>
              <a:t>image classification tasks and has been shown to achieve state-of-the-art performance on several benchmark datasets,</a:t>
            </a:r>
          </a:p>
          <a:p>
            <a:pPr marL="0" marR="0" lvl="0" indent="0" defTabSz="914400" rtl="0" eaLnBrk="0" fontAlgn="base" latinLnBrk="0" hangingPunct="0">
              <a:spcBef>
                <a:spcPct val="0"/>
              </a:spcBef>
              <a:spcAft>
                <a:spcPts val="600"/>
              </a:spcAft>
              <a:buClrTx/>
              <a:buSzTx/>
              <a:buFontTx/>
              <a:buNone/>
              <a:tabLst/>
            </a:pPr>
            <a:r>
              <a:rPr lang="en-US" altLang="en-US" sz="1600" dirty="0"/>
              <a:t>such as ImageNet.</a:t>
            </a:r>
          </a:p>
          <a:p>
            <a:pPr marL="0" marR="0" lvl="0" indent="0" defTabSz="914400" rtl="0" eaLnBrk="0" fontAlgn="base" latinLnBrk="0" hangingPunct="0">
              <a:spcBef>
                <a:spcPct val="0"/>
              </a:spcBef>
              <a:spcAft>
                <a:spcPts val="600"/>
              </a:spcAft>
              <a:buClrTx/>
              <a:buSzTx/>
              <a:buFontTx/>
              <a:buNone/>
              <a:tabLst/>
            </a:pPr>
            <a:r>
              <a:rPr lang="en-US" altLang="en-US" sz="1600" dirty="0"/>
              <a:t>One of the key advantages of DenseNet121 is its parameter efficiency. By using densely connected layers, </a:t>
            </a:r>
          </a:p>
          <a:p>
            <a:pPr marL="0" marR="0" lvl="0" indent="0" defTabSz="914400" rtl="0" eaLnBrk="0" fontAlgn="base" latinLnBrk="0" hangingPunct="0">
              <a:spcBef>
                <a:spcPct val="0"/>
              </a:spcBef>
              <a:spcAft>
                <a:spcPts val="600"/>
              </a:spcAft>
              <a:buClrTx/>
              <a:buSzTx/>
              <a:buFontTx/>
              <a:buNone/>
              <a:tabLst/>
            </a:pPr>
            <a:r>
              <a:rPr lang="en-US" altLang="en-US" sz="1600" dirty="0"/>
              <a:t>it reduces the number of parameters required to achieve a given level of accuracy compared to other architectures. </a:t>
            </a:r>
          </a:p>
          <a:p>
            <a:pPr marL="0" marR="0" lvl="0" indent="0" defTabSz="914400" rtl="0" eaLnBrk="0" fontAlgn="base" latinLnBrk="0" hangingPunct="0">
              <a:spcBef>
                <a:spcPct val="0"/>
              </a:spcBef>
              <a:spcAft>
                <a:spcPts val="600"/>
              </a:spcAft>
              <a:buClrTx/>
              <a:buSzTx/>
              <a:buFontTx/>
              <a:buNone/>
              <a:tabLst/>
            </a:pPr>
            <a:r>
              <a:rPr lang="en-US" altLang="en-US" sz="1600" dirty="0"/>
              <a:t>This makes it more computationally efficient and easier to train, especially when dealing with limited amounts of data.</a:t>
            </a:r>
          </a:p>
          <a:p>
            <a:pPr marL="0" marR="0" lvl="0" indent="0" defTabSz="914400" rtl="0" eaLnBrk="0" fontAlgn="base" latinLnBrk="0" hangingPunct="0">
              <a:spcBef>
                <a:spcPct val="0"/>
              </a:spcBef>
              <a:spcAft>
                <a:spcPts val="600"/>
              </a:spcAft>
              <a:buClrTx/>
              <a:buSzTx/>
              <a:buFontTx/>
              <a:buNone/>
              <a:tabLst/>
            </a:pPr>
            <a:r>
              <a:rPr lang="en-US" altLang="en-US" sz="1600" dirty="0"/>
              <a:t>Overall, DenseNet121 is a powerful architecture that has proven to be effective in a wide range of computer vision tasks.</a:t>
            </a:r>
          </a:p>
          <a:p>
            <a:pPr marL="0" marR="0" lvl="0" indent="0" defTabSz="914400" rtl="0" eaLnBrk="0" fontAlgn="base" latinLnBrk="0" hangingPunct="0">
              <a:spcBef>
                <a:spcPct val="0"/>
              </a:spcBef>
              <a:spcAft>
                <a:spcPts val="600"/>
              </a:spcAft>
              <a:buClrTx/>
              <a:buSzTx/>
              <a:buFontTx/>
              <a:buNone/>
              <a:tabLst/>
            </a:pPr>
            <a:endParaRPr lang="en-US" altLang="en-US" sz="1600" dirty="0"/>
          </a:p>
        </p:txBody>
      </p:sp>
    </p:spTree>
    <p:extLst>
      <p:ext uri="{BB962C8B-B14F-4D97-AF65-F5344CB8AC3E}">
        <p14:creationId xmlns:p14="http://schemas.microsoft.com/office/powerpoint/2010/main" val="4151158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65548-912E-AD1A-5865-0222DCAE20DA}"/>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Comparing all models</a:t>
            </a:r>
          </a:p>
        </p:txBody>
      </p:sp>
      <p:pic>
        <p:nvPicPr>
          <p:cNvPr id="5" name="Content Placeholder 4">
            <a:extLst>
              <a:ext uri="{FF2B5EF4-FFF2-40B4-BE49-F238E27FC236}">
                <a16:creationId xmlns:a16="http://schemas.microsoft.com/office/drawing/2014/main" id="{F29AAEBB-6871-C3D6-A517-9BB84181364E}"/>
              </a:ext>
            </a:extLst>
          </p:cNvPr>
          <p:cNvPicPr>
            <a:picLocks noGrp="1" noChangeAspect="1"/>
          </p:cNvPicPr>
          <p:nvPr>
            <p:ph idx="1"/>
          </p:nvPr>
        </p:nvPicPr>
        <p:blipFill>
          <a:blip r:embed="rId3"/>
          <a:stretch>
            <a:fillRect/>
          </a:stretch>
        </p:blipFill>
        <p:spPr>
          <a:xfrm>
            <a:off x="715748" y="2491402"/>
            <a:ext cx="5131088" cy="3450656"/>
          </a:xfrm>
          <a:prstGeom prst="rect">
            <a:avLst/>
          </a:prstGeom>
          <a:ln>
            <a:solidFill>
              <a:schemeClr val="bg2">
                <a:lumMod val="10000"/>
              </a:schemeClr>
            </a:solidFill>
          </a:ln>
        </p:spPr>
      </p:pic>
      <p:pic>
        <p:nvPicPr>
          <p:cNvPr id="7" name="Picture 6">
            <a:extLst>
              <a:ext uri="{FF2B5EF4-FFF2-40B4-BE49-F238E27FC236}">
                <a16:creationId xmlns:a16="http://schemas.microsoft.com/office/drawing/2014/main" id="{FABD9056-3664-AA2C-612C-A4ED8FE6BA8F}"/>
              </a:ext>
            </a:extLst>
          </p:cNvPr>
          <p:cNvPicPr>
            <a:picLocks noChangeAspect="1"/>
          </p:cNvPicPr>
          <p:nvPr/>
        </p:nvPicPr>
        <p:blipFill>
          <a:blip r:embed="rId4"/>
          <a:stretch>
            <a:fillRect/>
          </a:stretch>
        </p:blipFill>
        <p:spPr>
          <a:xfrm>
            <a:off x="6345164" y="2123605"/>
            <a:ext cx="5131087" cy="4092042"/>
          </a:xfrm>
          <a:prstGeom prst="rect">
            <a:avLst/>
          </a:prstGeom>
          <a:ln>
            <a:solidFill>
              <a:schemeClr val="bg2">
                <a:lumMod val="25000"/>
              </a:schemeClr>
            </a:solidFill>
          </a:ln>
        </p:spPr>
      </p:pic>
    </p:spTree>
    <p:extLst>
      <p:ext uri="{BB962C8B-B14F-4D97-AF65-F5344CB8AC3E}">
        <p14:creationId xmlns:p14="http://schemas.microsoft.com/office/powerpoint/2010/main" val="254896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BC035-B5DF-ECED-AED8-F4D03EB80478}"/>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Conclusion</a:t>
            </a:r>
          </a:p>
        </p:txBody>
      </p:sp>
      <p:sp>
        <p:nvSpPr>
          <p:cNvPr id="3" name="Content Placeholder 2">
            <a:extLst>
              <a:ext uri="{FF2B5EF4-FFF2-40B4-BE49-F238E27FC236}">
                <a16:creationId xmlns:a16="http://schemas.microsoft.com/office/drawing/2014/main" id="{D9DC5A3B-6735-DEC7-438E-AF11C4EED4AB}"/>
              </a:ext>
            </a:extLst>
          </p:cNvPr>
          <p:cNvSpPr>
            <a:spLocks noGrp="1"/>
          </p:cNvSpPr>
          <p:nvPr>
            <p:ph idx="1"/>
          </p:nvPr>
        </p:nvSpPr>
        <p:spPr>
          <a:xfrm>
            <a:off x="323367" y="2318196"/>
            <a:ext cx="11732646" cy="4245266"/>
          </a:xfrm>
        </p:spPr>
        <p:txBody>
          <a:bodyPr anchor="ctr">
            <a:normAutofit/>
          </a:bodyPr>
          <a:lstStyle/>
          <a:p>
            <a:r>
              <a:rPr lang="en-US" sz="1600" b="0" i="0" dirty="0">
                <a:effectLst/>
                <a:latin typeface="Söhne"/>
              </a:rPr>
              <a:t>The work involved training and evaluating different deep learning models on a monkeypox dataset. The models that were evaluated were VGG16, DenseNet121, CNN, and LSTM-CNN.</a:t>
            </a:r>
          </a:p>
          <a:p>
            <a:r>
              <a:rPr lang="en-US" sz="1600" b="0" i="0" dirty="0">
                <a:effectLst/>
                <a:latin typeface="Söhne"/>
              </a:rPr>
              <a:t>The first model, VGG16, had a total of 21,156,033 parameters and achieved an accuracy of 96% on the task. This means that the model was able to correctly classify 96% of the inputs it was given. The VGG16 model is a widely used deep neural network architecture for image recognition tasks and has been shown to be effective on a variety of datasets.</a:t>
            </a:r>
          </a:p>
          <a:p>
            <a:r>
              <a:rPr lang="en-US" sz="1600" b="0" i="0" dirty="0">
                <a:effectLst/>
                <a:latin typeface="Söhne"/>
              </a:rPr>
              <a:t>The second model, DenseNet121, had a total of 22,315,329 parameters and achieved an accuracy of 99% on the same task. This means that the model was able to achieve a very high level of accuracy and is likely a good choice for this particular task.</a:t>
            </a:r>
          </a:p>
          <a:p>
            <a:r>
              <a:rPr lang="en-US" sz="1600" b="0" i="0" dirty="0">
                <a:effectLst/>
                <a:latin typeface="Söhne"/>
              </a:rPr>
              <a:t>The third and fourth models, CNN and LSTM-CNN, had fewer parameters (7,877,313 and 6,317,537, respectively) but achieved the same level of accuracy as the VGG16 model (96%). This suggests that these models may be more efficient or have other advantages over VGG16, such as faster training times or lower memory requirements.</a:t>
            </a:r>
          </a:p>
          <a:p>
            <a:r>
              <a:rPr lang="en-US" sz="1600" b="0" i="0" dirty="0">
                <a:effectLst/>
                <a:latin typeface="Söhne"/>
              </a:rPr>
              <a:t>Overall, the work involved evaluating multiple deep learning models on monkeypox dataset and selecting the best-performing models based on accuracy and other factors such as model complexity and computational requirements. </a:t>
            </a:r>
          </a:p>
          <a:p>
            <a:r>
              <a:rPr lang="en-US" sz="1600" b="0" i="0" dirty="0">
                <a:effectLst/>
                <a:latin typeface="Söhne"/>
              </a:rPr>
              <a:t>The results suggest that DenseNet121 may be the most accurate model for this classification, but the other models also performed well and may be suitable for other applications or use cases.</a:t>
            </a:r>
          </a:p>
          <a:p>
            <a:endParaRPr lang="en-IN" sz="1400" dirty="0"/>
          </a:p>
        </p:txBody>
      </p:sp>
    </p:spTree>
    <p:extLst>
      <p:ext uri="{BB962C8B-B14F-4D97-AF65-F5344CB8AC3E}">
        <p14:creationId xmlns:p14="http://schemas.microsoft.com/office/powerpoint/2010/main" val="356901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A1950-D6DC-0253-A687-37FCF0CCC0CE}"/>
              </a:ext>
            </a:extLst>
          </p:cNvPr>
          <p:cNvSpPr>
            <a:spLocks noGrp="1"/>
          </p:cNvSpPr>
          <p:nvPr>
            <p:ph type="title"/>
          </p:nvPr>
        </p:nvSpPr>
        <p:spPr>
          <a:xfrm>
            <a:off x="1043631" y="809898"/>
            <a:ext cx="9942716" cy="1554480"/>
          </a:xfrm>
        </p:spPr>
        <p:txBody>
          <a:bodyPr anchor="ctr">
            <a:normAutofit/>
          </a:bodyPr>
          <a:lstStyle/>
          <a:p>
            <a:r>
              <a:rPr lang="en-US" sz="4800" dirty="0"/>
              <a:t>Introduction</a:t>
            </a:r>
            <a:endParaRPr lang="en-IN" sz="4800" dirty="0"/>
          </a:p>
        </p:txBody>
      </p:sp>
      <p:sp>
        <p:nvSpPr>
          <p:cNvPr id="3" name="Content Placeholder 2">
            <a:extLst>
              <a:ext uri="{FF2B5EF4-FFF2-40B4-BE49-F238E27FC236}">
                <a16:creationId xmlns:a16="http://schemas.microsoft.com/office/drawing/2014/main" id="{C77C3FD5-7C6A-A923-2BCE-A1A7151B1F9E}"/>
              </a:ext>
            </a:extLst>
          </p:cNvPr>
          <p:cNvSpPr>
            <a:spLocks noGrp="1"/>
          </p:cNvSpPr>
          <p:nvPr>
            <p:ph idx="1"/>
          </p:nvPr>
        </p:nvSpPr>
        <p:spPr>
          <a:xfrm>
            <a:off x="1045028" y="3017522"/>
            <a:ext cx="9941319" cy="3124658"/>
          </a:xfrm>
        </p:spPr>
        <p:txBody>
          <a:bodyPr anchor="ctr">
            <a:normAutofit/>
          </a:bodyPr>
          <a:lstStyle/>
          <a:p>
            <a:pPr marL="0" indent="0">
              <a:buNone/>
            </a:pPr>
            <a:r>
              <a:rPr lang="en-US" sz="2400" b="1" dirty="0"/>
              <a:t>What is Monkeypox?</a:t>
            </a:r>
          </a:p>
          <a:p>
            <a:r>
              <a:rPr lang="en-US" sz="2400" dirty="0"/>
              <a:t>Monkeypox is a rare viral infection that is caused by the monkeypox virus. It is similar to smallpox. It is found mainly in remote parts of Central and West Africa, where it is spread from animals to humans. It is a zoonotic disease, meaning it can be spread from animals to humans.</a:t>
            </a:r>
          </a:p>
          <a:p>
            <a:r>
              <a:rPr lang="en-US" sz="2400" dirty="0"/>
              <a:t>The virus is spread mainly through contact with an infected animal, such as a monkey, squirrel, rat, or prairie dog. It can also be spread from person to person, through contact with an infected person’s skin, clothing, or bedding.</a:t>
            </a:r>
          </a:p>
          <a:p>
            <a:endParaRPr lang="en-IN"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790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1F61321-A618-27D7-2205-74157378C8C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b="1" kern="1200" dirty="0">
                <a:solidFill>
                  <a:srgbClr val="FFFFFF"/>
                </a:solidFill>
                <a:effectLst/>
                <a:latin typeface="+mj-lt"/>
                <a:ea typeface="+mj-ea"/>
                <a:cs typeface="+mj-cs"/>
              </a:rPr>
              <a:t>Comparative Analysis: Experimental Results vs. Previous Research</a:t>
            </a:r>
            <a:endParaRPr lang="en-US" sz="3400" kern="1200" dirty="0">
              <a:solidFill>
                <a:srgbClr val="FFFFFF"/>
              </a:solidFill>
              <a:latin typeface="+mj-lt"/>
              <a:ea typeface="+mj-ea"/>
              <a:cs typeface="+mj-cs"/>
            </a:endParaRPr>
          </a:p>
        </p:txBody>
      </p:sp>
      <p:graphicFrame>
        <p:nvGraphicFramePr>
          <p:cNvPr id="4" name="Content Placeholder 6">
            <a:extLst>
              <a:ext uri="{FF2B5EF4-FFF2-40B4-BE49-F238E27FC236}">
                <a16:creationId xmlns:a16="http://schemas.microsoft.com/office/drawing/2014/main" id="{78651D4D-0D71-D19B-1FB0-2E3335BB209A}"/>
              </a:ext>
            </a:extLst>
          </p:cNvPr>
          <p:cNvGraphicFramePr>
            <a:graphicFrameLocks noGrp="1"/>
          </p:cNvGraphicFramePr>
          <p:nvPr>
            <p:ph idx="1"/>
            <p:extLst>
              <p:ext uri="{D42A27DB-BD31-4B8C-83A1-F6EECF244321}">
                <p14:modId xmlns:p14="http://schemas.microsoft.com/office/powerpoint/2010/main" val="4071235660"/>
              </p:ext>
            </p:extLst>
          </p:nvPr>
        </p:nvGraphicFramePr>
        <p:xfrm>
          <a:off x="4038604" y="0"/>
          <a:ext cx="8153395" cy="6908428"/>
        </p:xfrm>
        <a:graphic>
          <a:graphicData uri="http://schemas.openxmlformats.org/drawingml/2006/table">
            <a:tbl>
              <a:tblPr firstRow="1" bandRow="1">
                <a:tableStyleId>{00A15C55-8517-42AA-B614-E9B94910E393}</a:tableStyleId>
              </a:tblPr>
              <a:tblGrid>
                <a:gridCol w="1294596">
                  <a:extLst>
                    <a:ext uri="{9D8B030D-6E8A-4147-A177-3AD203B41FA5}">
                      <a16:colId xmlns:a16="http://schemas.microsoft.com/office/drawing/2014/main" val="1344995554"/>
                    </a:ext>
                  </a:extLst>
                </a:gridCol>
                <a:gridCol w="3965201">
                  <a:extLst>
                    <a:ext uri="{9D8B030D-6E8A-4147-A177-3AD203B41FA5}">
                      <a16:colId xmlns:a16="http://schemas.microsoft.com/office/drawing/2014/main" val="3994802187"/>
                    </a:ext>
                  </a:extLst>
                </a:gridCol>
                <a:gridCol w="2893598">
                  <a:extLst>
                    <a:ext uri="{9D8B030D-6E8A-4147-A177-3AD203B41FA5}">
                      <a16:colId xmlns:a16="http://schemas.microsoft.com/office/drawing/2014/main" val="1105933018"/>
                    </a:ext>
                  </a:extLst>
                </a:gridCol>
              </a:tblGrid>
              <a:tr h="998468">
                <a:tc>
                  <a:txBody>
                    <a:bodyPr/>
                    <a:lstStyle/>
                    <a:p>
                      <a:pPr algn="l">
                        <a:lnSpc>
                          <a:spcPct val="107000"/>
                        </a:lnSpc>
                      </a:pPr>
                      <a:r>
                        <a:rPr lang="en-IN" sz="1800" kern="100" dirty="0">
                          <a:effectLst/>
                        </a:rPr>
                        <a:t>Binary classification</a:t>
                      </a:r>
                      <a:endParaRPr lang="en-IN" sz="1800" kern="100" dirty="0">
                        <a:effectLst/>
                        <a:latin typeface="Calibri" panose="020F0502020204030204" pitchFamily="34" charset="0"/>
                        <a:cs typeface="Times New Roman" panose="02020603050405020304" pitchFamily="18" charset="0"/>
                      </a:endParaRPr>
                    </a:p>
                  </a:txBody>
                  <a:tcPr marL="86375" marR="86375" marT="43188" marB="43188"/>
                </a:tc>
                <a:tc>
                  <a:txBody>
                    <a:bodyPr/>
                    <a:lstStyle/>
                    <a:p>
                      <a:pPr algn="l">
                        <a:lnSpc>
                          <a:spcPct val="107000"/>
                        </a:lnSpc>
                      </a:pPr>
                      <a:r>
                        <a:rPr lang="en-IN" sz="1800" kern="1400" spc="-50">
                          <a:effectLst/>
                        </a:rPr>
                        <a:t>Base paper</a:t>
                      </a:r>
                      <a:endParaRPr lang="en-IN" sz="1800" kern="1400" spc="-5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86375" marR="86375" marT="43188" marB="43188"/>
                </a:tc>
                <a:tc>
                  <a:txBody>
                    <a:bodyPr/>
                    <a:lstStyle/>
                    <a:p>
                      <a:pPr algn="l">
                        <a:lnSpc>
                          <a:spcPct val="107000"/>
                        </a:lnSpc>
                      </a:pPr>
                      <a:r>
                        <a:rPr lang="en-IN" sz="1800" kern="1400" spc="-50" dirty="0">
                          <a:effectLst/>
                        </a:rPr>
                        <a:t>Experiment result</a:t>
                      </a:r>
                      <a:endParaRPr lang="en-IN" sz="1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7555211"/>
                  </a:ext>
                </a:extLst>
              </a:tr>
              <a:tr h="1463196">
                <a:tc>
                  <a:txBody>
                    <a:bodyPr/>
                    <a:lstStyle/>
                    <a:p>
                      <a:pPr algn="l">
                        <a:lnSpc>
                          <a:spcPct val="107000"/>
                        </a:lnSpc>
                      </a:pPr>
                      <a:r>
                        <a:rPr lang="en-IN" sz="1800" kern="1400" spc="-50">
                          <a:effectLst/>
                        </a:rPr>
                        <a:t>Paper title</a:t>
                      </a:r>
                      <a:endParaRPr lang="en-IN" sz="1800" kern="1400" spc="-5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86375" marR="86375" marT="43188" marB="43188"/>
                </a:tc>
                <a:tc>
                  <a:txBody>
                    <a:bodyPr/>
                    <a:lstStyle/>
                    <a:p>
                      <a:pPr algn="l">
                        <a:lnSpc>
                          <a:spcPct val="107000"/>
                        </a:lnSpc>
                      </a:pPr>
                      <a:r>
                        <a:rPr lang="en-IN" sz="1800" kern="1400" spc="-50" dirty="0">
                          <a:effectLst/>
                        </a:rPr>
                        <a:t>Human Monkeypox Classification from Skin Lesion Images with Deep Pre-trained Network using Mobile Application</a:t>
                      </a:r>
                      <a:endParaRPr lang="en-IN" sz="1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4781" marR="64781" marT="8997" marB="0"/>
                </a:tc>
                <a:tc>
                  <a:txBody>
                    <a:bodyPr/>
                    <a:lstStyle/>
                    <a:p>
                      <a:pPr algn="l">
                        <a:lnSpc>
                          <a:spcPct val="107000"/>
                        </a:lnSpc>
                      </a:pPr>
                      <a:endParaRPr lang="en-IN" sz="1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35272963"/>
                  </a:ext>
                </a:extLst>
              </a:tr>
              <a:tr h="2992296">
                <a:tc>
                  <a:txBody>
                    <a:bodyPr/>
                    <a:lstStyle/>
                    <a:p>
                      <a:pPr algn="l">
                        <a:lnSpc>
                          <a:spcPct val="107000"/>
                        </a:lnSpc>
                      </a:pPr>
                      <a:r>
                        <a:rPr lang="en-IN" sz="1800" kern="1400" spc="-50">
                          <a:effectLst/>
                        </a:rPr>
                        <a:t>Description</a:t>
                      </a:r>
                      <a:endParaRPr lang="en-IN" sz="1800" kern="1400" spc="-5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86375" marR="86375" marT="43188" marB="43188"/>
                </a:tc>
                <a:tc>
                  <a:txBody>
                    <a:bodyPr/>
                    <a:lstStyle/>
                    <a:p>
                      <a:pPr algn="l">
                        <a:lnSpc>
                          <a:spcPct val="107000"/>
                        </a:lnSpc>
                      </a:pPr>
                      <a:r>
                        <a:rPr lang="en-IN" sz="1800" kern="1400" spc="-50" dirty="0">
                          <a:effectLst/>
                        </a:rPr>
                        <a:t> the proposed method considers monkeypox detection as a binary </a:t>
                      </a:r>
                      <a:r>
                        <a:rPr lang="en-IN" sz="1800" kern="1400" spc="-50" dirty="0" err="1">
                          <a:effectLst/>
                        </a:rPr>
                        <a:t>classifcation</a:t>
                      </a:r>
                      <a:r>
                        <a:rPr lang="en-IN" sz="1800" kern="1400" spc="-50" dirty="0">
                          <a:effectLst/>
                        </a:rPr>
                        <a:t> problem. Thus, the last layers have been </a:t>
                      </a:r>
                      <a:r>
                        <a:rPr lang="en-IN" sz="1800" kern="1400" spc="-50" dirty="0" err="1">
                          <a:effectLst/>
                        </a:rPr>
                        <a:t>modifed</a:t>
                      </a:r>
                      <a:r>
                        <a:rPr lang="en-IN" sz="1800" kern="1400" spc="-50" dirty="0">
                          <a:effectLst/>
                        </a:rPr>
                        <a:t> in accordance with the proposed task. The networks have been trained to classify the images monkeypox vs. non-monkeypox.</a:t>
                      </a:r>
                    </a:p>
                    <a:p>
                      <a:pPr algn="l">
                        <a:lnSpc>
                          <a:spcPct val="107000"/>
                        </a:lnSpc>
                      </a:pPr>
                      <a:r>
                        <a:rPr lang="en-IN" sz="1800" kern="1400" spc="-50" dirty="0">
                          <a:effectLst/>
                        </a:rPr>
                        <a:t>The best performances were achieved with MobileNetv2 and EfcientNetb0 in 60 epochs.</a:t>
                      </a:r>
                      <a:endParaRPr lang="en-IN" sz="1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4781" marR="64781" marT="8997" marB="0"/>
                </a:tc>
                <a:tc>
                  <a:txBody>
                    <a:bodyPr/>
                    <a:lstStyle/>
                    <a:p>
                      <a:pPr algn="l">
                        <a:lnSpc>
                          <a:spcPct val="107000"/>
                        </a:lnSpc>
                      </a:pPr>
                      <a:r>
                        <a:rPr lang="en-US" sz="1800" kern="1400" spc="-50" dirty="0">
                          <a:effectLst/>
                        </a:rPr>
                        <a:t>DenseNet121, had a total of 22,315,329 parameters, CNN and LSTM-CNN, had </a:t>
                      </a:r>
                      <a:endParaRPr lang="en-IN" sz="1800" kern="1400" spc="-50" dirty="0">
                        <a:effectLst/>
                      </a:endParaRPr>
                    </a:p>
                    <a:p>
                      <a:pPr algn="l">
                        <a:lnSpc>
                          <a:spcPct val="107000"/>
                        </a:lnSpc>
                      </a:pPr>
                      <a:r>
                        <a:rPr lang="en-US" sz="1800" kern="1400" spc="-50" dirty="0">
                          <a:effectLst/>
                        </a:rPr>
                        <a:t>fewer parameters (7,877,313 and 6,317,537, respectively) </a:t>
                      </a:r>
                      <a:endParaRPr lang="en-IN" sz="1800" kern="1400" spc="-50" dirty="0">
                        <a:effectLst/>
                      </a:endParaRPr>
                    </a:p>
                    <a:p>
                      <a:pPr algn="l">
                        <a:lnSpc>
                          <a:spcPct val="107000"/>
                        </a:lnSpc>
                      </a:pPr>
                      <a:endParaRPr lang="en-IN" sz="1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95690882"/>
                  </a:ext>
                </a:extLst>
              </a:tr>
              <a:tr h="1421860">
                <a:tc>
                  <a:txBody>
                    <a:bodyPr/>
                    <a:lstStyle/>
                    <a:p>
                      <a:pPr algn="l">
                        <a:lnSpc>
                          <a:spcPct val="107000"/>
                        </a:lnSpc>
                      </a:pPr>
                      <a:r>
                        <a:rPr lang="en-IN" sz="1800" kern="1400" spc="-50">
                          <a:effectLst/>
                        </a:rPr>
                        <a:t>Result</a:t>
                      </a:r>
                      <a:endParaRPr lang="en-IN" sz="1800" kern="1400" spc="-5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86375" marR="86375" marT="43188" marB="43188"/>
                </a:tc>
                <a:tc>
                  <a:txBody>
                    <a:bodyPr/>
                    <a:lstStyle/>
                    <a:p>
                      <a:pPr algn="l">
                        <a:lnSpc>
                          <a:spcPct val="107000"/>
                        </a:lnSpc>
                      </a:pPr>
                      <a:r>
                        <a:rPr lang="en-IN" sz="1800" kern="1400" spc="-50" dirty="0">
                          <a:effectLst/>
                        </a:rPr>
                        <a:t>MobileNetv2 which showed best performance in terms of accuracy as 91.11% </a:t>
                      </a:r>
                      <a:endParaRPr lang="en-IN" sz="1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86375" marR="86375" marT="43188" marB="43188"/>
                </a:tc>
                <a:tc>
                  <a:txBody>
                    <a:bodyPr/>
                    <a:lstStyle/>
                    <a:p>
                      <a:pPr algn="l">
                        <a:lnSpc>
                          <a:spcPct val="107000"/>
                        </a:lnSpc>
                      </a:pPr>
                      <a:r>
                        <a:rPr lang="en-IN" sz="1800" kern="1400" spc="-50" dirty="0">
                          <a:effectLst/>
                        </a:rPr>
                        <a:t> </a:t>
                      </a:r>
                      <a:r>
                        <a:rPr lang="en-US" sz="1800" kern="1400" spc="-50" dirty="0">
                          <a:effectLst/>
                        </a:rPr>
                        <a:t>DenseNet121 achieved an accuracy of 99% </a:t>
                      </a:r>
                      <a:endParaRPr lang="en-IN" sz="1800" kern="1400" spc="-50" dirty="0">
                        <a:effectLst/>
                      </a:endParaRPr>
                    </a:p>
                    <a:p>
                      <a:pPr algn="l">
                        <a:lnSpc>
                          <a:spcPct val="107000"/>
                        </a:lnSpc>
                      </a:pPr>
                      <a:r>
                        <a:rPr lang="en-US" sz="1800" kern="1400" spc="-50" dirty="0">
                          <a:effectLst/>
                        </a:rPr>
                        <a:t>CNN achieved an accuracy of 96% </a:t>
                      </a:r>
                      <a:endParaRPr lang="en-IN" sz="1800" kern="1400" spc="-50" dirty="0">
                        <a:effectLst/>
                      </a:endParaRPr>
                    </a:p>
                    <a:p>
                      <a:pPr algn="l">
                        <a:lnSpc>
                          <a:spcPct val="107000"/>
                        </a:lnSpc>
                      </a:pPr>
                      <a:endParaRPr lang="en-IN" sz="1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70650532"/>
                  </a:ext>
                </a:extLst>
              </a:tr>
            </a:tbl>
          </a:graphicData>
        </a:graphic>
      </p:graphicFrame>
    </p:spTree>
    <p:extLst>
      <p:ext uri="{BB962C8B-B14F-4D97-AF65-F5344CB8AC3E}">
        <p14:creationId xmlns:p14="http://schemas.microsoft.com/office/powerpoint/2010/main" val="2511693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ADE9B25-F065-F9FF-12DC-8D07424D3A0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b="1" kern="1200" dirty="0">
                <a:solidFill>
                  <a:srgbClr val="FFFFFF"/>
                </a:solidFill>
                <a:effectLst/>
                <a:latin typeface="+mj-lt"/>
                <a:ea typeface="+mj-ea"/>
                <a:cs typeface="+mj-cs"/>
              </a:rPr>
              <a:t>Comparative Analysis: Experimental Results vs. Previous Research</a:t>
            </a:r>
            <a:endParaRPr lang="en-US" sz="3400" kern="1200" dirty="0">
              <a:solidFill>
                <a:srgbClr val="FFFFFF"/>
              </a:solidFill>
              <a:latin typeface="+mj-lt"/>
              <a:ea typeface="+mj-ea"/>
              <a:cs typeface="+mj-cs"/>
            </a:endParaRPr>
          </a:p>
        </p:txBody>
      </p:sp>
      <p:graphicFrame>
        <p:nvGraphicFramePr>
          <p:cNvPr id="4" name="Content Placeholder 6">
            <a:extLst>
              <a:ext uri="{FF2B5EF4-FFF2-40B4-BE49-F238E27FC236}">
                <a16:creationId xmlns:a16="http://schemas.microsoft.com/office/drawing/2014/main" id="{4352584B-20F1-1914-4297-CE836EA8D595}"/>
              </a:ext>
            </a:extLst>
          </p:cNvPr>
          <p:cNvGraphicFramePr>
            <a:graphicFrameLocks/>
          </p:cNvGraphicFramePr>
          <p:nvPr>
            <p:extLst>
              <p:ext uri="{D42A27DB-BD31-4B8C-83A1-F6EECF244321}">
                <p14:modId xmlns:p14="http://schemas.microsoft.com/office/powerpoint/2010/main" val="3998442163"/>
              </p:ext>
            </p:extLst>
          </p:nvPr>
        </p:nvGraphicFramePr>
        <p:xfrm>
          <a:off x="4038604" y="0"/>
          <a:ext cx="8153396" cy="6879345"/>
        </p:xfrm>
        <a:graphic>
          <a:graphicData uri="http://schemas.openxmlformats.org/drawingml/2006/table">
            <a:tbl>
              <a:tblPr firstRow="1" bandRow="1">
                <a:tableStyleId>{93296810-A885-4BE3-A3E7-6D5BEEA58F35}</a:tableStyleId>
              </a:tblPr>
              <a:tblGrid>
                <a:gridCol w="1317167">
                  <a:extLst>
                    <a:ext uri="{9D8B030D-6E8A-4147-A177-3AD203B41FA5}">
                      <a16:colId xmlns:a16="http://schemas.microsoft.com/office/drawing/2014/main" val="1344995554"/>
                    </a:ext>
                  </a:extLst>
                </a:gridCol>
                <a:gridCol w="3942631">
                  <a:extLst>
                    <a:ext uri="{9D8B030D-6E8A-4147-A177-3AD203B41FA5}">
                      <a16:colId xmlns:a16="http://schemas.microsoft.com/office/drawing/2014/main" val="3994802187"/>
                    </a:ext>
                  </a:extLst>
                </a:gridCol>
                <a:gridCol w="2893598">
                  <a:extLst>
                    <a:ext uri="{9D8B030D-6E8A-4147-A177-3AD203B41FA5}">
                      <a16:colId xmlns:a16="http://schemas.microsoft.com/office/drawing/2014/main" val="1105933018"/>
                    </a:ext>
                  </a:extLst>
                </a:gridCol>
              </a:tblGrid>
              <a:tr h="975631">
                <a:tc>
                  <a:txBody>
                    <a:bodyPr/>
                    <a:lstStyle/>
                    <a:p>
                      <a:pPr algn="l">
                        <a:lnSpc>
                          <a:spcPct val="107000"/>
                        </a:lnSpc>
                      </a:pPr>
                      <a:r>
                        <a:rPr lang="en-IN" sz="1600" kern="100" dirty="0">
                          <a:effectLst/>
                        </a:rPr>
                        <a:t>Multiclass classification</a:t>
                      </a:r>
                      <a:endParaRPr lang="en-IN" sz="1600" kern="100" dirty="0">
                        <a:effectLst/>
                        <a:latin typeface="Calibri" panose="020F0502020204030204" pitchFamily="34" charset="0"/>
                        <a:cs typeface="Times New Roman" panose="02020603050405020304" pitchFamily="18" charset="0"/>
                      </a:endParaRPr>
                    </a:p>
                  </a:txBody>
                  <a:tcPr marL="86375" marR="86375" marT="43188" marB="43188"/>
                </a:tc>
                <a:tc>
                  <a:txBody>
                    <a:bodyPr/>
                    <a:lstStyle/>
                    <a:p>
                      <a:pPr algn="l">
                        <a:lnSpc>
                          <a:spcPct val="107000"/>
                        </a:lnSpc>
                      </a:pPr>
                      <a:r>
                        <a:rPr lang="en-IN" sz="1600" kern="1400" spc="-50" dirty="0">
                          <a:effectLst/>
                        </a:rPr>
                        <a:t>Base paper</a:t>
                      </a:r>
                      <a:endParaRPr lang="en-IN" sz="16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86375" marR="86375" marT="43188" marB="43188"/>
                </a:tc>
                <a:tc>
                  <a:txBody>
                    <a:bodyPr/>
                    <a:lstStyle/>
                    <a:p>
                      <a:pPr algn="l">
                        <a:lnSpc>
                          <a:spcPct val="107000"/>
                        </a:lnSpc>
                      </a:pPr>
                      <a:r>
                        <a:rPr lang="en-IN" sz="1600" kern="1400" spc="-50">
                          <a:effectLst/>
                        </a:rPr>
                        <a:t>Experiment result</a:t>
                      </a:r>
                      <a:endParaRPr lang="en-IN" sz="1600" kern="1400" spc="-5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7555211"/>
                  </a:ext>
                </a:extLst>
              </a:tr>
              <a:tr h="1514351">
                <a:tc>
                  <a:txBody>
                    <a:bodyPr/>
                    <a:lstStyle/>
                    <a:p>
                      <a:pPr algn="l">
                        <a:lnSpc>
                          <a:spcPct val="107000"/>
                        </a:lnSpc>
                      </a:pPr>
                      <a:r>
                        <a:rPr lang="en-IN" sz="1600" kern="1400" spc="-50" dirty="0">
                          <a:effectLst/>
                        </a:rPr>
                        <a:t>Paper title</a:t>
                      </a:r>
                      <a:endParaRPr lang="en-IN" sz="16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86375" marR="86375" marT="43188" marB="43188"/>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600" kern="1400" spc="-50" dirty="0">
                          <a:effectLst/>
                        </a:rPr>
                        <a:t> </a:t>
                      </a:r>
                      <a:r>
                        <a:rPr lang="en-IN" sz="1600" kern="1800" dirty="0" err="1">
                          <a:solidFill>
                            <a:srgbClr val="111111"/>
                          </a:solidFill>
                          <a:effectLst/>
                        </a:rPr>
                        <a:t>MonkeypoxHybridNet</a:t>
                      </a:r>
                      <a:r>
                        <a:rPr lang="en-IN" sz="1600" kern="1800" dirty="0">
                          <a:solidFill>
                            <a:srgbClr val="111111"/>
                          </a:solidFill>
                          <a:effectLst/>
                        </a:rPr>
                        <a:t>: A hybrid deep convolutional neural network model for monkeypox disease detection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781" marR="64781" marT="8997" marB="0"/>
                </a:tc>
                <a:tc>
                  <a:txBody>
                    <a:bodyPr/>
                    <a:lstStyle/>
                    <a:p>
                      <a:pPr algn="l">
                        <a:lnSpc>
                          <a:spcPct val="107000"/>
                        </a:lnSpc>
                      </a:pPr>
                      <a:endParaRPr lang="en-IN" sz="16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35272963"/>
                  </a:ext>
                </a:extLst>
              </a:tr>
              <a:tr h="3151163">
                <a:tc>
                  <a:txBody>
                    <a:bodyPr/>
                    <a:lstStyle/>
                    <a:p>
                      <a:pPr algn="l">
                        <a:lnSpc>
                          <a:spcPct val="107000"/>
                        </a:lnSpc>
                      </a:pPr>
                      <a:r>
                        <a:rPr lang="en-IN" sz="1600" kern="1400" spc="-50" dirty="0">
                          <a:effectLst/>
                        </a:rPr>
                        <a:t>Description</a:t>
                      </a:r>
                      <a:endParaRPr lang="en-IN" sz="16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86375" marR="86375" marT="43188" marB="43188"/>
                </a:tc>
                <a:tc>
                  <a:txBody>
                    <a:bodyPr/>
                    <a:lstStyle/>
                    <a:p>
                      <a:pPr>
                        <a:lnSpc>
                          <a:spcPct val="107000"/>
                        </a:lnSpc>
                        <a:spcAft>
                          <a:spcPts val="800"/>
                        </a:spcAft>
                      </a:pPr>
                      <a:r>
                        <a:rPr lang="en-IN" sz="1600" kern="1400" spc="-50" dirty="0">
                          <a:effectLst/>
                        </a:rPr>
                        <a:t> </a:t>
                      </a:r>
                      <a:r>
                        <a:rPr lang="en-IN" sz="1600" dirty="0">
                          <a:effectLst/>
                        </a:rPr>
                        <a:t>Monkeypox </a:t>
                      </a:r>
                      <a:r>
                        <a:rPr lang="en-IN" sz="1600" dirty="0" err="1">
                          <a:effectLst/>
                        </a:rPr>
                        <a:t>HybridNet</a:t>
                      </a:r>
                      <a:r>
                        <a:rPr lang="en-IN" sz="1600" dirty="0">
                          <a:effectLst/>
                        </a:rPr>
                        <a:t> has three different deepCNNmodels.TheyareResNet50,VGG19, and InceptionV3. The image input size is (224,224,3). It is wide spread and used in CNN models. First, the input image goes parallel to ResNet40, VGG19, andInceptionV3 models. Next, the outputs of the three models are fatted and collected. after this stage, the information goes to the dense layer. Finally, with dropout layer, the class is determined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781" marR="64781" marT="8997" marB="0"/>
                </a:tc>
                <a:tc>
                  <a:txBody>
                    <a:bodyPr/>
                    <a:lstStyle/>
                    <a:p>
                      <a:pPr algn="l">
                        <a:lnSpc>
                          <a:spcPct val="107000"/>
                        </a:lnSpc>
                      </a:pPr>
                      <a:r>
                        <a:rPr lang="en-US" sz="1600" kern="1400" spc="-50" dirty="0">
                          <a:effectLst/>
                        </a:rPr>
                        <a:t>DenseNet121, had a total of 22,315,329 parameters</a:t>
                      </a:r>
                      <a:endParaRPr lang="en-IN" sz="16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95690882"/>
                  </a:ext>
                </a:extLst>
              </a:tr>
              <a:tr h="1238200">
                <a:tc>
                  <a:txBody>
                    <a:bodyPr/>
                    <a:lstStyle/>
                    <a:p>
                      <a:pPr algn="l">
                        <a:lnSpc>
                          <a:spcPct val="107000"/>
                        </a:lnSpc>
                      </a:pPr>
                      <a:r>
                        <a:rPr lang="en-IN" sz="1600" kern="1400" spc="-50">
                          <a:effectLst/>
                        </a:rPr>
                        <a:t>Result</a:t>
                      </a:r>
                      <a:endParaRPr lang="en-IN" sz="1600" kern="1400" spc="-5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86375" marR="86375" marT="43188" marB="43188"/>
                </a:tc>
                <a:tc>
                  <a:txBody>
                    <a:bodyPr/>
                    <a:lstStyle/>
                    <a:p>
                      <a:pPr>
                        <a:lnSpc>
                          <a:spcPct val="107000"/>
                        </a:lnSpc>
                        <a:spcAft>
                          <a:spcPts val="800"/>
                        </a:spcAft>
                      </a:pPr>
                      <a:r>
                        <a:rPr lang="en-IN" sz="1600" dirty="0" err="1">
                          <a:effectLst/>
                        </a:rPr>
                        <a:t>MonkeypoxHybridNet</a:t>
                      </a:r>
                      <a:r>
                        <a:rPr lang="en-IN" sz="1600" dirty="0">
                          <a:effectLst/>
                        </a:rPr>
                        <a:t> gives 0.842 accuracy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6375" marR="86375" marT="43188" marB="43188"/>
                </a:tc>
                <a:tc>
                  <a:txBody>
                    <a:bodyPr/>
                    <a:lstStyle/>
                    <a:p>
                      <a:pPr algn="l">
                        <a:lnSpc>
                          <a:spcPct val="107000"/>
                        </a:lnSpc>
                      </a:pPr>
                      <a:r>
                        <a:rPr lang="en-IN" sz="1600" kern="1400" spc="-50" dirty="0">
                          <a:effectLst/>
                        </a:rPr>
                        <a:t> </a:t>
                      </a:r>
                      <a:r>
                        <a:rPr lang="en-US" sz="1600" kern="1400" spc="-50" dirty="0">
                          <a:effectLst/>
                        </a:rPr>
                        <a:t>DenseNet121 achieved an accuracy of 99%</a:t>
                      </a:r>
                      <a:endParaRPr lang="en-IN" sz="16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70650532"/>
                  </a:ext>
                </a:extLst>
              </a:tr>
            </a:tbl>
          </a:graphicData>
        </a:graphic>
      </p:graphicFrame>
    </p:spTree>
    <p:extLst>
      <p:ext uri="{BB962C8B-B14F-4D97-AF65-F5344CB8AC3E}">
        <p14:creationId xmlns:p14="http://schemas.microsoft.com/office/powerpoint/2010/main" val="1251453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696A9-533D-0FDC-570F-7E1ABFDF891D}"/>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Future Work</a:t>
            </a:r>
          </a:p>
        </p:txBody>
      </p:sp>
      <p:sp>
        <p:nvSpPr>
          <p:cNvPr id="3" name="Content Placeholder 2">
            <a:extLst>
              <a:ext uri="{FF2B5EF4-FFF2-40B4-BE49-F238E27FC236}">
                <a16:creationId xmlns:a16="http://schemas.microsoft.com/office/drawing/2014/main" id="{86F98FA5-1511-EEA1-CA05-E41BD8B563C7}"/>
              </a:ext>
            </a:extLst>
          </p:cNvPr>
          <p:cNvSpPr>
            <a:spLocks noGrp="1"/>
          </p:cNvSpPr>
          <p:nvPr>
            <p:ph idx="1"/>
          </p:nvPr>
        </p:nvSpPr>
        <p:spPr>
          <a:xfrm>
            <a:off x="1371599" y="2318197"/>
            <a:ext cx="9724031" cy="3683358"/>
          </a:xfrm>
          <a:ln>
            <a:solidFill>
              <a:schemeClr val="bg1"/>
            </a:solidFill>
          </a:ln>
        </p:spPr>
        <p:style>
          <a:lnRef idx="2">
            <a:schemeClr val="accent1"/>
          </a:lnRef>
          <a:fillRef idx="1">
            <a:schemeClr val="lt1"/>
          </a:fillRef>
          <a:effectRef idx="0">
            <a:schemeClr val="accent1"/>
          </a:effectRef>
          <a:fontRef idx="minor">
            <a:schemeClr val="dk1"/>
          </a:fontRef>
        </p:style>
        <p:txBody>
          <a:bodyPr anchor="ctr">
            <a:normAutofit/>
          </a:bodyPr>
          <a:lstStyle/>
          <a:p>
            <a:pPr algn="just"/>
            <a:r>
              <a:rPr lang="en-US" sz="2000" dirty="0">
                <a:latin typeface="Söhne"/>
              </a:rPr>
              <a:t>We can refine and modify our other models to achieve </a:t>
            </a:r>
            <a:r>
              <a:rPr lang="en-IN" sz="2000" dirty="0">
                <a:latin typeface="Söhne"/>
              </a:rPr>
              <a:t>DenseNet121</a:t>
            </a:r>
            <a:r>
              <a:rPr lang="en-US" sz="2000" dirty="0">
                <a:latin typeface="Söhne"/>
              </a:rPr>
              <a:t> accuracy. </a:t>
            </a:r>
          </a:p>
          <a:p>
            <a:pPr algn="just"/>
            <a:r>
              <a:rPr lang="en-US" sz="2000" dirty="0">
                <a:latin typeface="Söhne"/>
              </a:rPr>
              <a:t>Add more images to our dataset</a:t>
            </a:r>
          </a:p>
          <a:p>
            <a:pPr marL="0" indent="0" algn="just">
              <a:buNone/>
            </a:pPr>
            <a:endParaRPr lang="en-IN" sz="2000" dirty="0"/>
          </a:p>
          <a:p>
            <a:pPr marL="0" indent="0" algn="just">
              <a:buNone/>
            </a:pPr>
            <a:endParaRPr lang="en-IN" sz="2000" dirty="0"/>
          </a:p>
        </p:txBody>
      </p:sp>
    </p:spTree>
    <p:extLst>
      <p:ext uri="{BB962C8B-B14F-4D97-AF65-F5344CB8AC3E}">
        <p14:creationId xmlns:p14="http://schemas.microsoft.com/office/powerpoint/2010/main" val="47683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B861D1E-9B88-7F1E-03B4-351C2E40129A}"/>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Thank you</a:t>
            </a:r>
          </a:p>
        </p:txBody>
      </p:sp>
    </p:spTree>
    <p:extLst>
      <p:ext uri="{BB962C8B-B14F-4D97-AF65-F5344CB8AC3E}">
        <p14:creationId xmlns:p14="http://schemas.microsoft.com/office/powerpoint/2010/main" val="202715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1C55D1-E69C-5251-507C-199C4CCBE141}"/>
              </a:ext>
            </a:extLst>
          </p:cNvPr>
          <p:cNvSpPr>
            <a:spLocks noGrp="1"/>
          </p:cNvSpPr>
          <p:nvPr>
            <p:ph type="title"/>
          </p:nvPr>
        </p:nvSpPr>
        <p:spPr>
          <a:xfrm>
            <a:off x="1043631" y="809898"/>
            <a:ext cx="9942716" cy="1554480"/>
          </a:xfrm>
        </p:spPr>
        <p:txBody>
          <a:bodyPr anchor="ctr">
            <a:normAutofit/>
          </a:bodyPr>
          <a:lstStyle/>
          <a:p>
            <a:r>
              <a:rPr lang="en-US" sz="4800"/>
              <a:t>Problem statement</a:t>
            </a:r>
            <a:endParaRPr lang="en-IN" sz="4800"/>
          </a:p>
        </p:txBody>
      </p:sp>
      <p:sp>
        <p:nvSpPr>
          <p:cNvPr id="3" name="Content Placeholder 2">
            <a:extLst>
              <a:ext uri="{FF2B5EF4-FFF2-40B4-BE49-F238E27FC236}">
                <a16:creationId xmlns:a16="http://schemas.microsoft.com/office/drawing/2014/main" id="{782634BE-1FE5-87D1-83D6-B46BB4F7F04F}"/>
              </a:ext>
            </a:extLst>
          </p:cNvPr>
          <p:cNvSpPr>
            <a:spLocks noGrp="1"/>
          </p:cNvSpPr>
          <p:nvPr>
            <p:ph idx="1"/>
          </p:nvPr>
        </p:nvSpPr>
        <p:spPr>
          <a:xfrm>
            <a:off x="1045028" y="3017522"/>
            <a:ext cx="9941319" cy="3124658"/>
          </a:xfrm>
        </p:spPr>
        <p:txBody>
          <a:bodyPr anchor="ctr">
            <a:normAutofit/>
          </a:bodyPr>
          <a:lstStyle/>
          <a:p>
            <a:r>
              <a:rPr lang="en-US" sz="2000"/>
              <a:t> Monkeypox is considered dangerous due to its infectiousness, potential to cause serious symptoms, and ability to spread quickly in areas with weak health systems.</a:t>
            </a:r>
            <a:endParaRPr lang="en-IN" sz="2000"/>
          </a:p>
          <a:p>
            <a:r>
              <a:rPr lang="en-US" sz="2000"/>
              <a:t>The objective is that we need an automated diagnostic system that can accurately and quickly detect monkeypox by analyzing images of skin lesions. Our Model can help to automate the diagnostic process and reduce the need for human involvement, potentially leading to faster diagnoses.</a:t>
            </a:r>
            <a:endParaRPr lang="en-IN" sz="2000"/>
          </a:p>
          <a:p>
            <a:r>
              <a:rPr lang="en-US" sz="2000"/>
              <a:t>Manual diagnosis of skin diseases by visiting and consulting dermatologists is time consuming and costly.</a:t>
            </a:r>
            <a:endParaRPr lang="en-IN" sz="2000"/>
          </a:p>
          <a:p>
            <a:r>
              <a:rPr lang="en-US" sz="2000"/>
              <a:t>Need of domain expertise for differentiate between monkeypox and other.  </a:t>
            </a:r>
            <a:endParaRPr lang="en-IN" sz="2000"/>
          </a:p>
          <a:p>
            <a:endParaRPr lang="en-IN"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2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6"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94DA3-E83F-EF1A-5D10-BBA04618BA67}"/>
              </a:ext>
            </a:extLst>
          </p:cNvPr>
          <p:cNvSpPr>
            <a:spLocks noGrp="1"/>
          </p:cNvSpPr>
          <p:nvPr>
            <p:ph type="title"/>
          </p:nvPr>
        </p:nvSpPr>
        <p:spPr>
          <a:xfrm>
            <a:off x="1043631" y="873940"/>
            <a:ext cx="4928291" cy="1035781"/>
          </a:xfrm>
        </p:spPr>
        <p:txBody>
          <a:bodyPr anchor="ctr">
            <a:normAutofit/>
          </a:bodyPr>
          <a:lstStyle/>
          <a:p>
            <a:r>
              <a:rPr lang="en-US" sz="3600" b="1"/>
              <a:t>Dataset</a:t>
            </a:r>
            <a:endParaRPr lang="en-IN" sz="3600" b="1"/>
          </a:p>
        </p:txBody>
      </p:sp>
      <p:sp>
        <p:nvSpPr>
          <p:cNvPr id="3" name="Content Placeholder 2">
            <a:extLst>
              <a:ext uri="{FF2B5EF4-FFF2-40B4-BE49-F238E27FC236}">
                <a16:creationId xmlns:a16="http://schemas.microsoft.com/office/drawing/2014/main" id="{D3FA745F-F447-DED3-8DF3-718E74111919}"/>
              </a:ext>
            </a:extLst>
          </p:cNvPr>
          <p:cNvSpPr>
            <a:spLocks noGrp="1"/>
          </p:cNvSpPr>
          <p:nvPr>
            <p:ph idx="1"/>
          </p:nvPr>
        </p:nvSpPr>
        <p:spPr>
          <a:xfrm>
            <a:off x="1045029" y="2524721"/>
            <a:ext cx="4991629" cy="3677123"/>
          </a:xfrm>
        </p:spPr>
        <p:txBody>
          <a:bodyPr anchor="ctr">
            <a:normAutofit/>
          </a:bodyPr>
          <a:lstStyle/>
          <a:p>
            <a:r>
              <a:rPr lang="en-US" sz="1800" dirty="0">
                <a:effectLst/>
                <a:latin typeface="Times New Roman" panose="02020603050405020304" pitchFamily="18" charset="0"/>
                <a:ea typeface="Cambria" panose="02040503050406030204" pitchFamily="18" charset="0"/>
                <a:cs typeface="Cambria" panose="02040503050406030204" pitchFamily="18" charset="0"/>
              </a:rPr>
              <a:t>The dataset, known as the Monkeypox Skin Images Dataset (MSID), comprises four classes: Monkeypox, Chickenpox, Measles, and Normal. The Chickenpox class contains 107 images, the Measles class has 91 images, the Monkeypox class includes 279 images, and the Normal class consists of 293 images as shown below.</a:t>
            </a: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endParaRPr lang="en-IN" sz="1800" dirty="0"/>
          </a:p>
        </p:txBody>
      </p:sp>
      <p:sp>
        <p:nvSpPr>
          <p:cNvPr id="19" name="Rectangle 18">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raph&#10;&#10;Description automatically generated with low confidence">
            <a:extLst>
              <a:ext uri="{FF2B5EF4-FFF2-40B4-BE49-F238E27FC236}">
                <a16:creationId xmlns:a16="http://schemas.microsoft.com/office/drawing/2014/main" id="{8A7FEBA3-F97B-975F-D99E-4D783BC390AE}"/>
              </a:ext>
            </a:extLst>
          </p:cNvPr>
          <p:cNvPicPr>
            <a:picLocks noChangeAspect="1"/>
          </p:cNvPicPr>
          <p:nvPr/>
        </p:nvPicPr>
        <p:blipFill rotWithShape="1">
          <a:blip r:embed="rId2"/>
          <a:srcRect l="45624" t="-2258" r="-836" b="-4559"/>
          <a:stretch/>
        </p:blipFill>
        <p:spPr bwMode="auto">
          <a:xfrm>
            <a:off x="7796306" y="841905"/>
            <a:ext cx="2395425" cy="2317178"/>
          </a:xfrm>
          <a:prstGeom prst="rect">
            <a:avLst/>
          </a:prstGeom>
          <a:extLst>
            <a:ext uri="{53640926-AAD7-44D8-BBD7-CCE9431645EC}">
              <a14:shadowObscured xmlns:a14="http://schemas.microsoft.com/office/drawing/2010/main"/>
            </a:ext>
          </a:extLst>
        </p:spPr>
      </p:pic>
      <p:sp>
        <p:nvSpPr>
          <p:cNvPr id="21" name="Rectangle 20">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Description automatically generated with low confidence">
            <a:extLst>
              <a:ext uri="{FF2B5EF4-FFF2-40B4-BE49-F238E27FC236}">
                <a16:creationId xmlns:a16="http://schemas.microsoft.com/office/drawing/2014/main" id="{291D8F28-EA49-DCFD-C333-6B54600E81CE}"/>
              </a:ext>
            </a:extLst>
          </p:cNvPr>
          <p:cNvPicPr>
            <a:picLocks noChangeAspect="1"/>
          </p:cNvPicPr>
          <p:nvPr/>
        </p:nvPicPr>
        <p:blipFill rotWithShape="1">
          <a:blip r:embed="rId2"/>
          <a:srcRect l="1560" t="-2258" r="55178" b="4432"/>
          <a:stretch/>
        </p:blipFill>
        <p:spPr bwMode="auto">
          <a:xfrm>
            <a:off x="7796305" y="3403485"/>
            <a:ext cx="2395425" cy="2708322"/>
          </a:xfrm>
          <a:prstGeom prst="rect">
            <a:avLst/>
          </a:prstGeom>
          <a:extLst>
            <a:ext uri="{53640926-AAD7-44D8-BBD7-CCE9431645EC}">
              <a14:shadowObscured xmlns:a14="http://schemas.microsoft.com/office/drawing/2010/main"/>
            </a:ext>
          </a:extLst>
        </p:spPr>
      </p:pic>
      <p:cxnSp>
        <p:nvCxnSpPr>
          <p:cNvPr id="23" name="Straight Connector 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5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CD19-3C42-D82E-7FB2-16DA63D5FE77}"/>
              </a:ext>
            </a:extLst>
          </p:cNvPr>
          <p:cNvSpPr>
            <a:spLocks noGrp="1"/>
          </p:cNvSpPr>
          <p:nvPr>
            <p:ph type="title"/>
          </p:nvPr>
        </p:nvSpPr>
        <p:spPr/>
        <p:txBody>
          <a:bodyPr/>
          <a:lstStyle/>
          <a:p>
            <a:r>
              <a:rPr lang="en-US" dirty="0"/>
              <a:t>Augmented Data</a:t>
            </a:r>
            <a:endParaRPr lang="en-IN" dirty="0"/>
          </a:p>
        </p:txBody>
      </p:sp>
      <p:graphicFrame>
        <p:nvGraphicFramePr>
          <p:cNvPr id="5" name="Table 5">
            <a:extLst>
              <a:ext uri="{FF2B5EF4-FFF2-40B4-BE49-F238E27FC236}">
                <a16:creationId xmlns:a16="http://schemas.microsoft.com/office/drawing/2014/main" id="{3DF94E8E-57C8-9E2F-0CB0-B2F3B579710D}"/>
              </a:ext>
            </a:extLst>
          </p:cNvPr>
          <p:cNvGraphicFramePr>
            <a:graphicFrameLocks noGrp="1"/>
          </p:cNvGraphicFramePr>
          <p:nvPr>
            <p:ph idx="1"/>
          </p:nvPr>
        </p:nvGraphicFramePr>
        <p:xfrm>
          <a:off x="838200" y="2321168"/>
          <a:ext cx="10515600" cy="4417257"/>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690449354"/>
                    </a:ext>
                  </a:extLst>
                </a:gridCol>
                <a:gridCol w="5257800">
                  <a:extLst>
                    <a:ext uri="{9D8B030D-6E8A-4147-A177-3AD203B41FA5}">
                      <a16:colId xmlns:a16="http://schemas.microsoft.com/office/drawing/2014/main" val="3464134547"/>
                    </a:ext>
                  </a:extLst>
                </a:gridCol>
              </a:tblGrid>
              <a:tr h="749860">
                <a:tc>
                  <a:txBody>
                    <a:bodyPr/>
                    <a:lstStyle/>
                    <a:p>
                      <a:r>
                        <a:rPr lang="en-US" dirty="0"/>
                        <a:t> Binary dataset</a:t>
                      </a:r>
                      <a:endParaRPr lang="en-IN" dirty="0"/>
                    </a:p>
                  </a:txBody>
                  <a:tcPr/>
                </a:tc>
                <a:tc>
                  <a:txBody>
                    <a:bodyPr/>
                    <a:lstStyle/>
                    <a:p>
                      <a:r>
                        <a:rPr lang="en-US" dirty="0"/>
                        <a:t>Multiclass Dataset</a:t>
                      </a:r>
                      <a:endParaRPr lang="en-IN" dirty="0"/>
                    </a:p>
                  </a:txBody>
                  <a:tcPr/>
                </a:tc>
                <a:extLst>
                  <a:ext uri="{0D108BD9-81ED-4DB2-BD59-A6C34878D82A}">
                    <a16:rowId xmlns:a16="http://schemas.microsoft.com/office/drawing/2014/main" val="1512763412"/>
                  </a:ext>
                </a:extLst>
              </a:tr>
              <a:tr h="2373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we combined the measles, chickenpox, and normal images into a single class called "non-monkeypox.“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To increase the diversity and size of the dataset, we employed augmentation techniques, resulting in the generation of 1439 monkeypox images (MP) and 1764 non-monkeypox images (NMP).</a:t>
                      </a:r>
                      <a:endParaRPr lang="en-IN" dirty="0"/>
                    </a:p>
                  </a:txBody>
                  <a:tcPr/>
                </a:tc>
                <a:tc>
                  <a:txBody>
                    <a:bodyPr/>
                    <a:lstStyle/>
                    <a:p>
                      <a:r>
                        <a:rPr lang="en-US" sz="1800" kern="1200" dirty="0">
                          <a:solidFill>
                            <a:schemeClr val="dk1"/>
                          </a:solidFill>
                          <a:effectLst/>
                          <a:latin typeface="+mn-lt"/>
                          <a:ea typeface="+mn-ea"/>
                          <a:cs typeface="+mn-cs"/>
                        </a:rPr>
                        <a:t>we already had four distinct classes. To enhance the dataset and account for class imbalances, we performed data augmentation by generating 1000 augmented images for each class. This process aimed to increase the variability and robustness of the dataset, providing a more comprehensive representation of the different skin conditions present in the MSID</a:t>
                      </a:r>
                      <a:endParaRPr lang="en-IN" dirty="0"/>
                    </a:p>
                  </a:txBody>
                  <a:tcPr/>
                </a:tc>
                <a:extLst>
                  <a:ext uri="{0D108BD9-81ED-4DB2-BD59-A6C34878D82A}">
                    <a16:rowId xmlns:a16="http://schemas.microsoft.com/office/drawing/2014/main" val="2938726596"/>
                  </a:ext>
                </a:extLst>
              </a:tr>
              <a:tr h="1294278">
                <a:tc>
                  <a:txBody>
                    <a:bodyPr/>
                    <a:lstStyle/>
                    <a:p>
                      <a:endParaRPr lang="en-US" sz="1800" kern="1200" dirty="0">
                        <a:solidFill>
                          <a:schemeClr val="dk1"/>
                        </a:solidFill>
                        <a:effectLst/>
                        <a:latin typeface="+mn-lt"/>
                        <a:ea typeface="+mn-ea"/>
                        <a:cs typeface="+mn-cs"/>
                      </a:endParaRPr>
                    </a:p>
                    <a:p>
                      <a:endParaRPr lang="en-IN" dirty="0"/>
                    </a:p>
                  </a:txBody>
                  <a:tcPr/>
                </a:tc>
                <a:tc>
                  <a:txBody>
                    <a:bodyPr/>
                    <a:lstStyle/>
                    <a:p>
                      <a:endParaRPr lang="en-IN" dirty="0"/>
                    </a:p>
                  </a:txBody>
                  <a:tcPr/>
                </a:tc>
                <a:extLst>
                  <a:ext uri="{0D108BD9-81ED-4DB2-BD59-A6C34878D82A}">
                    <a16:rowId xmlns:a16="http://schemas.microsoft.com/office/drawing/2014/main" val="2171039310"/>
                  </a:ext>
                </a:extLst>
              </a:tr>
            </a:tbl>
          </a:graphicData>
        </a:graphic>
      </p:graphicFrame>
      <p:pic>
        <p:nvPicPr>
          <p:cNvPr id="6" name="Picture 5">
            <a:extLst>
              <a:ext uri="{FF2B5EF4-FFF2-40B4-BE49-F238E27FC236}">
                <a16:creationId xmlns:a16="http://schemas.microsoft.com/office/drawing/2014/main" id="{758A2C75-F739-E69B-3D56-372A782CE31F}"/>
              </a:ext>
            </a:extLst>
          </p:cNvPr>
          <p:cNvPicPr>
            <a:picLocks noChangeAspect="1"/>
          </p:cNvPicPr>
          <p:nvPr/>
        </p:nvPicPr>
        <p:blipFill>
          <a:blip r:embed="rId2"/>
          <a:stretch>
            <a:fillRect/>
          </a:stretch>
        </p:blipFill>
        <p:spPr>
          <a:xfrm>
            <a:off x="1536087" y="5521325"/>
            <a:ext cx="3914775" cy="971550"/>
          </a:xfrm>
          <a:prstGeom prst="rect">
            <a:avLst/>
          </a:prstGeom>
        </p:spPr>
      </p:pic>
      <p:pic>
        <p:nvPicPr>
          <p:cNvPr id="7" name="Picture 6" descr="A collage of people with their hands on their cheeks&#10;&#10;Description automatically generated with low confidence">
            <a:extLst>
              <a:ext uri="{FF2B5EF4-FFF2-40B4-BE49-F238E27FC236}">
                <a16:creationId xmlns:a16="http://schemas.microsoft.com/office/drawing/2014/main" id="{A0B23AF6-75C0-A60C-470B-CEB31755987A}"/>
              </a:ext>
            </a:extLst>
          </p:cNvPr>
          <p:cNvPicPr>
            <a:picLocks noChangeAspect="1"/>
          </p:cNvPicPr>
          <p:nvPr/>
        </p:nvPicPr>
        <p:blipFill>
          <a:blip r:embed="rId3"/>
          <a:stretch>
            <a:fillRect/>
          </a:stretch>
        </p:blipFill>
        <p:spPr>
          <a:xfrm>
            <a:off x="6741140" y="5511800"/>
            <a:ext cx="3781425" cy="981075"/>
          </a:xfrm>
          <a:prstGeom prst="rect">
            <a:avLst/>
          </a:prstGeom>
        </p:spPr>
      </p:pic>
      <p:sp>
        <p:nvSpPr>
          <p:cNvPr id="8" name="TextBox 7">
            <a:extLst>
              <a:ext uri="{FF2B5EF4-FFF2-40B4-BE49-F238E27FC236}">
                <a16:creationId xmlns:a16="http://schemas.microsoft.com/office/drawing/2014/main" id="{969DC6B3-6064-67AC-98E9-60336AEB08AD}"/>
              </a:ext>
            </a:extLst>
          </p:cNvPr>
          <p:cNvSpPr txBox="1"/>
          <p:nvPr/>
        </p:nvSpPr>
        <p:spPr>
          <a:xfrm>
            <a:off x="956603" y="1515391"/>
            <a:ext cx="10397197" cy="369332"/>
          </a:xfrm>
          <a:prstGeom prst="rect">
            <a:avLst/>
          </a:prstGeom>
          <a:noFill/>
        </p:spPr>
        <p:txBody>
          <a:bodyPr wrap="square" rtlCol="0">
            <a:spAutoFit/>
          </a:bodyPr>
          <a:lstStyle/>
          <a:p>
            <a:r>
              <a:rPr lang="en-US" dirty="0"/>
              <a:t>Here we applied augmentation techniques to increase no of samples. </a:t>
            </a:r>
            <a:endParaRPr lang="en-IN" dirty="0"/>
          </a:p>
        </p:txBody>
      </p:sp>
    </p:spTree>
    <p:extLst>
      <p:ext uri="{BB962C8B-B14F-4D97-AF65-F5344CB8AC3E}">
        <p14:creationId xmlns:p14="http://schemas.microsoft.com/office/powerpoint/2010/main" val="90552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F3D0A1-7ED0-6A8F-5963-591CC8294618}"/>
              </a:ext>
            </a:extLst>
          </p:cNvPr>
          <p:cNvSpPr>
            <a:spLocks noGrp="1"/>
          </p:cNvSpPr>
          <p:nvPr>
            <p:ph type="title"/>
          </p:nvPr>
        </p:nvSpPr>
        <p:spPr>
          <a:xfrm>
            <a:off x="1043631" y="809898"/>
            <a:ext cx="9942716" cy="1554480"/>
          </a:xfrm>
        </p:spPr>
        <p:txBody>
          <a:bodyPr anchor="ctr">
            <a:normAutofit/>
          </a:bodyPr>
          <a:lstStyle/>
          <a:p>
            <a:r>
              <a:rPr lang="en-US" sz="4800"/>
              <a:t>Parameters used in augmentation</a:t>
            </a:r>
            <a:endParaRPr lang="en-IN" sz="4800"/>
          </a:p>
        </p:txBody>
      </p:sp>
      <p:sp>
        <p:nvSpPr>
          <p:cNvPr id="3" name="Content Placeholder 2">
            <a:extLst>
              <a:ext uri="{FF2B5EF4-FFF2-40B4-BE49-F238E27FC236}">
                <a16:creationId xmlns:a16="http://schemas.microsoft.com/office/drawing/2014/main" id="{7143EE4B-E270-7FFA-5FB4-2D1C8E4DF5D9}"/>
              </a:ext>
            </a:extLst>
          </p:cNvPr>
          <p:cNvSpPr>
            <a:spLocks noGrp="1"/>
          </p:cNvSpPr>
          <p:nvPr>
            <p:ph idx="1"/>
          </p:nvPr>
        </p:nvSpPr>
        <p:spPr>
          <a:xfrm>
            <a:off x="1045028" y="3017522"/>
            <a:ext cx="9941319" cy="3124658"/>
          </a:xfrm>
        </p:spPr>
        <p:txBody>
          <a:bodyPr anchor="ctr">
            <a:normAutofit/>
          </a:bodyPr>
          <a:lstStyle/>
          <a:p>
            <a:r>
              <a:rPr lang="en-US" sz="1300">
                <a:effectLst/>
                <a:latin typeface="Times New Roman" panose="02020603050405020304" pitchFamily="18" charset="0"/>
                <a:ea typeface="Cambria" panose="02040503050406030204" pitchFamily="18" charset="0"/>
              </a:rPr>
              <a:t>ImageDataGenerator is used for data augmentation, which involves generating new training images by applying various transformations to existing images. Data augmentation parameters are </a:t>
            </a:r>
          </a:p>
          <a:p>
            <a:r>
              <a:rPr lang="en-US" sz="1300">
                <a:effectLst/>
                <a:latin typeface="Times New Roman" panose="02020603050405020304" pitchFamily="18" charset="0"/>
                <a:ea typeface="Cambria" panose="02040503050406030204" pitchFamily="18" charset="0"/>
                <a:cs typeface="Cambria" panose="02040503050406030204" pitchFamily="18" charset="0"/>
              </a:rPr>
              <a:t>Rotation Range: Images can be rotated within a specified range (here, 20 degrees) to create variations in orientation.</a:t>
            </a:r>
            <a:endParaRPr lang="en-IN" sz="1300">
              <a:effectLst/>
              <a:latin typeface="Cambria" panose="02040503050406030204" pitchFamily="18" charset="0"/>
              <a:ea typeface="Cambria" panose="02040503050406030204" pitchFamily="18" charset="0"/>
              <a:cs typeface="Cambria" panose="02040503050406030204" pitchFamily="18" charset="0"/>
            </a:endParaRPr>
          </a:p>
          <a:p>
            <a:r>
              <a:rPr lang="en-US" sz="1300">
                <a:effectLst/>
                <a:latin typeface="Times New Roman" panose="02020603050405020304" pitchFamily="18" charset="0"/>
                <a:ea typeface="Cambria" panose="02040503050406030204" pitchFamily="18" charset="0"/>
                <a:cs typeface="Cambria" panose="02040503050406030204" pitchFamily="18" charset="0"/>
              </a:rPr>
              <a:t>Width and Height Shift Range: The images can be horizontally and vertically shifted within a given range (here, 0.1) to introduce translations in the data.</a:t>
            </a:r>
            <a:endParaRPr lang="en-IN" sz="1300">
              <a:effectLst/>
              <a:latin typeface="Cambria" panose="02040503050406030204" pitchFamily="18" charset="0"/>
              <a:ea typeface="Cambria" panose="02040503050406030204" pitchFamily="18" charset="0"/>
              <a:cs typeface="Cambria" panose="02040503050406030204" pitchFamily="18" charset="0"/>
            </a:endParaRPr>
          </a:p>
          <a:p>
            <a:r>
              <a:rPr lang="en-US" sz="1300">
                <a:effectLst/>
                <a:latin typeface="Times New Roman" panose="02020603050405020304" pitchFamily="18" charset="0"/>
                <a:ea typeface="Cambria" panose="02040503050406030204" pitchFamily="18" charset="0"/>
                <a:cs typeface="Cambria" panose="02040503050406030204" pitchFamily="18" charset="0"/>
              </a:rPr>
              <a:t>Shear Range: The shear transformation applies a skewing effect to the images within the defined range (here, 0.2), resulting in distorted shapes.</a:t>
            </a:r>
            <a:endParaRPr lang="en-IN" sz="1300">
              <a:effectLst/>
              <a:latin typeface="Cambria" panose="02040503050406030204" pitchFamily="18" charset="0"/>
              <a:ea typeface="Cambria" panose="02040503050406030204" pitchFamily="18" charset="0"/>
              <a:cs typeface="Cambria" panose="02040503050406030204" pitchFamily="18" charset="0"/>
            </a:endParaRPr>
          </a:p>
          <a:p>
            <a:r>
              <a:rPr lang="en-US" sz="1300">
                <a:effectLst/>
                <a:latin typeface="Times New Roman" panose="02020603050405020304" pitchFamily="18" charset="0"/>
                <a:ea typeface="Cambria" panose="02040503050406030204" pitchFamily="18" charset="0"/>
                <a:cs typeface="Cambria" panose="02040503050406030204" pitchFamily="18" charset="0"/>
              </a:rPr>
              <a:t>Zoom Range: The images can be randomly zoomed in or out within the specified range (here, 0.2), adding scale variations to the data.</a:t>
            </a:r>
            <a:endParaRPr lang="en-IN" sz="1300">
              <a:effectLst/>
              <a:latin typeface="Cambria" panose="02040503050406030204" pitchFamily="18" charset="0"/>
              <a:ea typeface="Cambria" panose="02040503050406030204" pitchFamily="18" charset="0"/>
              <a:cs typeface="Cambria" panose="02040503050406030204" pitchFamily="18" charset="0"/>
            </a:endParaRPr>
          </a:p>
          <a:p>
            <a:r>
              <a:rPr lang="en-US" sz="1300">
                <a:effectLst/>
                <a:latin typeface="Times New Roman" panose="02020603050405020304" pitchFamily="18" charset="0"/>
                <a:ea typeface="Cambria" panose="02040503050406030204" pitchFamily="18" charset="0"/>
                <a:cs typeface="Cambria" panose="02040503050406030204" pitchFamily="18" charset="0"/>
              </a:rPr>
              <a:t>Horizontal Flip: Images can be horizontally flipped, which helps to diversify the dataset by reflecting images.</a:t>
            </a:r>
            <a:endParaRPr lang="en-IN" sz="1300">
              <a:effectLst/>
              <a:latin typeface="Cambria" panose="02040503050406030204" pitchFamily="18" charset="0"/>
              <a:ea typeface="Cambria" panose="02040503050406030204" pitchFamily="18" charset="0"/>
              <a:cs typeface="Cambria" panose="02040503050406030204" pitchFamily="18" charset="0"/>
            </a:endParaRPr>
          </a:p>
          <a:p>
            <a:r>
              <a:rPr lang="en-US" sz="1300">
                <a:effectLst/>
                <a:latin typeface="Times New Roman" panose="02020603050405020304" pitchFamily="18" charset="0"/>
                <a:ea typeface="Cambria" panose="02040503050406030204" pitchFamily="18" charset="0"/>
                <a:cs typeface="Cambria" panose="02040503050406030204" pitchFamily="18" charset="0"/>
              </a:rPr>
              <a:t>Fill Mode: This determines how the missing pixels will be filled after applying transformations. 'Nearest' filling mode uses the closest pixel values.</a:t>
            </a:r>
            <a:endParaRPr lang="en-IN" sz="1300">
              <a:effectLst/>
              <a:latin typeface="Cambria" panose="02040503050406030204" pitchFamily="18" charset="0"/>
              <a:ea typeface="Cambria" panose="02040503050406030204" pitchFamily="18" charset="0"/>
              <a:cs typeface="Cambria" panose="02040503050406030204" pitchFamily="18" charset="0"/>
            </a:endParaRPr>
          </a:p>
          <a:p>
            <a:endParaRPr lang="en-IN" sz="13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5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69F2-6883-27F9-1104-71AC90125DFF}"/>
              </a:ext>
            </a:extLst>
          </p:cNvPr>
          <p:cNvSpPr>
            <a:spLocks noGrp="1"/>
          </p:cNvSpPr>
          <p:nvPr>
            <p:ph type="title"/>
          </p:nvPr>
        </p:nvSpPr>
        <p:spPr/>
        <p:txBody>
          <a:bodyPr/>
          <a:lstStyle/>
          <a:p>
            <a:r>
              <a:rPr lang="en-US" dirty="0"/>
              <a:t>Splitting dataset </a:t>
            </a:r>
            <a:endParaRPr lang="en-IN" dirty="0"/>
          </a:p>
        </p:txBody>
      </p:sp>
      <p:sp>
        <p:nvSpPr>
          <p:cNvPr id="3" name="Content Placeholder 2">
            <a:extLst>
              <a:ext uri="{FF2B5EF4-FFF2-40B4-BE49-F238E27FC236}">
                <a16:creationId xmlns:a16="http://schemas.microsoft.com/office/drawing/2014/main" id="{9B4D1F4A-C0B0-536D-F46C-3222ED22F959}"/>
              </a:ext>
            </a:extLst>
          </p:cNvPr>
          <p:cNvSpPr>
            <a:spLocks noGrp="1"/>
          </p:cNvSpPr>
          <p:nvPr>
            <p:ph idx="1"/>
          </p:nvPr>
        </p:nvSpPr>
        <p:spPr>
          <a:xfrm>
            <a:off x="705143" y="1496305"/>
            <a:ext cx="10781714" cy="2507224"/>
          </a:xfrm>
        </p:spPr>
        <p:txBody>
          <a:bodyPr>
            <a:normAutofit fontScale="85000" lnSpcReduction="20000"/>
          </a:bodyPr>
          <a:lstStyle/>
          <a:p>
            <a:endParaRPr lang="en-US" sz="1800" dirty="0">
              <a:effectLst/>
              <a:latin typeface="Times New Roman" panose="02020603050405020304" pitchFamily="18" charset="0"/>
              <a:ea typeface="Cambria" panose="02040503050406030204" pitchFamily="18" charset="0"/>
            </a:endParaRPr>
          </a:p>
          <a:p>
            <a:pPr>
              <a:lnSpc>
                <a:spcPct val="120000"/>
              </a:lnSpc>
            </a:pPr>
            <a:r>
              <a:rPr lang="en-US" sz="1800" dirty="0">
                <a:effectLst/>
                <a:latin typeface="Times New Roman" panose="02020603050405020304" pitchFamily="18" charset="0"/>
                <a:ea typeface="Cambria" panose="02040503050406030204" pitchFamily="18" charset="0"/>
              </a:rPr>
              <a:t>Before splitting our augmented data, we used the shuffling method to ensure that our model would become more generic. Shuffling the data helps to eliminate any inherent order or bias that might be present in the dataset. By randomly rearranging the augmented samples, we prevent the model from relying on any specific sequence or pattern during training.</a:t>
            </a:r>
          </a:p>
          <a:p>
            <a:pPr>
              <a:lnSpc>
                <a:spcPct val="120000"/>
              </a:lnSpc>
            </a:pPr>
            <a:endParaRPr lang="en-US" sz="1800" dirty="0">
              <a:effectLst/>
              <a:latin typeface="Times New Roman" panose="02020603050405020304" pitchFamily="18" charset="0"/>
              <a:ea typeface="Cambria" panose="02040503050406030204" pitchFamily="18" charset="0"/>
            </a:endParaRPr>
          </a:p>
          <a:p>
            <a:pPr>
              <a:lnSpc>
                <a:spcPct val="120000"/>
              </a:lnSpc>
            </a:pPr>
            <a:r>
              <a:rPr lang="en-US" sz="1800" dirty="0">
                <a:effectLst/>
                <a:latin typeface="Times New Roman" panose="02020603050405020304" pitchFamily="18" charset="0"/>
                <a:ea typeface="Cambria" panose="02040503050406030204" pitchFamily="18" charset="0"/>
              </a:rPr>
              <a:t>This approach allows our model to learn more robust and generalized representations, making it better equipped to handle unseen or new data we followed a specific data-splitting procedure to prepare our dataset for training and validation. After generating augmented images from MSID, we partitioned the data into a ratio of 8:2, meaning that 80% of the data was allocated for training, while the remaining 20% was set aside for validation purposes. </a:t>
            </a:r>
            <a:endParaRPr lang="en-IN" dirty="0"/>
          </a:p>
        </p:txBody>
      </p:sp>
      <p:pic>
        <p:nvPicPr>
          <p:cNvPr id="5" name="Picture 4">
            <a:extLst>
              <a:ext uri="{FF2B5EF4-FFF2-40B4-BE49-F238E27FC236}">
                <a16:creationId xmlns:a16="http://schemas.microsoft.com/office/drawing/2014/main" id="{288D4490-7020-FD90-5E62-684B7E0EBBAD}"/>
              </a:ext>
            </a:extLst>
          </p:cNvPr>
          <p:cNvPicPr>
            <a:picLocks noChangeAspect="1"/>
          </p:cNvPicPr>
          <p:nvPr/>
        </p:nvPicPr>
        <p:blipFill>
          <a:blip r:embed="rId2"/>
          <a:stretch>
            <a:fillRect/>
          </a:stretch>
        </p:blipFill>
        <p:spPr>
          <a:xfrm>
            <a:off x="1221251" y="4649373"/>
            <a:ext cx="9427992" cy="1692910"/>
          </a:xfrm>
          <a:prstGeom prst="rect">
            <a:avLst/>
          </a:prstGeom>
        </p:spPr>
      </p:pic>
    </p:spTree>
    <p:extLst>
      <p:ext uri="{BB962C8B-B14F-4D97-AF65-F5344CB8AC3E}">
        <p14:creationId xmlns:p14="http://schemas.microsoft.com/office/powerpoint/2010/main" val="83375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D8B7F-26EC-CCEC-CEDF-794F4155C580}"/>
              </a:ext>
            </a:extLst>
          </p:cNvPr>
          <p:cNvSpPr>
            <a:spLocks noGrp="1"/>
          </p:cNvSpPr>
          <p:nvPr>
            <p:ph type="title"/>
          </p:nvPr>
        </p:nvSpPr>
        <p:spPr>
          <a:xfrm>
            <a:off x="1043631" y="809898"/>
            <a:ext cx="9942716" cy="1554480"/>
          </a:xfrm>
        </p:spPr>
        <p:txBody>
          <a:bodyPr anchor="ctr">
            <a:normAutofit/>
          </a:bodyPr>
          <a:lstStyle/>
          <a:p>
            <a:r>
              <a:rPr lang="en-US" sz="4800"/>
              <a:t>Techniques used</a:t>
            </a:r>
            <a:endParaRPr lang="en-IN" sz="4800"/>
          </a:p>
        </p:txBody>
      </p:sp>
      <p:sp>
        <p:nvSpPr>
          <p:cNvPr id="3" name="Content Placeholder 2">
            <a:extLst>
              <a:ext uri="{FF2B5EF4-FFF2-40B4-BE49-F238E27FC236}">
                <a16:creationId xmlns:a16="http://schemas.microsoft.com/office/drawing/2014/main" id="{9D2819F7-AA35-75E6-6CD3-0D1DC67CB0E0}"/>
              </a:ext>
            </a:extLst>
          </p:cNvPr>
          <p:cNvSpPr>
            <a:spLocks noGrp="1"/>
          </p:cNvSpPr>
          <p:nvPr>
            <p:ph idx="1"/>
          </p:nvPr>
        </p:nvSpPr>
        <p:spPr>
          <a:xfrm>
            <a:off x="1045028" y="3017522"/>
            <a:ext cx="9941319" cy="3124658"/>
          </a:xfrm>
        </p:spPr>
        <p:txBody>
          <a:bodyPr anchor="ctr">
            <a:normAutofit/>
          </a:bodyPr>
          <a:lstStyle/>
          <a:p>
            <a:r>
              <a:rPr lang="en-US" sz="1900" b="1" i="0">
                <a:effectLst/>
                <a:latin typeface="Söhne"/>
              </a:rPr>
              <a:t>Reduce LR On Plateau </a:t>
            </a:r>
            <a:r>
              <a:rPr lang="en-US" sz="1900" b="0" i="0">
                <a:effectLst/>
                <a:latin typeface="Söhne"/>
              </a:rPr>
              <a:t>is a technique commonly used in training deep learning models to dynamically adjust the learning rate during the training process. It is a learning rate scheduler that monitors a specified metric, such as validation loss or accuracy and reduces the learning rate when the monitored metric stops improving</a:t>
            </a:r>
          </a:p>
          <a:p>
            <a:r>
              <a:rPr lang="en-US" sz="1900" b="1" i="0">
                <a:effectLst/>
                <a:latin typeface="Söhne"/>
              </a:rPr>
              <a:t>Early Stopping</a:t>
            </a:r>
            <a:r>
              <a:rPr lang="en-US" sz="1900" b="0" i="0">
                <a:effectLst/>
                <a:latin typeface="Söhne"/>
              </a:rPr>
              <a:t> is a technique used during the training of machine learning models to prevent overfitting and determine the optimal stopping point based on a monitored metric. It allows the training process to automatically stop when the monitored metric no longer improves, thus avoiding unnecessary computations and potentially saving time.</a:t>
            </a:r>
          </a:p>
          <a:p>
            <a:r>
              <a:rPr lang="en-US" sz="1900" b="1" i="0">
                <a:effectLst/>
                <a:latin typeface="Söhne"/>
              </a:rPr>
              <a:t>Dropout </a:t>
            </a:r>
            <a:r>
              <a:rPr lang="en-US" sz="1900" b="0" i="0">
                <a:effectLst/>
                <a:latin typeface="Söhne"/>
              </a:rPr>
              <a:t>It involves randomly "dropping out" a fraction of the neurons (units) in a layer during training, effectively forcing the model to learn more robust and generalized representations.</a:t>
            </a:r>
            <a:endParaRPr lang="en-US" sz="1900">
              <a:latin typeface="Söhne"/>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196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4637</TotalTime>
  <Words>2718</Words>
  <Application>Microsoft Office PowerPoint</Application>
  <PresentationFormat>Widescreen</PresentationFormat>
  <Paragraphs>186</Paragraphs>
  <Slides>33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Cambria</vt:lpstr>
      <vt:lpstr>Söhne</vt:lpstr>
      <vt:lpstr>Times New Roman</vt:lpstr>
      <vt:lpstr>Office Theme</vt:lpstr>
      <vt:lpstr>PowerPoint Presentation</vt:lpstr>
      <vt:lpstr>content</vt:lpstr>
      <vt:lpstr>Introduction</vt:lpstr>
      <vt:lpstr>Problem statement</vt:lpstr>
      <vt:lpstr>Dataset</vt:lpstr>
      <vt:lpstr>Augmented Data</vt:lpstr>
      <vt:lpstr>Parameters used in augmentation</vt:lpstr>
      <vt:lpstr>Splitting dataset </vt:lpstr>
      <vt:lpstr>Techniques used</vt:lpstr>
      <vt:lpstr>Design of Experiment</vt:lpstr>
      <vt:lpstr>Result</vt:lpstr>
      <vt:lpstr>CNN Architecture </vt:lpstr>
      <vt:lpstr>Model summary</vt:lpstr>
      <vt:lpstr>CNN architecture code breakdown</vt:lpstr>
      <vt:lpstr>Model: CNN</vt:lpstr>
      <vt:lpstr>Model: VGG16</vt:lpstr>
      <vt:lpstr>VGG16</vt:lpstr>
      <vt:lpstr>VGG16 architecture code breakdown</vt:lpstr>
      <vt:lpstr>CNN-LSTM</vt:lpstr>
      <vt:lpstr>Layers in CNN-LSTM  </vt:lpstr>
      <vt:lpstr>CNN-LSTM architecture code breakdown</vt:lpstr>
      <vt:lpstr>Densenet121 Architecture</vt:lpstr>
      <vt:lpstr>Dense net121</vt:lpstr>
      <vt:lpstr>Dense net121</vt:lpstr>
      <vt:lpstr>Dense net121</vt:lpstr>
      <vt:lpstr>Dense Net121 </vt:lpstr>
      <vt:lpstr>Densenet121</vt:lpstr>
      <vt:lpstr>Comparing all models</vt:lpstr>
      <vt:lpstr>Conclusion</vt:lpstr>
      <vt:lpstr>Comparative Analysis: Experimental Results vs. Previous Research</vt:lpstr>
      <vt:lpstr>Comparative Analysis: Experimental Results vs. Previous Research</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Monkey pox detection using deep learning approach</dc:title>
  <dc:creator>SHADAN  PARVEZ</dc:creator>
  <cp:lastModifiedBy>SHADAN  PARVEZ</cp:lastModifiedBy>
  <cp:revision>22</cp:revision>
  <dcterms:created xsi:type="dcterms:W3CDTF">2023-04-25T05:57:45Z</dcterms:created>
  <dcterms:modified xsi:type="dcterms:W3CDTF">2023-05-27T11:22:54Z</dcterms:modified>
</cp:coreProperties>
</file>