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31"/>
  </p:notesMasterIdLst>
  <p:handoutMasterIdLst>
    <p:handoutMasterId r:id="rId32"/>
  </p:handoutMasterIdLst>
  <p:sldIdLst>
    <p:sldId id="257" r:id="rId5"/>
    <p:sldId id="299" r:id="rId6"/>
    <p:sldId id="300" r:id="rId7"/>
    <p:sldId id="301" r:id="rId8"/>
    <p:sldId id="296" r:id="rId9"/>
    <p:sldId id="303" r:id="rId10"/>
    <p:sldId id="302" r:id="rId11"/>
    <p:sldId id="279" r:id="rId12"/>
    <p:sldId id="277" r:id="rId13"/>
    <p:sldId id="278" r:id="rId14"/>
    <p:sldId id="280" r:id="rId15"/>
    <p:sldId id="282" r:id="rId16"/>
    <p:sldId id="283" r:id="rId17"/>
    <p:sldId id="285" r:id="rId18"/>
    <p:sldId id="286" r:id="rId19"/>
    <p:sldId id="281" r:id="rId20"/>
    <p:sldId id="284" r:id="rId21"/>
    <p:sldId id="287" r:id="rId22"/>
    <p:sldId id="288" r:id="rId23"/>
    <p:sldId id="306" r:id="rId24"/>
    <p:sldId id="308" r:id="rId25"/>
    <p:sldId id="292" r:id="rId26"/>
    <p:sldId id="259" r:id="rId27"/>
    <p:sldId id="293" r:id="rId28"/>
    <p:sldId id="294" r:id="rId29"/>
    <p:sldId id="310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B25"/>
    <a:srgbClr val="839721"/>
    <a:srgbClr val="394404"/>
    <a:srgbClr val="5F6F0F"/>
    <a:srgbClr val="718412"/>
    <a:srgbClr val="65741A"/>
    <a:srgbClr val="70811D"/>
    <a:srgbClr val="7B8D1F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>
      <p:cViewPr varScale="1">
        <p:scale>
          <a:sx n="86" d="100"/>
          <a:sy n="86" d="100"/>
        </p:scale>
        <p:origin x="518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SVM</c:v>
                </c:pt>
                <c:pt idx="1">
                  <c:v>Random Forest</c:v>
                </c:pt>
                <c:pt idx="2">
                  <c:v>Logistic Regression</c:v>
                </c:pt>
                <c:pt idx="3">
                  <c:v>CNN</c:v>
                </c:pt>
                <c:pt idx="4">
                  <c:v>CNN-SVM</c:v>
                </c:pt>
                <c:pt idx="5">
                  <c:v>CNN-RF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87.440000000000012</c:v>
                </c:pt>
                <c:pt idx="1">
                  <c:v>79.940000000000012</c:v>
                </c:pt>
                <c:pt idx="2">
                  <c:v>73.040000000000006</c:v>
                </c:pt>
                <c:pt idx="3">
                  <c:v>92.960000000000008</c:v>
                </c:pt>
                <c:pt idx="4">
                  <c:v>97.240000000000009</c:v>
                </c:pt>
                <c:pt idx="5">
                  <c:v>91.73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3-4D17-8F54-18467A1B5F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3637632"/>
        <c:axId val="9531916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SVM</c:v>
                      </c:pt>
                      <c:pt idx="1">
                        <c:v>Random Forest</c:v>
                      </c:pt>
                      <c:pt idx="2">
                        <c:v>Logistic Regression</c:v>
                      </c:pt>
                      <c:pt idx="3">
                        <c:v>CNN</c:v>
                      </c:pt>
                      <c:pt idx="4">
                        <c:v>CNN-SVM</c:v>
                      </c:pt>
                      <c:pt idx="5">
                        <c:v>CNN-RF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FE3-4D17-8F54-18467A1B5FE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SVM</c:v>
                      </c:pt>
                      <c:pt idx="1">
                        <c:v>Random Forest</c:v>
                      </c:pt>
                      <c:pt idx="2">
                        <c:v>Logistic Regression</c:v>
                      </c:pt>
                      <c:pt idx="3">
                        <c:v>CNN</c:v>
                      </c:pt>
                      <c:pt idx="4">
                        <c:v>CNN-SVM</c:v>
                      </c:pt>
                      <c:pt idx="5">
                        <c:v>CNN-RF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FE3-4D17-8F54-18467A1B5FEC}"/>
                  </c:ext>
                </c:extLst>
              </c15:ser>
            </c15:filteredBarSeries>
          </c:ext>
        </c:extLst>
      </c:barChart>
      <c:catAx>
        <c:axId val="9363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19168"/>
        <c:crosses val="autoZero"/>
        <c:auto val="1"/>
        <c:lblAlgn val="ctr"/>
        <c:lblOffset val="100"/>
        <c:noMultiLvlLbl val="0"/>
      </c:catAx>
      <c:valAx>
        <c:axId val="9531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376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pPr/>
              <a:t>12/29/2021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18AE-165E-46E2-B48C-183FDD0D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3F9D1-27BB-4282-A0F2-A9713ADC5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5E94-FC56-4BAF-A6D8-C3B2A0AB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89B8-10CA-444C-BCFB-4AE6D935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25CF-3FD6-4B65-921E-A02F50E6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055B-6680-47E9-A05B-35DD62D3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C4BC-F403-4285-82CA-55D6B54D1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CBC1-2540-4C14-A1E6-81108523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A821-61B6-43AE-82AF-06478B83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F888-C0B4-4835-BCDC-1486F26D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C2C6E-A37D-46DB-ADB2-57A79118C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76E1F-78C1-4B29-9EFD-73DA0A93C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2FD9-1F26-4E40-BE30-6B031C94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C2DB-2A5C-4CCD-8C5B-C8DB792D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C821-F072-4732-A854-7C27FBA6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DECB-2226-4A5F-8BF2-0413F712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B0A1-5FCD-4CF1-A689-549DF91A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00D76-3492-4DEB-BD93-B72F4285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5592-8D8C-4D9C-B376-051B51A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88E78-7167-4E33-88AA-A0C77EE9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919D-9826-4A20-97EB-5CBC7884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5B849-699C-4A1E-B50E-5D0ED721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FE0A-EFC3-4504-9F9F-DFBBBAA7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CA9-6AB8-4B0E-87F6-DBB90FB8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0FB9F-3171-497E-944B-C81A6BE2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1D9-2AFC-4BD1-8AC8-78D9CDA4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6451-8806-4696-A214-9FF38085A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72B73-0DC4-439F-A516-E0657E0A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618A8-2ACC-4399-9AB5-EEF2BFF6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49FD-C3A7-4B6E-B0BF-E0F95279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570E-6A55-471B-8C37-8FEA85DF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2C45-8452-40D7-B505-2CBD8E02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159F-49AE-4D8E-B954-540BD46D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147F4-3E29-478F-BDDA-F6E0259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9CD5D-C32A-476E-BF2F-9A7A036A4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DB96-051F-46C9-9C07-05C1C7B56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D18C-D717-4DA6-B3A3-F048D320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5905F-1C84-46D5-892B-157B5394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3B57F-67EA-49F9-ADB8-8B23777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8DB5-A5CD-498A-9149-35A65A27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F7731-0005-43FA-B25D-2FFF67CF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C047-5228-4855-82DA-8D3ADD96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76DE6-7D9E-4C98-961B-E250B8B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00D7D-065B-4904-A64E-E36AC4C7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7A963-6FE2-4E6C-82B1-62358886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7FB42-9B48-48EF-A277-AF0834F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1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BF88-D960-4AA0-9780-0372C771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1EC9-146D-44DC-AB2B-465A13F2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967E3-AF4D-466D-80C3-A6D26194E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F1799-F3DC-419A-931E-06548583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DF5A7-6C73-420D-945C-EA8274FC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56A52-D954-4273-A998-4CFC4A67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9C5F-C930-4906-829D-923E3212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28F22-B75A-47A9-BC8F-F3AF11977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CEAC-1079-45DC-9422-9E6BE15D4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6E3E3-3F77-4762-98C5-F514FD7D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9A20F-F206-4AC8-9923-2E3A2DD3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AEA0A-CFA2-4A54-8827-4E7487B6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2A6BE-1025-4CBC-A8DD-6426647C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5247F-07DD-4741-A2A4-77BFB8C4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81AD-3C2F-4CE1-9480-6609BC1C2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FA94-A01F-4F2D-A315-A199FA4C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1035-FC4F-4B9E-BE53-7C166E735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744/irjeis.v3n1.895" TargetMode="External"/><Relationship Id="rId2" Type="http://schemas.openxmlformats.org/officeDocument/2006/relationships/hyperlink" Target="https://doi.org/10.1007/s00371-020-02005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.g/10.1007/s11042-020-08643-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cer.net/cancer-types/brain-tumor/statist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Diagnosis System: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Case Study for Brain Tumor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1D670E8-AA3A-4BA2-B959-876CF7047E1F}"/>
              </a:ext>
            </a:extLst>
          </p:cNvPr>
          <p:cNvSpPr txBox="1">
            <a:spLocks/>
          </p:cNvSpPr>
          <p:nvPr/>
        </p:nvSpPr>
        <p:spPr>
          <a:xfrm>
            <a:off x="6704012" y="4038600"/>
            <a:ext cx="3605663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To:       </a:t>
            </a:r>
          </a:p>
          <a:p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Mustain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Billah</a:t>
            </a: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CSE,JUST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8267139B-24A2-46CF-828D-6DCDA8525517}"/>
              </a:ext>
            </a:extLst>
          </p:cNvPr>
          <p:cNvSpPr txBox="1">
            <a:spLocks/>
          </p:cNvSpPr>
          <p:nvPr/>
        </p:nvSpPr>
        <p:spPr>
          <a:xfrm>
            <a:off x="1065212" y="4114800"/>
            <a:ext cx="4191000" cy="17526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      </a:t>
            </a:r>
          </a:p>
          <a:p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Nazmus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Shadat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Shohan</a:t>
            </a: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Roll:160111</a:t>
            </a:r>
          </a:p>
          <a:p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CSE,JUST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25F5E6-CD6E-4AA1-B105-DA4C2C34B71F}"/>
              </a:ext>
            </a:extLst>
          </p:cNvPr>
          <p:cNvCxnSpPr/>
          <p:nvPr/>
        </p:nvCxnSpPr>
        <p:spPr>
          <a:xfrm>
            <a:off x="5789612" y="4191000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EA3D49-6A26-4DE9-B31D-2C930D4CCC5F}"/>
              </a:ext>
            </a:extLst>
          </p:cNvPr>
          <p:cNvCxnSpPr/>
          <p:nvPr/>
        </p:nvCxnSpPr>
        <p:spPr>
          <a:xfrm>
            <a:off x="5729753" y="4381500"/>
            <a:ext cx="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1EB81-71C0-4D20-83CD-1E8A910675B2}"/>
              </a:ext>
            </a:extLst>
          </p:cNvPr>
          <p:cNvCxnSpPr/>
          <p:nvPr/>
        </p:nvCxnSpPr>
        <p:spPr>
          <a:xfrm>
            <a:off x="5865812" y="4381500"/>
            <a:ext cx="0" cy="1066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0803-92F9-49BB-AC06-2B9B8B26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76F7-618B-4EA4-83A0-48D52163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is a very popular ML algorithm.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a hyperplane in an N-dimensional space.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method uses SVM with a kernel function ‘poly’.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used features are GLCM-Textures, Gabor filter, First order derivatives.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comes from this model is approximately 87.44%.</a:t>
            </a:r>
          </a:p>
        </p:txBody>
      </p:sp>
    </p:spTree>
    <p:extLst>
      <p:ext uri="{BB962C8B-B14F-4D97-AF65-F5344CB8AC3E}">
        <p14:creationId xmlns:p14="http://schemas.microsoft.com/office/powerpoint/2010/main" val="293478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EF7E-5542-44BE-BD5D-212F8C3F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4230" cy="85407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A91BC-C279-4F5B-B0FE-DA0FD1889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59" y="1447800"/>
            <a:ext cx="4044506" cy="44649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70043-72DC-4103-939B-21E8EDBC2F18}"/>
              </a:ext>
            </a:extLst>
          </p:cNvPr>
          <p:cNvSpPr txBox="1"/>
          <p:nvPr/>
        </p:nvSpPr>
        <p:spPr>
          <a:xfrm>
            <a:off x="2894012" y="5978246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SVM Classification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928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70C-82CF-46A7-ABA7-1A5A6096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A2E12-477F-4C63-B381-BFAA2F73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one of the variants of neural network heavily used in the field of Computer Vision.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hidden layers of a CNN typically consists of convolution layers, pooling layers, fully connected layers and normalization layers.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has a preprocessing step called ‘Data Augmentation’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has a total 23 number of layers with a number of 4 consecutive convolution layers.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comes from this model is  approximately 92.96%.</a:t>
            </a:r>
          </a:p>
        </p:txBody>
      </p:sp>
    </p:spTree>
    <p:extLst>
      <p:ext uri="{BB962C8B-B14F-4D97-AF65-F5344CB8AC3E}">
        <p14:creationId xmlns:p14="http://schemas.microsoft.com/office/powerpoint/2010/main" val="26351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6A39-E77E-411B-989E-D6A7E627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7"/>
            <a:ext cx="10361830" cy="77787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A4726-AD2E-4907-9E88-070271508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63" y="1297324"/>
            <a:ext cx="3367499" cy="46462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C52DCB-DEF6-4FCD-A7DA-D8ECF38DF73D}"/>
              </a:ext>
            </a:extLst>
          </p:cNvPr>
          <p:cNvSpPr txBox="1"/>
          <p:nvPr/>
        </p:nvSpPr>
        <p:spPr>
          <a:xfrm>
            <a:off x="2894012" y="603120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CNN Classification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0680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5594-44E6-4D5F-B191-FF467D21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E1FF-E0BB-48D3-9717-917449F13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a hybridization of SVM and CNN.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hybridization is also made of Random Forest and CNN.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used primarily to extract features automatically.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is used to classify images based on the CNN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comes from this model is approximately 97.24%.</a:t>
            </a:r>
          </a:p>
        </p:txBody>
      </p:sp>
    </p:spTree>
    <p:extLst>
      <p:ext uri="{BB962C8B-B14F-4D97-AF65-F5344CB8AC3E}">
        <p14:creationId xmlns:p14="http://schemas.microsoft.com/office/powerpoint/2010/main" val="4121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E52B-3DC9-4AAB-9423-4E54DDD1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7"/>
            <a:ext cx="10133230" cy="70167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CNN-SVM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A880E-6668-4134-8202-F4D779666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60" y="1084729"/>
            <a:ext cx="3197505" cy="50163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E3489-4383-4B34-AE92-835CE1B638ED}"/>
              </a:ext>
            </a:extLst>
          </p:cNvPr>
          <p:cNvSpPr txBox="1"/>
          <p:nvPr/>
        </p:nvSpPr>
        <p:spPr>
          <a:xfrm>
            <a:off x="2894012" y="6097137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 Brain Tumor Classification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565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E0F70F4-F5D7-405E-B5B7-6BE3B9A3E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97417"/>
              </p:ext>
            </p:extLst>
          </p:nvPr>
        </p:nvGraphicFramePr>
        <p:xfrm>
          <a:off x="2132012" y="1739645"/>
          <a:ext cx="6984999" cy="47532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205764585"/>
                    </a:ext>
                  </a:extLst>
                </a:gridCol>
                <a:gridCol w="1437956">
                  <a:extLst>
                    <a:ext uri="{9D8B030D-6E8A-4147-A177-3AD203B41FA5}">
                      <a16:colId xmlns:a16="http://schemas.microsoft.com/office/drawing/2014/main" val="1709583672"/>
                    </a:ext>
                  </a:extLst>
                </a:gridCol>
                <a:gridCol w="1356043">
                  <a:extLst>
                    <a:ext uri="{9D8B030D-6E8A-4147-A177-3AD203B41FA5}">
                      <a16:colId xmlns:a16="http://schemas.microsoft.com/office/drawing/2014/main" val="93778778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76467263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243038231"/>
                    </a:ext>
                  </a:extLst>
                </a:gridCol>
              </a:tblGrid>
              <a:tr h="3512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48902"/>
                  </a:ext>
                </a:extLst>
              </a:tr>
              <a:tr h="351273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89241"/>
                  </a:ext>
                </a:extLst>
              </a:tr>
              <a:tr h="3512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Meningioma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522739"/>
                  </a:ext>
                </a:extLst>
              </a:tr>
              <a:tr h="3512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88130"/>
                  </a:ext>
                </a:extLst>
              </a:tr>
              <a:tr h="3512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0002"/>
                  </a:ext>
                </a:extLst>
              </a:tr>
              <a:tr h="351273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9361"/>
                  </a:ext>
                </a:extLst>
              </a:tr>
              <a:tr h="351273">
                <a:tc vMerge="1">
                  <a:txBody>
                    <a:bodyPr/>
                    <a:lstStyle/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Meningioma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37552"/>
                  </a:ext>
                </a:extLst>
              </a:tr>
              <a:tr h="3512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36177"/>
                  </a:ext>
                </a:extLst>
              </a:tr>
              <a:tr h="3512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35577"/>
                  </a:ext>
                </a:extLst>
              </a:tr>
              <a:tr h="351273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20144"/>
                  </a:ext>
                </a:extLst>
              </a:tr>
              <a:tr h="351273">
                <a:tc vMerge="1"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Meningioma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31824"/>
                  </a:ext>
                </a:extLst>
              </a:tr>
              <a:tr h="35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18137"/>
                  </a:ext>
                </a:extLst>
              </a:tr>
              <a:tr h="3512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0811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3FB5EB0-9100-4CA6-8D20-4B2D1B7C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4230" cy="108267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of ML Algorithms</a:t>
            </a:r>
          </a:p>
        </p:txBody>
      </p:sp>
    </p:spTree>
    <p:extLst>
      <p:ext uri="{BB962C8B-B14F-4D97-AF65-F5344CB8AC3E}">
        <p14:creationId xmlns:p14="http://schemas.microsoft.com/office/powerpoint/2010/main" val="15791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9120-92FD-4E36-88D9-E77474AB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of CNN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5F8666-6420-4331-BADA-C21C99D85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994537"/>
              </p:ext>
            </p:extLst>
          </p:nvPr>
        </p:nvGraphicFramePr>
        <p:xfrm>
          <a:off x="1219364" y="2128393"/>
          <a:ext cx="86333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6670">
                  <a:extLst>
                    <a:ext uri="{9D8B030D-6E8A-4147-A177-3AD203B41FA5}">
                      <a16:colId xmlns:a16="http://schemas.microsoft.com/office/drawing/2014/main" val="2197010884"/>
                    </a:ext>
                  </a:extLst>
                </a:gridCol>
                <a:gridCol w="1776778">
                  <a:extLst>
                    <a:ext uri="{9D8B030D-6E8A-4147-A177-3AD203B41FA5}">
                      <a16:colId xmlns:a16="http://schemas.microsoft.com/office/drawing/2014/main" val="3339409355"/>
                    </a:ext>
                  </a:extLst>
                </a:gridCol>
                <a:gridCol w="1676562">
                  <a:extLst>
                    <a:ext uri="{9D8B030D-6E8A-4147-A177-3AD203B41FA5}">
                      <a16:colId xmlns:a16="http://schemas.microsoft.com/office/drawing/2014/main" val="3567663019"/>
                    </a:ext>
                  </a:extLst>
                </a:gridCol>
                <a:gridCol w="1726670">
                  <a:extLst>
                    <a:ext uri="{9D8B030D-6E8A-4147-A177-3AD203B41FA5}">
                      <a16:colId xmlns:a16="http://schemas.microsoft.com/office/drawing/2014/main" val="1335119614"/>
                    </a:ext>
                  </a:extLst>
                </a:gridCol>
                <a:gridCol w="1726670">
                  <a:extLst>
                    <a:ext uri="{9D8B030D-6E8A-4147-A177-3AD203B41FA5}">
                      <a16:colId xmlns:a16="http://schemas.microsoft.com/office/drawing/2014/main" val="3593304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8115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719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Meningioma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970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486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9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6FAF-C26A-498B-B187-7BAEEA5F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of Hybrid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95310B-36F5-4DE5-8EA6-1CFBA81E9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518943"/>
              </p:ext>
            </p:extLst>
          </p:nvPr>
        </p:nvGraphicFramePr>
        <p:xfrm>
          <a:off x="838200" y="1825625"/>
          <a:ext cx="8760350" cy="33323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070">
                  <a:extLst>
                    <a:ext uri="{9D8B030D-6E8A-4147-A177-3AD203B41FA5}">
                      <a16:colId xmlns:a16="http://schemas.microsoft.com/office/drawing/2014/main" val="651700293"/>
                    </a:ext>
                  </a:extLst>
                </a:gridCol>
                <a:gridCol w="1957723">
                  <a:extLst>
                    <a:ext uri="{9D8B030D-6E8A-4147-A177-3AD203B41FA5}">
                      <a16:colId xmlns:a16="http://schemas.microsoft.com/office/drawing/2014/main" val="2689377842"/>
                    </a:ext>
                  </a:extLst>
                </a:gridCol>
                <a:gridCol w="1546417">
                  <a:extLst>
                    <a:ext uri="{9D8B030D-6E8A-4147-A177-3AD203B41FA5}">
                      <a16:colId xmlns:a16="http://schemas.microsoft.com/office/drawing/2014/main" val="1190747151"/>
                    </a:ext>
                  </a:extLst>
                </a:gridCol>
                <a:gridCol w="1752070">
                  <a:extLst>
                    <a:ext uri="{9D8B030D-6E8A-4147-A177-3AD203B41FA5}">
                      <a16:colId xmlns:a16="http://schemas.microsoft.com/office/drawing/2014/main" val="1330558519"/>
                    </a:ext>
                  </a:extLst>
                </a:gridCol>
                <a:gridCol w="1752070">
                  <a:extLst>
                    <a:ext uri="{9D8B030D-6E8A-4147-A177-3AD203B41FA5}">
                      <a16:colId xmlns:a16="http://schemas.microsoft.com/office/drawing/2014/main" val="1110044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14495096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CNN-SVM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Glioma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42430663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Meningioma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614558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Tumor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136682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Pituitary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32188294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 </a:t>
                      </a: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Glioma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3242557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Meningioma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1317444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Tumor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2015602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Pituitary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92785" marR="92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92785" marR="92785" anchor="ctr"/>
                </a:tc>
                <a:extLst>
                  <a:ext uri="{0D108BD9-81ED-4DB2-BD59-A6C34878D82A}">
                    <a16:rowId xmlns:a16="http://schemas.microsoft.com/office/drawing/2014/main" val="312483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B25F-2228-4447-A9E0-E27201A4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7"/>
            <a:ext cx="10438030" cy="1082674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 of different Algorithms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DD11D59-EF3D-42CF-9665-38AF9E381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206304"/>
              </p:ext>
            </p:extLst>
          </p:nvPr>
        </p:nvGraphicFramePr>
        <p:xfrm>
          <a:off x="838200" y="1825625"/>
          <a:ext cx="105124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20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1B0820-C7E1-4A4D-883D-F019002C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304800"/>
            <a:ext cx="10512862" cy="70167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</a:p>
        </p:txBody>
      </p:sp>
      <p:pic>
        <p:nvPicPr>
          <p:cNvPr id="1034" name="Picture 10" descr="hands holding up icons for heart disease, cancer, chronic lung disease, stroke, alzheimer's disease, type 2 diabetes, chronic kidney dise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412" y="2895600"/>
            <a:ext cx="8905875" cy="2476501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817812" y="1600200"/>
            <a:ext cx="6013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love healthy life , but sometimes life betray with us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133329" cy="7159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Models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1C57F2-13DA-4F49-B689-2890CC24B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651741"/>
              </p:ext>
            </p:extLst>
          </p:nvPr>
        </p:nvGraphicFramePr>
        <p:xfrm>
          <a:off x="1218883" y="1143000"/>
          <a:ext cx="10360024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006">
                  <a:extLst>
                    <a:ext uri="{9D8B030D-6E8A-4147-A177-3AD203B41FA5}">
                      <a16:colId xmlns:a16="http://schemas.microsoft.com/office/drawing/2014/main" val="180165555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992298461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3592211165"/>
                    </a:ext>
                  </a:extLst>
                </a:gridCol>
                <a:gridCol w="2590006">
                  <a:extLst>
                    <a:ext uri="{9D8B030D-6E8A-4147-A177-3AD203B41FA5}">
                      <a16:colId xmlns:a16="http://schemas.microsoft.com/office/drawing/2014/main" val="45336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 Type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2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Satish et al.[1]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89.52%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9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Wadhah</a:t>
                      </a:r>
                      <a:r>
                        <a:rPr lang="en-US" dirty="0"/>
                        <a:t> et al.[2]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90.27%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4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Kaplan et al.[3]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95.56%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1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Rajini et al.[4]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4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S.Salma</a:t>
                      </a:r>
                      <a:r>
                        <a:rPr lang="en-US" dirty="0"/>
                        <a:t> et al.[5]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70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D.Stalin</a:t>
                      </a:r>
                      <a:r>
                        <a:rPr lang="en-US" dirty="0"/>
                        <a:t> et al.[6]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93.75%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1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Hossam et al.[7]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96.13%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78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S.Deepak</a:t>
                      </a:r>
                      <a:r>
                        <a:rPr lang="en-US" dirty="0"/>
                        <a:t> et al.[8]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95.82%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CNN-SVM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52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Zarin</a:t>
                      </a:r>
                      <a:r>
                        <a:rPr lang="en-US" dirty="0"/>
                        <a:t> et al.[9]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97.1%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 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CNN-SVM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81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Structure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97.24%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 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CNN-SVM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122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506F-C388-462A-A183-DA01EBD6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A4C4-936F-477F-AF04-A7F01D28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models only works with either detection or a classification of tumors.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provides a classification for both tumors and non-tumor part.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also provides a multiple comparison of different models.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difference between machine and deep learning models for computer vision thorough this work.</a:t>
            </a:r>
          </a:p>
        </p:txBody>
      </p:sp>
    </p:spTree>
    <p:extLst>
      <p:ext uri="{BB962C8B-B14F-4D97-AF65-F5344CB8AC3E}">
        <p14:creationId xmlns:p14="http://schemas.microsoft.com/office/powerpoint/2010/main" val="23026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7C3F-F865-4900-96AE-FD3EF984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A2DA-572C-464D-ADDE-11FE1CBF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machine and deep learning models are created in this 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to classify tumors into 4 different categories including a classification of non-tumor 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between SVM,CNN and CNN-SVM is proposed.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method approximately get an accuracy of 97.3% which beat the previous work regarding with this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CE60-E7C2-4150-A2B0-EF36EFC3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647" y="304800"/>
            <a:ext cx="10209529" cy="10207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6423-DCEE-4A9A-8FB0-7A4BF27F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Sathish, P.,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Elango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N.M. Gaussian hybrid fuzzy clustering and radial basis neural network for automatic brain tumor classification in MRI images. </a:t>
            </a:r>
            <a:r>
              <a:rPr lang="en-US" sz="16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Intel.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(2020).https://doi.org/10.1007/s12065-020-00433-5</a:t>
            </a:r>
          </a:p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Ayadi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W.,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Charfi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Elhamzi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classification based on hybrid approach. 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 </a:t>
            </a:r>
            <a:r>
              <a:rPr lang="en-US" sz="16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(2020).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https://doi.org/10.1007/s00371-020-02005-1</a:t>
            </a: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Kaplan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Kaplan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Yılmaz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Kaya,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Kuncan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Metin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Ertunç,Brain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tumor classification using modified local binary patterns (LBP) feature extraction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methods,Medical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Hypotheses,Volume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139,2020,109696,ISSN 0306-9877,https://doi.org/10.1016/j.mehy.2020.109696.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Rajini N, H. (2017). Automatic classification of MR brain tumor images using KNN, ANN, SVM and CNN. 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Engineering, IT &amp; Scientific Research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36-44.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https://doi.org/10.21744/irjeis.v3n1.895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Begum, S.S., Lakshmi, D.R. Combining optimal wavelet statistical texture and recurrent neural network for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tumour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classification over MRI. </a:t>
            </a:r>
            <a:r>
              <a:rPr lang="en-US" sz="16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Multimed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Appl 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79,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14009–14030 (2020).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https://doi.or.g/10.1007/s11042-020-08643-w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4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CE60-E7C2-4150-A2B0-EF36EFC3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55" y="304800"/>
            <a:ext cx="10360501" cy="10207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6423-DCEE-4A9A-8FB0-7A4BF27F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https://scholar.google.com/scholar?hl=en&amp;as_sdt=0%2C5&amp;as_ylo=2020&amp;q=Classification+of+Brain+Tumor+Type+and+Grade+Using+MRI+Texture+and+Shape+in+a+Machine+Learning+Scheme&amp;btnG=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H. H. Sultan, N. M. Salem and W. Al-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Atabany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"Multi-Classification of Brain Tumor Images Using Deep Neural Network," in 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69215-69225, 2019,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10.1109/ACCESS.2019.2919122.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Deepak, S., Ameer, P.M. Automated Categorization of Brain Tumor from MRI Using CNN features and SVM. 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Ambient </a:t>
            </a:r>
            <a:r>
              <a:rPr lang="en-US" sz="16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</a:t>
            </a:r>
            <a:r>
              <a:rPr lang="en-US" sz="16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(2020). https://doi.org/10.1007/s12652-020-02568-w.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Z. A.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Sejuti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M. S. Islam, "An Efficient Method to Classify Brain Tumor using CNN and SVM," 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2nd International Conference on Robotics, Electrical and Signal Processing Techniques (ICREST)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DHAKA, Bangladesh, 2021, pp. 644-648,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10.1109/ICREST51555.2021.9331060.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Stalin David and 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Arun, “Classification of Brain Tumor Type and Grade Using MRI </a:t>
            </a:r>
            <a:r>
              <a:rPr lang="en-US" sz="1600" dirty="0">
                <a:latin typeface="Times New Roman" panose="02020603050405020304" pitchFamily="18" charset="0"/>
              </a:rPr>
              <a:t>Texture and Shape in a Machine Learning Scheme’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6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 1, Issue 3, 2020, Pages: 57-63,ISSN: 2523-6164.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7D36-B1E7-425A-B331-B5E2600A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8795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Brain Tumor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estimated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16,616 people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die from malignant brain tumors (brain cancer)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!!!!!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and other nervous system cancer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leading cause of death for men and women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diagnosed, don't fear—more than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700,000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Americans are currently living with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012" y="6211669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https://www.cancer.net/cancer-types/brain-tumor/statistics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access date: 5/3/2021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Digital Diagnosis?</a:t>
            </a:r>
            <a:endParaRPr lang="en-US" sz="4000" b="1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8212" y="2051229"/>
            <a:ext cx="6012180" cy="301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0820-C7E1-4A4D-883D-F019002C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153878"/>
            <a:ext cx="10512862" cy="70167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DC0B49-18FA-4FE5-9341-BEC01489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066801"/>
            <a:ext cx="1752159" cy="116869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71B277-CE17-4287-A163-E80051A717D0}"/>
              </a:ext>
            </a:extLst>
          </p:cNvPr>
          <p:cNvSpPr/>
          <p:nvPr/>
        </p:nvSpPr>
        <p:spPr>
          <a:xfrm>
            <a:off x="3503612" y="1371600"/>
            <a:ext cx="1600200" cy="609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 Symptoms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7D066E-CE72-4DD4-AF9D-F5BEF97830FB}"/>
              </a:ext>
            </a:extLst>
          </p:cNvPr>
          <p:cNvSpPr/>
          <p:nvPr/>
        </p:nvSpPr>
        <p:spPr>
          <a:xfrm>
            <a:off x="5408612" y="2286000"/>
            <a:ext cx="2248805" cy="1295400"/>
          </a:xfrm>
          <a:prstGeom prst="diamond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Matched with brain tumor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4FEB45-7CD5-4E76-A12F-95515764B9B3}"/>
              </a:ext>
            </a:extLst>
          </p:cNvPr>
          <p:cNvSpPr/>
          <p:nvPr/>
        </p:nvSpPr>
        <p:spPr>
          <a:xfrm>
            <a:off x="5865812" y="3962400"/>
            <a:ext cx="1600200" cy="609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MRI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C00BA3-3231-4AEB-B1F0-69243F89B1A0}"/>
              </a:ext>
            </a:extLst>
          </p:cNvPr>
          <p:cNvSpPr/>
          <p:nvPr/>
        </p:nvSpPr>
        <p:spPr>
          <a:xfrm>
            <a:off x="3884612" y="3962400"/>
            <a:ext cx="1600200" cy="609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Classify Tumor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A15B71-6786-4C80-BDE1-84636D8C3039}"/>
              </a:ext>
            </a:extLst>
          </p:cNvPr>
          <p:cNvSpPr/>
          <p:nvPr/>
        </p:nvSpPr>
        <p:spPr>
          <a:xfrm>
            <a:off x="989012" y="2667000"/>
            <a:ext cx="1600200" cy="60960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questions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39569-E105-41F4-A5E2-B1816B8E89A4}"/>
              </a:ext>
            </a:extLst>
          </p:cNvPr>
          <p:cNvSpPr/>
          <p:nvPr/>
        </p:nvSpPr>
        <p:spPr>
          <a:xfrm>
            <a:off x="684212" y="3886200"/>
            <a:ext cx="2589432" cy="609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Diagnose final 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FE0F8-9414-455C-8C8A-432DCCBB5F61}"/>
              </a:ext>
            </a:extLst>
          </p:cNvPr>
          <p:cNvSpPr/>
          <p:nvPr/>
        </p:nvSpPr>
        <p:spPr>
          <a:xfrm>
            <a:off x="3884612" y="5029200"/>
            <a:ext cx="2598287" cy="609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patient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CA235-8CD2-4905-8662-B2DC3D0FB1C5}"/>
              </a:ext>
            </a:extLst>
          </p:cNvPr>
          <p:cNvSpPr/>
          <p:nvPr/>
        </p:nvSpPr>
        <p:spPr>
          <a:xfrm>
            <a:off x="760412" y="4953000"/>
            <a:ext cx="2589432" cy="609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Suggest nearby doctors/hospitals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B118F52-0F9E-45A9-9730-2BBC06C3215E}"/>
              </a:ext>
            </a:extLst>
          </p:cNvPr>
          <p:cNvSpPr/>
          <p:nvPr/>
        </p:nvSpPr>
        <p:spPr>
          <a:xfrm>
            <a:off x="2779491" y="1562100"/>
            <a:ext cx="731520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978E2B7-6049-4303-ADDE-0BD99269998E}"/>
              </a:ext>
            </a:extLst>
          </p:cNvPr>
          <p:cNvSpPr/>
          <p:nvPr/>
        </p:nvSpPr>
        <p:spPr>
          <a:xfrm>
            <a:off x="5103812" y="1562100"/>
            <a:ext cx="658368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B7B7A7-0F6D-4B89-B338-C466C65D91AC}"/>
              </a:ext>
            </a:extLst>
          </p:cNvPr>
          <p:cNvSpPr/>
          <p:nvPr/>
        </p:nvSpPr>
        <p:spPr>
          <a:xfrm rot="5400000">
            <a:off x="6330632" y="1973580"/>
            <a:ext cx="365760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FB1CEE-34D1-457E-952B-60B698FC3586}"/>
              </a:ext>
            </a:extLst>
          </p:cNvPr>
          <p:cNvSpPr/>
          <p:nvPr/>
        </p:nvSpPr>
        <p:spPr>
          <a:xfrm rot="5400000">
            <a:off x="6330632" y="3649980"/>
            <a:ext cx="365760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F2459AB-EFB7-49B6-B622-FE574ED5D51C}"/>
              </a:ext>
            </a:extLst>
          </p:cNvPr>
          <p:cNvSpPr/>
          <p:nvPr/>
        </p:nvSpPr>
        <p:spPr>
          <a:xfrm rot="5400000">
            <a:off x="1606232" y="4640580"/>
            <a:ext cx="365760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219BA6F-6CA7-4F2F-99AF-7819649AEE0A}"/>
              </a:ext>
            </a:extLst>
          </p:cNvPr>
          <p:cNvSpPr/>
          <p:nvPr/>
        </p:nvSpPr>
        <p:spPr>
          <a:xfrm rot="10800000">
            <a:off x="3427412" y="5181600"/>
            <a:ext cx="365760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27812" y="3505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71B277-CE17-4287-A163-E80051A717D0}"/>
              </a:ext>
            </a:extLst>
          </p:cNvPr>
          <p:cNvSpPr/>
          <p:nvPr/>
        </p:nvSpPr>
        <p:spPr>
          <a:xfrm>
            <a:off x="5789612" y="1295400"/>
            <a:ext cx="1600200" cy="609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 Calculate</a:t>
            </a:r>
          </a:p>
        </p:txBody>
      </p:sp>
      <p:sp>
        <p:nvSpPr>
          <p:cNvPr id="31" name="Arrow: Right 19">
            <a:extLst>
              <a:ext uri="{FF2B5EF4-FFF2-40B4-BE49-F238E27FC236}">
                <a16:creationId xmlns:a16="http://schemas.microsoft.com/office/drawing/2014/main" id="{7CFB1CEE-34D1-457E-952B-60B698FC3586}"/>
              </a:ext>
            </a:extLst>
          </p:cNvPr>
          <p:cNvSpPr/>
          <p:nvPr/>
        </p:nvSpPr>
        <p:spPr>
          <a:xfrm rot="5400000">
            <a:off x="6330632" y="4640580"/>
            <a:ext cx="365760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19">
            <a:extLst>
              <a:ext uri="{FF2B5EF4-FFF2-40B4-BE49-F238E27FC236}">
                <a16:creationId xmlns:a16="http://schemas.microsoft.com/office/drawing/2014/main" id="{7CFB1CEE-34D1-457E-952B-60B698FC3586}"/>
              </a:ext>
            </a:extLst>
          </p:cNvPr>
          <p:cNvSpPr/>
          <p:nvPr/>
        </p:nvSpPr>
        <p:spPr>
          <a:xfrm rot="5400000">
            <a:off x="1560512" y="2324100"/>
            <a:ext cx="381000" cy="304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19">
            <a:extLst>
              <a:ext uri="{FF2B5EF4-FFF2-40B4-BE49-F238E27FC236}">
                <a16:creationId xmlns:a16="http://schemas.microsoft.com/office/drawing/2014/main" id="{7CFB1CEE-34D1-457E-952B-60B698FC3586}"/>
              </a:ext>
            </a:extLst>
          </p:cNvPr>
          <p:cNvSpPr/>
          <p:nvPr/>
        </p:nvSpPr>
        <p:spPr>
          <a:xfrm rot="10800000">
            <a:off x="5484812" y="4191000"/>
            <a:ext cx="365760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18">
            <a:extLst>
              <a:ext uri="{FF2B5EF4-FFF2-40B4-BE49-F238E27FC236}">
                <a16:creationId xmlns:a16="http://schemas.microsoft.com/office/drawing/2014/main" id="{64B7B7A7-0F6D-4B89-B338-C466C65D91AC}"/>
              </a:ext>
            </a:extLst>
          </p:cNvPr>
          <p:cNvSpPr/>
          <p:nvPr/>
        </p:nvSpPr>
        <p:spPr>
          <a:xfrm rot="5400000">
            <a:off x="1446212" y="3429000"/>
            <a:ext cx="533400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Right 19">
            <a:extLst>
              <a:ext uri="{FF2B5EF4-FFF2-40B4-BE49-F238E27FC236}">
                <a16:creationId xmlns:a16="http://schemas.microsoft.com/office/drawing/2014/main" id="{7CFB1CEE-34D1-457E-952B-60B698FC3586}"/>
              </a:ext>
            </a:extLst>
          </p:cNvPr>
          <p:cNvSpPr/>
          <p:nvPr/>
        </p:nvSpPr>
        <p:spPr>
          <a:xfrm rot="10800000">
            <a:off x="3351212" y="4114800"/>
            <a:ext cx="365760" cy="228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70212" y="6172200"/>
            <a:ext cx="528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1: System Model of the Proposed Diagnosis System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30A1CD-C048-43E5-B22F-55E3593051A1}"/>
              </a:ext>
            </a:extLst>
          </p:cNvPr>
          <p:cNvGrpSpPr/>
          <p:nvPr/>
        </p:nvGrpSpPr>
        <p:grpSpPr>
          <a:xfrm>
            <a:off x="7770812" y="1295400"/>
            <a:ext cx="4062203" cy="1160352"/>
            <a:chOff x="1454127" y="2687320"/>
            <a:chExt cx="9890012" cy="219456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78807A9-0B3F-4E81-90A4-819B312B7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127" y="2687320"/>
              <a:ext cx="2194560" cy="219456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8BA2162-7B5E-46D7-87F3-394A24850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17" y="2687320"/>
              <a:ext cx="2194560" cy="219456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5A54DE0-DAB9-4E80-8E9D-AA699B27C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935" y="2687320"/>
              <a:ext cx="2194560" cy="219456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FE0AFC2-676B-4B1E-A4F1-A68C9595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79" y="2687320"/>
              <a:ext cx="2194560" cy="219456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FA3DAE5-0024-477F-9BF3-834B918730C2}"/>
              </a:ext>
            </a:extLst>
          </p:cNvPr>
          <p:cNvSpPr txBox="1"/>
          <p:nvPr/>
        </p:nvSpPr>
        <p:spPr>
          <a:xfrm>
            <a:off x="7466011" y="2384642"/>
            <a:ext cx="120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Glioma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DD1217-C6AF-49DA-9A48-5C832C1E7676}"/>
              </a:ext>
            </a:extLst>
          </p:cNvPr>
          <p:cNvSpPr txBox="1"/>
          <p:nvPr/>
        </p:nvSpPr>
        <p:spPr>
          <a:xfrm>
            <a:off x="8429865" y="2442821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2)Meningioma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471A09-DFF1-4A1A-9569-27E3D44AB0FC}"/>
              </a:ext>
            </a:extLst>
          </p:cNvPr>
          <p:cNvSpPr txBox="1"/>
          <p:nvPr/>
        </p:nvSpPr>
        <p:spPr>
          <a:xfrm>
            <a:off x="9562416" y="2429889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3)Pituitary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DF032B-33DD-4AE4-9200-EAAB2EAB5E72}"/>
              </a:ext>
            </a:extLst>
          </p:cNvPr>
          <p:cNvSpPr txBox="1"/>
          <p:nvPr/>
        </p:nvSpPr>
        <p:spPr>
          <a:xfrm>
            <a:off x="10592774" y="2446454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4)No Tumor</a:t>
            </a:r>
          </a:p>
        </p:txBody>
      </p:sp>
    </p:spTree>
    <p:extLst>
      <p:ext uri="{BB962C8B-B14F-4D97-AF65-F5344CB8AC3E}">
        <p14:creationId xmlns:p14="http://schemas.microsoft.com/office/powerpoint/2010/main" val="10495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4"/>
            <a:ext cx="10666630" cy="4667249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Salma et al.[5]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number of features are calculated to detect tumors.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detect if the tumors are present or not, but can not classify tumors.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Stalin et al.[7]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tumors into 6 different categories.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dataset is very small.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:Hossam et al.[7]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established CNN model first using ‘Data Augmentation’ technique.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classifying tumors but can’t detect non-tumors.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S.Deepak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al[8]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experiments are performed that comes with a good result.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classifying tumors but can’t detect non-tumors.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F230-26E6-4506-8228-F05123D8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6255"/>
            <a:ext cx="10134600" cy="1072946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7FFEB-FE80-45D6-8D18-B59F949BF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30" y="990600"/>
            <a:ext cx="7500564" cy="5218479"/>
          </a:xfr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E0F4189-D3E0-4DAA-AD23-7F9C2F3229F1}"/>
              </a:ext>
            </a:extLst>
          </p:cNvPr>
          <p:cNvSpPr txBox="1"/>
          <p:nvPr/>
        </p:nvSpPr>
        <p:spPr>
          <a:xfrm>
            <a:off x="2894012" y="5978246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Brain Tumor Classification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025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3E1A-9459-45ED-B71E-05E4B3D7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152559"/>
            <a:ext cx="10360501" cy="9445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F119-9FD9-4869-8465-E4BD7CBE0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3" y="990600"/>
            <a:ext cx="11352212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a total 3264 number of images and has been divided into training and testing in a 80 to 20 percent ratio. We have worked on six algorithm.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33294B-A948-4EB4-89EA-05595FDA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91674"/>
              </p:ext>
            </p:extLst>
          </p:nvPr>
        </p:nvGraphicFramePr>
        <p:xfrm>
          <a:off x="1827212" y="2362200"/>
          <a:ext cx="4062942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4942">
                  <a:extLst>
                    <a:ext uri="{9D8B030D-6E8A-4147-A177-3AD203B41FA5}">
                      <a16:colId xmlns:a16="http://schemas.microsoft.com/office/drawing/2014/main" val="3130298554"/>
                    </a:ext>
                  </a:extLst>
                </a:gridCol>
                <a:gridCol w="1693686">
                  <a:extLst>
                    <a:ext uri="{9D8B030D-6E8A-4147-A177-3AD203B41FA5}">
                      <a16:colId xmlns:a16="http://schemas.microsoft.com/office/drawing/2014/main" val="3456588370"/>
                    </a:ext>
                  </a:extLst>
                </a:gridCol>
                <a:gridCol w="1354314">
                  <a:extLst>
                    <a:ext uri="{9D8B030D-6E8A-4147-A177-3AD203B41FA5}">
                      <a16:colId xmlns:a16="http://schemas.microsoft.com/office/drawing/2014/main" val="2142415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5156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248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Meningioma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147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718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2073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98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Meningioma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145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056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Pituitary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6271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33294B-A948-4EB4-89EA-05595FDA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90855"/>
              </p:ext>
            </p:extLst>
          </p:nvPr>
        </p:nvGraphicFramePr>
        <p:xfrm>
          <a:off x="6399212" y="2362200"/>
          <a:ext cx="1752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30298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51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024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99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CNN-SVM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CNN-RF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40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2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E065-C70D-455B-AE0D-38C303AF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2A56-22D6-4172-88AD-11A7451E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an application of artificial intelligence (AI).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technique, features must be selected manually.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types of ML approaches are used in this portion.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Support Vector Machine, Random Forest, Logistic Regression.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results come from Support Vector Machine.</a:t>
            </a:r>
          </a:p>
        </p:txBody>
      </p:sp>
    </p:spTree>
    <p:extLst>
      <p:ext uri="{BB962C8B-B14F-4D97-AF65-F5344CB8AC3E}">
        <p14:creationId xmlns:p14="http://schemas.microsoft.com/office/powerpoint/2010/main" val="171821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1577</Words>
  <Application>Microsoft Office PowerPoint</Application>
  <PresentationFormat>Custom</PresentationFormat>
  <Paragraphs>312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Digital Diagnosis System: A Case Study for Brain Tumor</vt:lpstr>
      <vt:lpstr>Problem </vt:lpstr>
      <vt:lpstr>Why Brain Tumor ??</vt:lpstr>
      <vt:lpstr>Why We Need Digital Diagnosis?</vt:lpstr>
      <vt:lpstr>System Model </vt:lpstr>
      <vt:lpstr>Literature Review: </vt:lpstr>
      <vt:lpstr>Architecture Diagram</vt:lpstr>
      <vt:lpstr>Dataset</vt:lpstr>
      <vt:lpstr>Machine Learning Approach</vt:lpstr>
      <vt:lpstr>Support Vector Machine(SVM)</vt:lpstr>
      <vt:lpstr>SVM Architecture</vt:lpstr>
      <vt:lpstr>Convolution Neural Network</vt:lpstr>
      <vt:lpstr>CNN Architecture</vt:lpstr>
      <vt:lpstr>CNN-SVM</vt:lpstr>
      <vt:lpstr>CNN-SVM Architecture</vt:lpstr>
      <vt:lpstr>Performance Analysis of ML Algorithms</vt:lpstr>
      <vt:lpstr>Performance Analysis of CNN</vt:lpstr>
      <vt:lpstr>Performance Analysis of Hybrid Methods</vt:lpstr>
      <vt:lpstr>Accuracy Comparison of different Algorithms</vt:lpstr>
      <vt:lpstr>Comparison with Existing Models</vt:lpstr>
      <vt:lpstr>What’s Different?</vt:lpstr>
      <vt:lpstr>Conclusion</vt:lpstr>
      <vt:lpstr>Questions?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Image Based Brain Tumor Classification using SVM and CNN</dc:title>
  <dc:creator>shadatshohan5@outlook.com</dc:creator>
  <cp:lastModifiedBy>shadat shohan</cp:lastModifiedBy>
  <cp:revision>81</cp:revision>
  <dcterms:created xsi:type="dcterms:W3CDTF">2021-03-03T17:20:05Z</dcterms:created>
  <dcterms:modified xsi:type="dcterms:W3CDTF">2021-12-29T02:56:46Z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