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Libre Baskerville Bold" charset="1" panose="02000000000000000000"/>
      <p:regular r:id="rId22"/>
    </p:embeddedFont>
    <p:embeddedFont>
      <p:font typeface="Libre Baskerville" charset="1" panose="02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1381660" y="572177"/>
            <a:ext cx="16130838" cy="2366071"/>
            <a:chOff x="0" y="0"/>
            <a:chExt cx="4248451" cy="623163"/>
          </a:xfrm>
        </p:grpSpPr>
        <p:sp>
          <p:nvSpPr>
            <p:cNvPr name="Freeform 3" id="3"/>
            <p:cNvSpPr/>
            <p:nvPr/>
          </p:nvSpPr>
          <p:spPr>
            <a:xfrm flipH="false" flipV="false" rot="0">
              <a:off x="0" y="0"/>
              <a:ext cx="4248451" cy="623163"/>
            </a:xfrm>
            <a:custGeom>
              <a:avLst/>
              <a:gdLst/>
              <a:ahLst/>
              <a:cxnLst/>
              <a:rect r="r" b="b" t="t" l="l"/>
              <a:pathLst>
                <a:path h="623163" w="4248451">
                  <a:moveTo>
                    <a:pt x="4799" y="0"/>
                  </a:moveTo>
                  <a:lnTo>
                    <a:pt x="4243652" y="0"/>
                  </a:lnTo>
                  <a:cubicBezTo>
                    <a:pt x="4244925" y="0"/>
                    <a:pt x="4246145" y="506"/>
                    <a:pt x="4247045" y="1406"/>
                  </a:cubicBezTo>
                  <a:cubicBezTo>
                    <a:pt x="4247945" y="2306"/>
                    <a:pt x="4248451" y="3527"/>
                    <a:pt x="4248451" y="4799"/>
                  </a:cubicBezTo>
                  <a:lnTo>
                    <a:pt x="4248451" y="618363"/>
                  </a:lnTo>
                  <a:cubicBezTo>
                    <a:pt x="4248451" y="619636"/>
                    <a:pt x="4247945" y="620857"/>
                    <a:pt x="4247045" y="621757"/>
                  </a:cubicBezTo>
                  <a:cubicBezTo>
                    <a:pt x="4246145" y="622657"/>
                    <a:pt x="4244925" y="623163"/>
                    <a:pt x="4243652" y="623163"/>
                  </a:cubicBezTo>
                  <a:lnTo>
                    <a:pt x="4799" y="623163"/>
                  </a:lnTo>
                  <a:cubicBezTo>
                    <a:pt x="2149" y="623163"/>
                    <a:pt x="0" y="621014"/>
                    <a:pt x="0" y="618363"/>
                  </a:cubicBezTo>
                  <a:lnTo>
                    <a:pt x="0" y="4799"/>
                  </a:lnTo>
                  <a:cubicBezTo>
                    <a:pt x="0" y="3527"/>
                    <a:pt x="506" y="2306"/>
                    <a:pt x="1406" y="1406"/>
                  </a:cubicBezTo>
                  <a:cubicBezTo>
                    <a:pt x="2306" y="506"/>
                    <a:pt x="3527" y="0"/>
                    <a:pt x="4799" y="0"/>
                  </a:cubicBezTo>
                  <a:close/>
                </a:path>
              </a:pathLst>
            </a:custGeom>
            <a:solidFill>
              <a:srgbClr val="101010">
                <a:alpha val="60000"/>
              </a:srgbClr>
            </a:solidFill>
          </p:spPr>
        </p:sp>
        <p:sp>
          <p:nvSpPr>
            <p:cNvPr name="TextBox 4" id="4"/>
            <p:cNvSpPr txBox="true"/>
            <p:nvPr/>
          </p:nvSpPr>
          <p:spPr>
            <a:xfrm>
              <a:off x="0" y="-38100"/>
              <a:ext cx="4248451" cy="66126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20722" y="3938548"/>
            <a:ext cx="11301259" cy="5975541"/>
          </a:xfrm>
          <a:custGeom>
            <a:avLst/>
            <a:gdLst/>
            <a:ahLst/>
            <a:cxnLst/>
            <a:rect r="r" b="b" t="t" l="l"/>
            <a:pathLst>
              <a:path h="5975541" w="11301259">
                <a:moveTo>
                  <a:pt x="0" y="0"/>
                </a:moveTo>
                <a:lnTo>
                  <a:pt x="11301259" y="0"/>
                </a:lnTo>
                <a:lnTo>
                  <a:pt x="11301259" y="5975540"/>
                </a:lnTo>
                <a:lnTo>
                  <a:pt x="0" y="5975540"/>
                </a:lnTo>
                <a:lnTo>
                  <a:pt x="0" y="0"/>
                </a:lnTo>
                <a:close/>
              </a:path>
            </a:pathLst>
          </a:custGeom>
          <a:blipFill>
            <a:blip r:embed="rId2"/>
            <a:stretch>
              <a:fillRect l="0" t="0" r="0" b="0"/>
            </a:stretch>
          </a:blipFill>
        </p:spPr>
      </p:sp>
      <p:sp>
        <p:nvSpPr>
          <p:cNvPr name="TextBox 6" id="6"/>
          <p:cNvSpPr txBox="true"/>
          <p:nvPr/>
        </p:nvSpPr>
        <p:spPr>
          <a:xfrm rot="0">
            <a:off x="2934352" y="1270458"/>
            <a:ext cx="12419296" cy="2060010"/>
          </a:xfrm>
          <a:prstGeom prst="rect">
            <a:avLst/>
          </a:prstGeom>
        </p:spPr>
        <p:txBody>
          <a:bodyPr anchor="t" rtlCol="false" tIns="0" lIns="0" bIns="0" rIns="0">
            <a:spAutoFit/>
          </a:bodyPr>
          <a:lstStyle/>
          <a:p>
            <a:pPr algn="l">
              <a:lnSpc>
                <a:spcPts val="8110"/>
              </a:lnSpc>
            </a:pPr>
            <a:r>
              <a:rPr lang="en-US" sz="6758" spc="-135" b="true">
                <a:solidFill>
                  <a:srgbClr val="D9D9D9"/>
                </a:solidFill>
                <a:latin typeface="Libre Baskerville Bold"/>
                <a:ea typeface="Libre Baskerville Bold"/>
                <a:cs typeface="Libre Baskerville Bold"/>
                <a:sym typeface="Libre Baskerville Bold"/>
              </a:rPr>
              <a:t>Course Registration Website</a:t>
            </a:r>
          </a:p>
          <a:p>
            <a:pPr algn="l" marL="0" indent="0" lvl="0">
              <a:lnSpc>
                <a:spcPts val="8110"/>
              </a:lnSpc>
              <a:spcBef>
                <a:spcPct val="0"/>
              </a:spcBef>
            </a:pPr>
          </a:p>
        </p:txBody>
      </p:sp>
      <p:sp>
        <p:nvSpPr>
          <p:cNvPr name="TextBox 7" id="7"/>
          <p:cNvSpPr txBox="true"/>
          <p:nvPr/>
        </p:nvSpPr>
        <p:spPr>
          <a:xfrm rot="0">
            <a:off x="511529" y="4419499"/>
            <a:ext cx="6209193" cy="4343400"/>
          </a:xfrm>
          <a:prstGeom prst="rect">
            <a:avLst/>
          </a:prstGeom>
        </p:spPr>
        <p:txBody>
          <a:bodyPr anchor="t" rtlCol="false" tIns="0" lIns="0" bIns="0" rIns="0">
            <a:spAutoFit/>
          </a:bodyPr>
          <a:lstStyle/>
          <a:p>
            <a:pPr algn="l">
              <a:lnSpc>
                <a:spcPts val="5759"/>
              </a:lnSpc>
            </a:pPr>
            <a:r>
              <a:rPr lang="en-US" sz="4800" spc="-96">
                <a:solidFill>
                  <a:srgbClr val="D9D9D9"/>
                </a:solidFill>
                <a:latin typeface="Libre Baskerville"/>
                <a:ea typeface="Libre Baskerville"/>
                <a:cs typeface="Libre Baskerville"/>
                <a:sym typeface="Libre Baskerville"/>
              </a:rPr>
              <a:t>By:</a:t>
            </a:r>
          </a:p>
          <a:p>
            <a:pPr algn="l">
              <a:lnSpc>
                <a:spcPts val="5759"/>
              </a:lnSpc>
            </a:pPr>
            <a:r>
              <a:rPr lang="en-US" sz="4800" spc="-96">
                <a:solidFill>
                  <a:srgbClr val="D9D9D9"/>
                </a:solidFill>
                <a:latin typeface="Libre Baskerville"/>
                <a:ea typeface="Libre Baskerville"/>
                <a:cs typeface="Libre Baskerville"/>
                <a:sym typeface="Libre Baskerville"/>
              </a:rPr>
              <a:t>Hrushikesh Joshi</a:t>
            </a:r>
          </a:p>
          <a:p>
            <a:pPr algn="l">
              <a:lnSpc>
                <a:spcPts val="5759"/>
              </a:lnSpc>
            </a:pPr>
            <a:r>
              <a:rPr lang="en-US" sz="4800" spc="-96">
                <a:solidFill>
                  <a:srgbClr val="D9D9D9"/>
                </a:solidFill>
                <a:latin typeface="Libre Baskerville"/>
                <a:ea typeface="Libre Baskerville"/>
                <a:cs typeface="Libre Baskerville"/>
                <a:sym typeface="Libre Baskerville"/>
              </a:rPr>
              <a:t>Ayush Shah</a:t>
            </a:r>
          </a:p>
          <a:p>
            <a:pPr algn="l">
              <a:lnSpc>
                <a:spcPts val="5759"/>
              </a:lnSpc>
            </a:pPr>
            <a:r>
              <a:rPr lang="en-US" sz="4800" spc="-96">
                <a:solidFill>
                  <a:srgbClr val="D9D9D9"/>
                </a:solidFill>
                <a:latin typeface="Libre Baskerville"/>
                <a:ea typeface="Libre Baskerville"/>
                <a:cs typeface="Libre Baskerville"/>
                <a:sym typeface="Libre Baskerville"/>
              </a:rPr>
              <a:t>Samuel Haddad</a:t>
            </a:r>
          </a:p>
          <a:p>
            <a:pPr algn="l">
              <a:lnSpc>
                <a:spcPts val="5759"/>
              </a:lnSpc>
            </a:pPr>
            <a:r>
              <a:rPr lang="en-US" sz="4800" spc="-96">
                <a:solidFill>
                  <a:srgbClr val="D9D9D9"/>
                </a:solidFill>
                <a:latin typeface="Libre Baskerville"/>
                <a:ea typeface="Libre Baskerville"/>
                <a:cs typeface="Libre Baskerville"/>
                <a:sym typeface="Libre Baskerville"/>
              </a:rPr>
              <a:t>Pradnya Sonawane</a:t>
            </a:r>
          </a:p>
          <a:p>
            <a:pPr algn="l">
              <a:lnSpc>
                <a:spcPts val="5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75502" y="2041843"/>
            <a:ext cx="16483798" cy="7216457"/>
            <a:chOff x="0" y="0"/>
            <a:chExt cx="4687216" cy="2052021"/>
          </a:xfrm>
        </p:grpSpPr>
        <p:sp>
          <p:nvSpPr>
            <p:cNvPr name="Freeform 6" id="6"/>
            <p:cNvSpPr/>
            <p:nvPr/>
          </p:nvSpPr>
          <p:spPr>
            <a:xfrm flipH="false" flipV="false" rot="0">
              <a:off x="0" y="0"/>
              <a:ext cx="4687216" cy="2052021"/>
            </a:xfrm>
            <a:custGeom>
              <a:avLst/>
              <a:gdLst/>
              <a:ahLst/>
              <a:cxnLst/>
              <a:rect r="r" b="b" t="t" l="l"/>
              <a:pathLst>
                <a:path h="2052021" w="4687216">
                  <a:moveTo>
                    <a:pt x="4697" y="0"/>
                  </a:moveTo>
                  <a:lnTo>
                    <a:pt x="4682520" y="0"/>
                  </a:lnTo>
                  <a:cubicBezTo>
                    <a:pt x="4685114" y="0"/>
                    <a:pt x="4687216" y="2103"/>
                    <a:pt x="4687216" y="4697"/>
                  </a:cubicBezTo>
                  <a:lnTo>
                    <a:pt x="4687216" y="2047324"/>
                  </a:lnTo>
                  <a:cubicBezTo>
                    <a:pt x="4687216" y="2049918"/>
                    <a:pt x="4685114" y="2052021"/>
                    <a:pt x="4682520" y="2052021"/>
                  </a:cubicBezTo>
                  <a:lnTo>
                    <a:pt x="4697" y="2052021"/>
                  </a:lnTo>
                  <a:cubicBezTo>
                    <a:pt x="2103" y="2052021"/>
                    <a:pt x="0" y="2049918"/>
                    <a:pt x="0" y="2047324"/>
                  </a:cubicBezTo>
                  <a:lnTo>
                    <a:pt x="0" y="4697"/>
                  </a:lnTo>
                  <a:cubicBezTo>
                    <a:pt x="0" y="2103"/>
                    <a:pt x="2103" y="0"/>
                    <a:pt x="4697" y="0"/>
                  </a:cubicBezTo>
                  <a:close/>
                </a:path>
              </a:pathLst>
            </a:custGeom>
            <a:solidFill>
              <a:srgbClr val="FFFFFF"/>
            </a:solidFill>
            <a:ln w="19050" cap="sq">
              <a:solidFill>
                <a:srgbClr val="000000"/>
              </a:solidFill>
              <a:prstDash val="solid"/>
              <a:miter/>
            </a:ln>
          </p:spPr>
        </p:sp>
        <p:sp>
          <p:nvSpPr>
            <p:cNvPr name="TextBox 7" id="7"/>
            <p:cNvSpPr txBox="true"/>
            <p:nvPr/>
          </p:nvSpPr>
          <p:spPr>
            <a:xfrm>
              <a:off x="0" y="-38100"/>
              <a:ext cx="4687216" cy="2090121"/>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3493371" y="2826742"/>
            <a:ext cx="11301259" cy="4633516"/>
          </a:xfrm>
          <a:custGeom>
            <a:avLst/>
            <a:gdLst/>
            <a:ahLst/>
            <a:cxnLst/>
            <a:rect r="r" b="b" t="t" l="l"/>
            <a:pathLst>
              <a:path h="4633516" w="11301259">
                <a:moveTo>
                  <a:pt x="0" y="0"/>
                </a:moveTo>
                <a:lnTo>
                  <a:pt x="11301258" y="0"/>
                </a:lnTo>
                <a:lnTo>
                  <a:pt x="11301258" y="4633516"/>
                </a:lnTo>
                <a:lnTo>
                  <a:pt x="0" y="4633516"/>
                </a:lnTo>
                <a:lnTo>
                  <a:pt x="0" y="0"/>
                </a:lnTo>
                <a:close/>
              </a:path>
            </a:pathLst>
          </a:custGeom>
          <a:blipFill>
            <a:blip r:embed="rId2"/>
            <a:stretch>
              <a:fillRect l="0" t="0" r="0" b="0"/>
            </a:stretch>
          </a:blipFill>
        </p:spPr>
      </p:sp>
      <p:sp>
        <p:nvSpPr>
          <p:cNvPr name="TextBox 9" id="9"/>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Backend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75502" y="2041843"/>
            <a:ext cx="16483798" cy="7216457"/>
            <a:chOff x="0" y="0"/>
            <a:chExt cx="4687216" cy="2052021"/>
          </a:xfrm>
        </p:grpSpPr>
        <p:sp>
          <p:nvSpPr>
            <p:cNvPr name="Freeform 6" id="6"/>
            <p:cNvSpPr/>
            <p:nvPr/>
          </p:nvSpPr>
          <p:spPr>
            <a:xfrm flipH="false" flipV="false" rot="0">
              <a:off x="0" y="0"/>
              <a:ext cx="4687216" cy="2052021"/>
            </a:xfrm>
            <a:custGeom>
              <a:avLst/>
              <a:gdLst/>
              <a:ahLst/>
              <a:cxnLst/>
              <a:rect r="r" b="b" t="t" l="l"/>
              <a:pathLst>
                <a:path h="2052021" w="4687216">
                  <a:moveTo>
                    <a:pt x="4697" y="0"/>
                  </a:moveTo>
                  <a:lnTo>
                    <a:pt x="4682520" y="0"/>
                  </a:lnTo>
                  <a:cubicBezTo>
                    <a:pt x="4685114" y="0"/>
                    <a:pt x="4687216" y="2103"/>
                    <a:pt x="4687216" y="4697"/>
                  </a:cubicBezTo>
                  <a:lnTo>
                    <a:pt x="4687216" y="2047324"/>
                  </a:lnTo>
                  <a:cubicBezTo>
                    <a:pt x="4687216" y="2049918"/>
                    <a:pt x="4685114" y="2052021"/>
                    <a:pt x="4682520" y="2052021"/>
                  </a:cubicBezTo>
                  <a:lnTo>
                    <a:pt x="4697" y="2052021"/>
                  </a:lnTo>
                  <a:cubicBezTo>
                    <a:pt x="2103" y="2052021"/>
                    <a:pt x="0" y="2049918"/>
                    <a:pt x="0" y="2047324"/>
                  </a:cubicBezTo>
                  <a:lnTo>
                    <a:pt x="0" y="4697"/>
                  </a:lnTo>
                  <a:cubicBezTo>
                    <a:pt x="0" y="2103"/>
                    <a:pt x="2103" y="0"/>
                    <a:pt x="4697" y="0"/>
                  </a:cubicBezTo>
                  <a:close/>
                </a:path>
              </a:pathLst>
            </a:custGeom>
            <a:solidFill>
              <a:srgbClr val="FFFFFF"/>
            </a:solidFill>
            <a:ln w="19050" cap="sq">
              <a:solidFill>
                <a:srgbClr val="000000"/>
              </a:solidFill>
              <a:prstDash val="solid"/>
              <a:miter/>
            </a:ln>
          </p:spPr>
        </p:sp>
        <p:sp>
          <p:nvSpPr>
            <p:cNvPr name="TextBox 7" id="7"/>
            <p:cNvSpPr txBox="true"/>
            <p:nvPr/>
          </p:nvSpPr>
          <p:spPr>
            <a:xfrm>
              <a:off x="0" y="-38100"/>
              <a:ext cx="4687216" cy="2090121"/>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4213031" y="3036064"/>
            <a:ext cx="9861938" cy="5228015"/>
          </a:xfrm>
          <a:custGeom>
            <a:avLst/>
            <a:gdLst/>
            <a:ahLst/>
            <a:cxnLst/>
            <a:rect r="r" b="b" t="t" l="l"/>
            <a:pathLst>
              <a:path h="5228015" w="9861938">
                <a:moveTo>
                  <a:pt x="0" y="0"/>
                </a:moveTo>
                <a:lnTo>
                  <a:pt x="9861938" y="0"/>
                </a:lnTo>
                <a:lnTo>
                  <a:pt x="9861938" y="5228015"/>
                </a:lnTo>
                <a:lnTo>
                  <a:pt x="0" y="5228015"/>
                </a:lnTo>
                <a:lnTo>
                  <a:pt x="0" y="0"/>
                </a:lnTo>
                <a:close/>
              </a:path>
            </a:pathLst>
          </a:custGeom>
          <a:blipFill>
            <a:blip r:embed="rId2"/>
            <a:stretch>
              <a:fillRect l="0" t="0" r="0" b="0"/>
            </a:stretch>
          </a:blipFill>
        </p:spPr>
      </p:sp>
      <p:sp>
        <p:nvSpPr>
          <p:cNvPr name="TextBox 9" id="9"/>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Database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1028700" y="782610"/>
            <a:ext cx="16736997" cy="8721779"/>
            <a:chOff x="0" y="0"/>
            <a:chExt cx="4408098" cy="2297094"/>
          </a:xfrm>
        </p:grpSpPr>
        <p:sp>
          <p:nvSpPr>
            <p:cNvPr name="Freeform 3" id="3"/>
            <p:cNvSpPr/>
            <p:nvPr/>
          </p:nvSpPr>
          <p:spPr>
            <a:xfrm flipH="false" flipV="false" rot="0">
              <a:off x="0" y="0"/>
              <a:ext cx="4408098" cy="2297094"/>
            </a:xfrm>
            <a:custGeom>
              <a:avLst/>
              <a:gdLst/>
              <a:ahLst/>
              <a:cxnLst/>
              <a:rect r="r" b="b" t="t" l="l"/>
              <a:pathLst>
                <a:path h="2297094" w="4408098">
                  <a:moveTo>
                    <a:pt x="4626" y="0"/>
                  </a:moveTo>
                  <a:lnTo>
                    <a:pt x="4403472" y="0"/>
                  </a:lnTo>
                  <a:cubicBezTo>
                    <a:pt x="4404699" y="0"/>
                    <a:pt x="4405876" y="487"/>
                    <a:pt x="4406743" y="1355"/>
                  </a:cubicBezTo>
                  <a:cubicBezTo>
                    <a:pt x="4407611" y="2222"/>
                    <a:pt x="4408098" y="3399"/>
                    <a:pt x="4408098" y="4626"/>
                  </a:cubicBezTo>
                  <a:lnTo>
                    <a:pt x="4408098" y="2292468"/>
                  </a:lnTo>
                  <a:cubicBezTo>
                    <a:pt x="4408098" y="2293695"/>
                    <a:pt x="4407611" y="2294872"/>
                    <a:pt x="4406743" y="2295739"/>
                  </a:cubicBezTo>
                  <a:cubicBezTo>
                    <a:pt x="4405876" y="2296607"/>
                    <a:pt x="4404699" y="2297094"/>
                    <a:pt x="4403472" y="2297094"/>
                  </a:cubicBezTo>
                  <a:lnTo>
                    <a:pt x="4626" y="2297094"/>
                  </a:lnTo>
                  <a:cubicBezTo>
                    <a:pt x="3399" y="2297094"/>
                    <a:pt x="2222" y="2296607"/>
                    <a:pt x="1355" y="2295739"/>
                  </a:cubicBezTo>
                  <a:cubicBezTo>
                    <a:pt x="487" y="2294872"/>
                    <a:pt x="0" y="2293695"/>
                    <a:pt x="0" y="2292468"/>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33519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555654" y="4097933"/>
            <a:ext cx="7176691" cy="1009652"/>
          </a:xfrm>
          <a:prstGeom prst="rect">
            <a:avLst/>
          </a:prstGeom>
        </p:spPr>
        <p:txBody>
          <a:bodyPr anchor="t" rtlCol="false" tIns="0" lIns="0" bIns="0" rIns="0">
            <a:spAutoFit/>
          </a:bodyPr>
          <a:lstStyle/>
          <a:p>
            <a:pPr algn="ctr">
              <a:lnSpc>
                <a:spcPts val="8399"/>
              </a:lnSpc>
              <a:spcBef>
                <a:spcPct val="0"/>
              </a:spcBef>
            </a:pPr>
            <a:r>
              <a:rPr lang="en-US" sz="5999">
                <a:solidFill>
                  <a:srgbClr val="FFFFFF"/>
                </a:solidFill>
                <a:latin typeface="Libre Baskerville"/>
                <a:ea typeface="Libre Baskerville"/>
                <a:cs typeface="Libre Baskerville"/>
                <a:sym typeface="Libre Baskerville"/>
              </a:rPr>
              <a:t>Application Demo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554361" y="1863143"/>
            <a:ext cx="6365014" cy="7889032"/>
          </a:xfrm>
          <a:custGeom>
            <a:avLst/>
            <a:gdLst/>
            <a:ahLst/>
            <a:cxnLst/>
            <a:rect r="r" b="b" t="t" l="l"/>
            <a:pathLst>
              <a:path h="7889032" w="6365014">
                <a:moveTo>
                  <a:pt x="0" y="0"/>
                </a:moveTo>
                <a:lnTo>
                  <a:pt x="6365014" y="0"/>
                </a:lnTo>
                <a:lnTo>
                  <a:pt x="6365014" y="7889032"/>
                </a:lnTo>
                <a:lnTo>
                  <a:pt x="0" y="7889032"/>
                </a:lnTo>
                <a:lnTo>
                  <a:pt x="0" y="0"/>
                </a:lnTo>
                <a:close/>
              </a:path>
            </a:pathLst>
          </a:custGeom>
          <a:blipFill>
            <a:blip r:embed="rId2"/>
            <a:stretch>
              <a:fillRect l="0" t="0" r="0" b="0"/>
            </a:stretch>
          </a:blipFill>
        </p:spPr>
      </p:sp>
      <p:sp>
        <p:nvSpPr>
          <p:cNvPr name="TextBox 6" id="6"/>
          <p:cNvSpPr txBox="true"/>
          <p:nvPr/>
        </p:nvSpPr>
        <p:spPr>
          <a:xfrm rot="0">
            <a:off x="1314450" y="759460"/>
            <a:ext cx="10604925"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Backend API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522303" y="32443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22303" y="3203672"/>
            <a:ext cx="7716627" cy="5488103"/>
          </a:xfrm>
          <a:custGeom>
            <a:avLst/>
            <a:gdLst/>
            <a:ahLst/>
            <a:cxnLst/>
            <a:rect r="r" b="b" t="t" l="l"/>
            <a:pathLst>
              <a:path h="5488103" w="7716627">
                <a:moveTo>
                  <a:pt x="0" y="0"/>
                </a:moveTo>
                <a:lnTo>
                  <a:pt x="7716627" y="0"/>
                </a:lnTo>
                <a:lnTo>
                  <a:pt x="7716627" y="5488104"/>
                </a:lnTo>
                <a:lnTo>
                  <a:pt x="0" y="5488104"/>
                </a:lnTo>
                <a:lnTo>
                  <a:pt x="0" y="0"/>
                </a:lnTo>
                <a:close/>
              </a:path>
            </a:pathLst>
          </a:custGeom>
          <a:blipFill>
            <a:blip r:embed="rId2"/>
            <a:stretch>
              <a:fillRect l="0" t="0" r="-6448" b="0"/>
            </a:stretch>
          </a:blipFill>
        </p:spPr>
      </p:sp>
      <p:sp>
        <p:nvSpPr>
          <p:cNvPr name="Freeform 6" id="6"/>
          <p:cNvSpPr/>
          <p:nvPr/>
        </p:nvSpPr>
        <p:spPr>
          <a:xfrm flipH="false" flipV="false" rot="0">
            <a:off x="9539661" y="2627442"/>
            <a:ext cx="8047612" cy="7104178"/>
          </a:xfrm>
          <a:custGeom>
            <a:avLst/>
            <a:gdLst/>
            <a:ahLst/>
            <a:cxnLst/>
            <a:rect r="r" b="b" t="t" l="l"/>
            <a:pathLst>
              <a:path h="7104178" w="8047612">
                <a:moveTo>
                  <a:pt x="0" y="0"/>
                </a:moveTo>
                <a:lnTo>
                  <a:pt x="8047612" y="0"/>
                </a:lnTo>
                <a:lnTo>
                  <a:pt x="8047612" y="7104178"/>
                </a:lnTo>
                <a:lnTo>
                  <a:pt x="0" y="7104178"/>
                </a:lnTo>
                <a:lnTo>
                  <a:pt x="0" y="0"/>
                </a:lnTo>
                <a:close/>
              </a:path>
            </a:pathLst>
          </a:custGeom>
          <a:blipFill>
            <a:blip r:embed="rId3"/>
            <a:stretch>
              <a:fillRect l="0" t="0" r="0" b="0"/>
            </a:stretch>
          </a:blipFill>
        </p:spPr>
      </p:sp>
      <p:sp>
        <p:nvSpPr>
          <p:cNvPr name="TextBox 7" id="7"/>
          <p:cNvSpPr txBox="true"/>
          <p:nvPr/>
        </p:nvSpPr>
        <p:spPr>
          <a:xfrm rot="0">
            <a:off x="1233684" y="54737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Queries Supported </a:t>
            </a:r>
          </a:p>
        </p:txBody>
      </p:sp>
      <p:sp>
        <p:nvSpPr>
          <p:cNvPr name="TextBox 8" id="8"/>
          <p:cNvSpPr txBox="true"/>
          <p:nvPr/>
        </p:nvSpPr>
        <p:spPr>
          <a:xfrm rot="0">
            <a:off x="522303" y="1865442"/>
            <a:ext cx="6767754" cy="762000"/>
          </a:xfrm>
          <a:prstGeom prst="rect">
            <a:avLst/>
          </a:prstGeom>
        </p:spPr>
        <p:txBody>
          <a:bodyPr anchor="t" rtlCol="false" tIns="0" lIns="0" bIns="0" rIns="0">
            <a:spAutoFit/>
          </a:bodyPr>
          <a:lstStyle/>
          <a:p>
            <a:pPr algn="l">
              <a:lnSpc>
                <a:spcPts val="3000"/>
              </a:lnSpc>
            </a:pPr>
            <a:r>
              <a:rPr lang="en-US" sz="2500" spc="-50">
                <a:solidFill>
                  <a:srgbClr val="F7F7F9"/>
                </a:solidFill>
                <a:latin typeface="Libre Baskerville"/>
                <a:ea typeface="Libre Baskerville"/>
                <a:cs typeface="Libre Baskerville"/>
                <a:sym typeface="Libre Baskerville"/>
              </a:rPr>
              <a:t>Our backend has a lot of join queries like these:</a:t>
            </a:r>
          </a:p>
        </p:txBody>
      </p:sp>
      <p:sp>
        <p:nvSpPr>
          <p:cNvPr name="TextBox 9" id="9"/>
          <p:cNvSpPr txBox="true"/>
          <p:nvPr/>
        </p:nvSpPr>
        <p:spPr>
          <a:xfrm rot="0">
            <a:off x="9539661" y="1587116"/>
            <a:ext cx="7910316" cy="762000"/>
          </a:xfrm>
          <a:prstGeom prst="rect">
            <a:avLst/>
          </a:prstGeom>
        </p:spPr>
        <p:txBody>
          <a:bodyPr anchor="t" rtlCol="false" tIns="0" lIns="0" bIns="0" rIns="0">
            <a:spAutoFit/>
          </a:bodyPr>
          <a:lstStyle/>
          <a:p>
            <a:pPr algn="l">
              <a:lnSpc>
                <a:spcPts val="3000"/>
              </a:lnSpc>
            </a:pPr>
            <a:r>
              <a:rPr lang="en-US" sz="2500" spc="-50">
                <a:solidFill>
                  <a:srgbClr val="F7F7F9"/>
                </a:solidFill>
                <a:latin typeface="Libre Baskerville"/>
                <a:ea typeface="Libre Baskerville"/>
                <a:cs typeface="Libre Baskerville"/>
                <a:sym typeface="Libre Baskerville"/>
              </a:rPr>
              <a:t>We have given our longest and most complicated  recursive query here: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522303" y="32443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502606" y="2008203"/>
            <a:ext cx="10292293" cy="3603298"/>
          </a:xfrm>
          <a:custGeom>
            <a:avLst/>
            <a:gdLst/>
            <a:ahLst/>
            <a:cxnLst/>
            <a:rect r="r" b="b" t="t" l="l"/>
            <a:pathLst>
              <a:path h="3603298" w="10292293">
                <a:moveTo>
                  <a:pt x="0" y="0"/>
                </a:moveTo>
                <a:lnTo>
                  <a:pt x="10292294" y="0"/>
                </a:lnTo>
                <a:lnTo>
                  <a:pt x="10292294" y="3603298"/>
                </a:lnTo>
                <a:lnTo>
                  <a:pt x="0" y="3603298"/>
                </a:lnTo>
                <a:lnTo>
                  <a:pt x="0" y="0"/>
                </a:lnTo>
                <a:close/>
              </a:path>
            </a:pathLst>
          </a:custGeom>
          <a:blipFill>
            <a:blip r:embed="rId2"/>
            <a:stretch>
              <a:fillRect l="0" t="0" r="0" b="0"/>
            </a:stretch>
          </a:blipFill>
        </p:spPr>
      </p:sp>
      <p:sp>
        <p:nvSpPr>
          <p:cNvPr name="Freeform 6" id="6"/>
          <p:cNvSpPr/>
          <p:nvPr/>
        </p:nvSpPr>
        <p:spPr>
          <a:xfrm flipH="false" flipV="false" rot="0">
            <a:off x="3637500" y="6095704"/>
            <a:ext cx="10157400" cy="3714586"/>
          </a:xfrm>
          <a:custGeom>
            <a:avLst/>
            <a:gdLst/>
            <a:ahLst/>
            <a:cxnLst/>
            <a:rect r="r" b="b" t="t" l="l"/>
            <a:pathLst>
              <a:path h="3714586" w="10157400">
                <a:moveTo>
                  <a:pt x="0" y="0"/>
                </a:moveTo>
                <a:lnTo>
                  <a:pt x="10157400" y="0"/>
                </a:lnTo>
                <a:lnTo>
                  <a:pt x="10157400" y="3714586"/>
                </a:lnTo>
                <a:lnTo>
                  <a:pt x="0" y="3714586"/>
                </a:lnTo>
                <a:lnTo>
                  <a:pt x="0" y="0"/>
                </a:lnTo>
                <a:close/>
              </a:path>
            </a:pathLst>
          </a:custGeom>
          <a:blipFill>
            <a:blip r:embed="rId3"/>
            <a:stretch>
              <a:fillRect l="0" t="0" r="0" b="0"/>
            </a:stretch>
          </a:blipFill>
        </p:spPr>
      </p:sp>
      <p:sp>
        <p:nvSpPr>
          <p:cNvPr name="TextBox 7" id="7"/>
          <p:cNvSpPr txBox="true"/>
          <p:nvPr/>
        </p:nvSpPr>
        <p:spPr>
          <a:xfrm rot="0">
            <a:off x="1233684" y="547370"/>
            <a:ext cx="7482516" cy="9766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SQL Triggers</a:t>
            </a:r>
          </a:p>
          <a:p>
            <a:pPr algn="l">
              <a:lnSpc>
                <a:spcPts val="3919"/>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sp>
        <p:nvSpPr>
          <p:cNvPr name="TextBox 2" id="2"/>
          <p:cNvSpPr txBox="true"/>
          <p:nvPr/>
        </p:nvSpPr>
        <p:spPr>
          <a:xfrm rot="0">
            <a:off x="5439167" y="4524375"/>
            <a:ext cx="11820133" cy="1228725"/>
          </a:xfrm>
          <a:prstGeom prst="rect">
            <a:avLst/>
          </a:prstGeom>
        </p:spPr>
        <p:txBody>
          <a:bodyPr anchor="t" rtlCol="false" tIns="0" lIns="0" bIns="0" rIns="0">
            <a:spAutoFit/>
          </a:bodyPr>
          <a:lstStyle/>
          <a:p>
            <a:pPr algn="l" marL="0" indent="0" lvl="0">
              <a:lnSpc>
                <a:spcPts val="9600"/>
              </a:lnSpc>
              <a:spcBef>
                <a:spcPct val="0"/>
              </a:spcBef>
            </a:pPr>
            <a:r>
              <a:rPr lang="en-US" b="true" sz="8000" spc="-160">
                <a:solidFill>
                  <a:srgbClr val="D9D9D9"/>
                </a:solidFill>
                <a:latin typeface="Libre Baskerville Bold"/>
                <a:ea typeface="Libre Baskerville Bold"/>
                <a:cs typeface="Libre Baskerville Bold"/>
                <a:sym typeface="Libre Baskerville Bold"/>
              </a:rPr>
              <a:t>Thank You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Table of Contents</a:t>
            </a:r>
          </a:p>
        </p:txBody>
      </p:sp>
      <p:sp>
        <p:nvSpPr>
          <p:cNvPr name="TextBox 6" id="6"/>
          <p:cNvSpPr txBox="true"/>
          <p:nvPr/>
        </p:nvSpPr>
        <p:spPr>
          <a:xfrm rot="0">
            <a:off x="1314450" y="2981325"/>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Problem Statement</a:t>
            </a:r>
          </a:p>
        </p:txBody>
      </p:sp>
      <p:sp>
        <p:nvSpPr>
          <p:cNvPr name="TextBox 7" id="7"/>
          <p:cNvSpPr txBox="true"/>
          <p:nvPr/>
        </p:nvSpPr>
        <p:spPr>
          <a:xfrm rot="0">
            <a:off x="1314450"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1</a:t>
            </a:r>
          </a:p>
        </p:txBody>
      </p:sp>
      <p:sp>
        <p:nvSpPr>
          <p:cNvPr name="TextBox 8" id="8"/>
          <p:cNvSpPr txBox="true"/>
          <p:nvPr/>
        </p:nvSpPr>
        <p:spPr>
          <a:xfrm rot="0">
            <a:off x="1314450" y="5506141"/>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Requirements</a:t>
            </a:r>
          </a:p>
        </p:txBody>
      </p:sp>
      <p:sp>
        <p:nvSpPr>
          <p:cNvPr name="TextBox 9" id="9"/>
          <p:cNvSpPr txBox="true"/>
          <p:nvPr/>
        </p:nvSpPr>
        <p:spPr>
          <a:xfrm rot="0">
            <a:off x="1314450" y="4911302"/>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2</a:t>
            </a:r>
          </a:p>
        </p:txBody>
      </p:sp>
      <p:sp>
        <p:nvSpPr>
          <p:cNvPr name="TextBox 10" id="10"/>
          <p:cNvSpPr txBox="true"/>
          <p:nvPr/>
        </p:nvSpPr>
        <p:spPr>
          <a:xfrm rot="0">
            <a:off x="1314450" y="7871889"/>
            <a:ext cx="3584968" cy="8382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ER Diagram</a:t>
            </a:r>
          </a:p>
          <a:p>
            <a:pPr algn="l">
              <a:lnSpc>
                <a:spcPts val="3359"/>
              </a:lnSpc>
            </a:pPr>
          </a:p>
        </p:txBody>
      </p:sp>
      <p:sp>
        <p:nvSpPr>
          <p:cNvPr name="TextBox 11" id="11"/>
          <p:cNvSpPr txBox="true"/>
          <p:nvPr/>
        </p:nvSpPr>
        <p:spPr>
          <a:xfrm rot="0">
            <a:off x="1314450" y="7277050"/>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3</a:t>
            </a:r>
          </a:p>
        </p:txBody>
      </p:sp>
      <p:sp>
        <p:nvSpPr>
          <p:cNvPr name="TextBox 12" id="12"/>
          <p:cNvSpPr txBox="true"/>
          <p:nvPr/>
        </p:nvSpPr>
        <p:spPr>
          <a:xfrm rot="0">
            <a:off x="7038975" y="2981325"/>
            <a:ext cx="3584968" cy="8382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Relational Schema</a:t>
            </a:r>
          </a:p>
          <a:p>
            <a:pPr algn="l">
              <a:lnSpc>
                <a:spcPts val="3359"/>
              </a:lnSpc>
            </a:pPr>
          </a:p>
        </p:txBody>
      </p:sp>
      <p:sp>
        <p:nvSpPr>
          <p:cNvPr name="TextBox 13" id="13"/>
          <p:cNvSpPr txBox="true"/>
          <p:nvPr/>
        </p:nvSpPr>
        <p:spPr>
          <a:xfrm rot="0">
            <a:off x="7038975"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4</a:t>
            </a:r>
          </a:p>
        </p:txBody>
      </p:sp>
      <p:sp>
        <p:nvSpPr>
          <p:cNvPr name="TextBox 14" id="14"/>
          <p:cNvSpPr txBox="true"/>
          <p:nvPr/>
        </p:nvSpPr>
        <p:spPr>
          <a:xfrm rot="0">
            <a:off x="7038975" y="5506141"/>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Frontend</a:t>
            </a:r>
          </a:p>
        </p:txBody>
      </p:sp>
      <p:sp>
        <p:nvSpPr>
          <p:cNvPr name="TextBox 15" id="15"/>
          <p:cNvSpPr txBox="true"/>
          <p:nvPr/>
        </p:nvSpPr>
        <p:spPr>
          <a:xfrm rot="0">
            <a:off x="7038975" y="4911302"/>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5</a:t>
            </a:r>
          </a:p>
        </p:txBody>
      </p:sp>
      <p:sp>
        <p:nvSpPr>
          <p:cNvPr name="TextBox 16" id="16"/>
          <p:cNvSpPr txBox="true"/>
          <p:nvPr/>
        </p:nvSpPr>
        <p:spPr>
          <a:xfrm rot="0">
            <a:off x="7038975" y="7871889"/>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Backend</a:t>
            </a:r>
          </a:p>
        </p:txBody>
      </p:sp>
      <p:sp>
        <p:nvSpPr>
          <p:cNvPr name="TextBox 17" id="17"/>
          <p:cNvSpPr txBox="true"/>
          <p:nvPr/>
        </p:nvSpPr>
        <p:spPr>
          <a:xfrm rot="0">
            <a:off x="7038975" y="7277050"/>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6</a:t>
            </a:r>
          </a:p>
        </p:txBody>
      </p:sp>
      <p:sp>
        <p:nvSpPr>
          <p:cNvPr name="TextBox 18" id="18"/>
          <p:cNvSpPr txBox="true"/>
          <p:nvPr/>
        </p:nvSpPr>
        <p:spPr>
          <a:xfrm rot="0">
            <a:off x="12763500"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7</a:t>
            </a:r>
          </a:p>
        </p:txBody>
      </p:sp>
      <p:sp>
        <p:nvSpPr>
          <p:cNvPr name="TextBox 19" id="19"/>
          <p:cNvSpPr txBox="true"/>
          <p:nvPr/>
        </p:nvSpPr>
        <p:spPr>
          <a:xfrm rot="0">
            <a:off x="12763500" y="2981325"/>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Application Demo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484517" y="3293942"/>
            <a:ext cx="6980820" cy="5120602"/>
          </a:xfrm>
          <a:custGeom>
            <a:avLst/>
            <a:gdLst/>
            <a:ahLst/>
            <a:cxnLst/>
            <a:rect r="r" b="b" t="t" l="l"/>
            <a:pathLst>
              <a:path h="5120602" w="6980820">
                <a:moveTo>
                  <a:pt x="0" y="0"/>
                </a:moveTo>
                <a:lnTo>
                  <a:pt x="6980820" y="0"/>
                </a:lnTo>
                <a:lnTo>
                  <a:pt x="6980820" y="5120602"/>
                </a:lnTo>
                <a:lnTo>
                  <a:pt x="0" y="5120602"/>
                </a:lnTo>
                <a:lnTo>
                  <a:pt x="0" y="0"/>
                </a:lnTo>
                <a:close/>
              </a:path>
            </a:pathLst>
          </a:custGeom>
          <a:blipFill>
            <a:blip r:embed="rId2"/>
            <a:stretch>
              <a:fillRect l="0" t="0" r="0" b="0"/>
            </a:stretch>
          </a:blipFill>
        </p:spPr>
      </p:sp>
      <p:sp>
        <p:nvSpPr>
          <p:cNvPr name="TextBox 6" id="6"/>
          <p:cNvSpPr txBox="true"/>
          <p:nvPr/>
        </p:nvSpPr>
        <p:spPr>
          <a:xfrm rot="0">
            <a:off x="1314450" y="759460"/>
            <a:ext cx="7482516" cy="9766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Problem Statement</a:t>
            </a:r>
          </a:p>
          <a:p>
            <a:pPr algn="l">
              <a:lnSpc>
                <a:spcPts val="3919"/>
              </a:lnSpc>
            </a:pPr>
          </a:p>
        </p:txBody>
      </p:sp>
      <p:sp>
        <p:nvSpPr>
          <p:cNvPr name="TextBox 7" id="7"/>
          <p:cNvSpPr txBox="true"/>
          <p:nvPr/>
        </p:nvSpPr>
        <p:spPr>
          <a:xfrm rot="0">
            <a:off x="1233684" y="2733864"/>
            <a:ext cx="7175393" cy="6756528"/>
          </a:xfrm>
          <a:prstGeom prst="rect">
            <a:avLst/>
          </a:prstGeom>
        </p:spPr>
        <p:txBody>
          <a:bodyPr anchor="t" rtlCol="false" tIns="0" lIns="0" bIns="0" rIns="0">
            <a:spAutoFit/>
          </a:bodyPr>
          <a:lstStyle/>
          <a:p>
            <a:pPr algn="l">
              <a:lnSpc>
                <a:spcPts val="3156"/>
              </a:lnSpc>
            </a:pPr>
            <a:r>
              <a:rPr lang="en-US" sz="2630" spc="-52">
                <a:solidFill>
                  <a:srgbClr val="F7F7F9"/>
                </a:solidFill>
                <a:latin typeface="Libre Baskerville"/>
                <a:ea typeface="Libre Baskerville"/>
                <a:cs typeface="Libre Baskerville"/>
                <a:sym typeface="Libre Baskerville"/>
              </a:rPr>
              <a:t>To build a course registration system in which the application will have two different roles, students and administrators. Administrators will be able to add and delete courses being offered, change / set the buildings in which the courses will be held, and set/change the instructors to whom the courses are being taught. Students will be able to register for courses (if available) and build schedules for themselves, representing the courses they have registered for in that upcoming semester. Both roles will be able to find out the availability of classes (i.e., if a class is full or still has spots available) and see a list of all courses offered</a:t>
            </a:r>
          </a:p>
          <a:p>
            <a:pPr algn="l">
              <a:lnSpc>
                <a:spcPts val="3156"/>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1028700" y="576715"/>
            <a:ext cx="15944850" cy="903970"/>
            <a:chOff x="0" y="0"/>
            <a:chExt cx="4199467" cy="238083"/>
          </a:xfrm>
        </p:grpSpPr>
        <p:sp>
          <p:nvSpPr>
            <p:cNvPr name="Freeform 3" id="3"/>
            <p:cNvSpPr/>
            <p:nvPr/>
          </p:nvSpPr>
          <p:spPr>
            <a:xfrm flipH="false" flipV="false" rot="0">
              <a:off x="0" y="0"/>
              <a:ext cx="4199467" cy="238083"/>
            </a:xfrm>
            <a:custGeom>
              <a:avLst/>
              <a:gdLst/>
              <a:ahLst/>
              <a:cxnLst/>
              <a:rect r="r" b="b" t="t" l="l"/>
              <a:pathLst>
                <a:path h="238083" w="4199467">
                  <a:moveTo>
                    <a:pt x="4855" y="0"/>
                  </a:moveTo>
                  <a:lnTo>
                    <a:pt x="4194611" y="0"/>
                  </a:lnTo>
                  <a:cubicBezTo>
                    <a:pt x="4197293" y="0"/>
                    <a:pt x="4199467" y="2174"/>
                    <a:pt x="4199467" y="4855"/>
                  </a:cubicBezTo>
                  <a:lnTo>
                    <a:pt x="4199467" y="233227"/>
                  </a:lnTo>
                  <a:cubicBezTo>
                    <a:pt x="4199467" y="234515"/>
                    <a:pt x="4198955" y="235750"/>
                    <a:pt x="4198045" y="236661"/>
                  </a:cubicBezTo>
                  <a:cubicBezTo>
                    <a:pt x="4197134" y="237571"/>
                    <a:pt x="4195899" y="238083"/>
                    <a:pt x="4194611" y="238083"/>
                  </a:cubicBezTo>
                  <a:lnTo>
                    <a:pt x="4855" y="238083"/>
                  </a:lnTo>
                  <a:cubicBezTo>
                    <a:pt x="3568" y="238083"/>
                    <a:pt x="2333" y="237571"/>
                    <a:pt x="1422" y="236661"/>
                  </a:cubicBezTo>
                  <a:cubicBezTo>
                    <a:pt x="512" y="235750"/>
                    <a:pt x="0" y="234515"/>
                    <a:pt x="0" y="233227"/>
                  </a:cubicBezTo>
                  <a:lnTo>
                    <a:pt x="0" y="4855"/>
                  </a:lnTo>
                  <a:cubicBezTo>
                    <a:pt x="0" y="3568"/>
                    <a:pt x="512" y="2333"/>
                    <a:pt x="1422" y="1422"/>
                  </a:cubicBezTo>
                  <a:cubicBezTo>
                    <a:pt x="2333" y="512"/>
                    <a:pt x="3568" y="0"/>
                    <a:pt x="4855" y="0"/>
                  </a:cubicBezTo>
                  <a:close/>
                </a:path>
              </a:pathLst>
            </a:custGeom>
            <a:solidFill>
              <a:srgbClr val="101010">
                <a:alpha val="60000"/>
              </a:srgbClr>
            </a:solidFill>
          </p:spPr>
        </p:sp>
        <p:sp>
          <p:nvSpPr>
            <p:cNvPr name="TextBox 4" id="4"/>
            <p:cNvSpPr txBox="true"/>
            <p:nvPr/>
          </p:nvSpPr>
          <p:spPr>
            <a:xfrm>
              <a:off x="0" y="-38100"/>
              <a:ext cx="4199467" cy="27618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Requirements</a:t>
            </a:r>
          </a:p>
        </p:txBody>
      </p:sp>
      <p:sp>
        <p:nvSpPr>
          <p:cNvPr name="TextBox 6" id="6"/>
          <p:cNvSpPr txBox="true"/>
          <p:nvPr/>
        </p:nvSpPr>
        <p:spPr>
          <a:xfrm rot="0">
            <a:off x="1233684" y="2167481"/>
            <a:ext cx="15739866" cy="457200"/>
          </a:xfrm>
          <a:prstGeom prst="rect">
            <a:avLst/>
          </a:prstGeom>
        </p:spPr>
        <p:txBody>
          <a:bodyPr anchor="t" rtlCol="false" tIns="0" lIns="0" bIns="0" rIns="0">
            <a:spAutoFit/>
          </a:bodyPr>
          <a:lstStyle/>
          <a:p>
            <a:pPr algn="l">
              <a:lnSpc>
                <a:spcPts val="3600"/>
              </a:lnSpc>
            </a:pPr>
            <a:r>
              <a:rPr lang="en-US" sz="3000" spc="-60">
                <a:solidFill>
                  <a:srgbClr val="F7F7F9"/>
                </a:solidFill>
                <a:latin typeface="Libre Baskerville"/>
                <a:ea typeface="Libre Baskerville"/>
                <a:cs typeface="Libre Baskerville"/>
                <a:sym typeface="Libre Baskerville"/>
              </a:rPr>
              <a:t>Data Requirements:</a:t>
            </a:r>
          </a:p>
        </p:txBody>
      </p:sp>
      <p:grpSp>
        <p:nvGrpSpPr>
          <p:cNvPr name="Group 7" id="7"/>
          <p:cNvGrpSpPr/>
          <p:nvPr/>
        </p:nvGrpSpPr>
        <p:grpSpPr>
          <a:xfrm rot="0">
            <a:off x="14224889" y="4050665"/>
            <a:ext cx="2857500" cy="5207635"/>
            <a:chOff x="0" y="0"/>
            <a:chExt cx="812800" cy="1481283"/>
          </a:xfrm>
        </p:grpSpPr>
        <p:sp>
          <p:nvSpPr>
            <p:cNvPr name="Freeform 8" id="8"/>
            <p:cNvSpPr/>
            <p:nvPr/>
          </p:nvSpPr>
          <p:spPr>
            <a:xfrm flipH="false" flipV="false" rot="0">
              <a:off x="0" y="0"/>
              <a:ext cx="812800" cy="1481283"/>
            </a:xfrm>
            <a:custGeom>
              <a:avLst/>
              <a:gdLst/>
              <a:ahLst/>
              <a:cxnLst/>
              <a:rect r="r" b="b" t="t" l="l"/>
              <a:pathLst>
                <a:path h="1481283" w="812800">
                  <a:moveTo>
                    <a:pt x="27093" y="0"/>
                  </a:moveTo>
                  <a:lnTo>
                    <a:pt x="785707" y="0"/>
                  </a:lnTo>
                  <a:cubicBezTo>
                    <a:pt x="792892" y="0"/>
                    <a:pt x="799784" y="2854"/>
                    <a:pt x="804865" y="7935"/>
                  </a:cubicBezTo>
                  <a:cubicBezTo>
                    <a:pt x="809946" y="13016"/>
                    <a:pt x="812800" y="19908"/>
                    <a:pt x="812800" y="27093"/>
                  </a:cubicBezTo>
                  <a:lnTo>
                    <a:pt x="812800" y="1454190"/>
                  </a:lnTo>
                  <a:cubicBezTo>
                    <a:pt x="812800" y="1461375"/>
                    <a:pt x="809946" y="1468266"/>
                    <a:pt x="804865" y="1473347"/>
                  </a:cubicBezTo>
                  <a:cubicBezTo>
                    <a:pt x="799784" y="1478428"/>
                    <a:pt x="792892" y="1481283"/>
                    <a:pt x="785707" y="1481283"/>
                  </a:cubicBezTo>
                  <a:lnTo>
                    <a:pt x="27093" y="1481283"/>
                  </a:lnTo>
                  <a:cubicBezTo>
                    <a:pt x="19908" y="1481283"/>
                    <a:pt x="13016" y="1478428"/>
                    <a:pt x="7935" y="1473347"/>
                  </a:cubicBezTo>
                  <a:cubicBezTo>
                    <a:pt x="2854" y="1468266"/>
                    <a:pt x="0" y="1461375"/>
                    <a:pt x="0" y="1454190"/>
                  </a:cubicBezTo>
                  <a:lnTo>
                    <a:pt x="0" y="27093"/>
                  </a:lnTo>
                  <a:cubicBezTo>
                    <a:pt x="0" y="19908"/>
                    <a:pt x="2854" y="13016"/>
                    <a:pt x="7935" y="7935"/>
                  </a:cubicBezTo>
                  <a:cubicBezTo>
                    <a:pt x="13016" y="2854"/>
                    <a:pt x="19908" y="0"/>
                    <a:pt x="27093" y="0"/>
                  </a:cubicBezTo>
                  <a:close/>
                </a:path>
              </a:pathLst>
            </a:custGeom>
            <a:solidFill>
              <a:srgbClr val="D9D9D9"/>
            </a:solidFill>
            <a:ln w="19050" cap="sq">
              <a:solidFill>
                <a:srgbClr val="000000"/>
              </a:solidFill>
              <a:prstDash val="solid"/>
              <a:miter/>
            </a:ln>
          </p:spPr>
        </p:sp>
        <p:sp>
          <p:nvSpPr>
            <p:cNvPr name="TextBox 9" id="9"/>
            <p:cNvSpPr txBox="true"/>
            <p:nvPr/>
          </p:nvSpPr>
          <p:spPr>
            <a:xfrm>
              <a:off x="0" y="-38100"/>
              <a:ext cx="812800" cy="1519383"/>
            </a:xfrm>
            <a:prstGeom prst="rect">
              <a:avLst/>
            </a:prstGeom>
          </p:spPr>
          <p:txBody>
            <a:bodyPr anchor="ctr" rtlCol="false" tIns="50800" lIns="50800" bIns="50800" rIns="50800"/>
            <a:lstStyle/>
            <a:p>
              <a:pPr algn="ctr" marL="0" indent="0" lvl="0">
                <a:lnSpc>
                  <a:spcPts val="3359"/>
                </a:lnSpc>
                <a:spcBef>
                  <a:spcPct val="0"/>
                </a:spcBef>
              </a:pPr>
            </a:p>
            <a:p>
              <a:pPr algn="ctr" marL="0" indent="0" lvl="0">
                <a:lnSpc>
                  <a:spcPts val="3359"/>
                </a:lnSpc>
                <a:spcBef>
                  <a:spcPct val="0"/>
                </a:spcBef>
              </a:pPr>
              <a:r>
                <a:rPr lang="en-US" b="true" sz="2400" strike="noStrike" u="none">
                  <a:solidFill>
                    <a:srgbClr val="000000"/>
                  </a:solidFill>
                  <a:latin typeface="Libre Baskerville Bold"/>
                  <a:ea typeface="Libre Baskerville Bold"/>
                  <a:cs typeface="Libre Baskerville Bold"/>
                  <a:sym typeface="Libre Baskerville Bold"/>
                </a:rPr>
                <a:t>Store their deptartment_id, name, and their department head</a:t>
              </a:r>
            </a:p>
          </p:txBody>
        </p:sp>
      </p:grpSp>
      <p:grpSp>
        <p:nvGrpSpPr>
          <p:cNvPr name="Group 10" id="10"/>
          <p:cNvGrpSpPr/>
          <p:nvPr/>
        </p:nvGrpSpPr>
        <p:grpSpPr>
          <a:xfrm rot="0">
            <a:off x="10967339" y="4050665"/>
            <a:ext cx="2867025" cy="5207635"/>
            <a:chOff x="0" y="0"/>
            <a:chExt cx="812800" cy="1476362"/>
          </a:xfrm>
        </p:grpSpPr>
        <p:sp>
          <p:nvSpPr>
            <p:cNvPr name="Freeform 11" id="11"/>
            <p:cNvSpPr/>
            <p:nvPr/>
          </p:nvSpPr>
          <p:spPr>
            <a:xfrm flipH="false" flipV="false" rot="0">
              <a:off x="0" y="0"/>
              <a:ext cx="812800" cy="1476362"/>
            </a:xfrm>
            <a:custGeom>
              <a:avLst/>
              <a:gdLst/>
              <a:ahLst/>
              <a:cxnLst/>
              <a:rect r="r" b="b" t="t" l="l"/>
              <a:pathLst>
                <a:path h="1476362" w="812800">
                  <a:moveTo>
                    <a:pt x="27003" y="0"/>
                  </a:moveTo>
                  <a:lnTo>
                    <a:pt x="785797" y="0"/>
                  </a:lnTo>
                  <a:cubicBezTo>
                    <a:pt x="800710" y="0"/>
                    <a:pt x="812800" y="12090"/>
                    <a:pt x="812800" y="27003"/>
                  </a:cubicBezTo>
                  <a:lnTo>
                    <a:pt x="812800" y="1449358"/>
                  </a:lnTo>
                  <a:cubicBezTo>
                    <a:pt x="812800" y="1464272"/>
                    <a:pt x="800710" y="1476362"/>
                    <a:pt x="785797" y="1476362"/>
                  </a:cubicBezTo>
                  <a:lnTo>
                    <a:pt x="27003" y="1476362"/>
                  </a:lnTo>
                  <a:cubicBezTo>
                    <a:pt x="12090" y="1476362"/>
                    <a:pt x="0" y="1464272"/>
                    <a:pt x="0" y="1449358"/>
                  </a:cubicBezTo>
                  <a:lnTo>
                    <a:pt x="0" y="27003"/>
                  </a:lnTo>
                  <a:cubicBezTo>
                    <a:pt x="0" y="12090"/>
                    <a:pt x="12090" y="0"/>
                    <a:pt x="27003" y="0"/>
                  </a:cubicBezTo>
                  <a:close/>
                </a:path>
              </a:pathLst>
            </a:custGeom>
            <a:solidFill>
              <a:srgbClr val="D9D9D9"/>
            </a:solidFill>
            <a:ln w="19050" cap="sq">
              <a:solidFill>
                <a:srgbClr val="000000"/>
              </a:solidFill>
              <a:prstDash val="solid"/>
              <a:miter/>
            </a:ln>
          </p:spPr>
        </p:sp>
        <p:sp>
          <p:nvSpPr>
            <p:cNvPr name="TextBox 12" id="12"/>
            <p:cNvSpPr txBox="true"/>
            <p:nvPr/>
          </p:nvSpPr>
          <p:spPr>
            <a:xfrm>
              <a:off x="0" y="-38100"/>
              <a:ext cx="812800" cy="1514462"/>
            </a:xfrm>
            <a:prstGeom prst="rect">
              <a:avLst/>
            </a:prstGeom>
          </p:spPr>
          <p:txBody>
            <a:bodyPr anchor="ctr" rtlCol="false" tIns="50800" lIns="50800" bIns="50800" rIns="50800"/>
            <a:lstStyle/>
            <a:p>
              <a:pPr algn="ctr" marL="0" indent="0" lvl="0">
                <a:lnSpc>
                  <a:spcPts val="3359"/>
                </a:lnSpc>
                <a:spcBef>
                  <a:spcPct val="0"/>
                </a:spcBef>
              </a:pPr>
            </a:p>
            <a:p>
              <a:pPr algn="ctr" marL="0" indent="0" lvl="0">
                <a:lnSpc>
                  <a:spcPts val="3359"/>
                </a:lnSpc>
                <a:spcBef>
                  <a:spcPct val="0"/>
                </a:spcBef>
              </a:pPr>
              <a:r>
                <a:rPr lang="en-US" b="true" sz="2400" strike="noStrike" u="none">
                  <a:solidFill>
                    <a:srgbClr val="000000"/>
                  </a:solidFill>
                  <a:latin typeface="Libre Baskerville Bold"/>
                  <a:ea typeface="Libre Baskerville Bold"/>
                  <a:cs typeface="Libre Baskerville Bold"/>
                  <a:sym typeface="Libre Baskerville Bold"/>
                </a:rPr>
                <a:t>Store their UIN, name, email, department, and course they are teaching</a:t>
              </a:r>
            </a:p>
          </p:txBody>
        </p:sp>
      </p:grpSp>
      <p:grpSp>
        <p:nvGrpSpPr>
          <p:cNvPr name="Group 13" id="13"/>
          <p:cNvGrpSpPr/>
          <p:nvPr/>
        </p:nvGrpSpPr>
        <p:grpSpPr>
          <a:xfrm rot="0">
            <a:off x="7714790" y="4050617"/>
            <a:ext cx="2858420" cy="5207683"/>
            <a:chOff x="0" y="0"/>
            <a:chExt cx="812800" cy="1480820"/>
          </a:xfrm>
        </p:grpSpPr>
        <p:sp>
          <p:nvSpPr>
            <p:cNvPr name="Freeform 14" id="14"/>
            <p:cNvSpPr/>
            <p:nvPr/>
          </p:nvSpPr>
          <p:spPr>
            <a:xfrm flipH="false" flipV="false" rot="0">
              <a:off x="0" y="0"/>
              <a:ext cx="812800" cy="1480820"/>
            </a:xfrm>
            <a:custGeom>
              <a:avLst/>
              <a:gdLst/>
              <a:ahLst/>
              <a:cxnLst/>
              <a:rect r="r" b="b" t="t" l="l"/>
              <a:pathLst>
                <a:path h="1480820" w="812800">
                  <a:moveTo>
                    <a:pt x="27085" y="0"/>
                  </a:moveTo>
                  <a:lnTo>
                    <a:pt x="785715" y="0"/>
                  </a:lnTo>
                  <a:cubicBezTo>
                    <a:pt x="792899" y="0"/>
                    <a:pt x="799788" y="2854"/>
                    <a:pt x="804867" y="7933"/>
                  </a:cubicBezTo>
                  <a:cubicBezTo>
                    <a:pt x="809946" y="13012"/>
                    <a:pt x="812800" y="19901"/>
                    <a:pt x="812800" y="27085"/>
                  </a:cubicBezTo>
                  <a:lnTo>
                    <a:pt x="812800" y="1453735"/>
                  </a:lnTo>
                  <a:cubicBezTo>
                    <a:pt x="812800" y="1468694"/>
                    <a:pt x="800674" y="1480820"/>
                    <a:pt x="785715" y="1480820"/>
                  </a:cubicBezTo>
                  <a:lnTo>
                    <a:pt x="27085" y="1480820"/>
                  </a:lnTo>
                  <a:cubicBezTo>
                    <a:pt x="19901" y="1480820"/>
                    <a:pt x="13012" y="1477966"/>
                    <a:pt x="7933" y="1472887"/>
                  </a:cubicBezTo>
                  <a:cubicBezTo>
                    <a:pt x="2854" y="1467808"/>
                    <a:pt x="0" y="1460919"/>
                    <a:pt x="0" y="1453735"/>
                  </a:cubicBezTo>
                  <a:lnTo>
                    <a:pt x="0" y="27085"/>
                  </a:lnTo>
                  <a:cubicBezTo>
                    <a:pt x="0" y="19901"/>
                    <a:pt x="2854" y="13012"/>
                    <a:pt x="7933" y="7933"/>
                  </a:cubicBezTo>
                  <a:cubicBezTo>
                    <a:pt x="13012" y="2854"/>
                    <a:pt x="19901" y="0"/>
                    <a:pt x="27085" y="0"/>
                  </a:cubicBezTo>
                  <a:close/>
                </a:path>
              </a:pathLst>
            </a:custGeom>
            <a:solidFill>
              <a:srgbClr val="D9D9D9"/>
            </a:solidFill>
            <a:ln w="19050" cap="sq">
              <a:solidFill>
                <a:srgbClr val="000000"/>
              </a:solidFill>
              <a:prstDash val="solid"/>
              <a:miter/>
            </a:ln>
          </p:spPr>
        </p:sp>
        <p:sp>
          <p:nvSpPr>
            <p:cNvPr name="TextBox 15" id="15"/>
            <p:cNvSpPr txBox="true"/>
            <p:nvPr/>
          </p:nvSpPr>
          <p:spPr>
            <a:xfrm>
              <a:off x="0" y="-38100"/>
              <a:ext cx="812800" cy="1518920"/>
            </a:xfrm>
            <a:prstGeom prst="rect">
              <a:avLst/>
            </a:prstGeom>
          </p:spPr>
          <p:txBody>
            <a:bodyPr anchor="ctr" rtlCol="false" tIns="50800" lIns="50800" bIns="50800" rIns="50800"/>
            <a:lstStyle/>
            <a:p>
              <a:pPr algn="ctr" marL="0" indent="0" lvl="0">
                <a:lnSpc>
                  <a:spcPts val="3359"/>
                </a:lnSpc>
                <a:spcBef>
                  <a:spcPct val="0"/>
                </a:spcBef>
              </a:pPr>
            </a:p>
            <a:p>
              <a:pPr algn="ctr" marL="0" indent="0" lvl="0">
                <a:lnSpc>
                  <a:spcPts val="3359"/>
                </a:lnSpc>
                <a:spcBef>
                  <a:spcPct val="0"/>
                </a:spcBef>
              </a:pPr>
              <a:r>
                <a:rPr lang="en-US" b="true" sz="2400" strike="noStrike" u="none">
                  <a:solidFill>
                    <a:srgbClr val="000000"/>
                  </a:solidFill>
                  <a:latin typeface="Libre Baskerville Bold"/>
                  <a:ea typeface="Libre Baskerville Bold"/>
                  <a:cs typeface="Libre Baskerville Bold"/>
                  <a:sym typeface="Libre Baskerville Bold"/>
                </a:rPr>
                <a:t>Store their course_id, name, location, timing, instruction_method, department, instructor, credits, and availability</a:t>
              </a:r>
            </a:p>
            <a:p>
              <a:pPr algn="ctr" marL="0" indent="0" lvl="0">
                <a:lnSpc>
                  <a:spcPts val="3359"/>
                </a:lnSpc>
                <a:spcBef>
                  <a:spcPct val="0"/>
                </a:spcBef>
              </a:pPr>
            </a:p>
          </p:txBody>
        </p:sp>
      </p:grpSp>
      <p:grpSp>
        <p:nvGrpSpPr>
          <p:cNvPr name="Group 16" id="16"/>
          <p:cNvGrpSpPr/>
          <p:nvPr/>
        </p:nvGrpSpPr>
        <p:grpSpPr>
          <a:xfrm rot="0">
            <a:off x="4506876" y="4050665"/>
            <a:ext cx="2790825" cy="5207635"/>
            <a:chOff x="0" y="0"/>
            <a:chExt cx="793579" cy="1480806"/>
          </a:xfrm>
        </p:grpSpPr>
        <p:sp>
          <p:nvSpPr>
            <p:cNvPr name="Freeform 17" id="17"/>
            <p:cNvSpPr/>
            <p:nvPr/>
          </p:nvSpPr>
          <p:spPr>
            <a:xfrm flipH="false" flipV="false" rot="0">
              <a:off x="0" y="0"/>
              <a:ext cx="793579" cy="1480806"/>
            </a:xfrm>
            <a:custGeom>
              <a:avLst/>
              <a:gdLst/>
              <a:ahLst/>
              <a:cxnLst/>
              <a:rect r="r" b="b" t="t" l="l"/>
              <a:pathLst>
                <a:path h="1480806" w="793579">
                  <a:moveTo>
                    <a:pt x="27741" y="0"/>
                  </a:moveTo>
                  <a:lnTo>
                    <a:pt x="765839" y="0"/>
                  </a:lnTo>
                  <a:cubicBezTo>
                    <a:pt x="773196" y="0"/>
                    <a:pt x="780252" y="2923"/>
                    <a:pt x="785454" y="8125"/>
                  </a:cubicBezTo>
                  <a:cubicBezTo>
                    <a:pt x="790657" y="13327"/>
                    <a:pt x="793579" y="20383"/>
                    <a:pt x="793579" y="27741"/>
                  </a:cubicBezTo>
                  <a:lnTo>
                    <a:pt x="793579" y="1453066"/>
                  </a:lnTo>
                  <a:cubicBezTo>
                    <a:pt x="793579" y="1468386"/>
                    <a:pt x="781159" y="1480806"/>
                    <a:pt x="765839" y="1480806"/>
                  </a:cubicBezTo>
                  <a:lnTo>
                    <a:pt x="27741" y="1480806"/>
                  </a:lnTo>
                  <a:cubicBezTo>
                    <a:pt x="20383" y="1480806"/>
                    <a:pt x="13327" y="1477884"/>
                    <a:pt x="8125" y="1472681"/>
                  </a:cubicBezTo>
                  <a:cubicBezTo>
                    <a:pt x="2923" y="1467479"/>
                    <a:pt x="0" y="1460423"/>
                    <a:pt x="0" y="1453066"/>
                  </a:cubicBezTo>
                  <a:lnTo>
                    <a:pt x="0" y="27741"/>
                  </a:lnTo>
                  <a:cubicBezTo>
                    <a:pt x="0" y="20383"/>
                    <a:pt x="2923" y="13327"/>
                    <a:pt x="8125" y="8125"/>
                  </a:cubicBezTo>
                  <a:cubicBezTo>
                    <a:pt x="13327" y="2923"/>
                    <a:pt x="20383" y="0"/>
                    <a:pt x="27741" y="0"/>
                  </a:cubicBezTo>
                  <a:close/>
                </a:path>
              </a:pathLst>
            </a:custGeom>
            <a:solidFill>
              <a:srgbClr val="D9D9D9"/>
            </a:solidFill>
            <a:ln w="19050" cap="sq">
              <a:solidFill>
                <a:srgbClr val="000000"/>
              </a:solidFill>
              <a:prstDash val="solid"/>
              <a:miter/>
            </a:ln>
          </p:spPr>
        </p:sp>
        <p:sp>
          <p:nvSpPr>
            <p:cNvPr name="TextBox 18" id="18"/>
            <p:cNvSpPr txBox="true"/>
            <p:nvPr/>
          </p:nvSpPr>
          <p:spPr>
            <a:xfrm>
              <a:off x="0" y="-38100"/>
              <a:ext cx="793579" cy="1518906"/>
            </a:xfrm>
            <a:prstGeom prst="rect">
              <a:avLst/>
            </a:prstGeom>
          </p:spPr>
          <p:txBody>
            <a:bodyPr anchor="ctr" rtlCol="false" tIns="50800" lIns="50800" bIns="50800" rIns="50800"/>
            <a:lstStyle/>
            <a:p>
              <a:pPr algn="ctr">
                <a:lnSpc>
                  <a:spcPts val="3359"/>
                </a:lnSpc>
              </a:pPr>
            </a:p>
            <a:p>
              <a:pPr algn="ctr">
                <a:lnSpc>
                  <a:spcPts val="3359"/>
                </a:lnSpc>
              </a:pPr>
              <a:r>
                <a:rPr lang="en-US" b="true" sz="2400">
                  <a:solidFill>
                    <a:srgbClr val="000000"/>
                  </a:solidFill>
                  <a:latin typeface="Libre Baskerville Bold"/>
                  <a:ea typeface="Libre Baskerville Bold"/>
                  <a:cs typeface="Libre Baskerville Bold"/>
                  <a:sym typeface="Libre Baskerville Bold"/>
                </a:rPr>
                <a:t>Store their UIN, name, email, user_id, password, level (Freshman, Senior, etc), and the Courses they are taking (multivalued attribute)</a:t>
              </a:r>
            </a:p>
          </p:txBody>
        </p:sp>
      </p:grpSp>
      <p:grpSp>
        <p:nvGrpSpPr>
          <p:cNvPr name="Group 19" id="19"/>
          <p:cNvGrpSpPr/>
          <p:nvPr/>
        </p:nvGrpSpPr>
        <p:grpSpPr>
          <a:xfrm rot="0">
            <a:off x="1233684" y="4050665"/>
            <a:ext cx="2858420" cy="5207635"/>
            <a:chOff x="0" y="0"/>
            <a:chExt cx="812800" cy="1480806"/>
          </a:xfrm>
        </p:grpSpPr>
        <p:sp>
          <p:nvSpPr>
            <p:cNvPr name="Freeform 20" id="20"/>
            <p:cNvSpPr/>
            <p:nvPr/>
          </p:nvSpPr>
          <p:spPr>
            <a:xfrm flipH="false" flipV="false" rot="0">
              <a:off x="0" y="0"/>
              <a:ext cx="812800" cy="1480806"/>
            </a:xfrm>
            <a:custGeom>
              <a:avLst/>
              <a:gdLst/>
              <a:ahLst/>
              <a:cxnLst/>
              <a:rect r="r" b="b" t="t" l="l"/>
              <a:pathLst>
                <a:path h="1480806" w="812800">
                  <a:moveTo>
                    <a:pt x="27085" y="0"/>
                  </a:moveTo>
                  <a:lnTo>
                    <a:pt x="785715" y="0"/>
                  </a:lnTo>
                  <a:cubicBezTo>
                    <a:pt x="792899" y="0"/>
                    <a:pt x="799788" y="2854"/>
                    <a:pt x="804867" y="7933"/>
                  </a:cubicBezTo>
                  <a:cubicBezTo>
                    <a:pt x="809946" y="13012"/>
                    <a:pt x="812800" y="19901"/>
                    <a:pt x="812800" y="27085"/>
                  </a:cubicBezTo>
                  <a:lnTo>
                    <a:pt x="812800" y="1453722"/>
                  </a:lnTo>
                  <a:cubicBezTo>
                    <a:pt x="812800" y="1460905"/>
                    <a:pt x="809946" y="1467794"/>
                    <a:pt x="804867" y="1472873"/>
                  </a:cubicBezTo>
                  <a:cubicBezTo>
                    <a:pt x="799788" y="1477953"/>
                    <a:pt x="792899" y="1480806"/>
                    <a:pt x="785715" y="1480806"/>
                  </a:cubicBezTo>
                  <a:lnTo>
                    <a:pt x="27085" y="1480806"/>
                  </a:lnTo>
                  <a:cubicBezTo>
                    <a:pt x="19901" y="1480806"/>
                    <a:pt x="13012" y="1477953"/>
                    <a:pt x="7933" y="1472873"/>
                  </a:cubicBezTo>
                  <a:cubicBezTo>
                    <a:pt x="2854" y="1467794"/>
                    <a:pt x="0" y="1460905"/>
                    <a:pt x="0" y="1453722"/>
                  </a:cubicBezTo>
                  <a:lnTo>
                    <a:pt x="0" y="27085"/>
                  </a:lnTo>
                  <a:cubicBezTo>
                    <a:pt x="0" y="19901"/>
                    <a:pt x="2854" y="13012"/>
                    <a:pt x="7933" y="7933"/>
                  </a:cubicBezTo>
                  <a:cubicBezTo>
                    <a:pt x="13012" y="2854"/>
                    <a:pt x="19901" y="0"/>
                    <a:pt x="27085" y="0"/>
                  </a:cubicBezTo>
                  <a:close/>
                </a:path>
              </a:pathLst>
            </a:custGeom>
            <a:solidFill>
              <a:srgbClr val="D9D9D9"/>
            </a:solidFill>
            <a:ln w="19050" cap="sq">
              <a:solidFill>
                <a:srgbClr val="000000"/>
              </a:solidFill>
              <a:prstDash val="solid"/>
              <a:miter/>
            </a:ln>
          </p:spPr>
        </p:sp>
        <p:sp>
          <p:nvSpPr>
            <p:cNvPr name="TextBox 21" id="21"/>
            <p:cNvSpPr txBox="true"/>
            <p:nvPr/>
          </p:nvSpPr>
          <p:spPr>
            <a:xfrm>
              <a:off x="0" y="-38100"/>
              <a:ext cx="812800" cy="1518906"/>
            </a:xfrm>
            <a:prstGeom prst="rect">
              <a:avLst/>
            </a:prstGeom>
          </p:spPr>
          <p:txBody>
            <a:bodyPr anchor="ctr" rtlCol="false" tIns="50800" lIns="50800" bIns="50800" rIns="50800"/>
            <a:lstStyle/>
            <a:p>
              <a:pPr algn="ctr" marL="0" indent="0" lvl="0">
                <a:lnSpc>
                  <a:spcPts val="3359"/>
                </a:lnSpc>
                <a:spcBef>
                  <a:spcPct val="0"/>
                </a:spcBef>
              </a:pPr>
            </a:p>
            <a:p>
              <a:pPr algn="ctr" marL="0" indent="0" lvl="0">
                <a:lnSpc>
                  <a:spcPts val="3359"/>
                </a:lnSpc>
                <a:spcBef>
                  <a:spcPct val="0"/>
                </a:spcBef>
              </a:pPr>
              <a:r>
                <a:rPr lang="en-US" b="true" sz="2400" strike="noStrike" u="none">
                  <a:solidFill>
                    <a:srgbClr val="000000"/>
                  </a:solidFill>
                  <a:latin typeface="Libre Baskerville Bold"/>
                  <a:ea typeface="Libre Baskerville Bold"/>
                  <a:cs typeface="Libre Baskerville Bold"/>
                  <a:sym typeface="Libre Baskerville Bold"/>
                </a:rPr>
                <a:t>Store their UIN, name, email, user_id, and password</a:t>
              </a:r>
            </a:p>
            <a:p>
              <a:pPr algn="ctr" marL="0" indent="0" lvl="0">
                <a:lnSpc>
                  <a:spcPts val="3359"/>
                </a:lnSpc>
                <a:spcBef>
                  <a:spcPct val="0"/>
                </a:spcBef>
              </a:pPr>
            </a:p>
          </p:txBody>
        </p:sp>
      </p:grpSp>
      <p:sp>
        <p:nvSpPr>
          <p:cNvPr name="TextBox 22" id="22"/>
          <p:cNvSpPr txBox="true"/>
          <p:nvPr/>
        </p:nvSpPr>
        <p:spPr>
          <a:xfrm rot="0">
            <a:off x="11337623" y="3263852"/>
            <a:ext cx="2126456" cy="495300"/>
          </a:xfrm>
          <a:prstGeom prst="rect">
            <a:avLst/>
          </a:prstGeom>
        </p:spPr>
        <p:txBody>
          <a:bodyPr anchor="t" rtlCol="false" tIns="0" lIns="0" bIns="0" rIns="0">
            <a:spAutoFit/>
          </a:bodyPr>
          <a:lstStyle/>
          <a:p>
            <a:pPr algn="ctr">
              <a:lnSpc>
                <a:spcPts val="4199"/>
              </a:lnSpc>
              <a:spcBef>
                <a:spcPct val="0"/>
              </a:spcBef>
            </a:pPr>
            <a:r>
              <a:rPr lang="en-US" sz="2999">
                <a:solidFill>
                  <a:srgbClr val="FFFFFF"/>
                </a:solidFill>
                <a:latin typeface="Libre Baskerville"/>
                <a:ea typeface="Libre Baskerville"/>
                <a:cs typeface="Libre Baskerville"/>
                <a:sym typeface="Libre Baskerville"/>
              </a:rPr>
              <a:t>Instructors</a:t>
            </a:r>
          </a:p>
        </p:txBody>
      </p:sp>
      <p:sp>
        <p:nvSpPr>
          <p:cNvPr name="TextBox 23" id="23"/>
          <p:cNvSpPr txBox="true"/>
          <p:nvPr/>
        </p:nvSpPr>
        <p:spPr>
          <a:xfrm rot="0">
            <a:off x="14375205" y="3263852"/>
            <a:ext cx="2556867" cy="495300"/>
          </a:xfrm>
          <a:prstGeom prst="rect">
            <a:avLst/>
          </a:prstGeom>
        </p:spPr>
        <p:txBody>
          <a:bodyPr anchor="t" rtlCol="false" tIns="0" lIns="0" bIns="0" rIns="0">
            <a:spAutoFit/>
          </a:bodyPr>
          <a:lstStyle/>
          <a:p>
            <a:pPr algn="ctr">
              <a:lnSpc>
                <a:spcPts val="4199"/>
              </a:lnSpc>
              <a:spcBef>
                <a:spcPct val="0"/>
              </a:spcBef>
            </a:pPr>
            <a:r>
              <a:rPr lang="en-US" sz="2999">
                <a:solidFill>
                  <a:srgbClr val="FFFFFF"/>
                </a:solidFill>
                <a:latin typeface="Libre Baskerville"/>
                <a:ea typeface="Libre Baskerville"/>
                <a:cs typeface="Libre Baskerville"/>
                <a:sym typeface="Libre Baskerville"/>
              </a:rPr>
              <a:t>Departments</a:t>
            </a:r>
          </a:p>
        </p:txBody>
      </p:sp>
      <p:sp>
        <p:nvSpPr>
          <p:cNvPr name="TextBox 24" id="24"/>
          <p:cNvSpPr txBox="true"/>
          <p:nvPr/>
        </p:nvSpPr>
        <p:spPr>
          <a:xfrm rot="0">
            <a:off x="1890575" y="3254327"/>
            <a:ext cx="1544638" cy="513396"/>
          </a:xfrm>
          <a:prstGeom prst="rect">
            <a:avLst/>
          </a:prstGeom>
        </p:spPr>
        <p:txBody>
          <a:bodyPr anchor="t" rtlCol="false" tIns="0" lIns="0" bIns="0" rIns="0">
            <a:spAutoFit/>
          </a:bodyPr>
          <a:lstStyle/>
          <a:p>
            <a:pPr algn="ctr">
              <a:lnSpc>
                <a:spcPts val="4252"/>
              </a:lnSpc>
              <a:spcBef>
                <a:spcPct val="0"/>
              </a:spcBef>
            </a:pPr>
            <a:r>
              <a:rPr lang="en-US" sz="3037">
                <a:solidFill>
                  <a:srgbClr val="FFFFFF"/>
                </a:solidFill>
                <a:latin typeface="Libre Baskerville"/>
                <a:ea typeface="Libre Baskerville"/>
                <a:cs typeface="Libre Baskerville"/>
                <a:sym typeface="Libre Baskerville"/>
              </a:rPr>
              <a:t>Admins</a:t>
            </a:r>
          </a:p>
        </p:txBody>
      </p:sp>
      <p:sp>
        <p:nvSpPr>
          <p:cNvPr name="TextBox 25" id="25"/>
          <p:cNvSpPr txBox="true"/>
          <p:nvPr/>
        </p:nvSpPr>
        <p:spPr>
          <a:xfrm rot="0">
            <a:off x="8371446" y="3263852"/>
            <a:ext cx="1555750" cy="495300"/>
          </a:xfrm>
          <a:prstGeom prst="rect">
            <a:avLst/>
          </a:prstGeom>
        </p:spPr>
        <p:txBody>
          <a:bodyPr anchor="t" rtlCol="false" tIns="0" lIns="0" bIns="0" rIns="0">
            <a:spAutoFit/>
          </a:bodyPr>
          <a:lstStyle/>
          <a:p>
            <a:pPr algn="ctr">
              <a:lnSpc>
                <a:spcPts val="4199"/>
              </a:lnSpc>
              <a:spcBef>
                <a:spcPct val="0"/>
              </a:spcBef>
            </a:pPr>
            <a:r>
              <a:rPr lang="en-US" sz="2999">
                <a:solidFill>
                  <a:srgbClr val="FFFFFF"/>
                </a:solidFill>
                <a:latin typeface="Libre Baskerville"/>
                <a:ea typeface="Libre Baskerville"/>
                <a:cs typeface="Libre Baskerville"/>
                <a:sym typeface="Libre Baskerville"/>
              </a:rPr>
              <a:t>Courses</a:t>
            </a:r>
          </a:p>
        </p:txBody>
      </p:sp>
      <p:sp>
        <p:nvSpPr>
          <p:cNvPr name="TextBox 26" id="26"/>
          <p:cNvSpPr txBox="true"/>
          <p:nvPr/>
        </p:nvSpPr>
        <p:spPr>
          <a:xfrm rot="0">
            <a:off x="5052380" y="3263852"/>
            <a:ext cx="1699816" cy="495300"/>
          </a:xfrm>
          <a:prstGeom prst="rect">
            <a:avLst/>
          </a:prstGeom>
        </p:spPr>
        <p:txBody>
          <a:bodyPr anchor="t" rtlCol="false" tIns="0" lIns="0" bIns="0" rIns="0">
            <a:spAutoFit/>
          </a:bodyPr>
          <a:lstStyle/>
          <a:p>
            <a:pPr algn="ctr">
              <a:lnSpc>
                <a:spcPts val="4199"/>
              </a:lnSpc>
              <a:spcBef>
                <a:spcPct val="0"/>
              </a:spcBef>
            </a:pPr>
            <a:r>
              <a:rPr lang="en-US" sz="2999">
                <a:solidFill>
                  <a:srgbClr val="FFFFFF"/>
                </a:solidFill>
                <a:latin typeface="Libre Baskerville"/>
                <a:ea typeface="Libre Baskerville"/>
                <a:cs typeface="Libre Baskerville"/>
                <a:sym typeface="Libre Baskerville"/>
              </a:rPr>
              <a:t>Students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217919" y="2041843"/>
            <a:ext cx="4811852" cy="7216457"/>
            <a:chOff x="0" y="0"/>
            <a:chExt cx="1368264" cy="2052021"/>
          </a:xfrm>
        </p:grpSpPr>
        <p:sp>
          <p:nvSpPr>
            <p:cNvPr name="Freeform 6" id="6"/>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7" id="7"/>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6734173" y="2041843"/>
            <a:ext cx="4811852" cy="7216457"/>
            <a:chOff x="0" y="0"/>
            <a:chExt cx="1368264" cy="2052021"/>
          </a:xfrm>
        </p:grpSpPr>
        <p:sp>
          <p:nvSpPr>
            <p:cNvPr name="Freeform 9" id="9"/>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10" id="10"/>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58229" y="2041843"/>
            <a:ext cx="4811852" cy="7216457"/>
            <a:chOff x="0" y="0"/>
            <a:chExt cx="1368264" cy="2052021"/>
          </a:xfrm>
        </p:grpSpPr>
        <p:sp>
          <p:nvSpPr>
            <p:cNvPr name="Freeform 12" id="12"/>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13" id="13"/>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217919" y="2033678"/>
            <a:ext cx="4811852" cy="2614471"/>
            <a:chOff x="0" y="0"/>
            <a:chExt cx="1368264" cy="743432"/>
          </a:xfrm>
        </p:grpSpPr>
        <p:sp>
          <p:nvSpPr>
            <p:cNvPr name="Freeform 15" id="15"/>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16" id="16"/>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6734173" y="2033678"/>
            <a:ext cx="4811852" cy="2614471"/>
            <a:chOff x="0" y="0"/>
            <a:chExt cx="1368264" cy="743432"/>
          </a:xfrm>
        </p:grpSpPr>
        <p:sp>
          <p:nvSpPr>
            <p:cNvPr name="Freeform 18" id="18"/>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19" id="19"/>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1258229" y="2033678"/>
            <a:ext cx="4811852" cy="2614471"/>
            <a:chOff x="0" y="0"/>
            <a:chExt cx="1368264" cy="743432"/>
          </a:xfrm>
        </p:grpSpPr>
        <p:sp>
          <p:nvSpPr>
            <p:cNvPr name="Freeform 21" id="21"/>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22" id="22"/>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sp>
        <p:nvSpPr>
          <p:cNvPr name="TextBox 23" id="23"/>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Application Requirements:</a:t>
            </a:r>
          </a:p>
        </p:txBody>
      </p:sp>
      <p:sp>
        <p:nvSpPr>
          <p:cNvPr name="TextBox 24" id="24"/>
          <p:cNvSpPr txBox="true"/>
          <p:nvPr/>
        </p:nvSpPr>
        <p:spPr>
          <a:xfrm rot="0">
            <a:off x="1376930" y="4962175"/>
            <a:ext cx="4335790" cy="2213610"/>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sz="2100">
                <a:solidFill>
                  <a:srgbClr val="2B2B2B"/>
                </a:solidFill>
                <a:latin typeface="Libre Baskerville"/>
                <a:ea typeface="Libre Baskerville"/>
                <a:cs typeface="Libre Baskerville"/>
                <a:sym typeface="Libre Baskerville"/>
              </a:rPr>
              <a:t>Able to add and delete to all any data in the database, mainly courses, departments, instructors, and courses students are registered for</a:t>
            </a:r>
          </a:p>
        </p:txBody>
      </p:sp>
      <p:sp>
        <p:nvSpPr>
          <p:cNvPr name="TextBox 25" id="25"/>
          <p:cNvSpPr txBox="true"/>
          <p:nvPr/>
        </p:nvSpPr>
        <p:spPr>
          <a:xfrm rot="0">
            <a:off x="1757930" y="2363755"/>
            <a:ext cx="3583528" cy="622935"/>
          </a:xfrm>
          <a:prstGeom prst="rect">
            <a:avLst/>
          </a:prstGeom>
        </p:spPr>
        <p:txBody>
          <a:bodyPr anchor="t" rtlCol="false" tIns="0" lIns="0" bIns="0" rIns="0">
            <a:spAutoFit/>
          </a:bodyPr>
          <a:lstStyle/>
          <a:p>
            <a:pPr algn="l">
              <a:lnSpc>
                <a:spcPts val="5040"/>
              </a:lnSpc>
              <a:spcBef>
                <a:spcPct val="0"/>
              </a:spcBef>
            </a:pPr>
            <a:r>
              <a:rPr lang="en-US" b="true" sz="3600">
                <a:solidFill>
                  <a:srgbClr val="2B2B2B"/>
                </a:solidFill>
                <a:latin typeface="Libre Baskerville Bold"/>
                <a:ea typeface="Libre Baskerville Bold"/>
                <a:cs typeface="Libre Baskerville Bold"/>
                <a:sym typeface="Libre Baskerville Bold"/>
              </a:rPr>
              <a:t>Admins</a:t>
            </a:r>
          </a:p>
        </p:txBody>
      </p:sp>
      <p:sp>
        <p:nvSpPr>
          <p:cNvPr name="TextBox 26" id="26"/>
          <p:cNvSpPr txBox="true"/>
          <p:nvPr/>
        </p:nvSpPr>
        <p:spPr>
          <a:xfrm rot="0">
            <a:off x="6876954" y="4962175"/>
            <a:ext cx="4335790" cy="36995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2B2B2B"/>
                </a:solidFill>
                <a:latin typeface="Libre Baskerville"/>
                <a:ea typeface="Libre Baskerville"/>
                <a:cs typeface="Libre Baskerville"/>
                <a:sym typeface="Libre Baskerville"/>
              </a:rPr>
              <a:t>Able to register themselves for available courses (courses with seats)</a:t>
            </a:r>
          </a:p>
          <a:p>
            <a:pPr algn="l" marL="453390" indent="-226695" lvl="1">
              <a:lnSpc>
                <a:spcPts val="2940"/>
              </a:lnSpc>
              <a:buFont typeface="Arial"/>
              <a:buChar char="•"/>
            </a:pPr>
            <a:r>
              <a:rPr lang="en-US" sz="2100">
                <a:solidFill>
                  <a:srgbClr val="2B2B2B"/>
                </a:solidFill>
                <a:latin typeface="Libre Baskerville"/>
                <a:ea typeface="Libre Baskerville"/>
                <a:cs typeface="Libre Baskerville"/>
                <a:sym typeface="Libre Baskerville"/>
              </a:rPr>
              <a:t>View their student info (current and past courses taken)</a:t>
            </a:r>
          </a:p>
          <a:p>
            <a:pPr algn="l" marL="453390" indent="-226695" lvl="1">
              <a:lnSpc>
                <a:spcPts val="2940"/>
              </a:lnSpc>
              <a:buFont typeface="Arial"/>
              <a:buChar char="•"/>
            </a:pPr>
            <a:r>
              <a:rPr lang="en-US" sz="2100">
                <a:solidFill>
                  <a:srgbClr val="2B2B2B"/>
                </a:solidFill>
                <a:latin typeface="Libre Baskerville"/>
                <a:ea typeface="Libre Baskerville"/>
                <a:cs typeface="Libre Baskerville"/>
                <a:sym typeface="Libre Baskerville"/>
              </a:rPr>
              <a:t>Search for a course being offered and find the prerequisites for that course</a:t>
            </a:r>
          </a:p>
          <a:p>
            <a:pPr algn="l">
              <a:lnSpc>
                <a:spcPts val="2940"/>
              </a:lnSpc>
              <a:spcBef>
                <a:spcPct val="0"/>
              </a:spcBef>
            </a:pPr>
          </a:p>
        </p:txBody>
      </p:sp>
      <p:sp>
        <p:nvSpPr>
          <p:cNvPr name="TextBox 27" id="27"/>
          <p:cNvSpPr txBox="true"/>
          <p:nvPr/>
        </p:nvSpPr>
        <p:spPr>
          <a:xfrm rot="0">
            <a:off x="7257954" y="2363755"/>
            <a:ext cx="3583528" cy="622935"/>
          </a:xfrm>
          <a:prstGeom prst="rect">
            <a:avLst/>
          </a:prstGeom>
        </p:spPr>
        <p:txBody>
          <a:bodyPr anchor="t" rtlCol="false" tIns="0" lIns="0" bIns="0" rIns="0">
            <a:spAutoFit/>
          </a:bodyPr>
          <a:lstStyle/>
          <a:p>
            <a:pPr algn="l">
              <a:lnSpc>
                <a:spcPts val="5040"/>
              </a:lnSpc>
              <a:spcBef>
                <a:spcPct val="0"/>
              </a:spcBef>
            </a:pPr>
            <a:r>
              <a:rPr lang="en-US" b="true" sz="3600">
                <a:solidFill>
                  <a:srgbClr val="2B2B2B"/>
                </a:solidFill>
                <a:latin typeface="Libre Baskerville Bold"/>
                <a:ea typeface="Libre Baskerville Bold"/>
                <a:cs typeface="Libre Baskerville Bold"/>
                <a:sym typeface="Libre Baskerville Bold"/>
              </a:rPr>
              <a:t>Students</a:t>
            </a:r>
          </a:p>
        </p:txBody>
      </p:sp>
      <p:sp>
        <p:nvSpPr>
          <p:cNvPr name="TextBox 28" id="28"/>
          <p:cNvSpPr txBox="true"/>
          <p:nvPr/>
        </p:nvSpPr>
        <p:spPr>
          <a:xfrm rot="0">
            <a:off x="12374700" y="4962175"/>
            <a:ext cx="4335790" cy="1099185"/>
          </a:xfrm>
          <a:prstGeom prst="rect">
            <a:avLst/>
          </a:prstGeom>
        </p:spPr>
        <p:txBody>
          <a:bodyPr anchor="t" rtlCol="false" tIns="0" lIns="0" bIns="0" rIns="0">
            <a:spAutoFit/>
          </a:bodyPr>
          <a:lstStyle/>
          <a:p>
            <a:pPr algn="l" marL="906780" indent="-302260" lvl="2">
              <a:lnSpc>
                <a:spcPts val="2940"/>
              </a:lnSpc>
              <a:spcBef>
                <a:spcPct val="0"/>
              </a:spcBef>
              <a:buFont typeface="Arial"/>
              <a:buChar char="⚬"/>
            </a:pPr>
            <a:r>
              <a:rPr lang="en-US" sz="2100">
                <a:solidFill>
                  <a:srgbClr val="2B2B2B"/>
                </a:solidFill>
                <a:latin typeface="Libre Baskerville"/>
                <a:ea typeface="Libre Baskerville"/>
                <a:cs typeface="Libre Baskerville"/>
                <a:sym typeface="Libre Baskerville"/>
              </a:rPr>
              <a:t>Admins and Students are able to see all courses being offered</a:t>
            </a:r>
          </a:p>
        </p:txBody>
      </p:sp>
      <p:sp>
        <p:nvSpPr>
          <p:cNvPr name="TextBox 29" id="29"/>
          <p:cNvSpPr txBox="true"/>
          <p:nvPr/>
        </p:nvSpPr>
        <p:spPr>
          <a:xfrm rot="0">
            <a:off x="12755700" y="2363755"/>
            <a:ext cx="3583528" cy="622935"/>
          </a:xfrm>
          <a:prstGeom prst="rect">
            <a:avLst/>
          </a:prstGeom>
        </p:spPr>
        <p:txBody>
          <a:bodyPr anchor="t" rtlCol="false" tIns="0" lIns="0" bIns="0" rIns="0">
            <a:spAutoFit/>
          </a:bodyPr>
          <a:lstStyle/>
          <a:p>
            <a:pPr algn="l">
              <a:lnSpc>
                <a:spcPts val="5040"/>
              </a:lnSpc>
              <a:spcBef>
                <a:spcPct val="0"/>
              </a:spcBef>
            </a:pPr>
            <a:r>
              <a:rPr lang="en-US" b="true" sz="3600">
                <a:solidFill>
                  <a:srgbClr val="2B2B2B"/>
                </a:solidFill>
                <a:latin typeface="Libre Baskerville Bold"/>
                <a:ea typeface="Libre Baskerville Bold"/>
                <a:cs typeface="Libre Baskerville Bold"/>
                <a:sym typeface="Libre Baskerville Bold"/>
              </a:rPr>
              <a:t>Both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sp>
        <p:nvSpPr>
          <p:cNvPr name="Freeform 2" id="2"/>
          <p:cNvSpPr/>
          <p:nvPr/>
        </p:nvSpPr>
        <p:spPr>
          <a:xfrm flipH="false" flipV="false" rot="0">
            <a:off x="1813593" y="2050406"/>
            <a:ext cx="14660815" cy="7788558"/>
          </a:xfrm>
          <a:custGeom>
            <a:avLst/>
            <a:gdLst/>
            <a:ahLst/>
            <a:cxnLst/>
            <a:rect r="r" b="b" t="t" l="l"/>
            <a:pathLst>
              <a:path h="7788558" w="14660815">
                <a:moveTo>
                  <a:pt x="0" y="0"/>
                </a:moveTo>
                <a:lnTo>
                  <a:pt x="14660814" y="0"/>
                </a:lnTo>
                <a:lnTo>
                  <a:pt x="14660814" y="7788558"/>
                </a:lnTo>
                <a:lnTo>
                  <a:pt x="0" y="7788558"/>
                </a:lnTo>
                <a:lnTo>
                  <a:pt x="0" y="0"/>
                </a:lnTo>
                <a:close/>
              </a:path>
            </a:pathLst>
          </a:custGeom>
          <a:blipFill>
            <a:blip r:embed="rId2"/>
            <a:stretch>
              <a:fillRect l="0" t="0" r="0" b="0"/>
            </a:stretch>
          </a:blipFill>
        </p:spPr>
      </p:sp>
      <p:grpSp>
        <p:nvGrpSpPr>
          <p:cNvPr name="Group 3" id="3"/>
          <p:cNvGrpSpPr/>
          <p:nvPr/>
        </p:nvGrpSpPr>
        <p:grpSpPr>
          <a:xfrm rot="0">
            <a:off x="775502" y="324431"/>
            <a:ext cx="16736997" cy="984358"/>
            <a:chOff x="0" y="0"/>
            <a:chExt cx="4408098" cy="259255"/>
          </a:xfrm>
        </p:grpSpPr>
        <p:sp>
          <p:nvSpPr>
            <p:cNvPr name="Freeform 4" id="4"/>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5" id="5"/>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54737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ER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32443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86000" y="4503161"/>
            <a:ext cx="6042797" cy="2202515"/>
          </a:xfrm>
          <a:custGeom>
            <a:avLst/>
            <a:gdLst/>
            <a:ahLst/>
            <a:cxnLst/>
            <a:rect r="r" b="b" t="t" l="l"/>
            <a:pathLst>
              <a:path h="2202515" w="6042797">
                <a:moveTo>
                  <a:pt x="0" y="0"/>
                </a:moveTo>
                <a:lnTo>
                  <a:pt x="6042797" y="0"/>
                </a:lnTo>
                <a:lnTo>
                  <a:pt x="6042797" y="2202515"/>
                </a:lnTo>
                <a:lnTo>
                  <a:pt x="0" y="2202515"/>
                </a:lnTo>
                <a:lnTo>
                  <a:pt x="0" y="0"/>
                </a:lnTo>
                <a:close/>
              </a:path>
            </a:pathLst>
          </a:custGeom>
          <a:blipFill>
            <a:blip r:embed="rId2"/>
            <a:stretch>
              <a:fillRect l="0" t="0" r="0" b="0"/>
            </a:stretch>
          </a:blipFill>
        </p:spPr>
      </p:sp>
      <p:sp>
        <p:nvSpPr>
          <p:cNvPr name="Freeform 6" id="6"/>
          <p:cNvSpPr/>
          <p:nvPr/>
        </p:nvSpPr>
        <p:spPr>
          <a:xfrm flipH="false" flipV="false" rot="0">
            <a:off x="8497227" y="4402298"/>
            <a:ext cx="7312312" cy="2303378"/>
          </a:xfrm>
          <a:custGeom>
            <a:avLst/>
            <a:gdLst/>
            <a:ahLst/>
            <a:cxnLst/>
            <a:rect r="r" b="b" t="t" l="l"/>
            <a:pathLst>
              <a:path h="2303378" w="7312312">
                <a:moveTo>
                  <a:pt x="0" y="0"/>
                </a:moveTo>
                <a:lnTo>
                  <a:pt x="7312312" y="0"/>
                </a:lnTo>
                <a:lnTo>
                  <a:pt x="7312312" y="2303378"/>
                </a:lnTo>
                <a:lnTo>
                  <a:pt x="0" y="2303378"/>
                </a:lnTo>
                <a:lnTo>
                  <a:pt x="0" y="0"/>
                </a:lnTo>
                <a:close/>
              </a:path>
            </a:pathLst>
          </a:custGeom>
          <a:blipFill>
            <a:blip r:embed="rId3"/>
            <a:stretch>
              <a:fillRect l="0" t="0" r="0" b="0"/>
            </a:stretch>
          </a:blipFill>
        </p:spPr>
      </p:sp>
      <p:sp>
        <p:nvSpPr>
          <p:cNvPr name="Freeform 7" id="7"/>
          <p:cNvSpPr/>
          <p:nvPr/>
        </p:nvSpPr>
        <p:spPr>
          <a:xfrm flipH="false" flipV="false" rot="0">
            <a:off x="686000" y="6962851"/>
            <a:ext cx="11301259" cy="3192606"/>
          </a:xfrm>
          <a:custGeom>
            <a:avLst/>
            <a:gdLst/>
            <a:ahLst/>
            <a:cxnLst/>
            <a:rect r="r" b="b" t="t" l="l"/>
            <a:pathLst>
              <a:path h="3192606" w="11301259">
                <a:moveTo>
                  <a:pt x="0" y="0"/>
                </a:moveTo>
                <a:lnTo>
                  <a:pt x="11301259" y="0"/>
                </a:lnTo>
                <a:lnTo>
                  <a:pt x="11301259" y="3192605"/>
                </a:lnTo>
                <a:lnTo>
                  <a:pt x="0" y="3192605"/>
                </a:lnTo>
                <a:lnTo>
                  <a:pt x="0" y="0"/>
                </a:lnTo>
                <a:close/>
              </a:path>
            </a:pathLst>
          </a:custGeom>
          <a:blipFill>
            <a:blip r:embed="rId4"/>
            <a:stretch>
              <a:fillRect l="0" t="0" r="0" b="0"/>
            </a:stretch>
          </a:blipFill>
        </p:spPr>
      </p:sp>
      <p:sp>
        <p:nvSpPr>
          <p:cNvPr name="Freeform 8" id="8"/>
          <p:cNvSpPr/>
          <p:nvPr/>
        </p:nvSpPr>
        <p:spPr>
          <a:xfrm flipH="false" flipV="false" rot="0">
            <a:off x="775502" y="1560716"/>
            <a:ext cx="5854091" cy="2576857"/>
          </a:xfrm>
          <a:custGeom>
            <a:avLst/>
            <a:gdLst/>
            <a:ahLst/>
            <a:cxnLst/>
            <a:rect r="r" b="b" t="t" l="l"/>
            <a:pathLst>
              <a:path h="2576857" w="5854091">
                <a:moveTo>
                  <a:pt x="0" y="0"/>
                </a:moveTo>
                <a:lnTo>
                  <a:pt x="5854090" y="0"/>
                </a:lnTo>
                <a:lnTo>
                  <a:pt x="5854090" y="2576857"/>
                </a:lnTo>
                <a:lnTo>
                  <a:pt x="0" y="2576857"/>
                </a:lnTo>
                <a:lnTo>
                  <a:pt x="0" y="0"/>
                </a:lnTo>
                <a:close/>
              </a:path>
            </a:pathLst>
          </a:custGeom>
          <a:blipFill>
            <a:blip r:embed="rId5"/>
            <a:stretch>
              <a:fillRect l="0" t="0" r="0" b="0"/>
            </a:stretch>
          </a:blipFill>
        </p:spPr>
      </p:sp>
      <p:sp>
        <p:nvSpPr>
          <p:cNvPr name="Freeform 9" id="9"/>
          <p:cNvSpPr/>
          <p:nvPr/>
        </p:nvSpPr>
        <p:spPr>
          <a:xfrm flipH="false" flipV="false" rot="0">
            <a:off x="8497227" y="1560716"/>
            <a:ext cx="6029280" cy="2524761"/>
          </a:xfrm>
          <a:custGeom>
            <a:avLst/>
            <a:gdLst/>
            <a:ahLst/>
            <a:cxnLst/>
            <a:rect r="r" b="b" t="t" l="l"/>
            <a:pathLst>
              <a:path h="2524761" w="6029280">
                <a:moveTo>
                  <a:pt x="0" y="0"/>
                </a:moveTo>
                <a:lnTo>
                  <a:pt x="6029279" y="0"/>
                </a:lnTo>
                <a:lnTo>
                  <a:pt x="6029279" y="2524761"/>
                </a:lnTo>
                <a:lnTo>
                  <a:pt x="0" y="2524761"/>
                </a:lnTo>
                <a:lnTo>
                  <a:pt x="0" y="0"/>
                </a:lnTo>
                <a:close/>
              </a:path>
            </a:pathLst>
          </a:custGeom>
          <a:blipFill>
            <a:blip r:embed="rId6"/>
            <a:stretch>
              <a:fillRect l="0" t="0" r="0" b="0"/>
            </a:stretch>
          </a:blipFill>
        </p:spPr>
      </p:sp>
      <p:sp>
        <p:nvSpPr>
          <p:cNvPr name="TextBox 10" id="10"/>
          <p:cNvSpPr txBox="true"/>
          <p:nvPr/>
        </p:nvSpPr>
        <p:spPr>
          <a:xfrm rot="0">
            <a:off x="1028700" y="54737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Relational Schema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146337" y="2427066"/>
            <a:ext cx="12708463" cy="2716434"/>
          </a:xfrm>
          <a:custGeom>
            <a:avLst/>
            <a:gdLst/>
            <a:ahLst/>
            <a:cxnLst/>
            <a:rect r="r" b="b" t="t" l="l"/>
            <a:pathLst>
              <a:path h="2716434" w="12708463">
                <a:moveTo>
                  <a:pt x="0" y="0"/>
                </a:moveTo>
                <a:lnTo>
                  <a:pt x="12708463" y="0"/>
                </a:lnTo>
                <a:lnTo>
                  <a:pt x="12708463" y="2716434"/>
                </a:lnTo>
                <a:lnTo>
                  <a:pt x="0" y="2716434"/>
                </a:lnTo>
                <a:lnTo>
                  <a:pt x="0" y="0"/>
                </a:lnTo>
                <a:close/>
              </a:path>
            </a:pathLst>
          </a:custGeom>
          <a:blipFill>
            <a:blip r:embed="rId2"/>
            <a:stretch>
              <a:fillRect l="0" t="0" r="0" b="0"/>
            </a:stretch>
          </a:blipFill>
        </p:spPr>
      </p:sp>
      <p:sp>
        <p:nvSpPr>
          <p:cNvPr name="Freeform 6" id="6"/>
          <p:cNvSpPr/>
          <p:nvPr/>
        </p:nvSpPr>
        <p:spPr>
          <a:xfrm flipH="false" flipV="false" rot="0">
            <a:off x="3146337" y="5993564"/>
            <a:ext cx="12708463" cy="2335180"/>
          </a:xfrm>
          <a:custGeom>
            <a:avLst/>
            <a:gdLst/>
            <a:ahLst/>
            <a:cxnLst/>
            <a:rect r="r" b="b" t="t" l="l"/>
            <a:pathLst>
              <a:path h="2335180" w="12708463">
                <a:moveTo>
                  <a:pt x="0" y="0"/>
                </a:moveTo>
                <a:lnTo>
                  <a:pt x="12708463" y="0"/>
                </a:lnTo>
                <a:lnTo>
                  <a:pt x="12708463" y="2335180"/>
                </a:lnTo>
                <a:lnTo>
                  <a:pt x="0" y="2335180"/>
                </a:lnTo>
                <a:lnTo>
                  <a:pt x="0" y="0"/>
                </a:lnTo>
                <a:close/>
              </a:path>
            </a:pathLst>
          </a:custGeom>
          <a:blipFill>
            <a:blip r:embed="rId3"/>
            <a:stretch>
              <a:fillRect l="0" t="0" r="0" b="0"/>
            </a:stretch>
          </a:blipFill>
        </p:spPr>
      </p:sp>
      <p:sp>
        <p:nvSpPr>
          <p:cNvPr name="TextBox 7" id="7"/>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Junction Tables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75502" y="2041843"/>
            <a:ext cx="16483798" cy="7216457"/>
            <a:chOff x="0" y="0"/>
            <a:chExt cx="4687216" cy="2052021"/>
          </a:xfrm>
        </p:grpSpPr>
        <p:sp>
          <p:nvSpPr>
            <p:cNvPr name="Freeform 6" id="6"/>
            <p:cNvSpPr/>
            <p:nvPr/>
          </p:nvSpPr>
          <p:spPr>
            <a:xfrm flipH="false" flipV="false" rot="0">
              <a:off x="0" y="0"/>
              <a:ext cx="4687216" cy="2052021"/>
            </a:xfrm>
            <a:custGeom>
              <a:avLst/>
              <a:gdLst/>
              <a:ahLst/>
              <a:cxnLst/>
              <a:rect r="r" b="b" t="t" l="l"/>
              <a:pathLst>
                <a:path h="2052021" w="4687216">
                  <a:moveTo>
                    <a:pt x="4697" y="0"/>
                  </a:moveTo>
                  <a:lnTo>
                    <a:pt x="4682520" y="0"/>
                  </a:lnTo>
                  <a:cubicBezTo>
                    <a:pt x="4685114" y="0"/>
                    <a:pt x="4687216" y="2103"/>
                    <a:pt x="4687216" y="4697"/>
                  </a:cubicBezTo>
                  <a:lnTo>
                    <a:pt x="4687216" y="2047324"/>
                  </a:lnTo>
                  <a:cubicBezTo>
                    <a:pt x="4687216" y="2049918"/>
                    <a:pt x="4685114" y="2052021"/>
                    <a:pt x="4682520" y="2052021"/>
                  </a:cubicBezTo>
                  <a:lnTo>
                    <a:pt x="4697" y="2052021"/>
                  </a:lnTo>
                  <a:cubicBezTo>
                    <a:pt x="2103" y="2052021"/>
                    <a:pt x="0" y="2049918"/>
                    <a:pt x="0" y="2047324"/>
                  </a:cubicBezTo>
                  <a:lnTo>
                    <a:pt x="0" y="4697"/>
                  </a:lnTo>
                  <a:cubicBezTo>
                    <a:pt x="0" y="2103"/>
                    <a:pt x="2103" y="0"/>
                    <a:pt x="4697" y="0"/>
                  </a:cubicBezTo>
                  <a:close/>
                </a:path>
              </a:pathLst>
            </a:custGeom>
            <a:solidFill>
              <a:srgbClr val="FFFFFF"/>
            </a:solidFill>
            <a:ln w="19050" cap="sq">
              <a:solidFill>
                <a:srgbClr val="000000"/>
              </a:solidFill>
              <a:prstDash val="solid"/>
              <a:miter/>
            </a:ln>
          </p:spPr>
        </p:sp>
        <p:sp>
          <p:nvSpPr>
            <p:cNvPr name="TextBox 7" id="7"/>
            <p:cNvSpPr txBox="true"/>
            <p:nvPr/>
          </p:nvSpPr>
          <p:spPr>
            <a:xfrm>
              <a:off x="0" y="-38100"/>
              <a:ext cx="4687216" cy="2090121"/>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2800716" y="3083736"/>
            <a:ext cx="12916098" cy="5132672"/>
          </a:xfrm>
          <a:custGeom>
            <a:avLst/>
            <a:gdLst/>
            <a:ahLst/>
            <a:cxnLst/>
            <a:rect r="r" b="b" t="t" l="l"/>
            <a:pathLst>
              <a:path h="5132672" w="12916098">
                <a:moveTo>
                  <a:pt x="0" y="0"/>
                </a:moveTo>
                <a:lnTo>
                  <a:pt x="12916097" y="0"/>
                </a:lnTo>
                <a:lnTo>
                  <a:pt x="12916097" y="5132671"/>
                </a:lnTo>
                <a:lnTo>
                  <a:pt x="0" y="5132671"/>
                </a:lnTo>
                <a:lnTo>
                  <a:pt x="0" y="0"/>
                </a:lnTo>
                <a:close/>
              </a:path>
            </a:pathLst>
          </a:custGeom>
          <a:blipFill>
            <a:blip r:embed="rId2"/>
            <a:stretch>
              <a:fillRect l="0" t="0" r="0" b="0"/>
            </a:stretch>
          </a:blipFill>
        </p:spPr>
      </p:sp>
      <p:sp>
        <p:nvSpPr>
          <p:cNvPr name="TextBox 9" id="9"/>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Front 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DAGYZufxqh8</dc:identifier>
  <dcterms:modified xsi:type="dcterms:W3CDTF">2011-08-01T06:04:30Z</dcterms:modified>
  <cp:revision>1</cp:revision>
  <dc:title>Really Great Company</dc:title>
</cp:coreProperties>
</file>