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0"/>
  </p:notesMasterIdLst>
  <p:handoutMasterIdLst>
    <p:handoutMasterId r:id="rId31"/>
  </p:handoutMasterIdLst>
  <p:sldIdLst>
    <p:sldId id="427" r:id="rId2"/>
    <p:sldId id="264" r:id="rId3"/>
    <p:sldId id="265" r:id="rId4"/>
    <p:sldId id="267" r:id="rId5"/>
    <p:sldId id="405" r:id="rId6"/>
    <p:sldId id="409" r:id="rId7"/>
    <p:sldId id="408" r:id="rId8"/>
    <p:sldId id="413" r:id="rId9"/>
    <p:sldId id="442" r:id="rId10"/>
    <p:sldId id="432" r:id="rId11"/>
    <p:sldId id="443" r:id="rId12"/>
    <p:sldId id="437" r:id="rId13"/>
    <p:sldId id="412" r:id="rId14"/>
    <p:sldId id="423" r:id="rId15"/>
    <p:sldId id="434" r:id="rId16"/>
    <p:sldId id="435" r:id="rId17"/>
    <p:sldId id="436" r:id="rId18"/>
    <p:sldId id="438" r:id="rId19"/>
    <p:sldId id="440" r:id="rId20"/>
    <p:sldId id="441" r:id="rId21"/>
    <p:sldId id="410" r:id="rId22"/>
    <p:sldId id="422" r:id="rId23"/>
    <p:sldId id="424" r:id="rId24"/>
    <p:sldId id="429" r:id="rId25"/>
    <p:sldId id="411" r:id="rId26"/>
    <p:sldId id="431" r:id="rId27"/>
    <p:sldId id="426" r:id="rId28"/>
    <p:sldId id="419" r:id="rId29"/>
  </p:sldIdLst>
  <p:sldSz cx="12192000" cy="6858000"/>
  <p:notesSz cx="6858000" cy="9144000"/>
  <p:custDataLst>
    <p:tags r:id="rId32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427"/>
            <p14:sldId id="264"/>
            <p14:sldId id="265"/>
            <p14:sldId id="267"/>
            <p14:sldId id="405"/>
            <p14:sldId id="409"/>
            <p14:sldId id="408"/>
            <p14:sldId id="413"/>
            <p14:sldId id="442"/>
            <p14:sldId id="432"/>
            <p14:sldId id="443"/>
            <p14:sldId id="437"/>
            <p14:sldId id="412"/>
            <p14:sldId id="423"/>
            <p14:sldId id="434"/>
            <p14:sldId id="435"/>
            <p14:sldId id="436"/>
            <p14:sldId id="438"/>
            <p14:sldId id="440"/>
            <p14:sldId id="441"/>
            <p14:sldId id="410"/>
            <p14:sldId id="422"/>
            <p14:sldId id="424"/>
            <p14:sldId id="429"/>
            <p14:sldId id="411"/>
            <p14:sldId id="431"/>
            <p14:sldId id="426"/>
            <p14:sldId id="419"/>
          </p14:sldIdLst>
        </p14:section>
        <p14:section name="Graphic elements" id="{891EC914-4B3E-4CFE-A909-A820B43AB154}">
          <p14:sldIdLst/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B71B"/>
    <a:srgbClr val="0070AD"/>
    <a:srgbClr val="007DB7"/>
    <a:srgbClr val="000080"/>
    <a:srgbClr val="087BB1"/>
    <a:srgbClr val="007DBF"/>
    <a:srgbClr val="0579BF"/>
    <a:srgbClr val="685046"/>
    <a:srgbClr val="FF7E83"/>
    <a:srgbClr val="2B0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291" autoAdjust="0"/>
  </p:normalViewPr>
  <p:slideViewPr>
    <p:cSldViewPr>
      <p:cViewPr varScale="1">
        <p:scale>
          <a:sx n="76" d="100"/>
          <a:sy n="76" d="100"/>
        </p:scale>
        <p:origin x="54" y="76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33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C6412A-1C72-45E7-B093-6C34182789D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FB39FB-280C-44EB-A6F0-A174007229BF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IN" dirty="0" smtClean="0"/>
            <a:t>Buy/Sell Gold</a:t>
          </a:r>
          <a:endParaRPr lang="en-IN" dirty="0"/>
        </a:p>
      </dgm:t>
    </dgm:pt>
    <dgm:pt modelId="{F0685A36-E3B6-4E4A-B4A9-EF6BA6988BBE}" type="parTrans" cxnId="{0FE73BA0-AF68-44F5-AA32-49C396345311}">
      <dgm:prSet/>
      <dgm:spPr/>
      <dgm:t>
        <a:bodyPr/>
        <a:lstStyle/>
        <a:p>
          <a:endParaRPr lang="en-IN"/>
        </a:p>
      </dgm:t>
    </dgm:pt>
    <dgm:pt modelId="{D5395932-C59A-47BB-9902-936C2985C8A3}" type="sibTrans" cxnId="{0FE73BA0-AF68-44F5-AA32-49C396345311}">
      <dgm:prSet/>
      <dgm:spPr/>
      <dgm:t>
        <a:bodyPr/>
        <a:lstStyle/>
        <a:p>
          <a:endParaRPr lang="en-IN"/>
        </a:p>
      </dgm:t>
    </dgm:pt>
    <dgm:pt modelId="{FBB9CD9D-CA6E-4439-89DF-A5F52972C50D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dirty="0" smtClean="0"/>
            <a:t>Buy/Sell Silver</a:t>
          </a:r>
          <a:endParaRPr lang="en-IN" dirty="0"/>
        </a:p>
      </dgm:t>
    </dgm:pt>
    <dgm:pt modelId="{897FB5DE-22D4-4EC2-BD93-4B907E9D8AB3}" type="parTrans" cxnId="{E6B7DA9F-153E-4E39-920C-EA3EC3BA270A}">
      <dgm:prSet/>
      <dgm:spPr/>
      <dgm:t>
        <a:bodyPr/>
        <a:lstStyle/>
        <a:p>
          <a:endParaRPr lang="en-IN"/>
        </a:p>
      </dgm:t>
    </dgm:pt>
    <dgm:pt modelId="{9A6B0D93-DF7C-4B6F-85D2-9A9FFAA8F8B0}" type="sibTrans" cxnId="{E6B7DA9F-153E-4E39-920C-EA3EC3BA270A}">
      <dgm:prSet/>
      <dgm:spPr/>
      <dgm:t>
        <a:bodyPr/>
        <a:lstStyle/>
        <a:p>
          <a:endParaRPr lang="en-IN"/>
        </a:p>
      </dgm:t>
    </dgm:pt>
    <dgm:pt modelId="{F75EE1DC-BA1C-4DA7-A000-6D02D3D5A9DE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N" dirty="0" smtClean="0"/>
            <a:t>Invest/Withdraw Mutual Funds</a:t>
          </a:r>
          <a:endParaRPr lang="en-IN" dirty="0"/>
        </a:p>
      </dgm:t>
    </dgm:pt>
    <dgm:pt modelId="{169AD7E2-5829-4B7A-9E83-47FBD6231348}" type="parTrans" cxnId="{AFED28C4-5D1A-4997-A671-A58B2E740F83}">
      <dgm:prSet/>
      <dgm:spPr/>
      <dgm:t>
        <a:bodyPr/>
        <a:lstStyle/>
        <a:p>
          <a:endParaRPr lang="en-IN"/>
        </a:p>
      </dgm:t>
    </dgm:pt>
    <dgm:pt modelId="{F47271E8-1553-4DA6-B322-71D0F5E4BF36}" type="sibTrans" cxnId="{AFED28C4-5D1A-4997-A671-A58B2E740F83}">
      <dgm:prSet/>
      <dgm:spPr/>
      <dgm:t>
        <a:bodyPr/>
        <a:lstStyle/>
        <a:p>
          <a:endParaRPr lang="en-IN"/>
        </a:p>
      </dgm:t>
    </dgm:pt>
    <dgm:pt modelId="{138B05EE-6AAC-4BB2-966A-7142DD16C352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 smtClean="0"/>
            <a:t>View Investments</a:t>
          </a:r>
          <a:endParaRPr lang="en-IN" dirty="0"/>
        </a:p>
      </dgm:t>
    </dgm:pt>
    <dgm:pt modelId="{380359B1-DFB0-4E9F-9D5E-91D68BE2C20D}" type="parTrans" cxnId="{A456BC98-174B-4323-B519-7FB3EFFDF26B}">
      <dgm:prSet/>
      <dgm:spPr/>
      <dgm:t>
        <a:bodyPr/>
        <a:lstStyle/>
        <a:p>
          <a:endParaRPr lang="en-IN"/>
        </a:p>
      </dgm:t>
    </dgm:pt>
    <dgm:pt modelId="{0839B2BD-3AA8-494D-B570-DB99170350F7}" type="sibTrans" cxnId="{A456BC98-174B-4323-B519-7FB3EFFDF26B}">
      <dgm:prSet/>
      <dgm:spPr/>
      <dgm:t>
        <a:bodyPr/>
        <a:lstStyle/>
        <a:p>
          <a:endParaRPr lang="en-IN"/>
        </a:p>
      </dgm:t>
    </dgm:pt>
    <dgm:pt modelId="{8195F961-8EA2-4B23-9195-4B8C04EB0340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IN" dirty="0" smtClean="0"/>
            <a:t>View Gold/Silver Price</a:t>
          </a:r>
          <a:endParaRPr lang="en-IN" dirty="0"/>
        </a:p>
      </dgm:t>
    </dgm:pt>
    <dgm:pt modelId="{4255E008-A409-4C77-BBD7-114836AC8A86}" type="parTrans" cxnId="{57EF3E8A-4428-4958-BE10-AAA8AB89D725}">
      <dgm:prSet/>
      <dgm:spPr/>
      <dgm:t>
        <a:bodyPr/>
        <a:lstStyle/>
        <a:p>
          <a:endParaRPr lang="en-IN"/>
        </a:p>
      </dgm:t>
    </dgm:pt>
    <dgm:pt modelId="{1DCBED05-482B-47BB-818A-FED89D86CDBB}" type="sibTrans" cxnId="{57EF3E8A-4428-4958-BE10-AAA8AB89D725}">
      <dgm:prSet/>
      <dgm:spPr/>
      <dgm:t>
        <a:bodyPr/>
        <a:lstStyle/>
        <a:p>
          <a:endParaRPr lang="en-IN"/>
        </a:p>
      </dgm:t>
    </dgm:pt>
    <dgm:pt modelId="{B4093ED3-E90B-4257-AA91-C150BDCE41FE}">
      <dgm:prSet/>
      <dgm:spPr>
        <a:solidFill>
          <a:srgbClr val="685046"/>
        </a:solidFill>
      </dgm:spPr>
      <dgm:t>
        <a:bodyPr/>
        <a:lstStyle/>
        <a:p>
          <a:r>
            <a:rPr lang="en-IN" dirty="0" smtClean="0"/>
            <a:t>View Mutual Fund Plans</a:t>
          </a:r>
          <a:endParaRPr lang="en-IN" dirty="0"/>
        </a:p>
      </dgm:t>
    </dgm:pt>
    <dgm:pt modelId="{D325235E-9CF7-4F8B-A868-B678B9A15CF9}" type="parTrans" cxnId="{86B03610-7B24-4444-9483-28E861705425}">
      <dgm:prSet/>
      <dgm:spPr/>
      <dgm:t>
        <a:bodyPr/>
        <a:lstStyle/>
        <a:p>
          <a:endParaRPr lang="en-IN"/>
        </a:p>
      </dgm:t>
    </dgm:pt>
    <dgm:pt modelId="{A6D0F1FA-D3DA-4BDF-AB5B-85CD4620CBE7}" type="sibTrans" cxnId="{86B03610-7B24-4444-9483-28E861705425}">
      <dgm:prSet/>
      <dgm:spPr/>
      <dgm:t>
        <a:bodyPr/>
        <a:lstStyle/>
        <a:p>
          <a:endParaRPr lang="en-IN"/>
        </a:p>
      </dgm:t>
    </dgm:pt>
    <dgm:pt modelId="{1AA6CC34-35DB-4550-A2F8-690721F12E96}">
      <dgm:prSet/>
      <dgm:spPr>
        <a:solidFill>
          <a:srgbClr val="D1B71B"/>
        </a:solidFill>
      </dgm:spPr>
      <dgm:t>
        <a:bodyPr/>
        <a:lstStyle/>
        <a:p>
          <a:r>
            <a:rPr lang="en-IN" dirty="0" smtClean="0"/>
            <a:t>View My Transactions</a:t>
          </a:r>
          <a:endParaRPr lang="en-IN" dirty="0"/>
        </a:p>
      </dgm:t>
    </dgm:pt>
    <dgm:pt modelId="{8E103D5A-F4BE-40B5-8B96-FCD6EC1027B6}" type="parTrans" cxnId="{1B2A18E4-8360-4E3F-9A21-C81DEF13F4C3}">
      <dgm:prSet/>
      <dgm:spPr/>
      <dgm:t>
        <a:bodyPr/>
        <a:lstStyle/>
        <a:p>
          <a:endParaRPr lang="en-IN"/>
        </a:p>
      </dgm:t>
    </dgm:pt>
    <dgm:pt modelId="{F8BCAD93-BC2A-4004-B140-58CF1B676CDF}" type="sibTrans" cxnId="{1B2A18E4-8360-4E3F-9A21-C81DEF13F4C3}">
      <dgm:prSet/>
      <dgm:spPr/>
      <dgm:t>
        <a:bodyPr/>
        <a:lstStyle/>
        <a:p>
          <a:endParaRPr lang="en-IN"/>
        </a:p>
      </dgm:t>
    </dgm:pt>
    <dgm:pt modelId="{CF391ADD-379F-4BF5-A155-261E9B312690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Link New Account</a:t>
          </a:r>
          <a:endParaRPr lang="en-IN" dirty="0"/>
        </a:p>
      </dgm:t>
    </dgm:pt>
    <dgm:pt modelId="{3251B56B-4F17-42E9-A607-5FBC34600ED9}" type="parTrans" cxnId="{34E1E7EE-83A9-4D49-BC87-DF140494D0C9}">
      <dgm:prSet/>
      <dgm:spPr/>
      <dgm:t>
        <a:bodyPr/>
        <a:lstStyle/>
        <a:p>
          <a:endParaRPr lang="en-IN"/>
        </a:p>
      </dgm:t>
    </dgm:pt>
    <dgm:pt modelId="{1C08A977-E9FD-4A93-B8F6-A3EEFA68CBC1}" type="sibTrans" cxnId="{34E1E7EE-83A9-4D49-BC87-DF140494D0C9}">
      <dgm:prSet/>
      <dgm:spPr/>
      <dgm:t>
        <a:bodyPr/>
        <a:lstStyle/>
        <a:p>
          <a:endParaRPr lang="en-IN"/>
        </a:p>
      </dgm:t>
    </dgm:pt>
    <dgm:pt modelId="{F3E9E5CA-21EB-40FF-AA5A-25BEE92CD992}" type="pres">
      <dgm:prSet presAssocID="{BDC6412A-1C72-45E7-B093-6C34182789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777D70A-8F84-448D-B65C-9CEFA592EB1E}" type="pres">
      <dgm:prSet presAssocID="{1CFB39FB-280C-44EB-A6F0-A174007229B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D0DDEA-9943-43D7-820C-0B5FA9E98266}" type="pres">
      <dgm:prSet presAssocID="{D5395932-C59A-47BB-9902-936C2985C8A3}" presName="sibTrans" presStyleCnt="0"/>
      <dgm:spPr/>
    </dgm:pt>
    <dgm:pt modelId="{A91BB8FC-1B5E-467F-8427-6F9C485935F6}" type="pres">
      <dgm:prSet presAssocID="{FBB9CD9D-CA6E-4439-89DF-A5F52972C50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39F0C6-99DF-483D-84EF-64794076A007}" type="pres">
      <dgm:prSet presAssocID="{9A6B0D93-DF7C-4B6F-85D2-9A9FFAA8F8B0}" presName="sibTrans" presStyleCnt="0"/>
      <dgm:spPr/>
    </dgm:pt>
    <dgm:pt modelId="{FDFF671F-6474-4C5C-8916-0AF4FBF5F629}" type="pres">
      <dgm:prSet presAssocID="{F75EE1DC-BA1C-4DA7-A000-6D02D3D5A9D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F76E88-FFEA-42A5-996B-A8F15CD55737}" type="pres">
      <dgm:prSet presAssocID="{F47271E8-1553-4DA6-B322-71D0F5E4BF36}" presName="sibTrans" presStyleCnt="0"/>
      <dgm:spPr/>
    </dgm:pt>
    <dgm:pt modelId="{ACA169C6-EA56-4816-9563-7A45CBC4432C}" type="pres">
      <dgm:prSet presAssocID="{138B05EE-6AAC-4BB2-966A-7142DD16C35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F81C5F-0AE0-4E58-AA4B-2EDC1D27D2FB}" type="pres">
      <dgm:prSet presAssocID="{0839B2BD-3AA8-494D-B570-DB99170350F7}" presName="sibTrans" presStyleCnt="0"/>
      <dgm:spPr/>
    </dgm:pt>
    <dgm:pt modelId="{E72FC12C-79A9-4270-9566-52715F98650D}" type="pres">
      <dgm:prSet presAssocID="{8195F961-8EA2-4B23-9195-4B8C04EB0340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5CAD352-892C-4348-A395-346B1609720E}" type="pres">
      <dgm:prSet presAssocID="{1DCBED05-482B-47BB-818A-FED89D86CDBB}" presName="sibTrans" presStyleCnt="0"/>
      <dgm:spPr/>
    </dgm:pt>
    <dgm:pt modelId="{4A2A826A-9C71-4510-AEFA-B2B4D3F01572}" type="pres">
      <dgm:prSet presAssocID="{B4093ED3-E90B-4257-AA91-C150BDCE41FE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37CBDA-D917-490F-8E5C-EA392E72E1DB}" type="pres">
      <dgm:prSet presAssocID="{A6D0F1FA-D3DA-4BDF-AB5B-85CD4620CBE7}" presName="sibTrans" presStyleCnt="0"/>
      <dgm:spPr/>
    </dgm:pt>
    <dgm:pt modelId="{F40A48D0-2274-403C-B832-59A9F085ECF9}" type="pres">
      <dgm:prSet presAssocID="{1AA6CC34-35DB-4550-A2F8-690721F12E9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363C7F-61DF-4F1E-8840-0B0A36B8B93E}" type="pres">
      <dgm:prSet presAssocID="{F8BCAD93-BC2A-4004-B140-58CF1B676CDF}" presName="sibTrans" presStyleCnt="0"/>
      <dgm:spPr/>
    </dgm:pt>
    <dgm:pt modelId="{4F136215-65DB-45D6-BDB7-CE206B28A16A}" type="pres">
      <dgm:prSet presAssocID="{CF391ADD-379F-4BF5-A155-261E9B31269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4E1E7EE-83A9-4D49-BC87-DF140494D0C9}" srcId="{BDC6412A-1C72-45E7-B093-6C34182789D0}" destId="{CF391ADD-379F-4BF5-A155-261E9B312690}" srcOrd="7" destOrd="0" parTransId="{3251B56B-4F17-42E9-A607-5FBC34600ED9}" sibTransId="{1C08A977-E9FD-4A93-B8F6-A3EEFA68CBC1}"/>
    <dgm:cxn modelId="{1B2A18E4-8360-4E3F-9A21-C81DEF13F4C3}" srcId="{BDC6412A-1C72-45E7-B093-6C34182789D0}" destId="{1AA6CC34-35DB-4550-A2F8-690721F12E96}" srcOrd="6" destOrd="0" parTransId="{8E103D5A-F4BE-40B5-8B96-FCD6EC1027B6}" sibTransId="{F8BCAD93-BC2A-4004-B140-58CF1B676CDF}"/>
    <dgm:cxn modelId="{A02C610D-AEB7-4202-AAE6-B5591E336817}" type="presOf" srcId="{8195F961-8EA2-4B23-9195-4B8C04EB0340}" destId="{E72FC12C-79A9-4270-9566-52715F98650D}" srcOrd="0" destOrd="0" presId="urn:microsoft.com/office/officeart/2005/8/layout/default"/>
    <dgm:cxn modelId="{032528B2-1394-435F-86EE-8C4A5BAFD5F7}" type="presOf" srcId="{BDC6412A-1C72-45E7-B093-6C34182789D0}" destId="{F3E9E5CA-21EB-40FF-AA5A-25BEE92CD992}" srcOrd="0" destOrd="0" presId="urn:microsoft.com/office/officeart/2005/8/layout/default"/>
    <dgm:cxn modelId="{AFED28C4-5D1A-4997-A671-A58B2E740F83}" srcId="{BDC6412A-1C72-45E7-B093-6C34182789D0}" destId="{F75EE1DC-BA1C-4DA7-A000-6D02D3D5A9DE}" srcOrd="2" destOrd="0" parTransId="{169AD7E2-5829-4B7A-9E83-47FBD6231348}" sibTransId="{F47271E8-1553-4DA6-B322-71D0F5E4BF36}"/>
    <dgm:cxn modelId="{1CB26570-F51B-4ED3-8EBC-BC42CC0A0E8C}" type="presOf" srcId="{B4093ED3-E90B-4257-AA91-C150BDCE41FE}" destId="{4A2A826A-9C71-4510-AEFA-B2B4D3F01572}" srcOrd="0" destOrd="0" presId="urn:microsoft.com/office/officeart/2005/8/layout/default"/>
    <dgm:cxn modelId="{A456BC98-174B-4323-B519-7FB3EFFDF26B}" srcId="{BDC6412A-1C72-45E7-B093-6C34182789D0}" destId="{138B05EE-6AAC-4BB2-966A-7142DD16C352}" srcOrd="3" destOrd="0" parTransId="{380359B1-DFB0-4E9F-9D5E-91D68BE2C20D}" sibTransId="{0839B2BD-3AA8-494D-B570-DB99170350F7}"/>
    <dgm:cxn modelId="{86B03610-7B24-4444-9483-28E861705425}" srcId="{BDC6412A-1C72-45E7-B093-6C34182789D0}" destId="{B4093ED3-E90B-4257-AA91-C150BDCE41FE}" srcOrd="5" destOrd="0" parTransId="{D325235E-9CF7-4F8B-A868-B678B9A15CF9}" sibTransId="{A6D0F1FA-D3DA-4BDF-AB5B-85CD4620CBE7}"/>
    <dgm:cxn modelId="{57EF3E8A-4428-4958-BE10-AAA8AB89D725}" srcId="{BDC6412A-1C72-45E7-B093-6C34182789D0}" destId="{8195F961-8EA2-4B23-9195-4B8C04EB0340}" srcOrd="4" destOrd="0" parTransId="{4255E008-A409-4C77-BBD7-114836AC8A86}" sibTransId="{1DCBED05-482B-47BB-818A-FED89D86CDBB}"/>
    <dgm:cxn modelId="{C151A0B7-C52C-4BFB-B042-D2C3A6EBD35C}" type="presOf" srcId="{F75EE1DC-BA1C-4DA7-A000-6D02D3D5A9DE}" destId="{FDFF671F-6474-4C5C-8916-0AF4FBF5F629}" srcOrd="0" destOrd="0" presId="urn:microsoft.com/office/officeart/2005/8/layout/default"/>
    <dgm:cxn modelId="{B4F52528-AD8C-499C-9228-5ECD1A1E027E}" type="presOf" srcId="{138B05EE-6AAC-4BB2-966A-7142DD16C352}" destId="{ACA169C6-EA56-4816-9563-7A45CBC4432C}" srcOrd="0" destOrd="0" presId="urn:microsoft.com/office/officeart/2005/8/layout/default"/>
    <dgm:cxn modelId="{A4967C54-C8D1-4C1F-8FFE-8EFA59C0BC5A}" type="presOf" srcId="{1AA6CC34-35DB-4550-A2F8-690721F12E96}" destId="{F40A48D0-2274-403C-B832-59A9F085ECF9}" srcOrd="0" destOrd="0" presId="urn:microsoft.com/office/officeart/2005/8/layout/default"/>
    <dgm:cxn modelId="{0FE73BA0-AF68-44F5-AA32-49C396345311}" srcId="{BDC6412A-1C72-45E7-B093-6C34182789D0}" destId="{1CFB39FB-280C-44EB-A6F0-A174007229BF}" srcOrd="0" destOrd="0" parTransId="{F0685A36-E3B6-4E4A-B4A9-EF6BA6988BBE}" sibTransId="{D5395932-C59A-47BB-9902-936C2985C8A3}"/>
    <dgm:cxn modelId="{65EC1773-8320-4446-A857-3036AE01B8A1}" type="presOf" srcId="{CF391ADD-379F-4BF5-A155-261E9B312690}" destId="{4F136215-65DB-45D6-BDB7-CE206B28A16A}" srcOrd="0" destOrd="0" presId="urn:microsoft.com/office/officeart/2005/8/layout/default"/>
    <dgm:cxn modelId="{E6B7DA9F-153E-4E39-920C-EA3EC3BA270A}" srcId="{BDC6412A-1C72-45E7-B093-6C34182789D0}" destId="{FBB9CD9D-CA6E-4439-89DF-A5F52972C50D}" srcOrd="1" destOrd="0" parTransId="{897FB5DE-22D4-4EC2-BD93-4B907E9D8AB3}" sibTransId="{9A6B0D93-DF7C-4B6F-85D2-9A9FFAA8F8B0}"/>
    <dgm:cxn modelId="{AD6D997F-7DB7-471A-ABB9-A7605653A17C}" type="presOf" srcId="{FBB9CD9D-CA6E-4439-89DF-A5F52972C50D}" destId="{A91BB8FC-1B5E-467F-8427-6F9C485935F6}" srcOrd="0" destOrd="0" presId="urn:microsoft.com/office/officeart/2005/8/layout/default"/>
    <dgm:cxn modelId="{159999CC-7DA6-4944-8F0F-441B165F8F06}" type="presOf" srcId="{1CFB39FB-280C-44EB-A6F0-A174007229BF}" destId="{7777D70A-8F84-448D-B65C-9CEFA592EB1E}" srcOrd="0" destOrd="0" presId="urn:microsoft.com/office/officeart/2005/8/layout/default"/>
    <dgm:cxn modelId="{705F639D-634F-4D57-BE71-529CE8CA370F}" type="presParOf" srcId="{F3E9E5CA-21EB-40FF-AA5A-25BEE92CD992}" destId="{7777D70A-8F84-448D-B65C-9CEFA592EB1E}" srcOrd="0" destOrd="0" presId="urn:microsoft.com/office/officeart/2005/8/layout/default"/>
    <dgm:cxn modelId="{4BC26373-4227-4B1A-A177-09FB5CC77AF8}" type="presParOf" srcId="{F3E9E5CA-21EB-40FF-AA5A-25BEE92CD992}" destId="{9AD0DDEA-9943-43D7-820C-0B5FA9E98266}" srcOrd="1" destOrd="0" presId="urn:microsoft.com/office/officeart/2005/8/layout/default"/>
    <dgm:cxn modelId="{F2D02330-284D-436B-9E8F-9EDCAB5895BB}" type="presParOf" srcId="{F3E9E5CA-21EB-40FF-AA5A-25BEE92CD992}" destId="{A91BB8FC-1B5E-467F-8427-6F9C485935F6}" srcOrd="2" destOrd="0" presId="urn:microsoft.com/office/officeart/2005/8/layout/default"/>
    <dgm:cxn modelId="{8EE17501-5BFF-42B6-85FE-FDF9543CC640}" type="presParOf" srcId="{F3E9E5CA-21EB-40FF-AA5A-25BEE92CD992}" destId="{5C39F0C6-99DF-483D-84EF-64794076A007}" srcOrd="3" destOrd="0" presId="urn:microsoft.com/office/officeart/2005/8/layout/default"/>
    <dgm:cxn modelId="{1F7F49DC-1E62-4221-B470-02889A329FC0}" type="presParOf" srcId="{F3E9E5CA-21EB-40FF-AA5A-25BEE92CD992}" destId="{FDFF671F-6474-4C5C-8916-0AF4FBF5F629}" srcOrd="4" destOrd="0" presId="urn:microsoft.com/office/officeart/2005/8/layout/default"/>
    <dgm:cxn modelId="{95E00638-6A9F-4902-89E7-C257EC56CEAA}" type="presParOf" srcId="{F3E9E5CA-21EB-40FF-AA5A-25BEE92CD992}" destId="{6DF76E88-FFEA-42A5-996B-A8F15CD55737}" srcOrd="5" destOrd="0" presId="urn:microsoft.com/office/officeart/2005/8/layout/default"/>
    <dgm:cxn modelId="{5D54F199-0736-47F9-B6FE-DA9FF979545F}" type="presParOf" srcId="{F3E9E5CA-21EB-40FF-AA5A-25BEE92CD992}" destId="{ACA169C6-EA56-4816-9563-7A45CBC4432C}" srcOrd="6" destOrd="0" presId="urn:microsoft.com/office/officeart/2005/8/layout/default"/>
    <dgm:cxn modelId="{6B8A8CD9-8777-44C4-813C-CB8A876CA687}" type="presParOf" srcId="{F3E9E5CA-21EB-40FF-AA5A-25BEE92CD992}" destId="{97F81C5F-0AE0-4E58-AA4B-2EDC1D27D2FB}" srcOrd="7" destOrd="0" presId="urn:microsoft.com/office/officeart/2005/8/layout/default"/>
    <dgm:cxn modelId="{23FB77A8-B850-4601-877E-CD72DCD01A5E}" type="presParOf" srcId="{F3E9E5CA-21EB-40FF-AA5A-25BEE92CD992}" destId="{E72FC12C-79A9-4270-9566-52715F98650D}" srcOrd="8" destOrd="0" presId="urn:microsoft.com/office/officeart/2005/8/layout/default"/>
    <dgm:cxn modelId="{15E0F546-A89B-4B46-A077-E07E87345055}" type="presParOf" srcId="{F3E9E5CA-21EB-40FF-AA5A-25BEE92CD992}" destId="{35CAD352-892C-4348-A395-346B1609720E}" srcOrd="9" destOrd="0" presId="urn:microsoft.com/office/officeart/2005/8/layout/default"/>
    <dgm:cxn modelId="{F1901F78-1D81-4F95-B68D-227F7773F36C}" type="presParOf" srcId="{F3E9E5CA-21EB-40FF-AA5A-25BEE92CD992}" destId="{4A2A826A-9C71-4510-AEFA-B2B4D3F01572}" srcOrd="10" destOrd="0" presId="urn:microsoft.com/office/officeart/2005/8/layout/default"/>
    <dgm:cxn modelId="{204947FD-DEDA-45B0-8596-C7D58AC58D09}" type="presParOf" srcId="{F3E9E5CA-21EB-40FF-AA5A-25BEE92CD992}" destId="{1D37CBDA-D917-490F-8E5C-EA392E72E1DB}" srcOrd="11" destOrd="0" presId="urn:microsoft.com/office/officeart/2005/8/layout/default"/>
    <dgm:cxn modelId="{B31DD6CC-1763-4874-94AE-55AFDD36529C}" type="presParOf" srcId="{F3E9E5CA-21EB-40FF-AA5A-25BEE92CD992}" destId="{F40A48D0-2274-403C-B832-59A9F085ECF9}" srcOrd="12" destOrd="0" presId="urn:microsoft.com/office/officeart/2005/8/layout/default"/>
    <dgm:cxn modelId="{83B34504-F8AB-46E7-AC6F-EBAE4D572A57}" type="presParOf" srcId="{F3E9E5CA-21EB-40FF-AA5A-25BEE92CD992}" destId="{3F363C7F-61DF-4F1E-8840-0B0A36B8B93E}" srcOrd="13" destOrd="0" presId="urn:microsoft.com/office/officeart/2005/8/layout/default"/>
    <dgm:cxn modelId="{E9A6E27D-F0E2-47EA-8F8A-81BDB7B52180}" type="presParOf" srcId="{F3E9E5CA-21EB-40FF-AA5A-25BEE92CD992}" destId="{4F136215-65DB-45D6-BDB7-CE206B28A16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7052D9-1570-49EA-8941-504494551AB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753D9E4-B481-42BF-87B3-66FEF8B279E9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 smtClean="0"/>
            <a:t>Manage Gold Price</a:t>
          </a:r>
          <a:endParaRPr lang="en-IN" dirty="0"/>
        </a:p>
      </dgm:t>
    </dgm:pt>
    <dgm:pt modelId="{79795610-9416-4016-8E2B-93EC83BA33E1}" type="parTrans" cxnId="{12D660E5-642E-4A8A-9F94-11A6568ACE7E}">
      <dgm:prSet/>
      <dgm:spPr/>
      <dgm:t>
        <a:bodyPr/>
        <a:lstStyle/>
        <a:p>
          <a:endParaRPr lang="en-IN"/>
        </a:p>
      </dgm:t>
    </dgm:pt>
    <dgm:pt modelId="{126DFC56-2045-40A8-91DE-39E7C8C2A93A}" type="sibTrans" cxnId="{12D660E5-642E-4A8A-9F94-11A6568ACE7E}">
      <dgm:prSet/>
      <dgm:spPr/>
      <dgm:t>
        <a:bodyPr/>
        <a:lstStyle/>
        <a:p>
          <a:endParaRPr lang="en-IN"/>
        </a:p>
      </dgm:t>
    </dgm:pt>
    <dgm:pt modelId="{2CBE35D1-1A50-420F-BF6B-C5E916983D33}">
      <dgm:prSet phldrT="[Text]"/>
      <dgm:spPr>
        <a:solidFill>
          <a:srgbClr val="D1B71B"/>
        </a:solidFill>
      </dgm:spPr>
      <dgm:t>
        <a:bodyPr/>
        <a:lstStyle/>
        <a:p>
          <a:r>
            <a:rPr lang="en-IN" dirty="0" smtClean="0"/>
            <a:t>Manage Silver Price</a:t>
          </a:r>
          <a:endParaRPr lang="en-IN" dirty="0"/>
        </a:p>
      </dgm:t>
    </dgm:pt>
    <dgm:pt modelId="{7E5BB5AE-0D02-438D-A2FC-679388B6CFF8}" type="parTrans" cxnId="{1B968585-6668-4B28-BA64-38A10E875EBA}">
      <dgm:prSet/>
      <dgm:spPr/>
      <dgm:t>
        <a:bodyPr/>
        <a:lstStyle/>
        <a:p>
          <a:endParaRPr lang="en-IN"/>
        </a:p>
      </dgm:t>
    </dgm:pt>
    <dgm:pt modelId="{5BA9A28E-ACDE-44DD-A3C4-B4E7ABCDD773}" type="sibTrans" cxnId="{1B968585-6668-4B28-BA64-38A10E875EBA}">
      <dgm:prSet/>
      <dgm:spPr/>
      <dgm:t>
        <a:bodyPr/>
        <a:lstStyle/>
        <a:p>
          <a:endParaRPr lang="en-IN"/>
        </a:p>
      </dgm:t>
    </dgm:pt>
    <dgm:pt modelId="{CCC012CA-B249-4C3B-8B40-B38A21F49715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N" dirty="0" smtClean="0"/>
            <a:t>Update Mutual Fund plans</a:t>
          </a:r>
          <a:endParaRPr lang="en-IN" dirty="0"/>
        </a:p>
      </dgm:t>
    </dgm:pt>
    <dgm:pt modelId="{F31C7BE4-5CD9-4847-8FC0-5F117006E067}" type="parTrans" cxnId="{FE10651B-6A64-4E83-9007-8895798C1303}">
      <dgm:prSet/>
      <dgm:spPr/>
      <dgm:t>
        <a:bodyPr/>
        <a:lstStyle/>
        <a:p>
          <a:endParaRPr lang="en-IN"/>
        </a:p>
      </dgm:t>
    </dgm:pt>
    <dgm:pt modelId="{5DFDECC3-F7ED-459C-A2F6-04FB83D064CC}" type="sibTrans" cxnId="{FE10651B-6A64-4E83-9007-8895798C1303}">
      <dgm:prSet/>
      <dgm:spPr/>
      <dgm:t>
        <a:bodyPr/>
        <a:lstStyle/>
        <a:p>
          <a:endParaRPr lang="en-IN"/>
        </a:p>
      </dgm:t>
    </dgm:pt>
    <dgm:pt modelId="{62E4F064-2A13-40B1-90ED-0C83CA5DE3F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Add Mutual Fund plans</a:t>
          </a:r>
          <a:endParaRPr lang="en-IN" dirty="0"/>
        </a:p>
      </dgm:t>
    </dgm:pt>
    <dgm:pt modelId="{10E6E02B-4D55-48EB-A5E2-FFE40B8C810F}" type="parTrans" cxnId="{87E55E40-B188-4F77-A791-E3C09B8B4678}">
      <dgm:prSet/>
      <dgm:spPr/>
      <dgm:t>
        <a:bodyPr/>
        <a:lstStyle/>
        <a:p>
          <a:endParaRPr lang="en-US"/>
        </a:p>
      </dgm:t>
    </dgm:pt>
    <dgm:pt modelId="{29746592-E4FE-4EFB-A3C4-517AFBF29DB9}" type="sibTrans" cxnId="{87E55E40-B188-4F77-A791-E3C09B8B4678}">
      <dgm:prSet/>
      <dgm:spPr/>
      <dgm:t>
        <a:bodyPr/>
        <a:lstStyle/>
        <a:p>
          <a:endParaRPr lang="en-US"/>
        </a:p>
      </dgm:t>
    </dgm:pt>
    <dgm:pt modelId="{1E8525BD-EC19-4B29-B051-CCB3FE2E8BDE}" type="pres">
      <dgm:prSet presAssocID="{1B7052D9-1570-49EA-8941-504494551AB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D8560726-EB55-4E91-BCC0-5BBBBCF7BEEF}" type="pres">
      <dgm:prSet presAssocID="{1B7052D9-1570-49EA-8941-504494551ABC}" presName="Name1" presStyleCnt="0"/>
      <dgm:spPr/>
    </dgm:pt>
    <dgm:pt modelId="{254E0CBC-EFE6-421B-91F6-CE1EB758AB10}" type="pres">
      <dgm:prSet presAssocID="{1B7052D9-1570-49EA-8941-504494551ABC}" presName="cycle" presStyleCnt="0"/>
      <dgm:spPr/>
    </dgm:pt>
    <dgm:pt modelId="{096D653F-54AE-4B86-8445-D93501656565}" type="pres">
      <dgm:prSet presAssocID="{1B7052D9-1570-49EA-8941-504494551ABC}" presName="srcNode" presStyleLbl="node1" presStyleIdx="0" presStyleCnt="4"/>
      <dgm:spPr/>
    </dgm:pt>
    <dgm:pt modelId="{572DD627-B885-413C-B4D8-F2318CB4708A}" type="pres">
      <dgm:prSet presAssocID="{1B7052D9-1570-49EA-8941-504494551ABC}" presName="conn" presStyleLbl="parChTrans1D2" presStyleIdx="0" presStyleCnt="1"/>
      <dgm:spPr/>
      <dgm:t>
        <a:bodyPr/>
        <a:lstStyle/>
        <a:p>
          <a:endParaRPr lang="en-IN"/>
        </a:p>
      </dgm:t>
    </dgm:pt>
    <dgm:pt modelId="{2471A148-F2F8-4F05-98FA-9D47905FD5FA}" type="pres">
      <dgm:prSet presAssocID="{1B7052D9-1570-49EA-8941-504494551ABC}" presName="extraNode" presStyleLbl="node1" presStyleIdx="0" presStyleCnt="4"/>
      <dgm:spPr/>
    </dgm:pt>
    <dgm:pt modelId="{CCB1FE2F-3FA0-44D7-9111-51FA43C4266E}" type="pres">
      <dgm:prSet presAssocID="{1B7052D9-1570-49EA-8941-504494551ABC}" presName="dstNode" presStyleLbl="node1" presStyleIdx="0" presStyleCnt="4"/>
      <dgm:spPr/>
    </dgm:pt>
    <dgm:pt modelId="{64F0074F-0532-4B80-907C-8D214751D143}" type="pres">
      <dgm:prSet presAssocID="{E753D9E4-B481-42BF-87B3-66FEF8B279E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FCA7AD-7741-4CA4-ABEA-08D55616E3FB}" type="pres">
      <dgm:prSet presAssocID="{E753D9E4-B481-42BF-87B3-66FEF8B279E9}" presName="accent_1" presStyleCnt="0"/>
      <dgm:spPr/>
    </dgm:pt>
    <dgm:pt modelId="{D9B6E5CF-9342-4DA1-9F33-E5125FD0D735}" type="pres">
      <dgm:prSet presAssocID="{E753D9E4-B481-42BF-87B3-66FEF8B279E9}" presName="accentRepeatNode" presStyleLbl="solidFgAcc1" presStyleIdx="0" presStyleCnt="4"/>
      <dgm:spPr/>
    </dgm:pt>
    <dgm:pt modelId="{99D91257-C4E6-488C-BB0F-01677E9EE552}" type="pres">
      <dgm:prSet presAssocID="{2CBE35D1-1A50-420F-BF6B-C5E916983D3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3465AA-07D7-453B-A6A6-E06A7D493E9A}" type="pres">
      <dgm:prSet presAssocID="{2CBE35D1-1A50-420F-BF6B-C5E916983D33}" presName="accent_2" presStyleCnt="0"/>
      <dgm:spPr/>
    </dgm:pt>
    <dgm:pt modelId="{F22FAD56-F719-40A0-8730-1820865344BD}" type="pres">
      <dgm:prSet presAssocID="{2CBE35D1-1A50-420F-BF6B-C5E916983D33}" presName="accentRepeatNode" presStyleLbl="solidFgAcc1" presStyleIdx="1" presStyleCnt="4"/>
      <dgm:spPr/>
    </dgm:pt>
    <dgm:pt modelId="{50501B68-76A5-4632-A160-C39DBDB7E923}" type="pres">
      <dgm:prSet presAssocID="{62E4F064-2A13-40B1-90ED-0C83CA5DE3F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FA94C-1685-441F-AC6C-891F9136D6DC}" type="pres">
      <dgm:prSet presAssocID="{62E4F064-2A13-40B1-90ED-0C83CA5DE3F7}" presName="accent_3" presStyleCnt="0"/>
      <dgm:spPr/>
    </dgm:pt>
    <dgm:pt modelId="{B6B9B19E-AFC7-45D0-B93A-4BAE46903411}" type="pres">
      <dgm:prSet presAssocID="{62E4F064-2A13-40B1-90ED-0C83CA5DE3F7}" presName="accentRepeatNode" presStyleLbl="solidFgAcc1" presStyleIdx="2" presStyleCnt="4"/>
      <dgm:spPr/>
    </dgm:pt>
    <dgm:pt modelId="{A29CCE49-3A5E-4589-B4CE-B78B6BD6404F}" type="pres">
      <dgm:prSet presAssocID="{CCC012CA-B249-4C3B-8B40-B38A21F4971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59DD9D-ED33-41AF-9235-B964FB6D89FA}" type="pres">
      <dgm:prSet presAssocID="{CCC012CA-B249-4C3B-8B40-B38A21F49715}" presName="accent_4" presStyleCnt="0"/>
      <dgm:spPr/>
    </dgm:pt>
    <dgm:pt modelId="{5B116A21-7C11-49B8-95F6-44E67B572BCC}" type="pres">
      <dgm:prSet presAssocID="{CCC012CA-B249-4C3B-8B40-B38A21F49715}" presName="accentRepeatNode" presStyleLbl="solidFgAcc1" presStyleIdx="3" presStyleCnt="4"/>
      <dgm:spPr/>
    </dgm:pt>
  </dgm:ptLst>
  <dgm:cxnLst>
    <dgm:cxn modelId="{70A18125-C16A-4BB3-B61F-F72EC4715555}" type="presOf" srcId="{2CBE35D1-1A50-420F-BF6B-C5E916983D33}" destId="{99D91257-C4E6-488C-BB0F-01677E9EE552}" srcOrd="0" destOrd="0" presId="urn:microsoft.com/office/officeart/2008/layout/VerticalCurvedList"/>
    <dgm:cxn modelId="{58A37BAA-5533-4087-920F-6FE319743595}" type="presOf" srcId="{126DFC56-2045-40A8-91DE-39E7C8C2A93A}" destId="{572DD627-B885-413C-B4D8-F2318CB4708A}" srcOrd="0" destOrd="0" presId="urn:microsoft.com/office/officeart/2008/layout/VerticalCurvedList"/>
    <dgm:cxn modelId="{B1A251F8-B651-4393-B67A-03B7A7039A66}" type="presOf" srcId="{CCC012CA-B249-4C3B-8B40-B38A21F49715}" destId="{A29CCE49-3A5E-4589-B4CE-B78B6BD6404F}" srcOrd="0" destOrd="0" presId="urn:microsoft.com/office/officeart/2008/layout/VerticalCurvedList"/>
    <dgm:cxn modelId="{FE10651B-6A64-4E83-9007-8895798C1303}" srcId="{1B7052D9-1570-49EA-8941-504494551ABC}" destId="{CCC012CA-B249-4C3B-8B40-B38A21F49715}" srcOrd="3" destOrd="0" parTransId="{F31C7BE4-5CD9-4847-8FC0-5F117006E067}" sibTransId="{5DFDECC3-F7ED-459C-A2F6-04FB83D064CC}"/>
    <dgm:cxn modelId="{87E55E40-B188-4F77-A791-E3C09B8B4678}" srcId="{1B7052D9-1570-49EA-8941-504494551ABC}" destId="{62E4F064-2A13-40B1-90ED-0C83CA5DE3F7}" srcOrd="2" destOrd="0" parTransId="{10E6E02B-4D55-48EB-A5E2-FFE40B8C810F}" sibTransId="{29746592-E4FE-4EFB-A3C4-517AFBF29DB9}"/>
    <dgm:cxn modelId="{12D660E5-642E-4A8A-9F94-11A6568ACE7E}" srcId="{1B7052D9-1570-49EA-8941-504494551ABC}" destId="{E753D9E4-B481-42BF-87B3-66FEF8B279E9}" srcOrd="0" destOrd="0" parTransId="{79795610-9416-4016-8E2B-93EC83BA33E1}" sibTransId="{126DFC56-2045-40A8-91DE-39E7C8C2A93A}"/>
    <dgm:cxn modelId="{9FB881A7-2B5F-4821-A718-772C2C48A61C}" type="presOf" srcId="{E753D9E4-B481-42BF-87B3-66FEF8B279E9}" destId="{64F0074F-0532-4B80-907C-8D214751D143}" srcOrd="0" destOrd="0" presId="urn:microsoft.com/office/officeart/2008/layout/VerticalCurvedList"/>
    <dgm:cxn modelId="{1B968585-6668-4B28-BA64-38A10E875EBA}" srcId="{1B7052D9-1570-49EA-8941-504494551ABC}" destId="{2CBE35D1-1A50-420F-BF6B-C5E916983D33}" srcOrd="1" destOrd="0" parTransId="{7E5BB5AE-0D02-438D-A2FC-679388B6CFF8}" sibTransId="{5BA9A28E-ACDE-44DD-A3C4-B4E7ABCDD773}"/>
    <dgm:cxn modelId="{8A3D31DD-235E-42DA-B60F-3718205D51C1}" type="presOf" srcId="{1B7052D9-1570-49EA-8941-504494551ABC}" destId="{1E8525BD-EC19-4B29-B051-CCB3FE2E8BDE}" srcOrd="0" destOrd="0" presId="urn:microsoft.com/office/officeart/2008/layout/VerticalCurvedList"/>
    <dgm:cxn modelId="{A083E7E2-D71D-4D50-A2C0-86F778508C54}" type="presOf" srcId="{62E4F064-2A13-40B1-90ED-0C83CA5DE3F7}" destId="{50501B68-76A5-4632-A160-C39DBDB7E923}" srcOrd="0" destOrd="0" presId="urn:microsoft.com/office/officeart/2008/layout/VerticalCurvedList"/>
    <dgm:cxn modelId="{F0D3FFB5-8349-495C-AA5D-BD3BA0215522}" type="presParOf" srcId="{1E8525BD-EC19-4B29-B051-CCB3FE2E8BDE}" destId="{D8560726-EB55-4E91-BCC0-5BBBBCF7BEEF}" srcOrd="0" destOrd="0" presId="urn:microsoft.com/office/officeart/2008/layout/VerticalCurvedList"/>
    <dgm:cxn modelId="{F0265E47-C20B-4B44-BB53-EBC02DA97D81}" type="presParOf" srcId="{D8560726-EB55-4E91-BCC0-5BBBBCF7BEEF}" destId="{254E0CBC-EFE6-421B-91F6-CE1EB758AB10}" srcOrd="0" destOrd="0" presId="urn:microsoft.com/office/officeart/2008/layout/VerticalCurvedList"/>
    <dgm:cxn modelId="{15DF476D-8278-4B1E-BFA5-E180CE233E8B}" type="presParOf" srcId="{254E0CBC-EFE6-421B-91F6-CE1EB758AB10}" destId="{096D653F-54AE-4B86-8445-D93501656565}" srcOrd="0" destOrd="0" presId="urn:microsoft.com/office/officeart/2008/layout/VerticalCurvedList"/>
    <dgm:cxn modelId="{5ACBBD43-08BE-48CA-A3C4-63391EA7428C}" type="presParOf" srcId="{254E0CBC-EFE6-421B-91F6-CE1EB758AB10}" destId="{572DD627-B885-413C-B4D8-F2318CB4708A}" srcOrd="1" destOrd="0" presId="urn:microsoft.com/office/officeart/2008/layout/VerticalCurvedList"/>
    <dgm:cxn modelId="{5613E3CE-C36D-436F-8823-25A1E2267759}" type="presParOf" srcId="{254E0CBC-EFE6-421B-91F6-CE1EB758AB10}" destId="{2471A148-F2F8-4F05-98FA-9D47905FD5FA}" srcOrd="2" destOrd="0" presId="urn:microsoft.com/office/officeart/2008/layout/VerticalCurvedList"/>
    <dgm:cxn modelId="{8155E704-DBAC-4A26-8FF9-374E905F1E48}" type="presParOf" srcId="{254E0CBC-EFE6-421B-91F6-CE1EB758AB10}" destId="{CCB1FE2F-3FA0-44D7-9111-51FA43C4266E}" srcOrd="3" destOrd="0" presId="urn:microsoft.com/office/officeart/2008/layout/VerticalCurvedList"/>
    <dgm:cxn modelId="{B5A65CEE-31DA-40D8-B5F2-4369E8FC7FE0}" type="presParOf" srcId="{D8560726-EB55-4E91-BCC0-5BBBBCF7BEEF}" destId="{64F0074F-0532-4B80-907C-8D214751D143}" srcOrd="1" destOrd="0" presId="urn:microsoft.com/office/officeart/2008/layout/VerticalCurvedList"/>
    <dgm:cxn modelId="{1A09AD51-AB6A-480C-ACE3-8CAA59DC0AF0}" type="presParOf" srcId="{D8560726-EB55-4E91-BCC0-5BBBBCF7BEEF}" destId="{96FCA7AD-7741-4CA4-ABEA-08D55616E3FB}" srcOrd="2" destOrd="0" presId="urn:microsoft.com/office/officeart/2008/layout/VerticalCurvedList"/>
    <dgm:cxn modelId="{0E525B65-30BD-4E39-ACC2-B2A518D1CD61}" type="presParOf" srcId="{96FCA7AD-7741-4CA4-ABEA-08D55616E3FB}" destId="{D9B6E5CF-9342-4DA1-9F33-E5125FD0D735}" srcOrd="0" destOrd="0" presId="urn:microsoft.com/office/officeart/2008/layout/VerticalCurvedList"/>
    <dgm:cxn modelId="{C3904252-0D48-4B8E-9285-F208C120F1EB}" type="presParOf" srcId="{D8560726-EB55-4E91-BCC0-5BBBBCF7BEEF}" destId="{99D91257-C4E6-488C-BB0F-01677E9EE552}" srcOrd="3" destOrd="0" presId="urn:microsoft.com/office/officeart/2008/layout/VerticalCurvedList"/>
    <dgm:cxn modelId="{D4E032D5-58C2-4406-83D1-7DF7EAA7B23C}" type="presParOf" srcId="{D8560726-EB55-4E91-BCC0-5BBBBCF7BEEF}" destId="{CC3465AA-07D7-453B-A6A6-E06A7D493E9A}" srcOrd="4" destOrd="0" presId="urn:microsoft.com/office/officeart/2008/layout/VerticalCurvedList"/>
    <dgm:cxn modelId="{48B72B4C-844F-49B5-861A-E0F1ACF3C135}" type="presParOf" srcId="{CC3465AA-07D7-453B-A6A6-E06A7D493E9A}" destId="{F22FAD56-F719-40A0-8730-1820865344BD}" srcOrd="0" destOrd="0" presId="urn:microsoft.com/office/officeart/2008/layout/VerticalCurvedList"/>
    <dgm:cxn modelId="{1556743C-4C74-4049-9B81-0EC761BF4306}" type="presParOf" srcId="{D8560726-EB55-4E91-BCC0-5BBBBCF7BEEF}" destId="{50501B68-76A5-4632-A160-C39DBDB7E923}" srcOrd="5" destOrd="0" presId="urn:microsoft.com/office/officeart/2008/layout/VerticalCurvedList"/>
    <dgm:cxn modelId="{F879B613-2DA1-4CF1-A706-0D7C989916FB}" type="presParOf" srcId="{D8560726-EB55-4E91-BCC0-5BBBBCF7BEEF}" destId="{F02FA94C-1685-441F-AC6C-891F9136D6DC}" srcOrd="6" destOrd="0" presId="urn:microsoft.com/office/officeart/2008/layout/VerticalCurvedList"/>
    <dgm:cxn modelId="{CDF5FC0B-467F-4FDF-909A-15EEDBDEB30E}" type="presParOf" srcId="{F02FA94C-1685-441F-AC6C-891F9136D6DC}" destId="{B6B9B19E-AFC7-45D0-B93A-4BAE46903411}" srcOrd="0" destOrd="0" presId="urn:microsoft.com/office/officeart/2008/layout/VerticalCurvedList"/>
    <dgm:cxn modelId="{973025CA-BAAE-4739-8D02-D25BDD0B84D8}" type="presParOf" srcId="{D8560726-EB55-4E91-BCC0-5BBBBCF7BEEF}" destId="{A29CCE49-3A5E-4589-B4CE-B78B6BD6404F}" srcOrd="7" destOrd="0" presId="urn:microsoft.com/office/officeart/2008/layout/VerticalCurvedList"/>
    <dgm:cxn modelId="{6EE05E98-2801-4845-B0E3-D310D5A536DB}" type="presParOf" srcId="{D8560726-EB55-4E91-BCC0-5BBBBCF7BEEF}" destId="{AD59DD9D-ED33-41AF-9235-B964FB6D89FA}" srcOrd="8" destOrd="0" presId="urn:microsoft.com/office/officeart/2008/layout/VerticalCurvedList"/>
    <dgm:cxn modelId="{FFDD93A3-2459-4E0E-A558-0F94D073E73F}" type="presParOf" srcId="{AD59DD9D-ED33-41AF-9235-B964FB6D89FA}" destId="{5B116A21-7C11-49B8-95F6-44E67B572BC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25/11/2019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0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99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2019.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4941168"/>
            <a:ext cx="3408685" cy="19168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9438" y="3212976"/>
            <a:ext cx="8515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0080"/>
                </a:solidFill>
              </a:rPr>
              <a:t>Integrated Banking </a:t>
            </a:r>
            <a:r>
              <a:rPr lang="en-IN" sz="4400" dirty="0" smtClean="0">
                <a:solidFill>
                  <a:srgbClr val="000080"/>
                </a:solidFill>
              </a:rPr>
              <a:t>System</a:t>
            </a:r>
            <a:endParaRPr lang="en-IN" sz="4400" dirty="0">
              <a:solidFill>
                <a:srgbClr val="00008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4" y="476672"/>
            <a:ext cx="2544059" cy="2544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36160" y="5699529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7DB7"/>
                </a:solidFill>
              </a:rPr>
              <a:t>Location: </a:t>
            </a:r>
            <a:r>
              <a:rPr lang="en-IN" sz="2000" dirty="0" err="1" smtClean="0">
                <a:solidFill>
                  <a:srgbClr val="007DB7"/>
                </a:solidFill>
              </a:rPr>
              <a:t>Talwade,Pune</a:t>
            </a:r>
            <a:endParaRPr lang="en-IN" sz="2000" dirty="0">
              <a:solidFill>
                <a:srgbClr val="007D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125200" cy="1104900"/>
          </a:xfrm>
        </p:spPr>
        <p:txBody>
          <a:bodyPr/>
          <a:lstStyle/>
          <a:p>
            <a:r>
              <a:rPr lang="en-US" dirty="0" smtClean="0"/>
              <a:t>Main Dashboard &amp; Login pages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2" r="441" b="66551"/>
          <a:stretch/>
        </p:blipFill>
        <p:spPr>
          <a:xfrm>
            <a:off x="771642" y="1856179"/>
            <a:ext cx="10887445" cy="17297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3" b="71477"/>
          <a:stretch/>
        </p:blipFill>
        <p:spPr>
          <a:xfrm>
            <a:off x="767268" y="3742888"/>
            <a:ext cx="10829937" cy="163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20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Mutual Funds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9" b="45087"/>
          <a:stretch/>
        </p:blipFill>
        <p:spPr>
          <a:xfrm>
            <a:off x="2422055" y="2363114"/>
            <a:ext cx="731058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Changes Suggested in Last Sprint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1. </a:t>
            </a:r>
            <a:r>
              <a:rPr lang="en-IN" dirty="0" smtClean="0"/>
              <a:t>All the View Methods must be one side and the rest on the other side of the UI.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2. </a:t>
            </a:r>
            <a:r>
              <a:rPr lang="en-IN" dirty="0" smtClean="0"/>
              <a:t>The balance must be shown after completion of each transaction.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3</a:t>
            </a:r>
            <a:r>
              <a:rPr lang="en-IN" dirty="0" smtClean="0"/>
              <a:t>. An option to add other account when the balance is lesser than transaction amount.</a:t>
            </a:r>
          </a:p>
          <a:p>
            <a:pPr>
              <a:lnSpc>
                <a:spcPct val="150000"/>
              </a:lnSpc>
            </a:pPr>
            <a:r>
              <a:rPr lang="en-IN" dirty="0"/>
              <a:t>4</a:t>
            </a:r>
            <a:r>
              <a:rPr lang="en-IN" dirty="0" smtClean="0"/>
              <a:t>. An option to view the current price/plans in the bank representative menu.</a:t>
            </a:r>
          </a:p>
          <a:p>
            <a:pPr>
              <a:lnSpc>
                <a:spcPct val="150000"/>
              </a:lnSpc>
            </a:pPr>
            <a:r>
              <a:rPr lang="en-IN" dirty="0"/>
              <a:t>5</a:t>
            </a:r>
            <a:r>
              <a:rPr lang="en-IN" dirty="0" smtClean="0"/>
              <a:t>. A submenu for Gold/Silver/ Mutual Funds.</a:t>
            </a:r>
          </a:p>
          <a:p>
            <a:pPr>
              <a:lnSpc>
                <a:spcPct val="150000"/>
              </a:lnSpc>
            </a:pPr>
            <a:r>
              <a:rPr lang="en-IN" dirty="0"/>
              <a:t>6</a:t>
            </a:r>
            <a:r>
              <a:rPr lang="en-IN" dirty="0" smtClean="0"/>
              <a:t>. To Display the net asset value of any current asset possessed by the customer.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53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924228"/>
          </a:xfrm>
        </p:spPr>
        <p:txBody>
          <a:bodyPr/>
          <a:lstStyle/>
          <a:p>
            <a:pPr algn="ctr"/>
            <a:r>
              <a:rPr lang="en-IN" dirty="0" smtClean="0"/>
              <a:t>New Functionality : Invest in MF directly or with SIP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482692" y="2358809"/>
            <a:ext cx="2977224" cy="232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Mutual Funds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5159896" y="2732872"/>
            <a:ext cx="2016224" cy="1680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Direct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8184232" y="2015907"/>
            <a:ext cx="3456384" cy="263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NAV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Direct_Status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SIP_Status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Min_direct_Amount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Min_SIP_Amount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486928" y="3573016"/>
            <a:ext cx="6729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3"/>
          </p:cNvCxnSpPr>
          <p:nvPr/>
        </p:nvCxnSpPr>
        <p:spPr>
          <a:xfrm>
            <a:off x="7176120" y="3573016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1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Menu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43472" y="1815350"/>
            <a:ext cx="7704856" cy="413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2" b="20568"/>
          <a:stretch/>
        </p:blipFill>
        <p:spPr>
          <a:xfrm>
            <a:off x="1559496" y="1866090"/>
            <a:ext cx="6840760" cy="40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My Investments(Customer)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75520" y="1580010"/>
            <a:ext cx="7128792" cy="4854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7" b="5061"/>
          <a:stretch/>
        </p:blipFill>
        <p:spPr>
          <a:xfrm>
            <a:off x="2315580" y="1803767"/>
            <a:ext cx="6156684" cy="429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My Transaction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3" b="43913"/>
          <a:stretch/>
        </p:blipFill>
        <p:spPr>
          <a:xfrm>
            <a:off x="2359048" y="2276872"/>
            <a:ext cx="743660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SIP Mutual Funds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0" b="37484"/>
          <a:stretch/>
        </p:blipFill>
        <p:spPr>
          <a:xfrm>
            <a:off x="2351584" y="2358922"/>
            <a:ext cx="723857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Representative Menu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 b="60500"/>
          <a:stretch/>
        </p:blipFill>
        <p:spPr>
          <a:xfrm>
            <a:off x="2135560" y="2366562"/>
            <a:ext cx="857250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0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8" y="0"/>
            <a:ext cx="11197243" cy="1628800"/>
          </a:xfrm>
        </p:spPr>
        <p:txBody>
          <a:bodyPr/>
          <a:lstStyle/>
          <a:p>
            <a:pPr algn="ctr"/>
            <a:r>
              <a:rPr lang="en-US" b="1" dirty="0"/>
              <a:t>Integrated Banking </a:t>
            </a:r>
            <a:r>
              <a:rPr lang="en-US" b="1" dirty="0" smtClean="0"/>
              <a:t>System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344" y="1412776"/>
            <a:ext cx="11700000" cy="4868777"/>
          </a:xfrm>
        </p:spPr>
        <p:txBody>
          <a:bodyPr>
            <a:normAutofit/>
          </a:bodyPr>
          <a:lstStyle/>
          <a:p>
            <a:pPr algn="ctr"/>
            <a:endParaRPr lang="en-US" sz="2400" b="1" u="sng" dirty="0" smtClean="0"/>
          </a:p>
          <a:p>
            <a:r>
              <a:rPr lang="en-US" sz="2400" b="1" dirty="0"/>
              <a:t> </a:t>
            </a:r>
            <a:r>
              <a:rPr lang="en-US" sz="2400" b="1" u="sng" dirty="0" smtClean="0"/>
              <a:t>Statement</a:t>
            </a:r>
            <a:r>
              <a:rPr lang="en-US" b="1" u="sng" dirty="0" smtClean="0"/>
              <a:t> </a:t>
            </a:r>
            <a:endParaRPr lang="en-US" sz="1000" b="1" u="sng" dirty="0" smtClean="0"/>
          </a:p>
          <a:p>
            <a:pPr marL="342900" indent="-34290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IBS (Integrated Banking System) </a:t>
            </a:r>
            <a:r>
              <a:rPr lang="en-US" dirty="0"/>
              <a:t>is going to be a web application to offer various banking services online</a:t>
            </a:r>
            <a:r>
              <a:rPr lang="en-US" dirty="0" smtClean="0"/>
              <a:t>.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marL="88900" lvl="1" indent="0" algn="ctr">
              <a:buNone/>
            </a:pPr>
            <a:r>
              <a:rPr lang="en-IN" dirty="0" smtClean="0"/>
              <a:t>    									</a:t>
            </a:r>
            <a:r>
              <a:rPr lang="en-IN" b="1" dirty="0" smtClean="0"/>
              <a:t>Team Members</a:t>
            </a:r>
          </a:p>
          <a:p>
            <a:pPr marL="88900" lvl="1" indent="0" algn="ctr">
              <a:buNone/>
            </a:pPr>
            <a:r>
              <a:rPr lang="en-IN" dirty="0" smtClean="0"/>
              <a:t>									</a:t>
            </a:r>
            <a:r>
              <a:rPr lang="en-IN" dirty="0" err="1" smtClean="0"/>
              <a:t>Sharad</a:t>
            </a:r>
            <a:r>
              <a:rPr lang="en-IN" dirty="0" smtClean="0"/>
              <a:t> </a:t>
            </a:r>
            <a:r>
              <a:rPr lang="en-IN" dirty="0" err="1" smtClean="0"/>
              <a:t>Soni</a:t>
            </a:r>
            <a:endParaRPr lang="en-IN" dirty="0" smtClean="0"/>
          </a:p>
          <a:p>
            <a:pPr lvl="1" indent="0" algn="ctr">
              <a:buNone/>
            </a:pPr>
            <a:r>
              <a:rPr lang="en-IN" dirty="0" smtClean="0"/>
              <a:t>									</a:t>
            </a:r>
            <a:r>
              <a:rPr lang="en-IN" dirty="0" err="1" smtClean="0"/>
              <a:t>Manvi</a:t>
            </a:r>
            <a:r>
              <a:rPr lang="en-IN" dirty="0" smtClean="0"/>
              <a:t> Singh</a:t>
            </a:r>
          </a:p>
          <a:p>
            <a:pPr lvl="1" indent="0" algn="ctr">
              <a:buNone/>
            </a:pPr>
            <a:r>
              <a:rPr lang="en-IN" dirty="0" smtClean="0"/>
              <a:t>								          Kali Prasad</a:t>
            </a:r>
          </a:p>
          <a:p>
            <a:pPr lvl="1" indent="0" algn="ctr">
              <a:buNone/>
            </a:pPr>
            <a:r>
              <a:rPr lang="en-IN" dirty="0" smtClean="0"/>
              <a:t>                                                                                                            Mukul </a:t>
            </a:r>
            <a:r>
              <a:rPr lang="en-IN" dirty="0" err="1" smtClean="0"/>
              <a:t>Maheshwari</a:t>
            </a:r>
            <a:endParaRPr lang="en-IN" dirty="0" smtClean="0"/>
          </a:p>
          <a:p>
            <a:pPr lvl="1" indent="0" algn="ctr">
              <a:buNone/>
            </a:pPr>
            <a:r>
              <a:rPr lang="en-IN" dirty="0" smtClean="0"/>
              <a:t>                                                                                                     </a:t>
            </a:r>
            <a:r>
              <a:rPr lang="en-IN" dirty="0" err="1" smtClean="0"/>
              <a:t>Priyanka</a:t>
            </a:r>
            <a:r>
              <a:rPr lang="en-IN" dirty="0" smtClean="0"/>
              <a:t> Jain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Mutual Fund menu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 b="30050"/>
          <a:stretch/>
        </p:blipFill>
        <p:spPr>
          <a:xfrm>
            <a:off x="1991544" y="1148607"/>
            <a:ext cx="857250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2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5720" y="2708920"/>
            <a:ext cx="4104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 smtClean="0">
                <a:solidFill>
                  <a:srgbClr val="0070AD"/>
                </a:solidFill>
              </a:rPr>
              <a:t>Thank You</a:t>
            </a:r>
            <a:endParaRPr lang="en-IN" sz="5000" dirty="0">
              <a:solidFill>
                <a:srgbClr val="0070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2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Bank Representative UI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11424" y="1772816"/>
            <a:ext cx="3744416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bg1"/>
              </a:solidFill>
            </a:endParaRP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Bank Representative UI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Update Gold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Update Silver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Update Mutual 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 algn="ctr"/>
            <a:endParaRPr lang="en-IN" dirty="0" smtClean="0">
              <a:solidFill>
                <a:schemeClr val="bg1"/>
              </a:solidFill>
            </a:endParaRPr>
          </a:p>
          <a:p>
            <a:pPr algn="ctr"/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44072" y="1772816"/>
            <a:ext cx="3744416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Bank Representative </a:t>
            </a:r>
            <a:r>
              <a:rPr lang="en-IN" dirty="0" smtClean="0">
                <a:solidFill>
                  <a:schemeClr val="bg1"/>
                </a:solidFill>
              </a:rPr>
              <a:t>UI</a:t>
            </a:r>
          </a:p>
          <a:p>
            <a:pPr algn="ctr"/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View Gold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Update Gold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View Silver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Update Silver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View Mutual 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Update Mutual 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303912" y="3140968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2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New Functionality : </a:t>
            </a:r>
            <a:r>
              <a:rPr lang="en-IN" dirty="0" smtClean="0"/>
              <a:t>Switch Account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71464" y="2708920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487488" y="302860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chemeClr val="bg1"/>
                </a:solidFill>
              </a:rPr>
              <a:t>UCI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83264" y="1326099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83264" y="2850228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683264" y="4509208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83264" y="1589770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Account 1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83264" y="4787658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Account 3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83264" y="3123158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Account 2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5" idx="3"/>
            <a:endCxn id="10" idx="1"/>
          </p:cNvCxnSpPr>
          <p:nvPr/>
        </p:nvCxnSpPr>
        <p:spPr>
          <a:xfrm flipV="1">
            <a:off x="3503712" y="1851380"/>
            <a:ext cx="4179552" cy="146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11" idx="1"/>
          </p:cNvCxnSpPr>
          <p:nvPr/>
        </p:nvCxnSpPr>
        <p:spPr>
          <a:xfrm>
            <a:off x="3503712" y="3320988"/>
            <a:ext cx="4179552" cy="172828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2" idx="1"/>
          </p:cNvCxnSpPr>
          <p:nvPr/>
        </p:nvCxnSpPr>
        <p:spPr>
          <a:xfrm>
            <a:off x="3503712" y="3320988"/>
            <a:ext cx="4179552" cy="6378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2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601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0"/>
            <a:ext cx="9433048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7368" y="116632"/>
            <a:ext cx="2016224" cy="8640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accent1"/>
                </a:solidFill>
              </a:rPr>
              <a:t>Schema Diagram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Schema Diagram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3060340" cy="470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IN" dirty="0" smtClean="0"/>
              <a:t>Customer</a:t>
            </a:r>
          </a:p>
          <a:p>
            <a:pPr algn="ctr"/>
            <a:r>
              <a:rPr lang="en-IN" dirty="0" smtClean="0"/>
              <a:t>PK:UCI</a:t>
            </a:r>
          </a:p>
          <a:p>
            <a:pPr algn="ctr"/>
            <a:r>
              <a:rPr lang="en-IN" dirty="0" err="1" smtClean="0"/>
              <a:t>Aadhar</a:t>
            </a:r>
            <a:r>
              <a:rPr lang="en-IN" dirty="0" smtClean="0"/>
              <a:t> Number</a:t>
            </a:r>
          </a:p>
          <a:p>
            <a:pPr algn="ctr"/>
            <a:r>
              <a:rPr lang="en-IN" dirty="0" smtClean="0"/>
              <a:t>Alternate Mobile Number</a:t>
            </a:r>
          </a:p>
          <a:p>
            <a:pPr algn="ctr"/>
            <a:r>
              <a:rPr lang="en-IN" dirty="0" smtClean="0"/>
              <a:t>Applicant ID</a:t>
            </a:r>
          </a:p>
          <a:p>
            <a:pPr algn="ctr"/>
            <a:r>
              <a:rPr lang="en-IN" dirty="0" smtClean="0"/>
              <a:t>DOB</a:t>
            </a:r>
          </a:p>
          <a:p>
            <a:pPr algn="ctr"/>
            <a:r>
              <a:rPr lang="en-IN" dirty="0" err="1" smtClean="0"/>
              <a:t>Email_ID</a:t>
            </a:r>
            <a:endParaRPr lang="en-IN" dirty="0" smtClean="0"/>
          </a:p>
          <a:p>
            <a:pPr algn="ctr"/>
            <a:r>
              <a:rPr lang="en-IN" dirty="0" smtClean="0"/>
              <a:t>First Name</a:t>
            </a:r>
          </a:p>
          <a:p>
            <a:pPr algn="ctr"/>
            <a:r>
              <a:rPr lang="en-IN" dirty="0" smtClean="0"/>
              <a:t>Gender</a:t>
            </a:r>
          </a:p>
          <a:p>
            <a:pPr algn="ctr"/>
            <a:r>
              <a:rPr lang="en-IN" dirty="0" smtClean="0"/>
              <a:t>Mobile Number</a:t>
            </a:r>
          </a:p>
          <a:p>
            <a:pPr algn="ctr"/>
            <a:r>
              <a:rPr lang="en-IN" dirty="0" err="1" smtClean="0"/>
              <a:t>Pan_number</a:t>
            </a:r>
            <a:endParaRPr lang="en-IN" dirty="0" smtClean="0"/>
          </a:p>
          <a:p>
            <a:pPr algn="ctr"/>
            <a:r>
              <a:rPr lang="en-IN" dirty="0" err="1" smtClean="0"/>
              <a:t>User_ID</a:t>
            </a:r>
            <a:endParaRPr lang="en-IN" dirty="0" smtClean="0"/>
          </a:p>
          <a:p>
            <a:pPr algn="ctr"/>
            <a:r>
              <a:rPr lang="en-IN" dirty="0" smtClean="0"/>
              <a:t>Address </a:t>
            </a:r>
            <a:r>
              <a:rPr lang="en-IN" dirty="0" err="1" smtClean="0"/>
              <a:t>ApplicantID</a:t>
            </a:r>
            <a:endParaRPr lang="en-IN" dirty="0" smtClean="0"/>
          </a:p>
          <a:p>
            <a:pPr algn="ctr"/>
            <a:r>
              <a:rPr lang="en-IN" dirty="0" smtClean="0"/>
              <a:t>Customers</a:t>
            </a:r>
          </a:p>
          <a:p>
            <a:pPr algn="ctr"/>
            <a:endParaRPr lang="en-IN" dirty="0" smtClean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380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733675"/>
            <a:ext cx="7334250" cy="4124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11824" y="538700"/>
            <a:ext cx="619268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871864" y="849089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Integrated Banking </a:t>
            </a:r>
            <a:r>
              <a:rPr lang="en-IN" sz="4000" dirty="0" smtClean="0">
                <a:solidFill>
                  <a:schemeClr val="bg1"/>
                </a:solidFill>
              </a:rPr>
              <a:t>System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Transactions Table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119336" y="1124744"/>
            <a:ext cx="11593288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623392" y="1740294"/>
            <a:ext cx="1108923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 smtClean="0">
                <a:solidFill>
                  <a:schemeClr val="bg1"/>
                </a:solidFill>
              </a:rPr>
              <a:t>Transaction_ID</a:t>
            </a:r>
            <a:r>
              <a:rPr lang="en-IN" sz="1600" dirty="0" smtClean="0">
                <a:solidFill>
                  <a:schemeClr val="bg1"/>
                </a:solidFill>
              </a:rPr>
              <a:t>   |  </a:t>
            </a:r>
            <a:r>
              <a:rPr lang="en-IN" sz="1600" dirty="0" err="1" smtClean="0">
                <a:solidFill>
                  <a:schemeClr val="bg1"/>
                </a:solidFill>
              </a:rPr>
              <a:t>Trans_date</a:t>
            </a:r>
            <a:r>
              <a:rPr lang="en-IN" sz="1600" dirty="0" smtClean="0">
                <a:solidFill>
                  <a:schemeClr val="bg1"/>
                </a:solidFill>
              </a:rPr>
              <a:t>  |  Description  |  Amount   |  </a:t>
            </a:r>
            <a:r>
              <a:rPr lang="en-IN" sz="1600" dirty="0" err="1" smtClean="0">
                <a:solidFill>
                  <a:schemeClr val="bg1"/>
                </a:solidFill>
              </a:rPr>
              <a:t>Trans_type</a:t>
            </a:r>
            <a:r>
              <a:rPr lang="en-IN" sz="1600" dirty="0" smtClean="0">
                <a:solidFill>
                  <a:schemeClr val="bg1"/>
                </a:solidFill>
              </a:rPr>
              <a:t>  |   </a:t>
            </a:r>
            <a:r>
              <a:rPr lang="en-IN" sz="1600" dirty="0" err="1" smtClean="0">
                <a:solidFill>
                  <a:schemeClr val="bg1"/>
                </a:solidFill>
              </a:rPr>
              <a:t>Account_no</a:t>
            </a:r>
            <a:r>
              <a:rPr lang="en-IN" sz="1600" dirty="0" smtClean="0">
                <a:solidFill>
                  <a:schemeClr val="bg1"/>
                </a:solidFill>
              </a:rPr>
              <a:t>   |</a:t>
            </a:r>
            <a:r>
              <a:rPr lang="en-IN" sz="1600" dirty="0" err="1" smtClean="0">
                <a:solidFill>
                  <a:schemeClr val="bg1"/>
                </a:solidFill>
              </a:rPr>
              <a:t>Trans_mode</a:t>
            </a:r>
            <a:endParaRPr lang="en-I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bg1"/>
                </a:solidFill>
              </a:rPr>
              <a:t>---------------       -------------     -----------       ----------     -----------      ------------        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bg1"/>
                </a:solidFill>
              </a:rPr>
              <a:t>---------------       </a:t>
            </a:r>
            <a:r>
              <a:rPr lang="en-IN" sz="1600" dirty="0">
                <a:solidFill>
                  <a:schemeClr val="bg1"/>
                </a:solidFill>
              </a:rPr>
              <a:t>-------------     -----------       ----------     -----------      ------------        </a:t>
            </a:r>
            <a:r>
              <a:rPr lang="en-IN" sz="1600" dirty="0" smtClean="0">
                <a:solidFill>
                  <a:schemeClr val="bg1"/>
                </a:solidFill>
              </a:rPr>
              <a:t>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---------------       -------------     -----------       ----------     -----------      ------------        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---------------       -------------     -----------       ----------     -----------      ------------        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---------------       -------------     -----------       ----------     -----------      ------------        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---------------       -------------     -----------       ----------     -----------      ------------        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 smtClean="0">
                <a:solidFill>
                  <a:schemeClr val="bg1"/>
                </a:solidFill>
              </a:rPr>
              <a:t>Upto</a:t>
            </a:r>
            <a:r>
              <a:rPr lang="en-IN" sz="1600" dirty="0" smtClean="0">
                <a:solidFill>
                  <a:schemeClr val="bg1"/>
                </a:solidFill>
              </a:rPr>
              <a:t> 50 transactions per page</a:t>
            </a: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28555" y="126876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Transaction Table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3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Integrated Banking System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484785"/>
            <a:ext cx="11700000" cy="4796768"/>
          </a:xfrm>
        </p:spPr>
        <p:txBody>
          <a:bodyPr/>
          <a:lstStyle/>
          <a:p>
            <a:pPr algn="ctr"/>
            <a:r>
              <a:rPr lang="en-US" sz="2800" u="sng" dirty="0"/>
              <a:t>Use Case 6: Investment </a:t>
            </a:r>
            <a:r>
              <a:rPr lang="en-US" sz="2800" u="sng" dirty="0" smtClean="0"/>
              <a:t>Management</a:t>
            </a:r>
          </a:p>
          <a:p>
            <a:pPr algn="ctr"/>
            <a:endParaRPr lang="en-US" sz="2800" u="sng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Consumer can view current Gold, Silver Prices and Mutual Fund Plans.</a:t>
            </a:r>
            <a:endParaRPr lang="en-IN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Consumer can buy/sell Gold and Silver.</a:t>
            </a:r>
            <a:endParaRPr lang="en-IN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Consumer can deposit and withdraw from Mutual Funds.</a:t>
            </a:r>
            <a:endParaRPr lang="en-IN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Consumer can view their Investments.</a:t>
            </a:r>
            <a:endParaRPr lang="en-IN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Bank representative can update/remove Mutual Fund plans.</a:t>
            </a:r>
            <a:endParaRPr lang="en-IN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Bank representative can update Gold and Silver Prices.</a:t>
            </a:r>
            <a:endParaRPr lang="en-IN" dirty="0"/>
          </a:p>
          <a:p>
            <a:pPr lvl="0"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806" y="380112"/>
            <a:ext cx="11125236" cy="1104900"/>
          </a:xfrm>
        </p:spPr>
        <p:txBody>
          <a:bodyPr/>
          <a:lstStyle/>
          <a:p>
            <a:pPr algn="ctr"/>
            <a:r>
              <a:rPr lang="en-IN" u="sng" dirty="0" smtClean="0"/>
              <a:t>Scope</a:t>
            </a:r>
            <a:endParaRPr lang="en-GB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48806" y="836712"/>
            <a:ext cx="11557282" cy="4320480"/>
          </a:xfrm>
        </p:spPr>
        <p:txBody>
          <a:bodyPr/>
          <a:lstStyle/>
          <a:p>
            <a:pPr algn="l"/>
            <a:endParaRPr lang="en-US" sz="2000" u="sng" dirty="0" smtClean="0"/>
          </a:p>
          <a:p>
            <a:pPr algn="l"/>
            <a:endParaRPr lang="en-US" sz="2000" u="sng" dirty="0"/>
          </a:p>
          <a:p>
            <a:pPr algn="l"/>
            <a:r>
              <a:rPr lang="en-US" sz="2000" u="sng" dirty="0" smtClean="0">
                <a:solidFill>
                  <a:schemeClr val="tx1"/>
                </a:solidFill>
              </a:rPr>
              <a:t>In </a:t>
            </a:r>
            <a:r>
              <a:rPr lang="en-US" sz="2000" u="sng" dirty="0">
                <a:solidFill>
                  <a:schemeClr val="tx1"/>
                </a:solidFill>
              </a:rPr>
              <a:t>Scope:</a:t>
            </a:r>
            <a:endParaRPr lang="en-IN" sz="2000" dirty="0">
              <a:solidFill>
                <a:schemeClr val="tx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All the requirements are fulfilled.</a:t>
            </a:r>
          </a:p>
          <a:p>
            <a:pPr lvl="0" algn="l"/>
            <a:endParaRPr lang="en-IN" sz="1800" dirty="0">
              <a:solidFill>
                <a:schemeClr val="tx1"/>
              </a:solidFill>
            </a:endParaRPr>
          </a:p>
          <a:p>
            <a:pPr algn="l"/>
            <a:r>
              <a:rPr lang="en-US" sz="2000" u="sng" dirty="0">
                <a:solidFill>
                  <a:schemeClr val="tx1"/>
                </a:solidFill>
              </a:rPr>
              <a:t>Out Scope:</a:t>
            </a:r>
            <a:endParaRPr lang="en-IN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dirty="0">
                <a:solidFill>
                  <a:schemeClr val="tx1"/>
                </a:solidFill>
              </a:rPr>
              <a:t> </a:t>
            </a:r>
            <a:r>
              <a:rPr lang="en-US" sz="1800" b="0" dirty="0">
                <a:solidFill>
                  <a:schemeClr val="tx1"/>
                </a:solidFill>
              </a:rPr>
              <a:t>Customer cannot withdraw his/her Mutual Fund Investments partially</a:t>
            </a:r>
            <a:r>
              <a:rPr lang="en-US" sz="1800" b="0" dirty="0" smtClean="0">
                <a:solidFill>
                  <a:schemeClr val="tx1"/>
                </a:solidFill>
              </a:rPr>
              <a:t>.</a:t>
            </a:r>
            <a:endParaRPr lang="en-IN" sz="1800" b="0" dirty="0">
              <a:solidFill>
                <a:schemeClr val="tx1"/>
              </a:solidFill>
            </a:endParaRPr>
          </a:p>
          <a:p>
            <a:pPr algn="l"/>
            <a:endParaRPr lang="en-IN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806" y="380112"/>
            <a:ext cx="11125236" cy="1104900"/>
          </a:xfrm>
        </p:spPr>
        <p:txBody>
          <a:bodyPr/>
          <a:lstStyle/>
          <a:p>
            <a:pPr algn="ctr"/>
            <a:r>
              <a:rPr lang="en-IN" dirty="0"/>
              <a:t>Assumptions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48806" y="836712"/>
            <a:ext cx="11557282" cy="432048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endParaRPr lang="en-US" sz="1800" b="0" u="sng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1800" b="0" u="sng" dirty="0">
              <a:solidFill>
                <a:schemeClr val="tx1"/>
              </a:solidFill>
            </a:endParaRPr>
          </a:p>
          <a:p>
            <a:pPr marL="457200" lvl="0" indent="-457200" algn="l">
              <a:buFont typeface="+mj-lt"/>
              <a:buAutoNum type="arabicPeriod"/>
            </a:pPr>
            <a:r>
              <a:rPr lang="en-US" sz="1800" b="0" dirty="0">
                <a:solidFill>
                  <a:schemeClr val="tx1"/>
                </a:solidFill>
              </a:rPr>
              <a:t>All measurements are in grams.</a:t>
            </a:r>
            <a:endParaRPr lang="en-IN" sz="1800" b="0" dirty="0">
              <a:solidFill>
                <a:schemeClr val="tx1"/>
              </a:solidFill>
            </a:endParaRPr>
          </a:p>
          <a:p>
            <a:pPr marL="457200" lvl="0" indent="-457200" algn="l">
              <a:buFont typeface="+mj-lt"/>
              <a:buAutoNum type="arabicPeriod"/>
            </a:pPr>
            <a:r>
              <a:rPr lang="en-US" sz="1800" b="0" dirty="0">
                <a:solidFill>
                  <a:schemeClr val="tx1"/>
                </a:solidFill>
              </a:rPr>
              <a:t>All the transactions take place in Rupee currency.</a:t>
            </a:r>
            <a:endParaRPr lang="en-IN" sz="1800" b="0" dirty="0">
              <a:solidFill>
                <a:schemeClr val="tx1"/>
              </a:solidFill>
            </a:endParaRPr>
          </a:p>
          <a:p>
            <a:pPr marL="457200" lvl="0" indent="-457200" algn="l">
              <a:buFont typeface="+mj-lt"/>
              <a:buAutoNum type="arabicPeriod"/>
            </a:pPr>
            <a:r>
              <a:rPr lang="en-US" sz="1800" b="0" dirty="0">
                <a:solidFill>
                  <a:schemeClr val="tx1"/>
                </a:solidFill>
              </a:rPr>
              <a:t>The Bank representative can update Gold/Silver price once in a day.</a:t>
            </a:r>
            <a:endParaRPr lang="en-IN" sz="1800" b="0" dirty="0">
              <a:solidFill>
                <a:schemeClr val="tx1"/>
              </a:solidFill>
            </a:endParaRPr>
          </a:p>
          <a:p>
            <a:pPr marL="457200" lvl="0" indent="-457200" algn="l">
              <a:buFont typeface="+mj-lt"/>
              <a:buAutoNum type="arabicPeriod"/>
            </a:pPr>
            <a:r>
              <a:rPr lang="en-US" sz="1800" b="0" dirty="0">
                <a:solidFill>
                  <a:schemeClr val="tx1"/>
                </a:solidFill>
              </a:rPr>
              <a:t>The price of one unit of a Mutual fund is determined by bank representative in a particular mutual fund plan.</a:t>
            </a:r>
            <a:endParaRPr lang="en-IN" sz="1800" b="0" dirty="0">
              <a:solidFill>
                <a:schemeClr val="tx1"/>
              </a:solidFill>
            </a:endParaRPr>
          </a:p>
          <a:p>
            <a:pPr marL="457200" lvl="0" indent="-457200" algn="l">
              <a:buFont typeface="+mj-lt"/>
              <a:buAutoNum type="arabicPeriod"/>
            </a:pPr>
            <a:r>
              <a:rPr lang="en-US" sz="1800" b="0" dirty="0">
                <a:solidFill>
                  <a:schemeClr val="tx1"/>
                </a:solidFill>
              </a:rPr>
              <a:t>Customer can only withdraw his/her complete investment from a particular mutual fund.</a:t>
            </a:r>
            <a:endParaRPr lang="en-IN" sz="1800" b="0" dirty="0">
              <a:solidFill>
                <a:schemeClr val="tx1"/>
              </a:solidFill>
            </a:endParaRPr>
          </a:p>
          <a:p>
            <a:pPr marL="457200" lvl="0" indent="-457200" algn="l">
              <a:buFont typeface="+mj-lt"/>
              <a:buAutoNum type="arabicPeriod"/>
            </a:pPr>
            <a:r>
              <a:rPr lang="en-US" sz="1800" b="0" dirty="0">
                <a:solidFill>
                  <a:schemeClr val="tx1"/>
                </a:solidFill>
              </a:rPr>
              <a:t>In case of premature withdraw of a SIP plan, 5% fine is levied on total amount.</a:t>
            </a:r>
            <a:endParaRPr lang="en-IN" sz="1800" b="0" dirty="0">
              <a:solidFill>
                <a:schemeClr val="tx1"/>
              </a:solidFill>
            </a:endParaRPr>
          </a:p>
          <a:p>
            <a:pPr marL="457200" lvl="0" indent="-457200" algn="l">
              <a:buFont typeface="+mj-lt"/>
              <a:buAutoNum type="arabicPeriod"/>
            </a:pPr>
            <a:endParaRPr lang="en-IN" sz="1800" b="0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+mj-lt"/>
              <a:buAutoNum type="arabicPeriod"/>
            </a:pPr>
            <a:endParaRPr lang="en-IN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692697"/>
            <a:ext cx="11700000" cy="558885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700808"/>
            <a:ext cx="3025635" cy="3016512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83752961"/>
              </p:ext>
            </p:extLst>
          </p:nvPr>
        </p:nvGraphicFramePr>
        <p:xfrm>
          <a:off x="5519936" y="908720"/>
          <a:ext cx="5904656" cy="4869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30623" y="4976022"/>
            <a:ext cx="144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Customer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352233" y="53138"/>
            <a:ext cx="73441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1"/>
                </a:solidFill>
              </a:rPr>
              <a:t>Functions </a:t>
            </a:r>
            <a:r>
              <a:rPr lang="en-IN" sz="2800" dirty="0" smtClean="0">
                <a:solidFill>
                  <a:schemeClr val="accent1"/>
                </a:solidFill>
              </a:rPr>
              <a:t>of A Customer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5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92696"/>
            <a:ext cx="11699875" cy="5589042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solidFill>
                  <a:schemeClr val="accent1"/>
                </a:solidFill>
              </a:rPr>
              <a:t>Functions of Bank Representative</a:t>
            </a:r>
            <a:endParaRPr lang="en-IN" sz="28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348880"/>
            <a:ext cx="2448272" cy="2448272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88079503"/>
              </p:ext>
            </p:extLst>
          </p:nvPr>
        </p:nvGraphicFramePr>
        <p:xfrm>
          <a:off x="4655840" y="1988441"/>
          <a:ext cx="5648176" cy="3501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85008" y="4965262"/>
            <a:ext cx="257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Bank Representative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0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Bank Representative can add a SIP Mutual fund plan.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Bank </a:t>
            </a:r>
            <a:r>
              <a:rPr lang="en-IN" dirty="0"/>
              <a:t>Representative can </a:t>
            </a:r>
            <a:r>
              <a:rPr lang="en-IN" dirty="0" smtClean="0"/>
              <a:t>update SIP/Direct status of a Mutual Fund plan.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Bank Representative can </a:t>
            </a:r>
            <a:r>
              <a:rPr lang="en-IN" dirty="0" smtClean="0"/>
              <a:t>update Minimu</a:t>
            </a:r>
            <a:r>
              <a:rPr lang="en-IN" dirty="0"/>
              <a:t>m</a:t>
            </a:r>
            <a:r>
              <a:rPr lang="en-IN" dirty="0" smtClean="0"/>
              <a:t> investment for a Mutual Fund plan.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Customer can invest in mutual funds through SIP (Frequency, Opening Date).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Additions in this Sprint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4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endParaRPr lang="en-IN" sz="6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6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  <a:endParaRPr lang="en-IN" sz="6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2861</TotalTime>
  <Words>590</Words>
  <Application>Microsoft Office PowerPoint</Application>
  <PresentationFormat>Widescreen</PresentationFormat>
  <Paragraphs>165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Verdana</vt:lpstr>
      <vt:lpstr>Wingdings</vt:lpstr>
      <vt:lpstr>Capgemini Master</vt:lpstr>
      <vt:lpstr>think-cell Slide</vt:lpstr>
      <vt:lpstr>PowerPoint Presentation</vt:lpstr>
      <vt:lpstr>Integrated Banking System</vt:lpstr>
      <vt:lpstr>Integrated Banking System</vt:lpstr>
      <vt:lpstr>Scope</vt:lpstr>
      <vt:lpstr>Assumptions</vt:lpstr>
      <vt:lpstr>PowerPoint Presentation</vt:lpstr>
      <vt:lpstr>PowerPoint Presentation</vt:lpstr>
      <vt:lpstr>Additions in this Sprint</vt:lpstr>
      <vt:lpstr>PowerPoint Presentation</vt:lpstr>
      <vt:lpstr>Main Dashboard &amp; Login pages</vt:lpstr>
      <vt:lpstr>PowerPoint Presentation</vt:lpstr>
      <vt:lpstr>Direct Mutual Funds</vt:lpstr>
      <vt:lpstr>Changes Suggested in Last Sprint</vt:lpstr>
      <vt:lpstr>New Functionality : Invest in MF directly or with SIP</vt:lpstr>
      <vt:lpstr>Customer Menu</vt:lpstr>
      <vt:lpstr>View My Investments(Customer)</vt:lpstr>
      <vt:lpstr>View My Transaction</vt:lpstr>
      <vt:lpstr>SIP Mutual Funds</vt:lpstr>
      <vt:lpstr>Bank Representative Menu</vt:lpstr>
      <vt:lpstr>Update Mutual Fund menu</vt:lpstr>
      <vt:lpstr>PowerPoint Presentation</vt:lpstr>
      <vt:lpstr>Bank Representative UI</vt:lpstr>
      <vt:lpstr>New Functionality : Switch Account</vt:lpstr>
      <vt:lpstr>PowerPoint Presentation</vt:lpstr>
      <vt:lpstr>PowerPoint Presentation</vt:lpstr>
      <vt:lpstr>Schema Diagram</vt:lpstr>
      <vt:lpstr>PowerPoint Presentation</vt:lpstr>
      <vt:lpstr>Transactions Table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Maheshwari, Mukul</dc:creator>
  <cp:lastModifiedBy>SONI, SHARAD</cp:lastModifiedBy>
  <cp:revision>126</cp:revision>
  <dcterms:created xsi:type="dcterms:W3CDTF">2019-10-22T07:29:09Z</dcterms:created>
  <dcterms:modified xsi:type="dcterms:W3CDTF">2019-11-25T06:03:07Z</dcterms:modified>
</cp:coreProperties>
</file>