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20"/>
  </p:notesMasterIdLst>
  <p:handoutMasterIdLst>
    <p:handoutMasterId r:id="rId21"/>
  </p:handoutMasterIdLst>
  <p:sldIdLst>
    <p:sldId id="427" r:id="rId2"/>
    <p:sldId id="264" r:id="rId3"/>
    <p:sldId id="265" r:id="rId4"/>
    <p:sldId id="267" r:id="rId5"/>
    <p:sldId id="405" r:id="rId6"/>
    <p:sldId id="409" r:id="rId7"/>
    <p:sldId id="408" r:id="rId8"/>
    <p:sldId id="412" r:id="rId9"/>
    <p:sldId id="420" r:id="rId10"/>
    <p:sldId id="421" r:id="rId11"/>
    <p:sldId id="419" r:id="rId12"/>
    <p:sldId id="422" r:id="rId13"/>
    <p:sldId id="413" r:id="rId14"/>
    <p:sldId id="423" r:id="rId15"/>
    <p:sldId id="424" r:id="rId16"/>
    <p:sldId id="411" r:id="rId17"/>
    <p:sldId id="410" r:id="rId18"/>
    <p:sldId id="426" r:id="rId19"/>
  </p:sldIdLst>
  <p:sldSz cx="12192000" cy="6858000"/>
  <p:notesSz cx="6858000" cy="9144000"/>
  <p:custDataLst>
    <p:tags r:id="rId22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pgemini Masters" id="{4E249A1C-D928-4AC0-A77C-65440B7A141B}">
          <p14:sldIdLst>
            <p14:sldId id="427"/>
            <p14:sldId id="264"/>
            <p14:sldId id="265"/>
            <p14:sldId id="267"/>
            <p14:sldId id="405"/>
            <p14:sldId id="409"/>
            <p14:sldId id="408"/>
            <p14:sldId id="412"/>
            <p14:sldId id="420"/>
            <p14:sldId id="421"/>
            <p14:sldId id="419"/>
            <p14:sldId id="422"/>
            <p14:sldId id="413"/>
            <p14:sldId id="423"/>
            <p14:sldId id="424"/>
            <p14:sldId id="411"/>
            <p14:sldId id="410"/>
            <p14:sldId id="426"/>
          </p14:sldIdLst>
        </p14:section>
        <p14:section name="Graphic elements" id="{891EC914-4B3E-4CFE-A909-A820B43AB154}">
          <p14:sldIdLst/>
        </p14:section>
      </p14:sectionLst>
    </p:ex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AD"/>
    <a:srgbClr val="007DB7"/>
    <a:srgbClr val="000080"/>
    <a:srgbClr val="087BB1"/>
    <a:srgbClr val="007DBF"/>
    <a:srgbClr val="0579BF"/>
    <a:srgbClr val="D1B71B"/>
    <a:srgbClr val="685046"/>
    <a:srgbClr val="FF7E83"/>
    <a:srgbClr val="2B0A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5291" autoAdjust="0"/>
  </p:normalViewPr>
  <p:slideViewPr>
    <p:cSldViewPr>
      <p:cViewPr varScale="1">
        <p:scale>
          <a:sx n="76" d="100"/>
          <a:sy n="76" d="100"/>
        </p:scale>
        <p:origin x="54" y="768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2330"/>
    </p:cViewPr>
  </p:sorterViewPr>
  <p:notesViewPr>
    <p:cSldViewPr>
      <p:cViewPr varScale="1">
        <p:scale>
          <a:sx n="74" d="100"/>
          <a:sy n="74" d="100"/>
        </p:scale>
        <p:origin x="270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C6412A-1C72-45E7-B093-6C34182789D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CFB39FB-280C-44EB-A6F0-A174007229BF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IN" dirty="0" smtClean="0"/>
            <a:t>Buy/Sell Gold</a:t>
          </a:r>
          <a:endParaRPr lang="en-IN" dirty="0"/>
        </a:p>
      </dgm:t>
    </dgm:pt>
    <dgm:pt modelId="{F0685A36-E3B6-4E4A-B4A9-EF6BA6988BBE}" type="parTrans" cxnId="{0FE73BA0-AF68-44F5-AA32-49C396345311}">
      <dgm:prSet/>
      <dgm:spPr/>
      <dgm:t>
        <a:bodyPr/>
        <a:lstStyle/>
        <a:p>
          <a:endParaRPr lang="en-IN"/>
        </a:p>
      </dgm:t>
    </dgm:pt>
    <dgm:pt modelId="{D5395932-C59A-47BB-9902-936C2985C8A3}" type="sibTrans" cxnId="{0FE73BA0-AF68-44F5-AA32-49C396345311}">
      <dgm:prSet/>
      <dgm:spPr/>
      <dgm:t>
        <a:bodyPr/>
        <a:lstStyle/>
        <a:p>
          <a:endParaRPr lang="en-IN"/>
        </a:p>
      </dgm:t>
    </dgm:pt>
    <dgm:pt modelId="{FBB9CD9D-CA6E-4439-89DF-A5F52972C50D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IN" dirty="0" smtClean="0"/>
            <a:t>Buy/Sell Silver</a:t>
          </a:r>
          <a:endParaRPr lang="en-IN" dirty="0"/>
        </a:p>
      </dgm:t>
    </dgm:pt>
    <dgm:pt modelId="{897FB5DE-22D4-4EC2-BD93-4B907E9D8AB3}" type="parTrans" cxnId="{E6B7DA9F-153E-4E39-920C-EA3EC3BA270A}">
      <dgm:prSet/>
      <dgm:spPr/>
      <dgm:t>
        <a:bodyPr/>
        <a:lstStyle/>
        <a:p>
          <a:endParaRPr lang="en-IN"/>
        </a:p>
      </dgm:t>
    </dgm:pt>
    <dgm:pt modelId="{9A6B0D93-DF7C-4B6F-85D2-9A9FFAA8F8B0}" type="sibTrans" cxnId="{E6B7DA9F-153E-4E39-920C-EA3EC3BA270A}">
      <dgm:prSet/>
      <dgm:spPr/>
      <dgm:t>
        <a:bodyPr/>
        <a:lstStyle/>
        <a:p>
          <a:endParaRPr lang="en-IN"/>
        </a:p>
      </dgm:t>
    </dgm:pt>
    <dgm:pt modelId="{F75EE1DC-BA1C-4DA7-A000-6D02D3D5A9DE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IN" dirty="0" smtClean="0"/>
            <a:t>Invest/Withdraw Mutual Funds</a:t>
          </a:r>
          <a:endParaRPr lang="en-IN" dirty="0"/>
        </a:p>
      </dgm:t>
    </dgm:pt>
    <dgm:pt modelId="{169AD7E2-5829-4B7A-9E83-47FBD6231348}" type="parTrans" cxnId="{AFED28C4-5D1A-4997-A671-A58B2E740F83}">
      <dgm:prSet/>
      <dgm:spPr/>
      <dgm:t>
        <a:bodyPr/>
        <a:lstStyle/>
        <a:p>
          <a:endParaRPr lang="en-IN"/>
        </a:p>
      </dgm:t>
    </dgm:pt>
    <dgm:pt modelId="{F47271E8-1553-4DA6-B322-71D0F5E4BF36}" type="sibTrans" cxnId="{AFED28C4-5D1A-4997-A671-A58B2E740F83}">
      <dgm:prSet/>
      <dgm:spPr/>
      <dgm:t>
        <a:bodyPr/>
        <a:lstStyle/>
        <a:p>
          <a:endParaRPr lang="en-IN"/>
        </a:p>
      </dgm:t>
    </dgm:pt>
    <dgm:pt modelId="{138B05EE-6AAC-4BB2-966A-7142DD16C352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IN" dirty="0" smtClean="0"/>
            <a:t>View Investments</a:t>
          </a:r>
          <a:endParaRPr lang="en-IN" dirty="0"/>
        </a:p>
      </dgm:t>
    </dgm:pt>
    <dgm:pt modelId="{380359B1-DFB0-4E9F-9D5E-91D68BE2C20D}" type="parTrans" cxnId="{A456BC98-174B-4323-B519-7FB3EFFDF26B}">
      <dgm:prSet/>
      <dgm:spPr/>
      <dgm:t>
        <a:bodyPr/>
        <a:lstStyle/>
        <a:p>
          <a:endParaRPr lang="en-IN"/>
        </a:p>
      </dgm:t>
    </dgm:pt>
    <dgm:pt modelId="{0839B2BD-3AA8-494D-B570-DB99170350F7}" type="sibTrans" cxnId="{A456BC98-174B-4323-B519-7FB3EFFDF26B}">
      <dgm:prSet/>
      <dgm:spPr/>
      <dgm:t>
        <a:bodyPr/>
        <a:lstStyle/>
        <a:p>
          <a:endParaRPr lang="en-IN"/>
        </a:p>
      </dgm:t>
    </dgm:pt>
    <dgm:pt modelId="{8195F961-8EA2-4B23-9195-4B8C04EB0340}">
      <dgm:prSet phldrT="[Text]"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en-IN" dirty="0" smtClean="0"/>
            <a:t>View Gold/Silver Price</a:t>
          </a:r>
          <a:endParaRPr lang="en-IN" dirty="0"/>
        </a:p>
      </dgm:t>
    </dgm:pt>
    <dgm:pt modelId="{4255E008-A409-4C77-BBD7-114836AC8A86}" type="parTrans" cxnId="{57EF3E8A-4428-4958-BE10-AAA8AB89D725}">
      <dgm:prSet/>
      <dgm:spPr/>
      <dgm:t>
        <a:bodyPr/>
        <a:lstStyle/>
        <a:p>
          <a:endParaRPr lang="en-IN"/>
        </a:p>
      </dgm:t>
    </dgm:pt>
    <dgm:pt modelId="{1DCBED05-482B-47BB-818A-FED89D86CDBB}" type="sibTrans" cxnId="{57EF3E8A-4428-4958-BE10-AAA8AB89D725}">
      <dgm:prSet/>
      <dgm:spPr/>
      <dgm:t>
        <a:bodyPr/>
        <a:lstStyle/>
        <a:p>
          <a:endParaRPr lang="en-IN"/>
        </a:p>
      </dgm:t>
    </dgm:pt>
    <dgm:pt modelId="{B4093ED3-E90B-4257-AA91-C150BDCE41FE}">
      <dgm:prSet/>
      <dgm:spPr>
        <a:solidFill>
          <a:srgbClr val="685046"/>
        </a:solidFill>
      </dgm:spPr>
      <dgm:t>
        <a:bodyPr/>
        <a:lstStyle/>
        <a:p>
          <a:r>
            <a:rPr lang="en-IN" dirty="0" smtClean="0"/>
            <a:t>View Mutual Fund Plans</a:t>
          </a:r>
          <a:endParaRPr lang="en-IN" dirty="0"/>
        </a:p>
      </dgm:t>
    </dgm:pt>
    <dgm:pt modelId="{D325235E-9CF7-4F8B-A868-B678B9A15CF9}" type="parTrans" cxnId="{86B03610-7B24-4444-9483-28E861705425}">
      <dgm:prSet/>
      <dgm:spPr/>
      <dgm:t>
        <a:bodyPr/>
        <a:lstStyle/>
        <a:p>
          <a:endParaRPr lang="en-IN"/>
        </a:p>
      </dgm:t>
    </dgm:pt>
    <dgm:pt modelId="{A6D0F1FA-D3DA-4BDF-AB5B-85CD4620CBE7}" type="sibTrans" cxnId="{86B03610-7B24-4444-9483-28E861705425}">
      <dgm:prSet/>
      <dgm:spPr/>
      <dgm:t>
        <a:bodyPr/>
        <a:lstStyle/>
        <a:p>
          <a:endParaRPr lang="en-IN"/>
        </a:p>
      </dgm:t>
    </dgm:pt>
    <dgm:pt modelId="{1AA6CC34-35DB-4550-A2F8-690721F12E96}">
      <dgm:prSet/>
      <dgm:spPr>
        <a:solidFill>
          <a:srgbClr val="D1B71B"/>
        </a:solidFill>
      </dgm:spPr>
      <dgm:t>
        <a:bodyPr/>
        <a:lstStyle/>
        <a:p>
          <a:r>
            <a:rPr lang="en-IN" dirty="0" smtClean="0"/>
            <a:t>View My Transactions</a:t>
          </a:r>
          <a:endParaRPr lang="en-IN" dirty="0"/>
        </a:p>
      </dgm:t>
    </dgm:pt>
    <dgm:pt modelId="{8E103D5A-F4BE-40B5-8B96-FCD6EC1027B6}" type="parTrans" cxnId="{1B2A18E4-8360-4E3F-9A21-C81DEF13F4C3}">
      <dgm:prSet/>
      <dgm:spPr/>
      <dgm:t>
        <a:bodyPr/>
        <a:lstStyle/>
        <a:p>
          <a:endParaRPr lang="en-IN"/>
        </a:p>
      </dgm:t>
    </dgm:pt>
    <dgm:pt modelId="{F8BCAD93-BC2A-4004-B140-58CF1B676CDF}" type="sibTrans" cxnId="{1B2A18E4-8360-4E3F-9A21-C81DEF13F4C3}">
      <dgm:prSet/>
      <dgm:spPr/>
      <dgm:t>
        <a:bodyPr/>
        <a:lstStyle/>
        <a:p>
          <a:endParaRPr lang="en-IN"/>
        </a:p>
      </dgm:t>
    </dgm:pt>
    <dgm:pt modelId="{CF391ADD-379F-4BF5-A155-261E9B312690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IN" dirty="0" smtClean="0"/>
            <a:t>Link New Account</a:t>
          </a:r>
          <a:endParaRPr lang="en-IN" dirty="0"/>
        </a:p>
      </dgm:t>
    </dgm:pt>
    <dgm:pt modelId="{3251B56B-4F17-42E9-A607-5FBC34600ED9}" type="parTrans" cxnId="{34E1E7EE-83A9-4D49-BC87-DF140494D0C9}">
      <dgm:prSet/>
      <dgm:spPr/>
      <dgm:t>
        <a:bodyPr/>
        <a:lstStyle/>
        <a:p>
          <a:endParaRPr lang="en-IN"/>
        </a:p>
      </dgm:t>
    </dgm:pt>
    <dgm:pt modelId="{1C08A977-E9FD-4A93-B8F6-A3EEFA68CBC1}" type="sibTrans" cxnId="{34E1E7EE-83A9-4D49-BC87-DF140494D0C9}">
      <dgm:prSet/>
      <dgm:spPr/>
      <dgm:t>
        <a:bodyPr/>
        <a:lstStyle/>
        <a:p>
          <a:endParaRPr lang="en-IN"/>
        </a:p>
      </dgm:t>
    </dgm:pt>
    <dgm:pt modelId="{F3E9E5CA-21EB-40FF-AA5A-25BEE92CD992}" type="pres">
      <dgm:prSet presAssocID="{BDC6412A-1C72-45E7-B093-6C34182789D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777D70A-8F84-448D-B65C-9CEFA592EB1E}" type="pres">
      <dgm:prSet presAssocID="{1CFB39FB-280C-44EB-A6F0-A174007229BF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AD0DDEA-9943-43D7-820C-0B5FA9E98266}" type="pres">
      <dgm:prSet presAssocID="{D5395932-C59A-47BB-9902-936C2985C8A3}" presName="sibTrans" presStyleCnt="0"/>
      <dgm:spPr/>
    </dgm:pt>
    <dgm:pt modelId="{A91BB8FC-1B5E-467F-8427-6F9C485935F6}" type="pres">
      <dgm:prSet presAssocID="{FBB9CD9D-CA6E-4439-89DF-A5F52972C50D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C39F0C6-99DF-483D-84EF-64794076A007}" type="pres">
      <dgm:prSet presAssocID="{9A6B0D93-DF7C-4B6F-85D2-9A9FFAA8F8B0}" presName="sibTrans" presStyleCnt="0"/>
      <dgm:spPr/>
    </dgm:pt>
    <dgm:pt modelId="{FDFF671F-6474-4C5C-8916-0AF4FBF5F629}" type="pres">
      <dgm:prSet presAssocID="{F75EE1DC-BA1C-4DA7-A000-6D02D3D5A9DE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DF76E88-FFEA-42A5-996B-A8F15CD55737}" type="pres">
      <dgm:prSet presAssocID="{F47271E8-1553-4DA6-B322-71D0F5E4BF36}" presName="sibTrans" presStyleCnt="0"/>
      <dgm:spPr/>
    </dgm:pt>
    <dgm:pt modelId="{ACA169C6-EA56-4816-9563-7A45CBC4432C}" type="pres">
      <dgm:prSet presAssocID="{138B05EE-6AAC-4BB2-966A-7142DD16C352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7F81C5F-0AE0-4E58-AA4B-2EDC1D27D2FB}" type="pres">
      <dgm:prSet presAssocID="{0839B2BD-3AA8-494D-B570-DB99170350F7}" presName="sibTrans" presStyleCnt="0"/>
      <dgm:spPr/>
    </dgm:pt>
    <dgm:pt modelId="{E72FC12C-79A9-4270-9566-52715F98650D}" type="pres">
      <dgm:prSet presAssocID="{8195F961-8EA2-4B23-9195-4B8C04EB0340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5CAD352-892C-4348-A395-346B1609720E}" type="pres">
      <dgm:prSet presAssocID="{1DCBED05-482B-47BB-818A-FED89D86CDBB}" presName="sibTrans" presStyleCnt="0"/>
      <dgm:spPr/>
    </dgm:pt>
    <dgm:pt modelId="{4A2A826A-9C71-4510-AEFA-B2B4D3F01572}" type="pres">
      <dgm:prSet presAssocID="{B4093ED3-E90B-4257-AA91-C150BDCE41FE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D37CBDA-D917-490F-8E5C-EA392E72E1DB}" type="pres">
      <dgm:prSet presAssocID="{A6D0F1FA-D3DA-4BDF-AB5B-85CD4620CBE7}" presName="sibTrans" presStyleCnt="0"/>
      <dgm:spPr/>
    </dgm:pt>
    <dgm:pt modelId="{F40A48D0-2274-403C-B832-59A9F085ECF9}" type="pres">
      <dgm:prSet presAssocID="{1AA6CC34-35DB-4550-A2F8-690721F12E96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F363C7F-61DF-4F1E-8840-0B0A36B8B93E}" type="pres">
      <dgm:prSet presAssocID="{F8BCAD93-BC2A-4004-B140-58CF1B676CDF}" presName="sibTrans" presStyleCnt="0"/>
      <dgm:spPr/>
    </dgm:pt>
    <dgm:pt modelId="{4F136215-65DB-45D6-BDB7-CE206B28A16A}" type="pres">
      <dgm:prSet presAssocID="{CF391ADD-379F-4BF5-A155-261E9B312690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4E1E7EE-83A9-4D49-BC87-DF140494D0C9}" srcId="{BDC6412A-1C72-45E7-B093-6C34182789D0}" destId="{CF391ADD-379F-4BF5-A155-261E9B312690}" srcOrd="7" destOrd="0" parTransId="{3251B56B-4F17-42E9-A607-5FBC34600ED9}" sibTransId="{1C08A977-E9FD-4A93-B8F6-A3EEFA68CBC1}"/>
    <dgm:cxn modelId="{1B2A18E4-8360-4E3F-9A21-C81DEF13F4C3}" srcId="{BDC6412A-1C72-45E7-B093-6C34182789D0}" destId="{1AA6CC34-35DB-4550-A2F8-690721F12E96}" srcOrd="6" destOrd="0" parTransId="{8E103D5A-F4BE-40B5-8B96-FCD6EC1027B6}" sibTransId="{F8BCAD93-BC2A-4004-B140-58CF1B676CDF}"/>
    <dgm:cxn modelId="{A02C610D-AEB7-4202-AAE6-B5591E336817}" type="presOf" srcId="{8195F961-8EA2-4B23-9195-4B8C04EB0340}" destId="{E72FC12C-79A9-4270-9566-52715F98650D}" srcOrd="0" destOrd="0" presId="urn:microsoft.com/office/officeart/2005/8/layout/default"/>
    <dgm:cxn modelId="{032528B2-1394-435F-86EE-8C4A5BAFD5F7}" type="presOf" srcId="{BDC6412A-1C72-45E7-B093-6C34182789D0}" destId="{F3E9E5CA-21EB-40FF-AA5A-25BEE92CD992}" srcOrd="0" destOrd="0" presId="urn:microsoft.com/office/officeart/2005/8/layout/default"/>
    <dgm:cxn modelId="{AFED28C4-5D1A-4997-A671-A58B2E740F83}" srcId="{BDC6412A-1C72-45E7-B093-6C34182789D0}" destId="{F75EE1DC-BA1C-4DA7-A000-6D02D3D5A9DE}" srcOrd="2" destOrd="0" parTransId="{169AD7E2-5829-4B7A-9E83-47FBD6231348}" sibTransId="{F47271E8-1553-4DA6-B322-71D0F5E4BF36}"/>
    <dgm:cxn modelId="{1CB26570-F51B-4ED3-8EBC-BC42CC0A0E8C}" type="presOf" srcId="{B4093ED3-E90B-4257-AA91-C150BDCE41FE}" destId="{4A2A826A-9C71-4510-AEFA-B2B4D3F01572}" srcOrd="0" destOrd="0" presId="urn:microsoft.com/office/officeart/2005/8/layout/default"/>
    <dgm:cxn modelId="{A456BC98-174B-4323-B519-7FB3EFFDF26B}" srcId="{BDC6412A-1C72-45E7-B093-6C34182789D0}" destId="{138B05EE-6AAC-4BB2-966A-7142DD16C352}" srcOrd="3" destOrd="0" parTransId="{380359B1-DFB0-4E9F-9D5E-91D68BE2C20D}" sibTransId="{0839B2BD-3AA8-494D-B570-DB99170350F7}"/>
    <dgm:cxn modelId="{86B03610-7B24-4444-9483-28E861705425}" srcId="{BDC6412A-1C72-45E7-B093-6C34182789D0}" destId="{B4093ED3-E90B-4257-AA91-C150BDCE41FE}" srcOrd="5" destOrd="0" parTransId="{D325235E-9CF7-4F8B-A868-B678B9A15CF9}" sibTransId="{A6D0F1FA-D3DA-4BDF-AB5B-85CD4620CBE7}"/>
    <dgm:cxn modelId="{57EF3E8A-4428-4958-BE10-AAA8AB89D725}" srcId="{BDC6412A-1C72-45E7-B093-6C34182789D0}" destId="{8195F961-8EA2-4B23-9195-4B8C04EB0340}" srcOrd="4" destOrd="0" parTransId="{4255E008-A409-4C77-BBD7-114836AC8A86}" sibTransId="{1DCBED05-482B-47BB-818A-FED89D86CDBB}"/>
    <dgm:cxn modelId="{C151A0B7-C52C-4BFB-B042-D2C3A6EBD35C}" type="presOf" srcId="{F75EE1DC-BA1C-4DA7-A000-6D02D3D5A9DE}" destId="{FDFF671F-6474-4C5C-8916-0AF4FBF5F629}" srcOrd="0" destOrd="0" presId="urn:microsoft.com/office/officeart/2005/8/layout/default"/>
    <dgm:cxn modelId="{B4F52528-AD8C-499C-9228-5ECD1A1E027E}" type="presOf" srcId="{138B05EE-6AAC-4BB2-966A-7142DD16C352}" destId="{ACA169C6-EA56-4816-9563-7A45CBC4432C}" srcOrd="0" destOrd="0" presId="urn:microsoft.com/office/officeart/2005/8/layout/default"/>
    <dgm:cxn modelId="{A4967C54-C8D1-4C1F-8FFE-8EFA59C0BC5A}" type="presOf" srcId="{1AA6CC34-35DB-4550-A2F8-690721F12E96}" destId="{F40A48D0-2274-403C-B832-59A9F085ECF9}" srcOrd="0" destOrd="0" presId="urn:microsoft.com/office/officeart/2005/8/layout/default"/>
    <dgm:cxn modelId="{0FE73BA0-AF68-44F5-AA32-49C396345311}" srcId="{BDC6412A-1C72-45E7-B093-6C34182789D0}" destId="{1CFB39FB-280C-44EB-A6F0-A174007229BF}" srcOrd="0" destOrd="0" parTransId="{F0685A36-E3B6-4E4A-B4A9-EF6BA6988BBE}" sibTransId="{D5395932-C59A-47BB-9902-936C2985C8A3}"/>
    <dgm:cxn modelId="{65EC1773-8320-4446-A857-3036AE01B8A1}" type="presOf" srcId="{CF391ADD-379F-4BF5-A155-261E9B312690}" destId="{4F136215-65DB-45D6-BDB7-CE206B28A16A}" srcOrd="0" destOrd="0" presId="urn:microsoft.com/office/officeart/2005/8/layout/default"/>
    <dgm:cxn modelId="{E6B7DA9F-153E-4E39-920C-EA3EC3BA270A}" srcId="{BDC6412A-1C72-45E7-B093-6C34182789D0}" destId="{FBB9CD9D-CA6E-4439-89DF-A5F52972C50D}" srcOrd="1" destOrd="0" parTransId="{897FB5DE-22D4-4EC2-BD93-4B907E9D8AB3}" sibTransId="{9A6B0D93-DF7C-4B6F-85D2-9A9FFAA8F8B0}"/>
    <dgm:cxn modelId="{AD6D997F-7DB7-471A-ABB9-A7605653A17C}" type="presOf" srcId="{FBB9CD9D-CA6E-4439-89DF-A5F52972C50D}" destId="{A91BB8FC-1B5E-467F-8427-6F9C485935F6}" srcOrd="0" destOrd="0" presId="urn:microsoft.com/office/officeart/2005/8/layout/default"/>
    <dgm:cxn modelId="{159999CC-7DA6-4944-8F0F-441B165F8F06}" type="presOf" srcId="{1CFB39FB-280C-44EB-A6F0-A174007229BF}" destId="{7777D70A-8F84-448D-B65C-9CEFA592EB1E}" srcOrd="0" destOrd="0" presId="urn:microsoft.com/office/officeart/2005/8/layout/default"/>
    <dgm:cxn modelId="{705F639D-634F-4D57-BE71-529CE8CA370F}" type="presParOf" srcId="{F3E9E5CA-21EB-40FF-AA5A-25BEE92CD992}" destId="{7777D70A-8F84-448D-B65C-9CEFA592EB1E}" srcOrd="0" destOrd="0" presId="urn:microsoft.com/office/officeart/2005/8/layout/default"/>
    <dgm:cxn modelId="{4BC26373-4227-4B1A-A177-09FB5CC77AF8}" type="presParOf" srcId="{F3E9E5CA-21EB-40FF-AA5A-25BEE92CD992}" destId="{9AD0DDEA-9943-43D7-820C-0B5FA9E98266}" srcOrd="1" destOrd="0" presId="urn:microsoft.com/office/officeart/2005/8/layout/default"/>
    <dgm:cxn modelId="{F2D02330-284D-436B-9E8F-9EDCAB5895BB}" type="presParOf" srcId="{F3E9E5CA-21EB-40FF-AA5A-25BEE92CD992}" destId="{A91BB8FC-1B5E-467F-8427-6F9C485935F6}" srcOrd="2" destOrd="0" presId="urn:microsoft.com/office/officeart/2005/8/layout/default"/>
    <dgm:cxn modelId="{8EE17501-5BFF-42B6-85FE-FDF9543CC640}" type="presParOf" srcId="{F3E9E5CA-21EB-40FF-AA5A-25BEE92CD992}" destId="{5C39F0C6-99DF-483D-84EF-64794076A007}" srcOrd="3" destOrd="0" presId="urn:microsoft.com/office/officeart/2005/8/layout/default"/>
    <dgm:cxn modelId="{1F7F49DC-1E62-4221-B470-02889A329FC0}" type="presParOf" srcId="{F3E9E5CA-21EB-40FF-AA5A-25BEE92CD992}" destId="{FDFF671F-6474-4C5C-8916-0AF4FBF5F629}" srcOrd="4" destOrd="0" presId="urn:microsoft.com/office/officeart/2005/8/layout/default"/>
    <dgm:cxn modelId="{95E00638-6A9F-4902-89E7-C257EC56CEAA}" type="presParOf" srcId="{F3E9E5CA-21EB-40FF-AA5A-25BEE92CD992}" destId="{6DF76E88-FFEA-42A5-996B-A8F15CD55737}" srcOrd="5" destOrd="0" presId="urn:microsoft.com/office/officeart/2005/8/layout/default"/>
    <dgm:cxn modelId="{5D54F199-0736-47F9-B6FE-DA9FF979545F}" type="presParOf" srcId="{F3E9E5CA-21EB-40FF-AA5A-25BEE92CD992}" destId="{ACA169C6-EA56-4816-9563-7A45CBC4432C}" srcOrd="6" destOrd="0" presId="urn:microsoft.com/office/officeart/2005/8/layout/default"/>
    <dgm:cxn modelId="{6B8A8CD9-8777-44C4-813C-CB8A876CA687}" type="presParOf" srcId="{F3E9E5CA-21EB-40FF-AA5A-25BEE92CD992}" destId="{97F81C5F-0AE0-4E58-AA4B-2EDC1D27D2FB}" srcOrd="7" destOrd="0" presId="urn:microsoft.com/office/officeart/2005/8/layout/default"/>
    <dgm:cxn modelId="{23FB77A8-B850-4601-877E-CD72DCD01A5E}" type="presParOf" srcId="{F3E9E5CA-21EB-40FF-AA5A-25BEE92CD992}" destId="{E72FC12C-79A9-4270-9566-52715F98650D}" srcOrd="8" destOrd="0" presId="urn:microsoft.com/office/officeart/2005/8/layout/default"/>
    <dgm:cxn modelId="{15E0F546-A89B-4B46-A077-E07E87345055}" type="presParOf" srcId="{F3E9E5CA-21EB-40FF-AA5A-25BEE92CD992}" destId="{35CAD352-892C-4348-A395-346B1609720E}" srcOrd="9" destOrd="0" presId="urn:microsoft.com/office/officeart/2005/8/layout/default"/>
    <dgm:cxn modelId="{F1901F78-1D81-4F95-B68D-227F7773F36C}" type="presParOf" srcId="{F3E9E5CA-21EB-40FF-AA5A-25BEE92CD992}" destId="{4A2A826A-9C71-4510-AEFA-B2B4D3F01572}" srcOrd="10" destOrd="0" presId="urn:microsoft.com/office/officeart/2005/8/layout/default"/>
    <dgm:cxn modelId="{204947FD-DEDA-45B0-8596-C7D58AC58D09}" type="presParOf" srcId="{F3E9E5CA-21EB-40FF-AA5A-25BEE92CD992}" destId="{1D37CBDA-D917-490F-8E5C-EA392E72E1DB}" srcOrd="11" destOrd="0" presId="urn:microsoft.com/office/officeart/2005/8/layout/default"/>
    <dgm:cxn modelId="{B31DD6CC-1763-4874-94AE-55AFDD36529C}" type="presParOf" srcId="{F3E9E5CA-21EB-40FF-AA5A-25BEE92CD992}" destId="{F40A48D0-2274-403C-B832-59A9F085ECF9}" srcOrd="12" destOrd="0" presId="urn:microsoft.com/office/officeart/2005/8/layout/default"/>
    <dgm:cxn modelId="{83B34504-F8AB-46E7-AC6F-EBAE4D572A57}" type="presParOf" srcId="{F3E9E5CA-21EB-40FF-AA5A-25BEE92CD992}" destId="{3F363C7F-61DF-4F1E-8840-0B0A36B8B93E}" srcOrd="13" destOrd="0" presId="urn:microsoft.com/office/officeart/2005/8/layout/default"/>
    <dgm:cxn modelId="{E9A6E27D-F0E2-47EA-8F8A-81BDB7B52180}" type="presParOf" srcId="{F3E9E5CA-21EB-40FF-AA5A-25BEE92CD992}" destId="{4F136215-65DB-45D6-BDB7-CE206B28A16A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7052D9-1570-49EA-8941-504494551AB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753D9E4-B481-42BF-87B3-66FEF8B279E9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IN" dirty="0" smtClean="0"/>
            <a:t>Updates Gold Price</a:t>
          </a:r>
          <a:endParaRPr lang="en-IN" dirty="0"/>
        </a:p>
      </dgm:t>
    </dgm:pt>
    <dgm:pt modelId="{79795610-9416-4016-8E2B-93EC83BA33E1}" type="parTrans" cxnId="{12D660E5-642E-4A8A-9F94-11A6568ACE7E}">
      <dgm:prSet/>
      <dgm:spPr/>
      <dgm:t>
        <a:bodyPr/>
        <a:lstStyle/>
        <a:p>
          <a:endParaRPr lang="en-IN"/>
        </a:p>
      </dgm:t>
    </dgm:pt>
    <dgm:pt modelId="{126DFC56-2045-40A8-91DE-39E7C8C2A93A}" type="sibTrans" cxnId="{12D660E5-642E-4A8A-9F94-11A6568ACE7E}">
      <dgm:prSet/>
      <dgm:spPr/>
      <dgm:t>
        <a:bodyPr/>
        <a:lstStyle/>
        <a:p>
          <a:endParaRPr lang="en-IN"/>
        </a:p>
      </dgm:t>
    </dgm:pt>
    <dgm:pt modelId="{2CBE35D1-1A50-420F-BF6B-C5E916983D33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IN" dirty="0" smtClean="0"/>
            <a:t>Updates Silver Price</a:t>
          </a:r>
          <a:endParaRPr lang="en-IN" dirty="0"/>
        </a:p>
      </dgm:t>
    </dgm:pt>
    <dgm:pt modelId="{7E5BB5AE-0D02-438D-A2FC-679388B6CFF8}" type="parTrans" cxnId="{1B968585-6668-4B28-BA64-38A10E875EBA}">
      <dgm:prSet/>
      <dgm:spPr/>
      <dgm:t>
        <a:bodyPr/>
        <a:lstStyle/>
        <a:p>
          <a:endParaRPr lang="en-IN"/>
        </a:p>
      </dgm:t>
    </dgm:pt>
    <dgm:pt modelId="{5BA9A28E-ACDE-44DD-A3C4-B4E7ABCDD773}" type="sibTrans" cxnId="{1B968585-6668-4B28-BA64-38A10E875EBA}">
      <dgm:prSet/>
      <dgm:spPr/>
      <dgm:t>
        <a:bodyPr/>
        <a:lstStyle/>
        <a:p>
          <a:endParaRPr lang="en-IN"/>
        </a:p>
      </dgm:t>
    </dgm:pt>
    <dgm:pt modelId="{CCC012CA-B249-4C3B-8B40-B38A21F49715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IN" dirty="0" smtClean="0"/>
            <a:t>Add Mutual Fund plans</a:t>
          </a:r>
          <a:endParaRPr lang="en-IN" dirty="0"/>
        </a:p>
      </dgm:t>
    </dgm:pt>
    <dgm:pt modelId="{F31C7BE4-5CD9-4847-8FC0-5F117006E067}" type="parTrans" cxnId="{FE10651B-6A64-4E83-9007-8895798C1303}">
      <dgm:prSet/>
      <dgm:spPr/>
      <dgm:t>
        <a:bodyPr/>
        <a:lstStyle/>
        <a:p>
          <a:endParaRPr lang="en-IN"/>
        </a:p>
      </dgm:t>
    </dgm:pt>
    <dgm:pt modelId="{5DFDECC3-F7ED-459C-A2F6-04FB83D064CC}" type="sibTrans" cxnId="{FE10651B-6A64-4E83-9007-8895798C1303}">
      <dgm:prSet/>
      <dgm:spPr/>
      <dgm:t>
        <a:bodyPr/>
        <a:lstStyle/>
        <a:p>
          <a:endParaRPr lang="en-IN"/>
        </a:p>
      </dgm:t>
    </dgm:pt>
    <dgm:pt modelId="{A595A0EA-14D5-40AF-8D7F-169BBF8ACBDD}">
      <dgm:prSet/>
      <dgm:spPr/>
      <dgm:t>
        <a:bodyPr/>
        <a:lstStyle/>
        <a:p>
          <a:r>
            <a:rPr lang="en-IN" dirty="0" smtClean="0"/>
            <a:t>Update NAV </a:t>
          </a:r>
          <a:endParaRPr lang="en-IN" dirty="0"/>
        </a:p>
      </dgm:t>
    </dgm:pt>
    <dgm:pt modelId="{1CC3BD16-62C9-4C58-A7A6-46B2D5B129F8}" type="parTrans" cxnId="{A3695AD8-B09C-444D-865E-DAE54EE94EBA}">
      <dgm:prSet/>
      <dgm:spPr/>
      <dgm:t>
        <a:bodyPr/>
        <a:lstStyle/>
        <a:p>
          <a:endParaRPr lang="en-IN"/>
        </a:p>
      </dgm:t>
    </dgm:pt>
    <dgm:pt modelId="{DB79CB2E-D6E8-4694-A24D-C23DE9E7044B}" type="sibTrans" cxnId="{A3695AD8-B09C-444D-865E-DAE54EE94EBA}">
      <dgm:prSet/>
      <dgm:spPr/>
      <dgm:t>
        <a:bodyPr/>
        <a:lstStyle/>
        <a:p>
          <a:endParaRPr lang="en-IN"/>
        </a:p>
      </dgm:t>
    </dgm:pt>
    <dgm:pt modelId="{1E8525BD-EC19-4B29-B051-CCB3FE2E8BDE}" type="pres">
      <dgm:prSet presAssocID="{1B7052D9-1570-49EA-8941-504494551AB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IN"/>
        </a:p>
      </dgm:t>
    </dgm:pt>
    <dgm:pt modelId="{D8560726-EB55-4E91-BCC0-5BBBBCF7BEEF}" type="pres">
      <dgm:prSet presAssocID="{1B7052D9-1570-49EA-8941-504494551ABC}" presName="Name1" presStyleCnt="0"/>
      <dgm:spPr/>
    </dgm:pt>
    <dgm:pt modelId="{254E0CBC-EFE6-421B-91F6-CE1EB758AB10}" type="pres">
      <dgm:prSet presAssocID="{1B7052D9-1570-49EA-8941-504494551ABC}" presName="cycle" presStyleCnt="0"/>
      <dgm:spPr/>
    </dgm:pt>
    <dgm:pt modelId="{096D653F-54AE-4B86-8445-D93501656565}" type="pres">
      <dgm:prSet presAssocID="{1B7052D9-1570-49EA-8941-504494551ABC}" presName="srcNode" presStyleLbl="node1" presStyleIdx="0" presStyleCnt="4"/>
      <dgm:spPr/>
    </dgm:pt>
    <dgm:pt modelId="{572DD627-B885-413C-B4D8-F2318CB4708A}" type="pres">
      <dgm:prSet presAssocID="{1B7052D9-1570-49EA-8941-504494551ABC}" presName="conn" presStyleLbl="parChTrans1D2" presStyleIdx="0" presStyleCnt="1"/>
      <dgm:spPr/>
      <dgm:t>
        <a:bodyPr/>
        <a:lstStyle/>
        <a:p>
          <a:endParaRPr lang="en-IN"/>
        </a:p>
      </dgm:t>
    </dgm:pt>
    <dgm:pt modelId="{2471A148-F2F8-4F05-98FA-9D47905FD5FA}" type="pres">
      <dgm:prSet presAssocID="{1B7052D9-1570-49EA-8941-504494551ABC}" presName="extraNode" presStyleLbl="node1" presStyleIdx="0" presStyleCnt="4"/>
      <dgm:spPr/>
    </dgm:pt>
    <dgm:pt modelId="{CCB1FE2F-3FA0-44D7-9111-51FA43C4266E}" type="pres">
      <dgm:prSet presAssocID="{1B7052D9-1570-49EA-8941-504494551ABC}" presName="dstNode" presStyleLbl="node1" presStyleIdx="0" presStyleCnt="4"/>
      <dgm:spPr/>
    </dgm:pt>
    <dgm:pt modelId="{64F0074F-0532-4B80-907C-8D214751D143}" type="pres">
      <dgm:prSet presAssocID="{E753D9E4-B481-42BF-87B3-66FEF8B279E9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6FCA7AD-7741-4CA4-ABEA-08D55616E3FB}" type="pres">
      <dgm:prSet presAssocID="{E753D9E4-B481-42BF-87B3-66FEF8B279E9}" presName="accent_1" presStyleCnt="0"/>
      <dgm:spPr/>
    </dgm:pt>
    <dgm:pt modelId="{D9B6E5CF-9342-4DA1-9F33-E5125FD0D735}" type="pres">
      <dgm:prSet presAssocID="{E753D9E4-B481-42BF-87B3-66FEF8B279E9}" presName="accentRepeatNode" presStyleLbl="solidFgAcc1" presStyleIdx="0" presStyleCnt="4"/>
      <dgm:spPr/>
    </dgm:pt>
    <dgm:pt modelId="{99D91257-C4E6-488C-BB0F-01677E9EE552}" type="pres">
      <dgm:prSet presAssocID="{2CBE35D1-1A50-420F-BF6B-C5E916983D33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C3465AA-07D7-453B-A6A6-E06A7D493E9A}" type="pres">
      <dgm:prSet presAssocID="{2CBE35D1-1A50-420F-BF6B-C5E916983D33}" presName="accent_2" presStyleCnt="0"/>
      <dgm:spPr/>
    </dgm:pt>
    <dgm:pt modelId="{F22FAD56-F719-40A0-8730-1820865344BD}" type="pres">
      <dgm:prSet presAssocID="{2CBE35D1-1A50-420F-BF6B-C5E916983D33}" presName="accentRepeatNode" presStyleLbl="solidFgAcc1" presStyleIdx="1" presStyleCnt="4"/>
      <dgm:spPr/>
    </dgm:pt>
    <dgm:pt modelId="{DD03F2CF-703B-40BE-AE48-43D893EEA339}" type="pres">
      <dgm:prSet presAssocID="{A595A0EA-14D5-40AF-8D7F-169BBF8ACBDD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813F8CA-1223-4993-99CF-2A9C0E8C6681}" type="pres">
      <dgm:prSet presAssocID="{A595A0EA-14D5-40AF-8D7F-169BBF8ACBDD}" presName="accent_3" presStyleCnt="0"/>
      <dgm:spPr/>
    </dgm:pt>
    <dgm:pt modelId="{C0385ABA-CAF5-435A-9C2D-F9EFC90541E4}" type="pres">
      <dgm:prSet presAssocID="{A595A0EA-14D5-40AF-8D7F-169BBF8ACBDD}" presName="accentRepeatNode" presStyleLbl="solidFgAcc1" presStyleIdx="2" presStyleCnt="4"/>
      <dgm:spPr/>
    </dgm:pt>
    <dgm:pt modelId="{404622AA-AAF3-4F66-8EFB-381BCBE717F4}" type="pres">
      <dgm:prSet presAssocID="{CCC012CA-B249-4C3B-8B40-B38A21F4971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B40D501-E0E6-4D38-B769-BED4B71D21BE}" type="pres">
      <dgm:prSet presAssocID="{CCC012CA-B249-4C3B-8B40-B38A21F49715}" presName="accent_4" presStyleCnt="0"/>
      <dgm:spPr/>
    </dgm:pt>
    <dgm:pt modelId="{5B116A21-7C11-49B8-95F6-44E67B572BCC}" type="pres">
      <dgm:prSet presAssocID="{CCC012CA-B249-4C3B-8B40-B38A21F49715}" presName="accentRepeatNode" presStyleLbl="solidFgAcc1" presStyleIdx="3" presStyleCnt="4"/>
      <dgm:spPr/>
    </dgm:pt>
  </dgm:ptLst>
  <dgm:cxnLst>
    <dgm:cxn modelId="{70A18125-C16A-4BB3-B61F-F72EC4715555}" type="presOf" srcId="{2CBE35D1-1A50-420F-BF6B-C5E916983D33}" destId="{99D91257-C4E6-488C-BB0F-01677E9EE552}" srcOrd="0" destOrd="0" presId="urn:microsoft.com/office/officeart/2008/layout/VerticalCurvedList"/>
    <dgm:cxn modelId="{58A37BAA-5533-4087-920F-6FE319743595}" type="presOf" srcId="{126DFC56-2045-40A8-91DE-39E7C8C2A93A}" destId="{572DD627-B885-413C-B4D8-F2318CB4708A}" srcOrd="0" destOrd="0" presId="urn:microsoft.com/office/officeart/2008/layout/VerticalCurvedList"/>
    <dgm:cxn modelId="{35FDE603-2D59-44D0-B82B-65349A389D46}" type="presOf" srcId="{A595A0EA-14D5-40AF-8D7F-169BBF8ACBDD}" destId="{DD03F2CF-703B-40BE-AE48-43D893EEA339}" srcOrd="0" destOrd="0" presId="urn:microsoft.com/office/officeart/2008/layout/VerticalCurvedList"/>
    <dgm:cxn modelId="{FE10651B-6A64-4E83-9007-8895798C1303}" srcId="{1B7052D9-1570-49EA-8941-504494551ABC}" destId="{CCC012CA-B249-4C3B-8B40-B38A21F49715}" srcOrd="3" destOrd="0" parTransId="{F31C7BE4-5CD9-4847-8FC0-5F117006E067}" sibTransId="{5DFDECC3-F7ED-459C-A2F6-04FB83D064CC}"/>
    <dgm:cxn modelId="{A3695AD8-B09C-444D-865E-DAE54EE94EBA}" srcId="{1B7052D9-1570-49EA-8941-504494551ABC}" destId="{A595A0EA-14D5-40AF-8D7F-169BBF8ACBDD}" srcOrd="2" destOrd="0" parTransId="{1CC3BD16-62C9-4C58-A7A6-46B2D5B129F8}" sibTransId="{DB79CB2E-D6E8-4694-A24D-C23DE9E7044B}"/>
    <dgm:cxn modelId="{12D660E5-642E-4A8A-9F94-11A6568ACE7E}" srcId="{1B7052D9-1570-49EA-8941-504494551ABC}" destId="{E753D9E4-B481-42BF-87B3-66FEF8B279E9}" srcOrd="0" destOrd="0" parTransId="{79795610-9416-4016-8E2B-93EC83BA33E1}" sibTransId="{126DFC56-2045-40A8-91DE-39E7C8C2A93A}"/>
    <dgm:cxn modelId="{9FB881A7-2B5F-4821-A718-772C2C48A61C}" type="presOf" srcId="{E753D9E4-B481-42BF-87B3-66FEF8B279E9}" destId="{64F0074F-0532-4B80-907C-8D214751D143}" srcOrd="0" destOrd="0" presId="urn:microsoft.com/office/officeart/2008/layout/VerticalCurvedList"/>
    <dgm:cxn modelId="{45A2F6F6-5159-4ED7-B9F3-4984638F3C08}" type="presOf" srcId="{CCC012CA-B249-4C3B-8B40-B38A21F49715}" destId="{404622AA-AAF3-4F66-8EFB-381BCBE717F4}" srcOrd="0" destOrd="0" presId="urn:microsoft.com/office/officeart/2008/layout/VerticalCurvedList"/>
    <dgm:cxn modelId="{1B968585-6668-4B28-BA64-38A10E875EBA}" srcId="{1B7052D9-1570-49EA-8941-504494551ABC}" destId="{2CBE35D1-1A50-420F-BF6B-C5E916983D33}" srcOrd="1" destOrd="0" parTransId="{7E5BB5AE-0D02-438D-A2FC-679388B6CFF8}" sibTransId="{5BA9A28E-ACDE-44DD-A3C4-B4E7ABCDD773}"/>
    <dgm:cxn modelId="{8A3D31DD-235E-42DA-B60F-3718205D51C1}" type="presOf" srcId="{1B7052D9-1570-49EA-8941-504494551ABC}" destId="{1E8525BD-EC19-4B29-B051-CCB3FE2E8BDE}" srcOrd="0" destOrd="0" presId="urn:microsoft.com/office/officeart/2008/layout/VerticalCurvedList"/>
    <dgm:cxn modelId="{F0D3FFB5-8349-495C-AA5D-BD3BA0215522}" type="presParOf" srcId="{1E8525BD-EC19-4B29-B051-CCB3FE2E8BDE}" destId="{D8560726-EB55-4E91-BCC0-5BBBBCF7BEEF}" srcOrd="0" destOrd="0" presId="urn:microsoft.com/office/officeart/2008/layout/VerticalCurvedList"/>
    <dgm:cxn modelId="{F0265E47-C20B-4B44-BB53-EBC02DA97D81}" type="presParOf" srcId="{D8560726-EB55-4E91-BCC0-5BBBBCF7BEEF}" destId="{254E0CBC-EFE6-421B-91F6-CE1EB758AB10}" srcOrd="0" destOrd="0" presId="urn:microsoft.com/office/officeart/2008/layout/VerticalCurvedList"/>
    <dgm:cxn modelId="{15DF476D-8278-4B1E-BFA5-E180CE233E8B}" type="presParOf" srcId="{254E0CBC-EFE6-421B-91F6-CE1EB758AB10}" destId="{096D653F-54AE-4B86-8445-D93501656565}" srcOrd="0" destOrd="0" presId="urn:microsoft.com/office/officeart/2008/layout/VerticalCurvedList"/>
    <dgm:cxn modelId="{5ACBBD43-08BE-48CA-A3C4-63391EA7428C}" type="presParOf" srcId="{254E0CBC-EFE6-421B-91F6-CE1EB758AB10}" destId="{572DD627-B885-413C-B4D8-F2318CB4708A}" srcOrd="1" destOrd="0" presId="urn:microsoft.com/office/officeart/2008/layout/VerticalCurvedList"/>
    <dgm:cxn modelId="{5613E3CE-C36D-436F-8823-25A1E2267759}" type="presParOf" srcId="{254E0CBC-EFE6-421B-91F6-CE1EB758AB10}" destId="{2471A148-F2F8-4F05-98FA-9D47905FD5FA}" srcOrd="2" destOrd="0" presId="urn:microsoft.com/office/officeart/2008/layout/VerticalCurvedList"/>
    <dgm:cxn modelId="{8155E704-DBAC-4A26-8FF9-374E905F1E48}" type="presParOf" srcId="{254E0CBC-EFE6-421B-91F6-CE1EB758AB10}" destId="{CCB1FE2F-3FA0-44D7-9111-51FA43C4266E}" srcOrd="3" destOrd="0" presId="urn:microsoft.com/office/officeart/2008/layout/VerticalCurvedList"/>
    <dgm:cxn modelId="{B5A65CEE-31DA-40D8-B5F2-4369E8FC7FE0}" type="presParOf" srcId="{D8560726-EB55-4E91-BCC0-5BBBBCF7BEEF}" destId="{64F0074F-0532-4B80-907C-8D214751D143}" srcOrd="1" destOrd="0" presId="urn:microsoft.com/office/officeart/2008/layout/VerticalCurvedList"/>
    <dgm:cxn modelId="{1A09AD51-AB6A-480C-ACE3-8CAA59DC0AF0}" type="presParOf" srcId="{D8560726-EB55-4E91-BCC0-5BBBBCF7BEEF}" destId="{96FCA7AD-7741-4CA4-ABEA-08D55616E3FB}" srcOrd="2" destOrd="0" presId="urn:microsoft.com/office/officeart/2008/layout/VerticalCurvedList"/>
    <dgm:cxn modelId="{0E525B65-30BD-4E39-ACC2-B2A518D1CD61}" type="presParOf" srcId="{96FCA7AD-7741-4CA4-ABEA-08D55616E3FB}" destId="{D9B6E5CF-9342-4DA1-9F33-E5125FD0D735}" srcOrd="0" destOrd="0" presId="urn:microsoft.com/office/officeart/2008/layout/VerticalCurvedList"/>
    <dgm:cxn modelId="{C3904252-0D48-4B8E-9285-F208C120F1EB}" type="presParOf" srcId="{D8560726-EB55-4E91-BCC0-5BBBBCF7BEEF}" destId="{99D91257-C4E6-488C-BB0F-01677E9EE552}" srcOrd="3" destOrd="0" presId="urn:microsoft.com/office/officeart/2008/layout/VerticalCurvedList"/>
    <dgm:cxn modelId="{D4E032D5-58C2-4406-83D1-7DF7EAA7B23C}" type="presParOf" srcId="{D8560726-EB55-4E91-BCC0-5BBBBCF7BEEF}" destId="{CC3465AA-07D7-453B-A6A6-E06A7D493E9A}" srcOrd="4" destOrd="0" presId="urn:microsoft.com/office/officeart/2008/layout/VerticalCurvedList"/>
    <dgm:cxn modelId="{48B72B4C-844F-49B5-861A-E0F1ACF3C135}" type="presParOf" srcId="{CC3465AA-07D7-453B-A6A6-E06A7D493E9A}" destId="{F22FAD56-F719-40A0-8730-1820865344BD}" srcOrd="0" destOrd="0" presId="urn:microsoft.com/office/officeart/2008/layout/VerticalCurvedList"/>
    <dgm:cxn modelId="{B6F8F9DF-6B54-4085-889A-B441C07B10D6}" type="presParOf" srcId="{D8560726-EB55-4E91-BCC0-5BBBBCF7BEEF}" destId="{DD03F2CF-703B-40BE-AE48-43D893EEA339}" srcOrd="5" destOrd="0" presId="urn:microsoft.com/office/officeart/2008/layout/VerticalCurvedList"/>
    <dgm:cxn modelId="{65EB9C51-15E8-4F2A-A2FA-E6EB608830AB}" type="presParOf" srcId="{D8560726-EB55-4E91-BCC0-5BBBBCF7BEEF}" destId="{2813F8CA-1223-4993-99CF-2A9C0E8C6681}" srcOrd="6" destOrd="0" presId="urn:microsoft.com/office/officeart/2008/layout/VerticalCurvedList"/>
    <dgm:cxn modelId="{C5129160-7D20-4D2D-8AE9-3FDF872C9739}" type="presParOf" srcId="{2813F8CA-1223-4993-99CF-2A9C0E8C6681}" destId="{C0385ABA-CAF5-435A-9C2D-F9EFC90541E4}" srcOrd="0" destOrd="0" presId="urn:microsoft.com/office/officeart/2008/layout/VerticalCurvedList"/>
    <dgm:cxn modelId="{A58B6A15-07CE-4798-967B-D5D93928B37C}" type="presParOf" srcId="{D8560726-EB55-4E91-BCC0-5BBBBCF7BEEF}" destId="{404622AA-AAF3-4F66-8EFB-381BCBE717F4}" srcOrd="7" destOrd="0" presId="urn:microsoft.com/office/officeart/2008/layout/VerticalCurvedList"/>
    <dgm:cxn modelId="{59F66580-8952-4839-9D03-5683D8AB55C4}" type="presParOf" srcId="{D8560726-EB55-4E91-BCC0-5BBBBCF7BEEF}" destId="{CB40D501-E0E6-4D38-B769-BED4B71D21BE}" srcOrd="8" destOrd="0" presId="urn:microsoft.com/office/officeart/2008/layout/VerticalCurvedList"/>
    <dgm:cxn modelId="{8FBEC8C3-69A0-4839-82BA-166A9FEFBDD0}" type="presParOf" srcId="{CB40D501-E0E6-4D38-B769-BED4B71D21BE}" destId="{5B116A21-7C11-49B8-95F6-44E67B572BC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31/10/2019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31/10/2019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604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991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=""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Text Placeholder 4">
            <a:extLst>
              <a:ext uri="{FF2B5EF4-FFF2-40B4-BE49-F238E27FC236}">
                <a16:creationId xmlns=""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=""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=""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=""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="" xmlns:a16="http://schemas.microsoft.com/office/drawing/2014/main" id="{1EFB3510-D39A-47CF-8191-109DDF9E53D5}"/>
              </a:ext>
            </a:extLst>
          </p:cNvPr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332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3877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=""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Capgemini 2019. All rights reserved  </a:t>
            </a:r>
            <a:r>
              <a:rPr lang="en-US" dirty="0">
                <a:solidFill>
                  <a:schemeClr val="accent2"/>
                </a:solidFill>
              </a:rPr>
              <a:t>|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Presentation Title | Author | Date</a:t>
            </a: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227348" y="1815352"/>
            <a:ext cx="11700000" cy="44662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  <p:grpSp>
        <p:nvGrpSpPr>
          <p:cNvPr id="3" name="Groupe 2">
            <a:extLst>
              <a:ext uri="{FF2B5EF4-FFF2-40B4-BE49-F238E27FC236}">
                <a16:creationId xmlns="" xmlns:a16="http://schemas.microsoft.com/office/drawing/2014/main" id="{231F4250-75BE-456B-A9D8-680BA4145249}"/>
              </a:ext>
            </a:extLst>
          </p:cNvPr>
          <p:cNvGrpSpPr/>
          <p:nvPr userDrawn="1"/>
        </p:nvGrpSpPr>
        <p:grpSpPr>
          <a:xfrm>
            <a:off x="12355040" y="33161"/>
            <a:ext cx="360000" cy="1800000"/>
            <a:chOff x="12355040" y="33161"/>
            <a:chExt cx="360000" cy="1800000"/>
          </a:xfrm>
        </p:grpSpPr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EF1244FD-1856-4971-9A73-AD6DF3F42A90}"/>
                </a:ext>
              </a:extLst>
            </p:cNvPr>
            <p:cNvSpPr/>
            <p:nvPr userDrawn="1"/>
          </p:nvSpPr>
          <p:spPr>
            <a:xfrm>
              <a:off x="12355040" y="33161"/>
              <a:ext cx="360000" cy="360000"/>
            </a:xfrm>
            <a:prstGeom prst="rect">
              <a:avLst/>
            </a:prstGeom>
            <a:solidFill>
              <a:srgbClr val="0070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22B40C78-6F20-4C95-AB26-B29FEC0FF747}"/>
                </a:ext>
              </a:extLst>
            </p:cNvPr>
            <p:cNvSpPr/>
            <p:nvPr userDrawn="1"/>
          </p:nvSpPr>
          <p:spPr>
            <a:xfrm>
              <a:off x="12355040" y="393161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1AED4E7D-39CE-49AE-9D4C-16EA940CBE5F}"/>
                </a:ext>
              </a:extLst>
            </p:cNvPr>
            <p:cNvSpPr/>
            <p:nvPr userDrawn="1"/>
          </p:nvSpPr>
          <p:spPr>
            <a:xfrm>
              <a:off x="12355040" y="753161"/>
              <a:ext cx="360000" cy="360000"/>
            </a:xfrm>
            <a:prstGeom prst="rect">
              <a:avLst/>
            </a:prstGeom>
            <a:solidFill>
              <a:srgbClr val="2B0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392DC803-B0F7-4D0E-81CA-9DDCB14FA42C}"/>
                </a:ext>
              </a:extLst>
            </p:cNvPr>
            <p:cNvSpPr/>
            <p:nvPr userDrawn="1"/>
          </p:nvSpPr>
          <p:spPr>
            <a:xfrm>
              <a:off x="12355040" y="1113161"/>
              <a:ext cx="360000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03C5671A-353B-4887-BEEF-56CEFAE8D83D}"/>
                </a:ext>
              </a:extLst>
            </p:cNvPr>
            <p:cNvSpPr/>
            <p:nvPr userDrawn="1"/>
          </p:nvSpPr>
          <p:spPr>
            <a:xfrm>
              <a:off x="12355040" y="1473161"/>
              <a:ext cx="36000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="" xmlns:a16="http://schemas.microsoft.com/office/drawing/2014/main" id="{CC6ACEFF-8651-4C08-BAF6-3BFAE6473DAF}"/>
              </a:ext>
            </a:extLst>
          </p:cNvPr>
          <p:cNvGrpSpPr/>
          <p:nvPr userDrawn="1"/>
        </p:nvGrpSpPr>
        <p:grpSpPr>
          <a:xfrm>
            <a:off x="12355040" y="1954479"/>
            <a:ext cx="360000" cy="4875772"/>
            <a:chOff x="12355040" y="1954479"/>
            <a:chExt cx="360000" cy="4875772"/>
          </a:xfrm>
        </p:grpSpPr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D27E2B2B-AB85-4173-AB1F-61084925AA83}"/>
                </a:ext>
              </a:extLst>
            </p:cNvPr>
            <p:cNvSpPr/>
            <p:nvPr userDrawn="1"/>
          </p:nvSpPr>
          <p:spPr>
            <a:xfrm>
              <a:off x="12355040" y="1954479"/>
              <a:ext cx="360000" cy="360000"/>
            </a:xfrm>
            <a:prstGeom prst="rect">
              <a:avLst/>
            </a:prstGeom>
            <a:solidFill>
              <a:srgbClr val="80B8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0DDEBD8A-CA0B-4D62-9426-DFB2D4742184}"/>
                </a:ext>
              </a:extLst>
            </p:cNvPr>
            <p:cNvSpPr/>
            <p:nvPr userDrawn="1"/>
          </p:nvSpPr>
          <p:spPr>
            <a:xfrm>
              <a:off x="12355040" y="2301846"/>
              <a:ext cx="360000" cy="360000"/>
            </a:xfrm>
            <a:prstGeom prst="rect">
              <a:avLst/>
            </a:prstGeom>
            <a:solidFill>
              <a:srgbClr val="88D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65515214-3AFD-4A2B-95C5-2FDFF59A1BE2}"/>
                </a:ext>
              </a:extLst>
            </p:cNvPr>
            <p:cNvSpPr/>
            <p:nvPr userDrawn="1"/>
          </p:nvSpPr>
          <p:spPr>
            <a:xfrm>
              <a:off x="12355040" y="5080782"/>
              <a:ext cx="360000" cy="360000"/>
            </a:xfrm>
            <a:prstGeom prst="rect">
              <a:avLst/>
            </a:prstGeom>
            <a:solidFill>
              <a:srgbClr val="6D6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D674829A-E5EF-4140-B9ED-AC7745AB028D}"/>
                </a:ext>
              </a:extLst>
            </p:cNvPr>
            <p:cNvSpPr/>
            <p:nvPr userDrawn="1"/>
          </p:nvSpPr>
          <p:spPr>
            <a:xfrm>
              <a:off x="12355040" y="6470251"/>
              <a:ext cx="360000" cy="360000"/>
            </a:xfrm>
            <a:prstGeom prst="rect">
              <a:avLst/>
            </a:prstGeom>
            <a:solidFill>
              <a:srgbClr val="FF6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E59B3FCE-0262-45FE-BE39-9459C5BC7FEE}"/>
                </a:ext>
              </a:extLst>
            </p:cNvPr>
            <p:cNvSpPr/>
            <p:nvPr userDrawn="1"/>
          </p:nvSpPr>
          <p:spPr>
            <a:xfrm>
              <a:off x="12355040" y="4038681"/>
              <a:ext cx="360000" cy="360000"/>
            </a:xfrm>
            <a:prstGeom prst="rect">
              <a:avLst/>
            </a:prstGeom>
            <a:solidFill>
              <a:srgbClr val="C8F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F5D692DE-D6DE-4022-9F2F-5F8C1403E4D0}"/>
                </a:ext>
              </a:extLst>
            </p:cNvPr>
            <p:cNvSpPr/>
            <p:nvPr userDrawn="1"/>
          </p:nvSpPr>
          <p:spPr>
            <a:xfrm>
              <a:off x="12355040" y="4733415"/>
              <a:ext cx="360000" cy="360000"/>
            </a:xfrm>
            <a:prstGeom prst="rect">
              <a:avLst/>
            </a:prstGeom>
            <a:solidFill>
              <a:srgbClr val="7E3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35EEF2F0-E01D-4851-96E7-30214EC78A3B}"/>
                </a:ext>
              </a:extLst>
            </p:cNvPr>
            <p:cNvSpPr/>
            <p:nvPr userDrawn="1"/>
          </p:nvSpPr>
          <p:spPr>
            <a:xfrm>
              <a:off x="12355040" y="3691314"/>
              <a:ext cx="360000" cy="360000"/>
            </a:xfrm>
            <a:prstGeom prst="rect">
              <a:avLst/>
            </a:prstGeom>
            <a:solidFill>
              <a:srgbClr val="00C3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468B1DDD-74B0-4453-A996-5BA8693FF545}"/>
                </a:ext>
              </a:extLst>
            </p:cNvPr>
            <p:cNvSpPr/>
            <p:nvPr userDrawn="1"/>
          </p:nvSpPr>
          <p:spPr>
            <a:xfrm>
              <a:off x="12355040" y="2649213"/>
              <a:ext cx="360000" cy="360000"/>
            </a:xfrm>
            <a:prstGeom prst="rect">
              <a:avLst/>
            </a:prstGeom>
            <a:solidFill>
              <a:srgbClr val="1563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8809D5E9-1B2A-4D30-A4DD-47B7C9BBCEDC}"/>
                </a:ext>
              </a:extLst>
            </p:cNvPr>
            <p:cNvSpPr/>
            <p:nvPr userDrawn="1"/>
          </p:nvSpPr>
          <p:spPr>
            <a:xfrm>
              <a:off x="12355040" y="2996580"/>
              <a:ext cx="360000" cy="360000"/>
            </a:xfrm>
            <a:prstGeom prst="rect">
              <a:avLst/>
            </a:prstGeom>
            <a:solidFill>
              <a:srgbClr val="0F99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995FF3A0-94CA-40BA-AF81-B777FF5FD489}"/>
                </a:ext>
              </a:extLst>
            </p:cNvPr>
            <p:cNvSpPr/>
            <p:nvPr userDrawn="1"/>
          </p:nvSpPr>
          <p:spPr>
            <a:xfrm>
              <a:off x="12355040" y="3343947"/>
              <a:ext cx="360000" cy="360000"/>
            </a:xfrm>
            <a:prstGeom prst="rect">
              <a:avLst/>
            </a:prstGeom>
            <a:solidFill>
              <a:srgbClr val="01D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9F83F12C-5135-43B7-B1D8-A0A72DB85AED}"/>
                </a:ext>
              </a:extLst>
            </p:cNvPr>
            <p:cNvSpPr/>
            <p:nvPr userDrawn="1"/>
          </p:nvSpPr>
          <p:spPr>
            <a:xfrm>
              <a:off x="12355040" y="6122883"/>
              <a:ext cx="360000" cy="360000"/>
            </a:xfrm>
            <a:prstGeom prst="rect">
              <a:avLst/>
            </a:prstGeom>
            <a:solidFill>
              <a:srgbClr val="FF7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256CA1CF-2C4A-42DA-94F5-CB5E5B47F24B}"/>
                </a:ext>
              </a:extLst>
            </p:cNvPr>
            <p:cNvSpPr/>
            <p:nvPr userDrawn="1"/>
          </p:nvSpPr>
          <p:spPr>
            <a:xfrm>
              <a:off x="12355040" y="5775516"/>
              <a:ext cx="360000" cy="360000"/>
            </a:xfrm>
            <a:prstGeom prst="rect">
              <a:avLst/>
            </a:prstGeom>
            <a:solidFill>
              <a:srgbClr val="CB29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47F07AFA-8569-4B3B-854A-60B26629D96D}"/>
                </a:ext>
              </a:extLst>
            </p:cNvPr>
            <p:cNvSpPr/>
            <p:nvPr userDrawn="1"/>
          </p:nvSpPr>
          <p:spPr>
            <a:xfrm>
              <a:off x="12355040" y="5428149"/>
              <a:ext cx="360000" cy="360000"/>
            </a:xfrm>
            <a:prstGeom prst="rect">
              <a:avLst/>
            </a:prstGeom>
            <a:solidFill>
              <a:srgbClr val="860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8103554C-8B73-4C9A-AFFF-55D6E47A0E76}"/>
                </a:ext>
              </a:extLst>
            </p:cNvPr>
            <p:cNvSpPr/>
            <p:nvPr userDrawn="1"/>
          </p:nvSpPr>
          <p:spPr>
            <a:xfrm>
              <a:off x="12355040" y="4386048"/>
              <a:ext cx="360000" cy="360000"/>
            </a:xfrm>
            <a:prstGeom prst="rect">
              <a:avLst/>
            </a:prstGeom>
            <a:solidFill>
              <a:srgbClr val="470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7" r:id="rId2"/>
    <p:sldLayoutId id="2147483831" r:id="rId3"/>
    <p:sldLayoutId id="2147483833" r:id="rId4"/>
    <p:sldLayoutId id="2147483837" r:id="rId5"/>
    <p:sldLayoutId id="2147483834" r:id="rId6"/>
    <p:sldLayoutId id="2147483821" r:id="rId7"/>
    <p:sldLayoutId id="2147483877" r:id="rId8"/>
  </p:sldLayoutIdLst>
  <p:hf sldNum="0" hdr="0" dt="0"/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4941168"/>
            <a:ext cx="3408685" cy="19168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49438" y="3212976"/>
            <a:ext cx="85155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rgbClr val="000080"/>
                </a:solidFill>
              </a:rPr>
              <a:t>Integrated Banking </a:t>
            </a:r>
            <a:r>
              <a:rPr lang="en-IN" sz="4400" dirty="0" smtClean="0">
                <a:solidFill>
                  <a:srgbClr val="000080"/>
                </a:solidFill>
              </a:rPr>
              <a:t>System</a:t>
            </a:r>
            <a:endParaRPr lang="en-IN" sz="4400" dirty="0">
              <a:solidFill>
                <a:srgbClr val="00008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824" y="476672"/>
            <a:ext cx="2544059" cy="25440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36160" y="5699529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rgbClr val="007DB7"/>
                </a:solidFill>
              </a:rPr>
              <a:t>Location: </a:t>
            </a:r>
            <a:r>
              <a:rPr lang="en-IN" sz="2000" dirty="0" err="1" smtClean="0">
                <a:solidFill>
                  <a:srgbClr val="007DB7"/>
                </a:solidFill>
              </a:rPr>
              <a:t>Talwade,Pune</a:t>
            </a:r>
            <a:endParaRPr lang="en-IN" sz="2000" dirty="0">
              <a:solidFill>
                <a:srgbClr val="007D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17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Linking Tables 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23392" y="1556792"/>
            <a:ext cx="3744416" cy="446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839416" y="1844824"/>
            <a:ext cx="324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err="1" smtClean="0">
                <a:solidFill>
                  <a:schemeClr val="bg1"/>
                </a:solidFill>
              </a:rPr>
              <a:t>Transaction_Bean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3432" y="2420888"/>
            <a:ext cx="30963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>
                <a:solidFill>
                  <a:schemeClr val="bg1"/>
                </a:solidFill>
              </a:rPr>
              <a:t>Transaction_type</a:t>
            </a:r>
            <a:endParaRPr lang="en-IN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>
                <a:solidFill>
                  <a:schemeClr val="bg1"/>
                </a:solidFill>
              </a:rPr>
              <a:t>Transaction_date_time</a:t>
            </a:r>
            <a:endParaRPr lang="en-IN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>
                <a:solidFill>
                  <a:schemeClr val="bg1"/>
                </a:solidFill>
              </a:rPr>
              <a:t>Transaction_desc</a:t>
            </a:r>
            <a:endParaRPr lang="en-IN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>
                <a:solidFill>
                  <a:schemeClr val="bg1"/>
                </a:solidFill>
              </a:rPr>
              <a:t>Transaction_amount</a:t>
            </a:r>
            <a:endParaRPr lang="en-IN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Units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>
                <a:solidFill>
                  <a:schemeClr val="bg1"/>
                </a:solidFill>
              </a:rPr>
              <a:t>Price_per_unit</a:t>
            </a:r>
            <a:endParaRPr lang="en-IN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15980" y="2819837"/>
            <a:ext cx="2232248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9012323" y="2812487"/>
            <a:ext cx="2448273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6015856" y="2907521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>
                <a:solidFill>
                  <a:schemeClr val="bg1"/>
                </a:solidFill>
              </a:rPr>
              <a:t>Transaction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2323" y="2812487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err="1" smtClean="0">
                <a:solidFill>
                  <a:schemeClr val="bg1"/>
                </a:solidFill>
              </a:rPr>
              <a:t>Transaction_extended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15857" y="3276853"/>
            <a:ext cx="20882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 smtClean="0">
                <a:solidFill>
                  <a:srgbClr val="FFFF00"/>
                </a:solidFill>
              </a:rPr>
              <a:t>Trans_ID</a:t>
            </a:r>
            <a:r>
              <a:rPr lang="en-IN" sz="1400" dirty="0" smtClean="0">
                <a:solidFill>
                  <a:srgbClr val="FFFF00"/>
                </a:solidFill>
              </a:rPr>
              <a:t>         PK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 smtClean="0">
                <a:solidFill>
                  <a:schemeClr val="bg1"/>
                </a:solidFill>
              </a:rPr>
              <a:t>Trans_date</a:t>
            </a:r>
            <a:endParaRPr lang="en-IN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>
                <a:solidFill>
                  <a:schemeClr val="bg1"/>
                </a:solidFill>
              </a:rPr>
              <a:t>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>
                <a:solidFill>
                  <a:schemeClr val="bg1"/>
                </a:solidFill>
              </a:rPr>
              <a:t>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 smtClean="0">
                <a:solidFill>
                  <a:schemeClr val="bg1"/>
                </a:solidFill>
              </a:rPr>
              <a:t>Trans_type</a:t>
            </a:r>
            <a:endParaRPr lang="en-IN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 smtClean="0">
                <a:solidFill>
                  <a:schemeClr val="bg1"/>
                </a:solidFill>
              </a:rPr>
              <a:t>Account_no</a:t>
            </a:r>
            <a:endParaRPr lang="en-IN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 smtClean="0">
                <a:solidFill>
                  <a:schemeClr val="bg1"/>
                </a:solidFill>
              </a:rPr>
              <a:t>Trans_mode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014307" y="3273534"/>
            <a:ext cx="24482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 smtClean="0">
                <a:solidFill>
                  <a:srgbClr val="FFFF00"/>
                </a:solidFill>
              </a:rPr>
              <a:t>Trans_ID</a:t>
            </a:r>
            <a:r>
              <a:rPr lang="en-IN" sz="1400" dirty="0" smtClean="0">
                <a:solidFill>
                  <a:srgbClr val="FFFF00"/>
                </a:solidFill>
              </a:rPr>
              <a:t>         PK,FK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>
                <a:solidFill>
                  <a:schemeClr val="bg1"/>
                </a:solidFill>
              </a:rPr>
              <a:t>Units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 smtClean="0">
                <a:solidFill>
                  <a:schemeClr val="bg1"/>
                </a:solidFill>
              </a:rPr>
              <a:t>Price_per_unit</a:t>
            </a:r>
            <a:endParaRPr lang="en-IN" sz="1400" dirty="0">
              <a:solidFill>
                <a:schemeClr val="bg1"/>
              </a:solidFill>
            </a:endParaRPr>
          </a:p>
        </p:txBody>
      </p:sp>
      <p:cxnSp>
        <p:nvCxnSpPr>
          <p:cNvPr id="26" name="Straight Arrow Connector 25"/>
          <p:cNvCxnSpPr>
            <a:stCxn id="13" idx="1"/>
            <a:endCxn id="12" idx="3"/>
          </p:cNvCxnSpPr>
          <p:nvPr/>
        </p:nvCxnSpPr>
        <p:spPr>
          <a:xfrm flipH="1">
            <a:off x="8148228" y="3856603"/>
            <a:ext cx="864095" cy="7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Arrow 29"/>
          <p:cNvSpPr/>
          <p:nvPr/>
        </p:nvSpPr>
        <p:spPr>
          <a:xfrm>
            <a:off x="4511824" y="3564126"/>
            <a:ext cx="936104" cy="5849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61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Data Format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51384" y="1412776"/>
            <a:ext cx="11089232" cy="19442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804516" y="1556792"/>
            <a:ext cx="21602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mfId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3287688" y="1556792"/>
            <a:ext cx="21602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Nav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5738168" y="1556792"/>
            <a:ext cx="21602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8544272" y="1556792"/>
            <a:ext cx="21602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5803535" y="155679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Opening date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88288" y="155679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Closing date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055440" y="2276872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55440" y="2564904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055440" y="2924944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079776" y="2276872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575720" y="2564904"/>
            <a:ext cx="12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575720" y="2924944"/>
            <a:ext cx="1260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456040" y="2276872"/>
            <a:ext cx="1656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990196" y="2564904"/>
            <a:ext cx="1656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456040" y="2924944"/>
            <a:ext cx="1656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120336" y="2276872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9192344" y="2568476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762156" y="2924944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28" y="4221088"/>
            <a:ext cx="11339543" cy="2188654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804516" y="4509120"/>
            <a:ext cx="21602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mfId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2" name="Rectangle 41"/>
          <p:cNvSpPr/>
          <p:nvPr/>
        </p:nvSpPr>
        <p:spPr>
          <a:xfrm>
            <a:off x="3566096" y="4509120"/>
            <a:ext cx="21602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Nav</a:t>
            </a:r>
            <a:endParaRPr lang="en-IN" dirty="0"/>
          </a:p>
        </p:txBody>
      </p:sp>
      <p:sp>
        <p:nvSpPr>
          <p:cNvPr id="43" name="Rectangle 42"/>
          <p:cNvSpPr/>
          <p:nvPr/>
        </p:nvSpPr>
        <p:spPr>
          <a:xfrm>
            <a:off x="6095999" y="4509120"/>
            <a:ext cx="21602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/>
          <p:cNvSpPr/>
          <p:nvPr/>
        </p:nvSpPr>
        <p:spPr>
          <a:xfrm>
            <a:off x="8850932" y="4509120"/>
            <a:ext cx="21602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TextBox 45"/>
          <p:cNvSpPr txBox="1"/>
          <p:nvPr/>
        </p:nvSpPr>
        <p:spPr>
          <a:xfrm>
            <a:off x="6204011" y="454047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Opening date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976320" y="457183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Closing date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1194756" y="5315415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194756" y="5733256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858916" y="5322230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858916" y="5733256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367518" y="5315415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376975" y="5727371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9246976" y="5322230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9272736" y="5727371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Down Arrow 56"/>
          <p:cNvSpPr/>
          <p:nvPr/>
        </p:nvSpPr>
        <p:spPr>
          <a:xfrm>
            <a:off x="5303912" y="3501008"/>
            <a:ext cx="499623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3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Time Date Format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911424" y="2276872"/>
            <a:ext cx="3744416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Time Stamp Format</a:t>
            </a:r>
          </a:p>
          <a:p>
            <a:pPr algn="ctr"/>
            <a:endParaRPr lang="en-IN" dirty="0" smtClean="0">
              <a:solidFill>
                <a:schemeClr val="bg1"/>
              </a:solidFill>
            </a:endParaRPr>
          </a:p>
          <a:p>
            <a:pPr algn="ctr"/>
            <a:r>
              <a:rPr lang="en-IN" dirty="0" smtClean="0">
                <a:solidFill>
                  <a:schemeClr val="bg1"/>
                </a:solidFill>
              </a:rPr>
              <a:t>2019-01-01 14:59:48:456+01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44072" y="2276872"/>
            <a:ext cx="3744416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Date Time</a:t>
            </a:r>
          </a:p>
          <a:p>
            <a:pPr algn="ctr"/>
            <a:endParaRPr lang="en-IN" dirty="0" smtClean="0">
              <a:solidFill>
                <a:schemeClr val="bg1"/>
              </a:solidFill>
            </a:endParaRPr>
          </a:p>
          <a:p>
            <a:pPr algn="ctr"/>
            <a:r>
              <a:rPr lang="en-IN" dirty="0" smtClean="0">
                <a:solidFill>
                  <a:schemeClr val="bg1"/>
                </a:solidFill>
              </a:rPr>
              <a:t>01/01/2019 14:29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5303912" y="3140968"/>
            <a:ext cx="72008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26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Adding a new Bank Representative method to update NAV of existing plans.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Adding a new Customer method to link new account.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Additions in this Sprint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347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924228"/>
          </a:xfrm>
        </p:spPr>
        <p:txBody>
          <a:bodyPr/>
          <a:lstStyle/>
          <a:p>
            <a:pPr algn="ctr"/>
            <a:r>
              <a:rPr lang="en-IN" dirty="0" smtClean="0"/>
              <a:t>New Functionality : Update NAV 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032404" y="1964738"/>
            <a:ext cx="3456384" cy="3001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1121658" y="2482210"/>
            <a:ext cx="1440160" cy="18722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1237670" y="2818149"/>
            <a:ext cx="1296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No Profit or Loss for Customer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2805223" y="2748796"/>
            <a:ext cx="1440160" cy="12882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2863442" y="3100536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NAV VALUE FIXED</a:t>
            </a:r>
            <a:endParaRPr lang="en-IN" sz="1600" dirty="0"/>
          </a:p>
        </p:txBody>
      </p:sp>
      <p:sp>
        <p:nvSpPr>
          <p:cNvPr id="24" name="Rectangle 23"/>
          <p:cNvSpPr/>
          <p:nvPr/>
        </p:nvSpPr>
        <p:spPr>
          <a:xfrm>
            <a:off x="7392144" y="1435120"/>
            <a:ext cx="3456384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/>
          <p:cNvSpPr/>
          <p:nvPr/>
        </p:nvSpPr>
        <p:spPr>
          <a:xfrm>
            <a:off x="7418784" y="1579136"/>
            <a:ext cx="1440160" cy="18722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/>
          <p:cNvSpPr/>
          <p:nvPr/>
        </p:nvSpPr>
        <p:spPr>
          <a:xfrm>
            <a:off x="9287111" y="1871112"/>
            <a:ext cx="1440160" cy="12882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/>
          <p:cNvSpPr txBox="1"/>
          <p:nvPr/>
        </p:nvSpPr>
        <p:spPr>
          <a:xfrm>
            <a:off x="7488921" y="2098703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Profit for customer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9416845" y="2098702"/>
            <a:ext cx="1314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NAV Increases</a:t>
            </a:r>
            <a:endParaRPr lang="en-IN" dirty="0"/>
          </a:p>
        </p:txBody>
      </p:sp>
      <p:sp>
        <p:nvSpPr>
          <p:cNvPr id="30" name="Rectangle 29"/>
          <p:cNvSpPr/>
          <p:nvPr/>
        </p:nvSpPr>
        <p:spPr>
          <a:xfrm>
            <a:off x="7392144" y="4037052"/>
            <a:ext cx="3456384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/>
          <p:cNvSpPr/>
          <p:nvPr/>
        </p:nvSpPr>
        <p:spPr>
          <a:xfrm>
            <a:off x="7469407" y="4173180"/>
            <a:ext cx="1440160" cy="18722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/>
          <p:cNvSpPr/>
          <p:nvPr/>
        </p:nvSpPr>
        <p:spPr>
          <a:xfrm>
            <a:off x="9313671" y="4453021"/>
            <a:ext cx="1440160" cy="12882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/>
          <p:cNvSpPr txBox="1"/>
          <p:nvPr/>
        </p:nvSpPr>
        <p:spPr>
          <a:xfrm>
            <a:off x="9367446" y="4773983"/>
            <a:ext cx="1359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NAV Decreases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7576616" y="4719937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Loss for customer</a:t>
            </a:r>
            <a:endParaRPr lang="en-IN" dirty="0"/>
          </a:p>
        </p:txBody>
      </p:sp>
      <p:sp>
        <p:nvSpPr>
          <p:cNvPr id="37" name="Right Arrow 36"/>
          <p:cNvSpPr/>
          <p:nvPr/>
        </p:nvSpPr>
        <p:spPr>
          <a:xfrm>
            <a:off x="5256390" y="3465381"/>
            <a:ext cx="1368152" cy="6239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41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New Functionality : </a:t>
            </a:r>
            <a:r>
              <a:rPr lang="en-IN" dirty="0" smtClean="0"/>
              <a:t>Switch Account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271464" y="2708920"/>
            <a:ext cx="223224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487488" y="3028600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chemeClr val="bg1"/>
                </a:solidFill>
              </a:rPr>
              <a:t>UCI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83264" y="1326099"/>
            <a:ext cx="266429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83264" y="2850228"/>
            <a:ext cx="266429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7683264" y="4509208"/>
            <a:ext cx="266429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7683264" y="1589770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solidFill>
                  <a:schemeClr val="bg1"/>
                </a:solidFill>
              </a:rPr>
              <a:t>Account 1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83264" y="4787658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solidFill>
                  <a:schemeClr val="bg1"/>
                </a:solidFill>
              </a:rPr>
              <a:t>Account 3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83264" y="3123158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solidFill>
                  <a:schemeClr val="bg1"/>
                </a:solidFill>
              </a:rPr>
              <a:t>Account 2</a:t>
            </a:r>
            <a:endParaRPr lang="en-IN" sz="2800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>
            <a:stCxn id="5" idx="3"/>
            <a:endCxn id="10" idx="1"/>
          </p:cNvCxnSpPr>
          <p:nvPr/>
        </p:nvCxnSpPr>
        <p:spPr>
          <a:xfrm flipV="1">
            <a:off x="3503712" y="1851380"/>
            <a:ext cx="4179552" cy="1469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  <a:endCxn id="11" idx="1"/>
          </p:cNvCxnSpPr>
          <p:nvPr/>
        </p:nvCxnSpPr>
        <p:spPr>
          <a:xfrm>
            <a:off x="3503712" y="3320988"/>
            <a:ext cx="4179552" cy="172828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  <a:endCxn id="12" idx="1"/>
          </p:cNvCxnSpPr>
          <p:nvPr/>
        </p:nvCxnSpPr>
        <p:spPr>
          <a:xfrm>
            <a:off x="3503712" y="3320988"/>
            <a:ext cx="4179552" cy="6378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21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3" y="0"/>
            <a:ext cx="9433048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07368" y="116632"/>
            <a:ext cx="2016224" cy="8640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accent1"/>
                </a:solidFill>
              </a:rPr>
              <a:t>Schema Diagram</a:t>
            </a:r>
            <a:endParaRPr lang="en-IN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0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5720" y="2708920"/>
            <a:ext cx="4104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000" dirty="0" smtClean="0">
                <a:solidFill>
                  <a:srgbClr val="0070AD"/>
                </a:solidFill>
              </a:rPr>
              <a:t>Thank You</a:t>
            </a:r>
            <a:endParaRPr lang="en-IN" sz="5000" dirty="0">
              <a:solidFill>
                <a:srgbClr val="0070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24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2733675"/>
            <a:ext cx="7334250" cy="41243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11824" y="538700"/>
            <a:ext cx="6192688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4871864" y="849089"/>
            <a:ext cx="5616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Integrated Banking </a:t>
            </a:r>
            <a:r>
              <a:rPr lang="en-IN" sz="4000" dirty="0" smtClean="0">
                <a:solidFill>
                  <a:schemeClr val="bg1"/>
                </a:solidFill>
              </a:rPr>
              <a:t>System</a:t>
            </a:r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45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348" y="0"/>
            <a:ext cx="11197243" cy="1628800"/>
          </a:xfrm>
        </p:spPr>
        <p:txBody>
          <a:bodyPr/>
          <a:lstStyle/>
          <a:p>
            <a:pPr algn="ctr"/>
            <a:r>
              <a:rPr lang="en-US" b="1" dirty="0"/>
              <a:t>Integrated Banking </a:t>
            </a:r>
            <a:r>
              <a:rPr lang="en-US" b="1" dirty="0" smtClean="0"/>
              <a:t>System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1344" y="1412776"/>
            <a:ext cx="11700000" cy="4868777"/>
          </a:xfrm>
        </p:spPr>
        <p:txBody>
          <a:bodyPr>
            <a:normAutofit/>
          </a:bodyPr>
          <a:lstStyle/>
          <a:p>
            <a:pPr algn="ctr"/>
            <a:endParaRPr lang="en-US" sz="2400" b="1" u="sng" dirty="0" smtClean="0"/>
          </a:p>
          <a:p>
            <a:r>
              <a:rPr lang="en-US" sz="2400" b="1" dirty="0"/>
              <a:t> </a:t>
            </a:r>
            <a:r>
              <a:rPr lang="en-US" sz="2400" b="1" u="sng" dirty="0" smtClean="0"/>
              <a:t>Statement</a:t>
            </a:r>
            <a:r>
              <a:rPr lang="en-US" b="1" u="sng" dirty="0" smtClean="0"/>
              <a:t> </a:t>
            </a:r>
            <a:endParaRPr lang="en-US" sz="1000" b="1" u="sng" dirty="0" smtClean="0"/>
          </a:p>
          <a:p>
            <a:pPr marL="342900" indent="-342900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 </a:t>
            </a:r>
            <a:r>
              <a:rPr lang="en-US" b="1" dirty="0"/>
              <a:t>IBS (Integrated Banking System) </a:t>
            </a:r>
            <a:r>
              <a:rPr lang="en-US" dirty="0"/>
              <a:t>is going to be a web application to offer various banking services online</a:t>
            </a:r>
            <a:r>
              <a:rPr lang="en-US" dirty="0" smtClean="0"/>
              <a:t>.</a:t>
            </a:r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marL="88900" lvl="1" indent="0" algn="ctr">
              <a:buNone/>
            </a:pPr>
            <a:r>
              <a:rPr lang="en-IN" dirty="0" smtClean="0"/>
              <a:t>    									</a:t>
            </a:r>
            <a:r>
              <a:rPr lang="en-IN" b="1" dirty="0" smtClean="0"/>
              <a:t>Team Members</a:t>
            </a:r>
          </a:p>
          <a:p>
            <a:pPr marL="88900" lvl="1" indent="0" algn="ctr">
              <a:buNone/>
            </a:pPr>
            <a:r>
              <a:rPr lang="en-IN" dirty="0" smtClean="0"/>
              <a:t>									</a:t>
            </a:r>
            <a:r>
              <a:rPr lang="en-IN" dirty="0" err="1" smtClean="0"/>
              <a:t>Sharad</a:t>
            </a:r>
            <a:r>
              <a:rPr lang="en-IN" dirty="0" smtClean="0"/>
              <a:t> </a:t>
            </a:r>
            <a:r>
              <a:rPr lang="en-IN" dirty="0" err="1" smtClean="0"/>
              <a:t>Soni</a:t>
            </a:r>
            <a:endParaRPr lang="en-IN" dirty="0" smtClean="0"/>
          </a:p>
          <a:p>
            <a:pPr lvl="1" indent="0" algn="ctr">
              <a:buNone/>
            </a:pPr>
            <a:r>
              <a:rPr lang="en-IN" dirty="0" smtClean="0"/>
              <a:t>									</a:t>
            </a:r>
            <a:r>
              <a:rPr lang="en-IN" dirty="0" err="1" smtClean="0"/>
              <a:t>Manvi</a:t>
            </a:r>
            <a:r>
              <a:rPr lang="en-IN" dirty="0" smtClean="0"/>
              <a:t> Singh</a:t>
            </a:r>
          </a:p>
          <a:p>
            <a:pPr lvl="1" indent="0" algn="ctr">
              <a:buNone/>
            </a:pPr>
            <a:r>
              <a:rPr lang="en-IN" dirty="0" smtClean="0"/>
              <a:t>								          Kali Prasad</a:t>
            </a:r>
          </a:p>
          <a:p>
            <a:pPr lvl="1" indent="0" algn="ctr">
              <a:buNone/>
            </a:pPr>
            <a:r>
              <a:rPr lang="en-IN" dirty="0" smtClean="0"/>
              <a:t>                                                                                                            Mukul </a:t>
            </a:r>
            <a:r>
              <a:rPr lang="en-IN" dirty="0" err="1" smtClean="0"/>
              <a:t>Maheshwari</a:t>
            </a:r>
            <a:endParaRPr lang="en-IN" dirty="0" smtClean="0"/>
          </a:p>
          <a:p>
            <a:pPr lvl="1" indent="0" algn="ctr">
              <a:buNone/>
            </a:pPr>
            <a:r>
              <a:rPr lang="en-IN" dirty="0" smtClean="0"/>
              <a:t>                                                                                                     </a:t>
            </a:r>
            <a:r>
              <a:rPr lang="en-IN" dirty="0" err="1" smtClean="0"/>
              <a:t>Priyanka</a:t>
            </a:r>
            <a:r>
              <a:rPr lang="en-IN" dirty="0" smtClean="0"/>
              <a:t> Jain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/>
              <a:t>Integrated Banking System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7348" y="1484785"/>
            <a:ext cx="11700000" cy="4796768"/>
          </a:xfrm>
        </p:spPr>
        <p:txBody>
          <a:bodyPr/>
          <a:lstStyle/>
          <a:p>
            <a:pPr algn="ctr"/>
            <a:r>
              <a:rPr lang="en-US" sz="2800" u="sng" dirty="0"/>
              <a:t>Use Case 6: Investment </a:t>
            </a:r>
            <a:r>
              <a:rPr lang="en-US" sz="2800" u="sng" dirty="0" smtClean="0"/>
              <a:t>Management</a:t>
            </a:r>
          </a:p>
          <a:p>
            <a:endParaRPr lang="en-IN" u="sng" dirty="0"/>
          </a:p>
          <a:p>
            <a:pPr marL="457200" lvl="0" indent="-457200" algn="just">
              <a:buFont typeface="+mj-lt"/>
              <a:buAutoNum type="arabicPeriod"/>
            </a:pPr>
            <a:r>
              <a:rPr lang="en-US" dirty="0"/>
              <a:t>Consumers can choose to invest in gold, silver and mutual funds.</a:t>
            </a:r>
            <a:endParaRPr lang="en-IN" dirty="0"/>
          </a:p>
          <a:p>
            <a:pPr marL="457200" lvl="0" indent="-457200" algn="just">
              <a:buFont typeface="+mj-lt"/>
              <a:buAutoNum type="arabicPeriod"/>
            </a:pPr>
            <a:r>
              <a:rPr lang="en-US" dirty="0"/>
              <a:t>Consumers must be able to view the current gold/silver price as on date.</a:t>
            </a:r>
            <a:endParaRPr lang="en-IN" dirty="0"/>
          </a:p>
          <a:p>
            <a:pPr marL="457200" lvl="0" indent="-457200" algn="just">
              <a:buFont typeface="+mj-lt"/>
              <a:buAutoNum type="arabicPeriod"/>
            </a:pPr>
            <a:r>
              <a:rPr lang="en-US" dirty="0"/>
              <a:t>Consumers must be able to see various mutual funds plans offered on IBS.</a:t>
            </a:r>
            <a:endParaRPr lang="en-IN" dirty="0"/>
          </a:p>
          <a:p>
            <a:pPr marL="457200" lvl="0" indent="-457200" algn="just">
              <a:buFont typeface="+mj-lt"/>
              <a:buAutoNum type="arabicPeriod"/>
            </a:pPr>
            <a:r>
              <a:rPr lang="en-US" dirty="0"/>
              <a:t>Bank representative shall be constantly updating the mutual funds plans.</a:t>
            </a:r>
            <a:endParaRPr lang="en-IN" dirty="0"/>
          </a:p>
          <a:p>
            <a:pPr marL="457200" lvl="0" indent="-457200" algn="just">
              <a:buFont typeface="+mj-lt"/>
              <a:buAutoNum type="arabicPeriod"/>
            </a:pPr>
            <a:r>
              <a:rPr lang="en-US" dirty="0"/>
              <a:t>Consumer can purchase gold or silver or deposit in mutual funds.</a:t>
            </a:r>
            <a:endParaRPr lang="en-IN" dirty="0"/>
          </a:p>
          <a:p>
            <a:pPr marL="457200" lvl="0" indent="-457200" algn="just">
              <a:buFont typeface="+mj-lt"/>
              <a:buAutoNum type="arabicPeriod"/>
            </a:pPr>
            <a:r>
              <a:rPr lang="en-US" dirty="0"/>
              <a:t>Consumer can sell gold or silver or withdraw from mutual funds.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8806" y="380112"/>
            <a:ext cx="11125236" cy="1104900"/>
          </a:xfrm>
        </p:spPr>
        <p:txBody>
          <a:bodyPr/>
          <a:lstStyle/>
          <a:p>
            <a:pPr algn="ctr"/>
            <a:r>
              <a:rPr lang="en-IN" u="sng" dirty="0" smtClean="0"/>
              <a:t>Scope</a:t>
            </a:r>
            <a:endParaRPr lang="en-GB" u="sn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48806" y="836712"/>
            <a:ext cx="11557282" cy="4320480"/>
          </a:xfrm>
        </p:spPr>
        <p:txBody>
          <a:bodyPr/>
          <a:lstStyle/>
          <a:p>
            <a:pPr algn="l"/>
            <a:endParaRPr lang="en-US" sz="2000" u="sng" dirty="0" smtClean="0"/>
          </a:p>
          <a:p>
            <a:pPr algn="l"/>
            <a:endParaRPr lang="en-US" sz="2000" u="sng" dirty="0"/>
          </a:p>
          <a:p>
            <a:pPr algn="l"/>
            <a:r>
              <a:rPr lang="en-US" sz="2000" u="sng" dirty="0" smtClean="0">
                <a:solidFill>
                  <a:schemeClr val="tx1"/>
                </a:solidFill>
              </a:rPr>
              <a:t>In </a:t>
            </a:r>
            <a:r>
              <a:rPr lang="en-US" sz="2000" u="sng" dirty="0">
                <a:solidFill>
                  <a:schemeClr val="tx1"/>
                </a:solidFill>
              </a:rPr>
              <a:t>Scope:</a:t>
            </a:r>
            <a:endParaRPr lang="en-IN" sz="2000" dirty="0">
              <a:solidFill>
                <a:schemeClr val="tx1"/>
              </a:solidFill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/>
                </a:solidFill>
              </a:rPr>
              <a:t>All the requirements are fulfilled.</a:t>
            </a:r>
          </a:p>
          <a:p>
            <a:pPr lvl="0" algn="l"/>
            <a:endParaRPr lang="en-IN" sz="1800" dirty="0">
              <a:solidFill>
                <a:schemeClr val="tx1"/>
              </a:solidFill>
            </a:endParaRPr>
          </a:p>
          <a:p>
            <a:pPr algn="l"/>
            <a:r>
              <a:rPr lang="en-US" sz="2000" u="sng" dirty="0">
                <a:solidFill>
                  <a:schemeClr val="tx1"/>
                </a:solidFill>
              </a:rPr>
              <a:t>Out Scope:</a:t>
            </a:r>
            <a:endParaRPr lang="en-IN" sz="2000" dirty="0">
              <a:solidFill>
                <a:schemeClr val="tx1"/>
              </a:solidFill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/>
                </a:solidFill>
              </a:rPr>
              <a:t>No option to invest in SIP (Systematic Investment Plan).</a:t>
            </a:r>
            <a:endParaRPr lang="en-IN" sz="1800" b="0" dirty="0">
              <a:solidFill>
                <a:schemeClr val="tx1"/>
              </a:solidFill>
            </a:endParaRPr>
          </a:p>
          <a:p>
            <a:pPr algn="l"/>
            <a:endParaRPr lang="en-IN" dirty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8806" y="380112"/>
            <a:ext cx="11125236" cy="1104900"/>
          </a:xfrm>
        </p:spPr>
        <p:txBody>
          <a:bodyPr/>
          <a:lstStyle/>
          <a:p>
            <a:pPr algn="ctr"/>
            <a:r>
              <a:rPr lang="en-IN" dirty="0"/>
              <a:t>Assumptions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48806" y="836712"/>
            <a:ext cx="11557282" cy="4320480"/>
          </a:xfrm>
        </p:spPr>
        <p:txBody>
          <a:bodyPr/>
          <a:lstStyle/>
          <a:p>
            <a:pPr algn="l"/>
            <a:endParaRPr lang="en-US" sz="2000" b="0" u="sng" dirty="0" smtClean="0"/>
          </a:p>
          <a:p>
            <a:pPr algn="l"/>
            <a:endParaRPr lang="en-US" sz="2000" b="0" u="sng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chemeClr val="tx1"/>
                </a:solidFill>
              </a:rPr>
              <a:t>All </a:t>
            </a:r>
            <a:r>
              <a:rPr lang="en-US" sz="2000" b="0" dirty="0">
                <a:solidFill>
                  <a:schemeClr val="tx1"/>
                </a:solidFill>
              </a:rPr>
              <a:t>measurements are in grams</a:t>
            </a:r>
            <a:r>
              <a:rPr lang="en-US" sz="2000" b="0" dirty="0" smtClean="0">
                <a:solidFill>
                  <a:schemeClr val="tx1"/>
                </a:solidFill>
              </a:rPr>
              <a:t>.</a:t>
            </a:r>
            <a:endParaRPr lang="en-IN" sz="2000" b="0" dirty="0">
              <a:solidFill>
                <a:schemeClr val="tx1"/>
              </a:solidFill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tx1"/>
                </a:solidFill>
              </a:rPr>
              <a:t>All the transactions take place in Rupee currency.</a:t>
            </a:r>
            <a:endParaRPr lang="en-IN" sz="2000" b="0" dirty="0">
              <a:solidFill>
                <a:schemeClr val="tx1"/>
              </a:solidFill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tx1"/>
                </a:solidFill>
              </a:rPr>
              <a:t>The price of one unit of a Mutual fund is determined by bank </a:t>
            </a:r>
            <a:r>
              <a:rPr lang="en-US" sz="2000" b="0" dirty="0" smtClean="0">
                <a:solidFill>
                  <a:schemeClr val="tx1"/>
                </a:solidFill>
              </a:rPr>
              <a:t>representative</a:t>
            </a:r>
            <a:r>
              <a:rPr lang="en-US" sz="2000" b="0" dirty="0">
                <a:solidFill>
                  <a:schemeClr val="tx1"/>
                </a:solidFill>
              </a:rPr>
              <a:t> </a:t>
            </a:r>
            <a:r>
              <a:rPr lang="en-US" sz="2000" b="0" dirty="0" smtClean="0">
                <a:solidFill>
                  <a:schemeClr val="tx1"/>
                </a:solidFill>
              </a:rPr>
              <a:t>in a particular mutual fund plan.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chemeClr val="tx1"/>
                </a:solidFill>
              </a:rPr>
              <a:t>Customer can withdraw his/her complete investment from a particular mutual fund.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chemeClr val="tx1"/>
                </a:solidFill>
              </a:rPr>
              <a:t>Bank representative cannot delete existing mutual fund plans.</a:t>
            </a:r>
            <a:endParaRPr lang="en-IN" sz="2000" b="0" dirty="0">
              <a:solidFill>
                <a:schemeClr val="tx1"/>
              </a:solidFill>
            </a:endParaRPr>
          </a:p>
          <a:p>
            <a:pPr lvl="0" algn="l"/>
            <a:endParaRPr lang="en-IN" sz="2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63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348" y="692697"/>
            <a:ext cx="11700000" cy="5588856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1700808"/>
            <a:ext cx="3025635" cy="3016512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083752961"/>
              </p:ext>
            </p:extLst>
          </p:nvPr>
        </p:nvGraphicFramePr>
        <p:xfrm>
          <a:off x="5519936" y="908720"/>
          <a:ext cx="5904656" cy="48695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630623" y="4976022"/>
            <a:ext cx="144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Customer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2352233" y="53138"/>
            <a:ext cx="734416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accent1"/>
                </a:solidFill>
              </a:rPr>
              <a:t>Functions </a:t>
            </a:r>
            <a:r>
              <a:rPr lang="en-IN" sz="2800" dirty="0" smtClean="0">
                <a:solidFill>
                  <a:schemeClr val="accent1"/>
                </a:solidFill>
              </a:rPr>
              <a:t>of A Customer</a:t>
            </a:r>
            <a:endParaRPr lang="en-IN" sz="2800" dirty="0">
              <a:solidFill>
                <a:schemeClr val="accent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751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92696"/>
            <a:ext cx="11699875" cy="5589042"/>
          </a:xfrm>
        </p:spPr>
        <p:txBody>
          <a:bodyPr>
            <a:normAutofit/>
          </a:bodyPr>
          <a:lstStyle/>
          <a:p>
            <a:pPr algn="ctr"/>
            <a:r>
              <a:rPr lang="en-IN" sz="2800" dirty="0" smtClean="0">
                <a:solidFill>
                  <a:schemeClr val="accent1"/>
                </a:solidFill>
              </a:rPr>
              <a:t>Functions of Bank Representative</a:t>
            </a:r>
            <a:endParaRPr lang="en-IN" sz="2800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2348880"/>
            <a:ext cx="2448272" cy="2448272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619730758"/>
              </p:ext>
            </p:extLst>
          </p:nvPr>
        </p:nvGraphicFramePr>
        <p:xfrm>
          <a:off x="4655840" y="1988441"/>
          <a:ext cx="5648176" cy="35014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85008" y="4965262"/>
            <a:ext cx="2578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Bank Representative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008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Changes Suggested in Last Sprint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1. A line between </a:t>
            </a:r>
            <a:r>
              <a:rPr lang="en-IN" dirty="0" smtClean="0"/>
              <a:t>rows </a:t>
            </a:r>
            <a:r>
              <a:rPr lang="en-IN" dirty="0"/>
              <a:t>and </a:t>
            </a:r>
            <a:r>
              <a:rPr lang="en-IN" dirty="0" smtClean="0"/>
              <a:t>column </a:t>
            </a:r>
            <a:r>
              <a:rPr lang="en-IN" dirty="0"/>
              <a:t>names </a:t>
            </a:r>
          </a:p>
          <a:p>
            <a:pPr>
              <a:lnSpc>
                <a:spcPct val="150000"/>
              </a:lnSpc>
            </a:pPr>
            <a:r>
              <a:rPr lang="en-IN" dirty="0"/>
              <a:t>2. Linking with other </a:t>
            </a:r>
            <a:r>
              <a:rPr lang="en-IN" dirty="0" smtClean="0"/>
              <a:t>use cases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3. </a:t>
            </a:r>
            <a:r>
              <a:rPr lang="en-IN" dirty="0" smtClean="0"/>
              <a:t>Proper formatting in Mutual Fund Table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4. </a:t>
            </a:r>
            <a:r>
              <a:rPr lang="en-IN" dirty="0" smtClean="0"/>
              <a:t>Transaction date-time </a:t>
            </a:r>
            <a:r>
              <a:rPr lang="en-IN" dirty="0"/>
              <a:t>format ( no need </a:t>
            </a:r>
            <a:r>
              <a:rPr lang="en-IN" dirty="0" smtClean="0"/>
              <a:t>of seconds </a:t>
            </a:r>
            <a:r>
              <a:rPr lang="en-IN" dirty="0"/>
              <a:t>in output)</a:t>
            </a:r>
          </a:p>
        </p:txBody>
      </p:sp>
    </p:spTree>
    <p:extLst>
      <p:ext uri="{BB962C8B-B14F-4D97-AF65-F5344CB8AC3E}">
        <p14:creationId xmlns:p14="http://schemas.microsoft.com/office/powerpoint/2010/main" val="85153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Table Format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51384" y="1556792"/>
            <a:ext cx="4392488" cy="4248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839416" y="1790011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chemeClr val="bg1"/>
                </a:solidFill>
              </a:rPr>
              <a:t>Column</a:t>
            </a:r>
            <a:r>
              <a:rPr lang="en-IN" sz="2000" dirty="0" smtClean="0"/>
              <a:t> </a:t>
            </a:r>
            <a:r>
              <a:rPr lang="en-IN" sz="2000" dirty="0" smtClean="0">
                <a:solidFill>
                  <a:schemeClr val="bg1"/>
                </a:solidFill>
              </a:rPr>
              <a:t>1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98280" y="1768303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chemeClr val="bg1"/>
                </a:solidFill>
              </a:rPr>
              <a:t>Column</a:t>
            </a:r>
            <a:r>
              <a:rPr lang="en-IN" sz="2000" dirty="0" smtClean="0"/>
              <a:t> </a:t>
            </a:r>
            <a:r>
              <a:rPr lang="en-IN" sz="2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9416" y="2494122"/>
            <a:ext cx="16561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Option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Option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Option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Option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Option 5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74244" y="2494122"/>
            <a:ext cx="16561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Option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Option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Option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Option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Option 5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12024" y="1556792"/>
            <a:ext cx="4392488" cy="4248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6562676" y="1827969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chemeClr val="bg1"/>
                </a:solidFill>
              </a:rPr>
              <a:t>Column</a:t>
            </a:r>
            <a:r>
              <a:rPr lang="en-IN" sz="2000" dirty="0" smtClean="0"/>
              <a:t> </a:t>
            </a:r>
            <a:r>
              <a:rPr lang="en-IN" sz="2000" dirty="0" smtClean="0">
                <a:solidFill>
                  <a:schemeClr val="bg1"/>
                </a:solidFill>
              </a:rPr>
              <a:t>1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04312" y="1827969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chemeClr val="bg1"/>
                </a:solidFill>
              </a:rPr>
              <a:t>Column</a:t>
            </a:r>
            <a:r>
              <a:rPr lang="en-IN" sz="2000" dirty="0" smtClean="0"/>
              <a:t> </a:t>
            </a:r>
            <a:r>
              <a:rPr lang="en-IN" sz="2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62676" y="2507235"/>
            <a:ext cx="16561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Option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Option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Option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Option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Option 5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904312" y="2494122"/>
            <a:ext cx="16561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Option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Option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Option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Option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Option 5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6562676" y="2348880"/>
            <a:ext cx="3781796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Arrow 19"/>
          <p:cNvSpPr/>
          <p:nvPr/>
        </p:nvSpPr>
        <p:spPr>
          <a:xfrm>
            <a:off x="5231904" y="3212976"/>
            <a:ext cx="864096" cy="468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48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gemini Master">
  <a:themeElements>
    <a:clrScheme name="Capgemini Palette">
      <a:dk1>
        <a:sysClr val="windowText" lastClr="000000"/>
      </a:dk1>
      <a:lt1>
        <a:srgbClr val="FFFFFF"/>
      </a:lt1>
      <a:dk2>
        <a:srgbClr val="2B0A3D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A220524B-0A71-4437-9042-A51560CDE696}" vid="{79A39874-D0F0-4AC5-82B1-94182A90E699}"/>
    </a:ext>
  </a:extLst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ppt-template</Template>
  <TotalTime>890</TotalTime>
  <Words>458</Words>
  <Application>Microsoft Office PowerPoint</Application>
  <PresentationFormat>Widescreen</PresentationFormat>
  <Paragraphs>164</Paragraphs>
  <Slides>18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Verdana</vt:lpstr>
      <vt:lpstr>Wingdings</vt:lpstr>
      <vt:lpstr>Capgemini Master</vt:lpstr>
      <vt:lpstr>think-cell Slide</vt:lpstr>
      <vt:lpstr>PowerPoint Presentation</vt:lpstr>
      <vt:lpstr>Integrated Banking System</vt:lpstr>
      <vt:lpstr>Integrated Banking System</vt:lpstr>
      <vt:lpstr>Scope</vt:lpstr>
      <vt:lpstr>Assumptions</vt:lpstr>
      <vt:lpstr>PowerPoint Presentation</vt:lpstr>
      <vt:lpstr>PowerPoint Presentation</vt:lpstr>
      <vt:lpstr>Changes Suggested in Last Sprint</vt:lpstr>
      <vt:lpstr>Table Format</vt:lpstr>
      <vt:lpstr>Linking Tables </vt:lpstr>
      <vt:lpstr>Data Format</vt:lpstr>
      <vt:lpstr>Time Date Format</vt:lpstr>
      <vt:lpstr>Additions in this Sprint</vt:lpstr>
      <vt:lpstr>New Functionality : Update NAV </vt:lpstr>
      <vt:lpstr>New Functionality : Switch Account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ppt template</dc:subject>
  <dc:creator>Maheshwari, Mukul</dc:creator>
  <cp:lastModifiedBy>SONI, SHARAD</cp:lastModifiedBy>
  <cp:revision>90</cp:revision>
  <dcterms:created xsi:type="dcterms:W3CDTF">2019-10-22T07:29:09Z</dcterms:created>
  <dcterms:modified xsi:type="dcterms:W3CDTF">2019-10-31T08:11:03Z</dcterms:modified>
</cp:coreProperties>
</file>