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5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4556-8EEB-3540-9970-279EABAC4E44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D229-1206-EF4A-9185-D92CAF94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ES2015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Future of </a:t>
            </a:r>
            <a:r>
              <a:rPr lang="en-US" dirty="0"/>
              <a:t>J</a:t>
            </a:r>
            <a:r>
              <a:rPr lang="en-US" dirty="0" smtClean="0"/>
              <a:t>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9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that implement Iterators</a:t>
            </a:r>
          </a:p>
          <a:p>
            <a:r>
              <a:rPr lang="en-US" dirty="0" smtClean="0"/>
              <a:t>Array, Map, Set, String, etc.</a:t>
            </a:r>
          </a:p>
          <a:p>
            <a:r>
              <a:rPr lang="en-US" dirty="0" smtClean="0"/>
              <a:t>Plain JavaScript Objects are NOT </a:t>
            </a:r>
            <a:r>
              <a:rPr lang="en-US" dirty="0" err="1"/>
              <a:t>I</a:t>
            </a:r>
            <a:r>
              <a:rPr lang="en-US" dirty="0" err="1" smtClean="0"/>
              <a:t>terables</a:t>
            </a:r>
            <a:endParaRPr lang="en-US" dirty="0" smtClean="0"/>
          </a:p>
          <a:p>
            <a:pPr lvl="1"/>
            <a:r>
              <a:rPr lang="en-US" dirty="0" smtClean="0"/>
              <a:t>But you can create a custom iterator for any object</a:t>
            </a:r>
          </a:p>
          <a:p>
            <a:r>
              <a:rPr lang="en-US" dirty="0" smtClean="0">
                <a:latin typeface="Courier New"/>
                <a:cs typeface="Courier New"/>
              </a:rPr>
              <a:t>for</a:t>
            </a:r>
            <a:r>
              <a:rPr lang="is-IS" dirty="0" smtClean="0">
                <a:latin typeface="Courier New"/>
                <a:cs typeface="Courier New"/>
              </a:rPr>
              <a:t>…of</a:t>
            </a:r>
            <a:endParaRPr lang="is-IS" dirty="0" smtClean="0">
              <a:cs typeface="Courier New"/>
            </a:endParaRPr>
          </a:p>
          <a:p>
            <a:pPr lvl="1"/>
            <a:r>
              <a:rPr lang="is-IS" dirty="0" smtClean="0">
                <a:cs typeface="Courier New"/>
              </a:rPr>
              <a:t>Easy way to iterate over any Iterable collection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2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ourier New"/>
              </a:rPr>
              <a:t>Rest </a:t>
            </a:r>
            <a:r>
              <a:rPr lang="en-US" dirty="0" err="1" smtClean="0">
                <a:latin typeface="+mn-lt"/>
                <a:cs typeface="Courier New"/>
              </a:rPr>
              <a:t>Params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an unlimited number of parameters to a function</a:t>
            </a:r>
          </a:p>
          <a:p>
            <a:r>
              <a:rPr lang="en-US" dirty="0" smtClean="0"/>
              <a:t>Use the ellipsis operator (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Extra params will be packed into an array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257300" lvl="3" indent="0">
              <a:buNone/>
            </a:pPr>
            <a:r>
              <a:rPr lang="en-US" b="1" dirty="0">
                <a:latin typeface="Courier New"/>
                <a:cs typeface="Courier New"/>
              </a:rPr>
              <a:t>function </a:t>
            </a:r>
            <a:r>
              <a:rPr lang="en-US" i="1" dirty="0" err="1" smtClean="0">
                <a:effectLst/>
                <a:latin typeface="Courier New"/>
                <a:cs typeface="Courier New"/>
              </a:rPr>
              <a:t>logAll</a:t>
            </a:r>
            <a:r>
              <a:rPr lang="en-US" dirty="0" smtClean="0">
                <a:latin typeface="Courier New"/>
                <a:cs typeface="Courier New"/>
              </a:rPr>
              <a:t>(param1, ...</a:t>
            </a:r>
            <a:r>
              <a:rPr lang="en-US" dirty="0" err="1" smtClean="0">
                <a:latin typeface="Courier New"/>
                <a:cs typeface="Courier New"/>
              </a:rPr>
              <a:t>otherParams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1257300" lvl="3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is-IS" dirty="0" smtClean="0">
                <a:latin typeface="Courier New"/>
                <a:cs typeface="Courier New"/>
              </a:rPr>
              <a:t>...</a:t>
            </a:r>
          </a:p>
          <a:p>
            <a:pPr marL="1257300" lvl="3" indent="0">
              <a:buNone/>
            </a:pPr>
            <a:r>
              <a:rPr lang="is-IS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59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83080"/>
          </a:xfrm>
        </p:spPr>
        <p:txBody>
          <a:bodyPr>
            <a:normAutofit/>
          </a:bodyPr>
          <a:lstStyle/>
          <a:p>
            <a:r>
              <a:rPr lang="en-US" dirty="0" smtClean="0"/>
              <a:t>Spread an array into multiple function parameters</a:t>
            </a:r>
          </a:p>
          <a:p>
            <a:r>
              <a:rPr lang="en-US" dirty="0"/>
              <a:t>Use the ellipsis operator (</a:t>
            </a:r>
            <a:r>
              <a:rPr lang="is-IS" dirty="0"/>
              <a:t>…</a:t>
            </a:r>
            <a:r>
              <a:rPr lang="is-I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19468"/>
            <a:ext cx="8229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00100" lvl="2"/>
            <a:endParaRPr lang="en-US" b="1" dirty="0" smtClean="0">
              <a:ln>
                <a:solidFill>
                  <a:schemeClr val="tx1"/>
                </a:solidFill>
              </a:ln>
              <a:latin typeface="Courier New"/>
              <a:cs typeface="Courier New"/>
            </a:endParaRPr>
          </a:p>
          <a:p>
            <a:pPr marL="800100" lvl="2"/>
            <a:r>
              <a:rPr lang="en-US" b="1" dirty="0" smtClean="0">
                <a:latin typeface="Courier New"/>
                <a:cs typeface="Courier New"/>
              </a:rPr>
              <a:t>function </a:t>
            </a:r>
            <a:r>
              <a:rPr lang="en-US" i="1" dirty="0" err="1">
                <a:latin typeface="Courier New"/>
                <a:cs typeface="Courier New"/>
              </a:rPr>
              <a:t>doSomething</a:t>
            </a:r>
            <a:r>
              <a:rPr lang="en-US" dirty="0">
                <a:latin typeface="Courier New"/>
                <a:cs typeface="Courier New"/>
              </a:rPr>
              <a:t>(param1, param2, param3){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// ...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}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let </a:t>
            </a:r>
            <a:r>
              <a:rPr lang="en-US" b="1" i="1" dirty="0" err="1">
                <a:latin typeface="Courier New"/>
                <a:cs typeface="Courier New"/>
              </a:rPr>
              <a:t>someArray</a:t>
            </a:r>
            <a:r>
              <a:rPr lang="en-US" b="1" i="1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[</a:t>
            </a:r>
            <a:r>
              <a:rPr lang="en-US" b="1" dirty="0"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>
                <a:latin typeface="Courier New"/>
                <a:cs typeface="Courier New"/>
              </a:rPr>
              <a:t>'pear'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>
                <a:latin typeface="Courier New"/>
                <a:cs typeface="Courier New"/>
              </a:rPr>
              <a:t>'bacon'</a:t>
            </a:r>
            <a:r>
              <a:rPr lang="en-US" dirty="0">
                <a:latin typeface="Courier New"/>
                <a:cs typeface="Courier New"/>
              </a:rPr>
              <a:t>];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i="1" dirty="0" err="1">
                <a:latin typeface="Courier New"/>
                <a:cs typeface="Courier New"/>
              </a:rPr>
              <a:t>doSomething</a:t>
            </a:r>
            <a:r>
              <a:rPr lang="en-US" dirty="0" smtClean="0">
                <a:latin typeface="Courier New"/>
                <a:cs typeface="Courier New"/>
              </a:rPr>
              <a:t>(...</a:t>
            </a:r>
            <a:r>
              <a:rPr lang="en-US" b="1" i="1" dirty="0" err="1" smtClean="0">
                <a:latin typeface="Courier New"/>
                <a:cs typeface="Courier New"/>
              </a:rPr>
              <a:t>someArray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800100" lvl="2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028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12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Quickly assign array elements to individual variables</a:t>
            </a:r>
          </a:p>
          <a:p>
            <a:r>
              <a:rPr lang="en-US" dirty="0" smtClean="0"/>
              <a:t>Useful for Hash Map iterators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3203122"/>
            <a:ext cx="8229599" cy="2221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 err="1" smtClean="0"/>
              <a:t>Destructuring</a:t>
            </a:r>
            <a:r>
              <a:rPr lang="en-US" dirty="0" smtClean="0"/>
              <a:t>: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users </a:t>
            </a:r>
            <a:r>
              <a:rPr lang="en-US" sz="1400" dirty="0">
                <a:latin typeface="Courier New"/>
                <a:cs typeface="Courier New"/>
              </a:rPr>
              <a:t>= [</a:t>
            </a:r>
            <a:r>
              <a:rPr lang="en-US" sz="1400" b="1" dirty="0">
                <a:latin typeface="Courier New"/>
                <a:cs typeface="Courier New"/>
              </a:rPr>
              <a:t>'Sam'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dirty="0">
                <a:latin typeface="Courier New"/>
                <a:cs typeface="Courier New"/>
              </a:rPr>
              <a:t>'Jack'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dirty="0">
                <a:latin typeface="Courier New"/>
                <a:cs typeface="Courier New"/>
              </a:rPr>
              <a:t>'Jill'</a:t>
            </a:r>
            <a:r>
              <a:rPr lang="en-US" sz="1400" dirty="0">
                <a:latin typeface="Courier New"/>
                <a:cs typeface="Courier New"/>
              </a:rPr>
              <a:t>]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a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i="1" dirty="0">
                <a:latin typeface="Courier New"/>
                <a:cs typeface="Courier New"/>
              </a:rPr>
              <a:t>users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>
                <a:latin typeface="Courier New"/>
                <a:cs typeface="Courier New"/>
              </a:rPr>
              <a:t>0</a:t>
            </a:r>
            <a:r>
              <a:rPr lang="en-US" sz="1400" dirty="0">
                <a:latin typeface="Courier New"/>
                <a:cs typeface="Courier New"/>
              </a:rPr>
              <a:t>]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b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i="1" dirty="0">
                <a:latin typeface="Courier New"/>
                <a:cs typeface="Courier New"/>
              </a:rPr>
              <a:t>users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>
                <a:latin typeface="Courier New"/>
                <a:cs typeface="Courier New"/>
              </a:rPr>
              <a:t>1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c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i="1" dirty="0">
                <a:latin typeface="Courier New"/>
                <a:cs typeface="Courier New"/>
              </a:rPr>
              <a:t>users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>
                <a:latin typeface="Courier New"/>
                <a:cs typeface="Courier New"/>
              </a:rPr>
              <a:t>2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Destructuring</a:t>
            </a:r>
            <a:r>
              <a:rPr lang="en-US" dirty="0" smtClean="0"/>
              <a:t>: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users </a:t>
            </a:r>
            <a:r>
              <a:rPr lang="en-US" sz="1400" dirty="0">
                <a:latin typeface="Courier New"/>
                <a:cs typeface="Courier New"/>
              </a:rPr>
              <a:t>= [</a:t>
            </a:r>
            <a:r>
              <a:rPr lang="en-US" sz="1400" b="1" dirty="0">
                <a:latin typeface="Courier New"/>
                <a:cs typeface="Courier New"/>
              </a:rPr>
              <a:t>'Sam'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dirty="0">
                <a:latin typeface="Courier New"/>
                <a:cs typeface="Courier New"/>
              </a:rPr>
              <a:t>'Jack'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dirty="0">
                <a:latin typeface="Courier New"/>
                <a:cs typeface="Courier New"/>
              </a:rPr>
              <a:t>'Jill'</a:t>
            </a:r>
            <a:r>
              <a:rPr lang="en-US" sz="1400" dirty="0">
                <a:latin typeface="Courier New"/>
                <a:cs typeface="Courier New"/>
              </a:rPr>
              <a:t>]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b="1" i="1" dirty="0">
                <a:latin typeface="Courier New"/>
                <a:cs typeface="Courier New"/>
              </a:rPr>
              <a:t>a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i="1" dirty="0">
                <a:latin typeface="Courier New"/>
                <a:cs typeface="Courier New"/>
              </a:rPr>
              <a:t>b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i="1" dirty="0">
                <a:latin typeface="Courier New"/>
                <a:cs typeface="Courier New"/>
              </a:rPr>
              <a:t>c</a:t>
            </a:r>
            <a:r>
              <a:rPr lang="en-US" sz="1400" dirty="0">
                <a:latin typeface="Courier New"/>
                <a:cs typeface="Courier New"/>
              </a:rPr>
              <a:t>] = </a:t>
            </a:r>
            <a:r>
              <a:rPr lang="en-US" sz="1400" b="1" i="1" dirty="0">
                <a:latin typeface="Courier New"/>
                <a:cs typeface="Courier New"/>
              </a:rPr>
              <a:t>users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993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Initializer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3350"/>
          </a:xfrm>
        </p:spPr>
        <p:txBody>
          <a:bodyPr/>
          <a:lstStyle/>
          <a:p>
            <a:r>
              <a:rPr lang="en-US" dirty="0" smtClean="0"/>
              <a:t>Quickly assign variable values to objects when key name is the same as the variable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91060"/>
            <a:ext cx="8229599" cy="2157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Without Shorthand:</a:t>
            </a:r>
          </a:p>
          <a:p>
            <a:endParaRPr lang="en-US" dirty="0" smtClean="0"/>
          </a:p>
          <a:p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name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dirty="0">
                <a:latin typeface="Courier New"/>
                <a:cs typeface="Courier New"/>
              </a:rPr>
              <a:t>"Sam"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age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dirty="0">
                <a:latin typeface="Courier New"/>
                <a:cs typeface="Courier New"/>
              </a:rPr>
              <a:t>"45"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b="1" i="1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{</a:t>
            </a:r>
            <a:r>
              <a:rPr lang="en-US" sz="1400" b="1" dirty="0">
                <a:latin typeface="Courier New"/>
                <a:cs typeface="Courier New"/>
              </a:rPr>
              <a:t>name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b="1" i="1" dirty="0">
                <a:latin typeface="Courier New"/>
                <a:cs typeface="Courier New"/>
              </a:rPr>
              <a:t>name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dirty="0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b="1" i="1" dirty="0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}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With Shorthand:</a:t>
            </a:r>
          </a:p>
          <a:p>
            <a:endParaRPr lang="en-US" dirty="0"/>
          </a:p>
          <a:p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name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dirty="0">
                <a:latin typeface="Courier New"/>
                <a:cs typeface="Courier New"/>
              </a:rPr>
              <a:t>"Sam"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age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dirty="0">
                <a:latin typeface="Courier New"/>
                <a:cs typeface="Courier New"/>
              </a:rPr>
              <a:t>"45"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let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b="1" i="1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{</a:t>
            </a:r>
            <a:r>
              <a:rPr lang="en-US" sz="1400" b="1" i="1" dirty="0">
                <a:latin typeface="Courier New"/>
                <a:cs typeface="Courier New"/>
              </a:rPr>
              <a:t>name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i="1" dirty="0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9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12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Quickly assign Object elements to individual variables</a:t>
            </a:r>
          </a:p>
          <a:p>
            <a:r>
              <a:rPr lang="en-US" dirty="0" smtClean="0"/>
              <a:t>Useful for function options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03122"/>
            <a:ext cx="8229599" cy="2646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 err="1" smtClean="0"/>
              <a:t>Destructuring</a:t>
            </a:r>
            <a:r>
              <a:rPr lang="en-US" dirty="0" smtClean="0"/>
              <a:t>: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b="1" i="1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{</a:t>
            </a:r>
            <a:r>
              <a:rPr lang="en-US" sz="1400" b="1" dirty="0">
                <a:latin typeface="Courier New"/>
                <a:cs typeface="Courier New"/>
              </a:rPr>
              <a:t>first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b="1" dirty="0">
                <a:latin typeface="Courier New"/>
                <a:cs typeface="Courier New"/>
              </a:rPr>
              <a:t>'Sam'</a:t>
            </a:r>
            <a:r>
              <a:rPr lang="en-US" sz="1400" dirty="0">
                <a:latin typeface="Courier New"/>
                <a:cs typeface="Courier New"/>
              </a:rPr>
              <a:t>,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</a:t>
            </a:r>
            <a:r>
              <a:rPr lang="en-US" sz="1400" b="1" dirty="0">
                <a:latin typeface="Courier New"/>
                <a:cs typeface="Courier New"/>
              </a:rPr>
              <a:t>last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b="1" dirty="0">
                <a:latin typeface="Courier New"/>
                <a:cs typeface="Courier New"/>
              </a:rPr>
              <a:t>'Williams'</a:t>
            </a:r>
            <a:r>
              <a:rPr lang="en-US" sz="1400" dirty="0">
                <a:latin typeface="Courier New"/>
                <a:cs typeface="Courier New"/>
              </a:rPr>
              <a:t>,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</a:t>
            </a:r>
            <a:r>
              <a:rPr lang="en-US" sz="1400" b="1" dirty="0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>
                <a:latin typeface="Courier New"/>
                <a:cs typeface="Courier New"/>
              </a:rPr>
              <a:t>45</a:t>
            </a:r>
            <a:r>
              <a:rPr lang="en-US" sz="1400" dirty="0">
                <a:latin typeface="Courier New"/>
                <a:cs typeface="Courier New"/>
              </a:rPr>
              <a:t>};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first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dirty="0" err="1">
                <a:latin typeface="Courier New"/>
                <a:cs typeface="Courier New"/>
              </a:rPr>
              <a:t>.</a:t>
            </a:r>
            <a:r>
              <a:rPr lang="en-US" sz="1400" b="1" dirty="0" err="1">
                <a:latin typeface="Courier New"/>
                <a:cs typeface="Courier New"/>
              </a:rPr>
              <a:t>first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last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dirty="0" err="1">
                <a:latin typeface="Courier New"/>
                <a:cs typeface="Courier New"/>
              </a:rPr>
              <a:t>.</a:t>
            </a:r>
            <a:r>
              <a:rPr lang="en-US" sz="1400" b="1" dirty="0" err="1">
                <a:latin typeface="Courier New"/>
                <a:cs typeface="Courier New"/>
              </a:rPr>
              <a:t>last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>
                <a:latin typeface="Courier New"/>
                <a:cs typeface="Courier New"/>
              </a:rPr>
              <a:t>age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dirty="0" err="1">
                <a:latin typeface="Courier New"/>
                <a:cs typeface="Courier New"/>
              </a:rPr>
              <a:t>.</a:t>
            </a:r>
            <a:r>
              <a:rPr lang="en-US" sz="1400" b="1" dirty="0" err="1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endParaRPr lang="en-US" sz="14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Destructuring</a:t>
            </a:r>
            <a:r>
              <a:rPr lang="en-US" dirty="0" smtClean="0"/>
              <a:t>: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b="1" i="1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{</a:t>
            </a:r>
            <a:r>
              <a:rPr lang="en-US" sz="1400" b="1" dirty="0">
                <a:latin typeface="Courier New"/>
                <a:cs typeface="Courier New"/>
              </a:rPr>
              <a:t>first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b="1" dirty="0">
                <a:latin typeface="Courier New"/>
                <a:cs typeface="Courier New"/>
              </a:rPr>
              <a:t>'Sam'</a:t>
            </a:r>
            <a:r>
              <a:rPr lang="en-US" sz="1400" dirty="0">
                <a:latin typeface="Courier New"/>
                <a:cs typeface="Courier New"/>
              </a:rPr>
              <a:t>,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</a:t>
            </a:r>
            <a:r>
              <a:rPr lang="en-US" sz="1400" b="1" dirty="0">
                <a:latin typeface="Courier New"/>
                <a:cs typeface="Courier New"/>
              </a:rPr>
              <a:t>last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b="1" dirty="0">
                <a:latin typeface="Courier New"/>
                <a:cs typeface="Courier New"/>
              </a:rPr>
              <a:t>'Williams'</a:t>
            </a:r>
            <a:r>
              <a:rPr lang="en-US" sz="1400" dirty="0">
                <a:latin typeface="Courier New"/>
                <a:cs typeface="Courier New"/>
              </a:rPr>
              <a:t>,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</a:t>
            </a:r>
            <a:r>
              <a:rPr lang="en-US" sz="1400" b="1" dirty="0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>
                <a:latin typeface="Courier New"/>
                <a:cs typeface="Courier New"/>
              </a:rPr>
              <a:t>45</a:t>
            </a:r>
            <a:r>
              <a:rPr lang="en-US" sz="1400" dirty="0">
                <a:latin typeface="Courier New"/>
                <a:cs typeface="Courier New"/>
              </a:rPr>
              <a:t>};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let </a:t>
            </a:r>
            <a:r>
              <a:rPr lang="en-US" sz="1400" dirty="0">
                <a:latin typeface="Courier New"/>
                <a:cs typeface="Courier New"/>
              </a:rPr>
              <a:t>{</a:t>
            </a:r>
            <a:r>
              <a:rPr lang="en-US" sz="1400" b="1" i="1" dirty="0">
                <a:latin typeface="Courier New"/>
                <a:cs typeface="Courier New"/>
              </a:rPr>
              <a:t>first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i="1" dirty="0">
                <a:latin typeface="Courier New"/>
                <a:cs typeface="Courier New"/>
              </a:rPr>
              <a:t>last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b="1" i="1" dirty="0">
                <a:latin typeface="Courier New"/>
                <a:cs typeface="Courier New"/>
              </a:rPr>
              <a:t>age</a:t>
            </a:r>
            <a:r>
              <a:rPr lang="en-US" sz="1400" dirty="0">
                <a:latin typeface="Courier New"/>
                <a:cs typeface="Courier New"/>
              </a:rPr>
              <a:t>} = </a:t>
            </a:r>
            <a:r>
              <a:rPr lang="en-US" sz="1400" b="1" i="1" dirty="0" err="1">
                <a:latin typeface="Courier New"/>
                <a:cs typeface="Courier New"/>
              </a:rPr>
              <a:t>obj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2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Hash Maps in JavaScript</a:t>
            </a:r>
          </a:p>
          <a:p>
            <a:r>
              <a:rPr lang="en-US" dirty="0" smtClean="0"/>
              <a:t>Keys can be anything, including Objects</a:t>
            </a:r>
          </a:p>
          <a:p>
            <a:r>
              <a:rPr lang="en-US" dirty="0" smtClean="0"/>
              <a:t>Quickly add, delete, and check for presence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let </a:t>
            </a:r>
            <a:r>
              <a:rPr lang="en-US" sz="1800" b="1" i="1" dirty="0">
                <a:latin typeface="Courier New"/>
                <a:cs typeface="Courier New"/>
              </a:rPr>
              <a:t>meals </a:t>
            </a:r>
            <a:r>
              <a:rPr lang="en-US" sz="1800" dirty="0">
                <a:latin typeface="Courier New"/>
                <a:cs typeface="Courier New"/>
              </a:rPr>
              <a:t>= </a:t>
            </a:r>
            <a:r>
              <a:rPr lang="en-US" sz="1800" b="1" dirty="0">
                <a:latin typeface="Courier New"/>
                <a:cs typeface="Courier New"/>
              </a:rPr>
              <a:t>new </a:t>
            </a:r>
            <a:r>
              <a:rPr lang="en-US" sz="1800" dirty="0">
                <a:latin typeface="Courier New"/>
                <a:cs typeface="Courier New"/>
              </a:rPr>
              <a:t>Map();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b="1" i="1" dirty="0" err="1">
                <a:latin typeface="Courier New"/>
                <a:cs typeface="Courier New"/>
              </a:rPr>
              <a:t>meals</a:t>
            </a:r>
            <a:r>
              <a:rPr lang="en-US" sz="1800" dirty="0" err="1">
                <a:latin typeface="Courier New"/>
                <a:cs typeface="Courier New"/>
              </a:rPr>
              <a:t>.</a:t>
            </a:r>
            <a:r>
              <a:rPr lang="en-US" sz="1800" dirty="0" err="1">
                <a:latin typeface="Courier New"/>
                <a:cs typeface="Courier New"/>
              </a:rPr>
              <a:t>set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latin typeface="Courier New"/>
                <a:cs typeface="Courier New"/>
              </a:rPr>
              <a:t>'breakfast'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b="1" dirty="0">
                <a:latin typeface="Courier New"/>
                <a:cs typeface="Courier New"/>
              </a:rPr>
              <a:t>'Captain Crunch'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87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Invented by Netscape in 1995</a:t>
            </a:r>
          </a:p>
          <a:p>
            <a:pPr lvl="1"/>
            <a:r>
              <a:rPr lang="en-US" dirty="0" smtClean="0"/>
              <a:t>Released as part of Netscape 2.0</a:t>
            </a:r>
          </a:p>
          <a:p>
            <a:pPr lvl="1"/>
            <a:r>
              <a:rPr lang="en-US" dirty="0" smtClean="0"/>
              <a:t>Named after Java, but not related to Java</a:t>
            </a:r>
          </a:p>
          <a:p>
            <a:r>
              <a:rPr lang="en-US" dirty="0" smtClean="0"/>
              <a:t>Adopted as a standard by ECMA in 1997</a:t>
            </a:r>
          </a:p>
          <a:p>
            <a:pPr lvl="1"/>
            <a:r>
              <a:rPr lang="en-US" dirty="0" smtClean="0"/>
              <a:t>Officially renamed </a:t>
            </a:r>
            <a:r>
              <a:rPr lang="en-US" dirty="0" err="1" smtClean="0"/>
              <a:t>ECMAScript</a:t>
            </a:r>
            <a:r>
              <a:rPr lang="en-US" dirty="0" smtClean="0"/>
              <a:t> (ES)</a:t>
            </a:r>
          </a:p>
          <a:p>
            <a:r>
              <a:rPr lang="en-US" dirty="0" smtClean="0"/>
              <a:t>ES2 released in 1998</a:t>
            </a:r>
          </a:p>
          <a:p>
            <a:r>
              <a:rPr lang="en-US" dirty="0" smtClean="0"/>
              <a:t>ES3 released in 1999</a:t>
            </a:r>
          </a:p>
          <a:p>
            <a:r>
              <a:rPr lang="en-US" strike="sngStrike" dirty="0" smtClean="0"/>
              <a:t>ES4</a:t>
            </a:r>
            <a:r>
              <a:rPr lang="en-US" dirty="0" smtClean="0"/>
              <a:t> scrapped in 2003</a:t>
            </a:r>
            <a:endParaRPr lang="en-US" strike="sngStrike" dirty="0" smtClean="0"/>
          </a:p>
          <a:p>
            <a:pPr lvl="1"/>
            <a:r>
              <a:rPr lang="en-US" dirty="0" smtClean="0"/>
              <a:t>competition, waning interest, lack of direction</a:t>
            </a:r>
            <a:endParaRPr lang="en-US" strike="sngStrike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4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AJAX (Web 2.0) proposed in 2008</a:t>
            </a:r>
          </a:p>
          <a:p>
            <a:pPr lvl="1"/>
            <a:r>
              <a:rPr lang="en-US" dirty="0" smtClean="0"/>
              <a:t>Sparked </a:t>
            </a:r>
            <a:r>
              <a:rPr lang="en-US" dirty="0" smtClean="0"/>
              <a:t>new interest in JavaScript</a:t>
            </a:r>
          </a:p>
          <a:p>
            <a:r>
              <a:rPr lang="en-US" dirty="0" smtClean="0"/>
              <a:t>ES5 released in </a:t>
            </a:r>
            <a:r>
              <a:rPr lang="en-US" dirty="0" smtClean="0"/>
              <a:t>2009 with support for AJAX</a:t>
            </a:r>
            <a:endParaRPr lang="en-US" dirty="0" smtClean="0"/>
          </a:p>
          <a:p>
            <a:pPr lvl="1"/>
            <a:r>
              <a:rPr lang="en-US" dirty="0" smtClean="0"/>
              <a:t>Quickly adopted </a:t>
            </a:r>
            <a:r>
              <a:rPr lang="en-US" dirty="0" smtClean="0"/>
              <a:t>by </a:t>
            </a:r>
            <a:r>
              <a:rPr lang="en-US" dirty="0" err="1" smtClean="0"/>
              <a:t>jQuery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ES6 released in June 2015 as ‘ES2015’</a:t>
            </a:r>
          </a:p>
          <a:p>
            <a:pPr lvl="1"/>
            <a:r>
              <a:rPr lang="en-US" dirty="0" smtClean="0"/>
              <a:t>Closer alignment with other programming languages</a:t>
            </a:r>
          </a:p>
          <a:p>
            <a:pPr lvl="2"/>
            <a:r>
              <a:rPr lang="en-US" dirty="0" smtClean="0"/>
              <a:t>Improved variable scope</a:t>
            </a:r>
          </a:p>
          <a:p>
            <a:pPr lvl="2"/>
            <a:r>
              <a:rPr lang="en-US" dirty="0" smtClean="0"/>
              <a:t>Classes, Iterators, Modules, Collections</a:t>
            </a:r>
          </a:p>
          <a:p>
            <a:pPr lvl="1"/>
            <a:r>
              <a:rPr lang="en-US" dirty="0" smtClean="0"/>
              <a:t>Incorporated into </a:t>
            </a:r>
            <a:r>
              <a:rPr lang="en-US" dirty="0" err="1" smtClean="0"/>
              <a:t>Node.js</a:t>
            </a:r>
            <a:r>
              <a:rPr lang="en-US" dirty="0" smtClean="0"/>
              <a:t> v4.0</a:t>
            </a:r>
          </a:p>
          <a:p>
            <a:pPr lvl="1"/>
            <a:r>
              <a:rPr lang="en-US" dirty="0" smtClean="0"/>
              <a:t>Not yet supported by Chrome, Firefox, or Safari</a:t>
            </a:r>
          </a:p>
          <a:p>
            <a:pPr lvl="2"/>
            <a:r>
              <a:rPr lang="en-US" dirty="0" smtClean="0"/>
              <a:t>Use Babel </a:t>
            </a:r>
            <a:r>
              <a:rPr lang="en-US" dirty="0" err="1" smtClean="0"/>
              <a:t>transpiler</a:t>
            </a:r>
            <a:r>
              <a:rPr lang="en-US" dirty="0" smtClean="0"/>
              <a:t> for client-side deployments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34840"/>
          </a:xfrm>
        </p:spPr>
        <p:txBody>
          <a:bodyPr numCol="2"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Template Strings</a:t>
            </a:r>
          </a:p>
          <a:p>
            <a:r>
              <a:rPr lang="en-US" dirty="0" smtClean="0"/>
              <a:t>Arrow Functions</a:t>
            </a:r>
          </a:p>
          <a:p>
            <a:r>
              <a:rPr lang="en-US" dirty="0" smtClean="0"/>
              <a:t>Default Function </a:t>
            </a:r>
            <a:r>
              <a:rPr lang="en-US" dirty="0" err="1" smtClean="0"/>
              <a:t>Params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Classes</a:t>
            </a:r>
          </a:p>
          <a:p>
            <a:r>
              <a:rPr lang="en-US" dirty="0" err="1" smtClean="0">
                <a:cs typeface="Courier New"/>
              </a:rPr>
              <a:t>Iterables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Spread Operator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smtClean="0"/>
              <a:t>Object Initializer Shorthand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smtClean="0">
                <a:cs typeface="Courier New"/>
              </a:rPr>
              <a:t>Hash Maps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875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r>
              <a:rPr lang="en-US" dirty="0" smtClean="0">
                <a:cs typeface="Courier New"/>
              </a:rPr>
              <a:t> replaces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Variables declared with </a:t>
            </a:r>
            <a:r>
              <a:rPr lang="en-US" dirty="0" smtClean="0">
                <a:latin typeface="Courier New"/>
                <a:cs typeface="Courier New"/>
              </a:rPr>
              <a:t>let</a:t>
            </a:r>
            <a:r>
              <a:rPr lang="en-US" dirty="0" smtClean="0">
                <a:cs typeface="Courier New"/>
              </a:rPr>
              <a:t> have block scope instead of function scope</a:t>
            </a:r>
          </a:p>
          <a:p>
            <a:pPr lvl="1"/>
            <a:r>
              <a:rPr lang="en-US" dirty="0" smtClean="0">
                <a:cs typeface="Courier New"/>
              </a:rPr>
              <a:t>Block scope is more familiar to most developers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const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Same as </a:t>
            </a:r>
            <a:r>
              <a:rPr lang="en-US" dirty="0" smtClean="0">
                <a:latin typeface="Courier New"/>
                <a:cs typeface="Courier New"/>
              </a:rPr>
              <a:t>let</a:t>
            </a:r>
            <a:r>
              <a:rPr lang="en-US" dirty="0" smtClean="0">
                <a:cs typeface="Courier New"/>
              </a:rPr>
              <a:t> but value cannot be changed</a:t>
            </a:r>
          </a:p>
          <a:p>
            <a:pPr lvl="1"/>
            <a:r>
              <a:rPr lang="en-US" dirty="0" smtClean="0">
                <a:cs typeface="Courier New"/>
              </a:rPr>
              <a:t>Can be used to clarify numeric literals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03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way to define strings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backticks</a:t>
            </a:r>
            <a:r>
              <a:rPr lang="en-US" dirty="0" smtClean="0"/>
              <a:t> as delimiters</a:t>
            </a:r>
          </a:p>
          <a:p>
            <a:r>
              <a:rPr lang="en-US" dirty="0" smtClean="0"/>
              <a:t>Inject code with </a:t>
            </a:r>
            <a:r>
              <a:rPr lang="en-US" dirty="0" smtClean="0">
                <a:latin typeface="Courier New"/>
                <a:cs typeface="Courier New"/>
              </a:rPr>
              <a:t>${</a:t>
            </a:r>
            <a:r>
              <a:rPr lang="is-IS" dirty="0" smtClean="0">
                <a:latin typeface="Courier New"/>
                <a:cs typeface="Courier New"/>
              </a:rPr>
              <a:t>…}</a:t>
            </a:r>
            <a:r>
              <a:rPr lang="is-IS" dirty="0" smtClean="0"/>
              <a:t> notation</a:t>
            </a:r>
          </a:p>
          <a:p>
            <a:r>
              <a:rPr lang="is-IS" dirty="0" smtClean="0"/>
              <a:t>Multiline support built-in</a:t>
            </a:r>
          </a:p>
          <a:p>
            <a:endParaRPr lang="is-IS" dirty="0"/>
          </a:p>
          <a:p>
            <a:pPr marL="1314450" lvl="3" indent="0">
              <a:buNone/>
            </a:pPr>
            <a:r>
              <a:rPr lang="en-US" dirty="0">
                <a:latin typeface="Courier New"/>
                <a:cs typeface="Courier New"/>
              </a:rPr>
              <a:t>let name </a:t>
            </a:r>
            <a:r>
              <a:rPr lang="en-US" dirty="0" smtClean="0">
                <a:latin typeface="Courier New"/>
                <a:cs typeface="Courier New"/>
              </a:rPr>
              <a:t>= </a:t>
            </a:r>
            <a:r>
              <a:rPr lang="en-US" dirty="0">
                <a:latin typeface="Courier New"/>
                <a:cs typeface="Courier New"/>
              </a:rPr>
              <a:t>'Joe'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1314450" lvl="3" indent="0"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et </a:t>
            </a:r>
            <a:r>
              <a:rPr lang="en-US" dirty="0" err="1" smtClean="0">
                <a:latin typeface="Courier New"/>
                <a:cs typeface="Courier New"/>
              </a:rPr>
              <a:t>nameString</a:t>
            </a:r>
            <a:r>
              <a:rPr lang="en-US" dirty="0" smtClean="0">
                <a:latin typeface="Courier New"/>
                <a:cs typeface="Courier New"/>
              </a:rPr>
              <a:t> = `My name is ${name}`;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47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75300"/>
          </a:xfrm>
        </p:spPr>
        <p:txBody>
          <a:bodyPr>
            <a:normAutofit/>
          </a:bodyPr>
          <a:lstStyle/>
          <a:p>
            <a:r>
              <a:rPr lang="en-US" dirty="0" smtClean="0"/>
              <a:t>Cleaner alternative to anonymous functions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No need for </a:t>
            </a:r>
            <a:r>
              <a:rPr lang="en-US" dirty="0" smtClean="0">
                <a:latin typeface="Courier New"/>
                <a:cs typeface="Courier New"/>
              </a:rPr>
              <a:t>function</a:t>
            </a:r>
            <a:r>
              <a:rPr lang="en-US" dirty="0" smtClean="0">
                <a:cs typeface="Courier New"/>
              </a:rPr>
              <a:t> or </a:t>
            </a:r>
            <a:r>
              <a:rPr lang="en-US" dirty="0" smtClean="0">
                <a:latin typeface="Courier New"/>
                <a:cs typeface="Courier New"/>
              </a:rPr>
              <a:t>return</a:t>
            </a:r>
            <a:r>
              <a:rPr lang="en-US" dirty="0" smtClean="0">
                <a:cs typeface="Courier New"/>
              </a:rPr>
              <a:t> keywords</a:t>
            </a:r>
          </a:p>
          <a:p>
            <a:r>
              <a:rPr lang="en-US" dirty="0" smtClean="0"/>
              <a:t>Automatically uses lexical scope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smtClean="0">
                <a:latin typeface="Courier New"/>
                <a:cs typeface="Courier New"/>
              </a:rPr>
              <a:t>.bind(this)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that=this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100" y="4071609"/>
            <a:ext cx="7087359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lvl="1"/>
            <a:r>
              <a:rPr lang="en-US" dirty="0" smtClean="0">
                <a:cs typeface="Courier New"/>
              </a:rPr>
              <a:t>Anonymous Function:</a:t>
            </a:r>
          </a:p>
          <a:p>
            <a:pPr lvl="1"/>
            <a:endParaRPr lang="en-US" dirty="0" smtClean="0">
              <a:cs typeface="Courier New"/>
            </a:endParaRPr>
          </a:p>
          <a:p>
            <a:pPr marL="400050" lvl="1"/>
            <a:r>
              <a:rPr lang="en-US" i="1" dirty="0" smtClean="0">
                <a:latin typeface="Courier New"/>
                <a:cs typeface="Courier New"/>
              </a:rPr>
              <a:t>function</a:t>
            </a:r>
            <a:r>
              <a:rPr lang="en-US" dirty="0" smtClean="0">
                <a:latin typeface="Courier New"/>
                <a:cs typeface="Courier New"/>
              </a:rPr>
              <a:t>(user){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return </a:t>
            </a:r>
            <a:r>
              <a:rPr lang="en-US" dirty="0" err="1" smtClean="0">
                <a:effectLst/>
                <a:latin typeface="Courier New"/>
                <a:cs typeface="Courier New"/>
              </a:rPr>
              <a:t>user.name</a:t>
            </a:r>
            <a:r>
              <a:rPr lang="en-US" dirty="0" smtClean="0">
                <a:effectLst/>
                <a:latin typeface="Courier New"/>
                <a:cs typeface="Courier New"/>
              </a:rPr>
              <a:t>;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400050" lvl="1"/>
            <a:endParaRPr lang="en-US" strike="sngStrike" dirty="0">
              <a:latin typeface="Courier New"/>
              <a:cs typeface="Courier New"/>
            </a:endParaRPr>
          </a:p>
          <a:p>
            <a:pPr marL="400050" lvl="1"/>
            <a:r>
              <a:rPr lang="en-US" dirty="0" smtClean="0">
                <a:cs typeface="Courier New"/>
              </a:rPr>
              <a:t>Arrow Function:</a:t>
            </a:r>
          </a:p>
          <a:p>
            <a:pPr marL="400050" lvl="1"/>
            <a:endParaRPr lang="en-US" dirty="0" smtClean="0">
              <a:cs typeface="Courier New"/>
            </a:endParaRPr>
          </a:p>
          <a:p>
            <a:pPr marL="400050" lvl="1"/>
            <a:r>
              <a:rPr lang="en-US" dirty="0" smtClean="0">
                <a:latin typeface="Courier New"/>
                <a:cs typeface="Courier New"/>
              </a:rPr>
              <a:t>user =&gt; </a:t>
            </a:r>
            <a:r>
              <a:rPr lang="en-US" dirty="0" err="1" smtClean="0">
                <a:latin typeface="Courier New"/>
                <a:cs typeface="Courier New"/>
              </a:rPr>
              <a:t>user.name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97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parameters can be assigned a default value</a:t>
            </a:r>
          </a:p>
          <a:p>
            <a:pPr lvl="1"/>
            <a:r>
              <a:rPr lang="en-US" dirty="0" smtClean="0"/>
              <a:t>Useful if the caller does not specify a parameter</a:t>
            </a:r>
          </a:p>
          <a:p>
            <a:endParaRPr lang="en-US" dirty="0"/>
          </a:p>
          <a:p>
            <a:pPr marL="1257300" lvl="3" indent="0">
              <a:buNone/>
            </a:pPr>
            <a:r>
              <a:rPr lang="en-US" b="1" dirty="0">
                <a:latin typeface="Courier New"/>
                <a:cs typeface="Courier New"/>
              </a:rPr>
              <a:t>function </a:t>
            </a:r>
            <a:r>
              <a:rPr lang="en-US" i="1" dirty="0" smtClean="0">
                <a:effectLst/>
                <a:latin typeface="Courier New"/>
                <a:cs typeface="Courier New"/>
              </a:rPr>
              <a:t>multiply</a:t>
            </a:r>
            <a:r>
              <a:rPr lang="en-US" dirty="0" smtClean="0">
                <a:latin typeface="Courier New"/>
                <a:cs typeface="Courier New"/>
              </a:rPr>
              <a:t>(a, b=</a:t>
            </a:r>
            <a:r>
              <a:rPr lang="en-US" dirty="0">
                <a:latin typeface="Courier New"/>
                <a:cs typeface="Courier New"/>
              </a:rPr>
              <a:t>1</a:t>
            </a:r>
            <a:r>
              <a:rPr lang="en-US" dirty="0" smtClean="0">
                <a:latin typeface="Courier New"/>
                <a:cs typeface="Courier New"/>
              </a:rPr>
              <a:t>){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>
                <a:latin typeface="Courier New"/>
                <a:cs typeface="Courier New"/>
              </a:rPr>
              <a:t>return </a:t>
            </a:r>
            <a:r>
              <a:rPr lang="en-US" dirty="0" smtClean="0">
                <a:latin typeface="Courier New"/>
                <a:cs typeface="Courier New"/>
              </a:rPr>
              <a:t>a*b;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66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Clean, simple, native support for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Properties and methods</a:t>
            </a:r>
          </a:p>
          <a:p>
            <a:pPr lvl="1"/>
            <a:r>
              <a:rPr lang="en-US" dirty="0" smtClean="0"/>
              <a:t>Inheritance and overloading</a:t>
            </a:r>
          </a:p>
          <a:p>
            <a:pPr lvl="1"/>
            <a:r>
              <a:rPr lang="en-US" dirty="0" smtClean="0"/>
              <a:t>New </a:t>
            </a:r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constructor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extends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super</a:t>
            </a:r>
            <a:r>
              <a:rPr lang="en-US" dirty="0" smtClean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378184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574</Words>
  <Application>Microsoft Macintosh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ES2015</vt:lpstr>
      <vt:lpstr>History of JavaScript</vt:lpstr>
      <vt:lpstr>History of JavaScript (cont)</vt:lpstr>
      <vt:lpstr>Topics</vt:lpstr>
      <vt:lpstr>let and const</vt:lpstr>
      <vt:lpstr>Template Strings</vt:lpstr>
      <vt:lpstr>Arrow Functions</vt:lpstr>
      <vt:lpstr>Default Function Params</vt:lpstr>
      <vt:lpstr>Classes</vt:lpstr>
      <vt:lpstr>Iterables</vt:lpstr>
      <vt:lpstr>Rest Params</vt:lpstr>
      <vt:lpstr>Spread Operator</vt:lpstr>
      <vt:lpstr>Array Destructuring</vt:lpstr>
      <vt:lpstr>Object Initializer Shorthand</vt:lpstr>
      <vt:lpstr>Object Destructuring</vt:lpstr>
      <vt:lpstr>Hash Maps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</dc:title>
  <dc:creator>Andrew</dc:creator>
  <cp:lastModifiedBy>Andrew</cp:lastModifiedBy>
  <cp:revision>25</cp:revision>
  <dcterms:created xsi:type="dcterms:W3CDTF">2016-09-19T19:18:21Z</dcterms:created>
  <dcterms:modified xsi:type="dcterms:W3CDTF">2016-09-20T15:25:48Z</dcterms:modified>
</cp:coreProperties>
</file>