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7" r:id="rId1"/>
  </p:sldMasterIdLst>
  <p:notesMasterIdLst>
    <p:notesMasterId r:id="rId27"/>
  </p:notesMasterIdLst>
  <p:handoutMasterIdLst>
    <p:handoutMasterId r:id="rId28"/>
  </p:handoutMasterIdLst>
  <p:sldIdLst>
    <p:sldId id="320" r:id="rId2"/>
    <p:sldId id="321" r:id="rId3"/>
    <p:sldId id="259" r:id="rId4"/>
    <p:sldId id="312" r:id="rId5"/>
    <p:sldId id="313" r:id="rId6"/>
    <p:sldId id="296" r:id="rId7"/>
    <p:sldId id="297" r:id="rId8"/>
    <p:sldId id="298" r:id="rId9"/>
    <p:sldId id="299" r:id="rId10"/>
    <p:sldId id="300" r:id="rId11"/>
    <p:sldId id="311" r:id="rId12"/>
    <p:sldId id="301" r:id="rId13"/>
    <p:sldId id="302" r:id="rId14"/>
    <p:sldId id="314" r:id="rId15"/>
    <p:sldId id="315" r:id="rId16"/>
    <p:sldId id="304" r:id="rId17"/>
    <p:sldId id="322" r:id="rId18"/>
    <p:sldId id="303" r:id="rId19"/>
    <p:sldId id="305" r:id="rId20"/>
    <p:sldId id="323" r:id="rId21"/>
    <p:sldId id="317" r:id="rId22"/>
    <p:sldId id="318" r:id="rId23"/>
    <p:sldId id="324" r:id="rId24"/>
    <p:sldId id="309" r:id="rId25"/>
    <p:sldId id="325" r:id="rId2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669900"/>
    <a:srgbClr val="CC9900"/>
    <a:srgbClr val="F56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222" autoAdjust="0"/>
    <p:restoredTop sz="59084" autoAdjust="0"/>
  </p:normalViewPr>
  <p:slideViewPr>
    <p:cSldViewPr snapToGrid="0" snapToObjects="1">
      <p:cViewPr varScale="1">
        <p:scale>
          <a:sx n="56" d="100"/>
          <a:sy n="56" d="100"/>
        </p:scale>
        <p:origin x="192" y="344"/>
      </p:cViewPr>
      <p:guideLst>
        <p:guide orient="horz" pos="2160"/>
        <p:guide pos="2880"/>
      </p:guideLst>
    </p:cSldViewPr>
  </p:slideViewPr>
  <p:outlineViewPr>
    <p:cViewPr>
      <p:scale>
        <a:sx n="33" d="100"/>
        <a:sy n="33" d="100"/>
      </p:scale>
      <p:origin x="0" y="45952"/>
    </p:cViewPr>
  </p:outlineViewPr>
  <p:notesTextViewPr>
    <p:cViewPr>
      <p:scale>
        <a:sx n="100" d="100"/>
        <a:sy n="100" d="100"/>
      </p:scale>
      <p:origin x="0" y="0"/>
    </p:cViewPr>
  </p:notesTextViewPr>
  <p:notesViewPr>
    <p:cSldViewPr snapToGrid="0" snapToObjects="1">
      <p:cViewPr>
        <p:scale>
          <a:sx n="100" d="100"/>
          <a:sy n="100" d="100"/>
        </p:scale>
        <p:origin x="-1806" y="241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170CA0A-FEF4-4828-B9CC-57087ECB5F42}" type="datetimeFigureOut">
              <a:rPr lang="en-US"/>
              <a:pPr>
                <a:defRPr/>
              </a:pPr>
              <a:t>3/30/23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E3756A8B-8DB7-436A-9378-556BEB84EE7B}" type="slidenum">
              <a:rPr lang="en-US"/>
              <a:pPr>
                <a:defRPr/>
              </a:pPr>
              <a:t>‹#›</a:t>
            </a:fld>
            <a:endParaRPr lang="en-US" dirty="0"/>
          </a:p>
        </p:txBody>
      </p:sp>
    </p:spTree>
    <p:extLst>
      <p:ext uri="{BB962C8B-B14F-4D97-AF65-F5344CB8AC3E}">
        <p14:creationId xmlns:p14="http://schemas.microsoft.com/office/powerpoint/2010/main" val="41323277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961B2150-8261-4172-9450-3D54DA78EFDE}" type="datetimeFigureOut">
              <a:rPr lang="en-US"/>
              <a:pPr>
                <a:defRPr/>
              </a:pPr>
              <a:t>3/30/23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5F6DE2E8-DFB9-4D1E-8D16-482321FDAFC5}" type="slidenum">
              <a:rPr lang="en-US"/>
              <a:pPr>
                <a:defRPr/>
              </a:pPr>
              <a:t>‹#›</a:t>
            </a:fld>
            <a:endParaRPr lang="en-US" dirty="0"/>
          </a:p>
        </p:txBody>
      </p:sp>
    </p:spTree>
    <p:extLst>
      <p:ext uri="{BB962C8B-B14F-4D97-AF65-F5344CB8AC3E}">
        <p14:creationId xmlns:p14="http://schemas.microsoft.com/office/powerpoint/2010/main" val="2553553105"/>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a:ea typeface="ＭＳ Ｐゴシック" pitchFamily="34" charset="-128"/>
              </a:rPr>
              <a:t>Welcome to this Organizational Behavior course that uses the 17</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p>
          <a:p>
            <a:endParaRPr lang="en-US" dirty="0"/>
          </a:p>
        </p:txBody>
      </p:sp>
      <p:sp>
        <p:nvSpPr>
          <p:cNvPr id="4" name="Slide Number Placeholder 3"/>
          <p:cNvSpPr>
            <a:spLocks noGrp="1"/>
          </p:cNvSpPr>
          <p:nvPr>
            <p:ph type="sldNum" sz="quarter" idx="10"/>
          </p:nvPr>
        </p:nvSpPr>
        <p:spPr/>
        <p:txBody>
          <a:bodyPr/>
          <a:lstStyle/>
          <a:p>
            <a:pPr>
              <a:defRPr/>
            </a:pPr>
            <a:fld id="{3C435B52-A875-4DC0-A676-66EE8AC94F40}" type="slidenum">
              <a:rPr lang="en-US" smtClean="0"/>
              <a:pPr>
                <a:defRPr/>
              </a:pPr>
              <a:t>1</a:t>
            </a:fld>
            <a:endParaRPr lang="en-US" dirty="0"/>
          </a:p>
        </p:txBody>
      </p:sp>
    </p:spTree>
    <p:extLst>
      <p:ext uri="{BB962C8B-B14F-4D97-AF65-F5344CB8AC3E}">
        <p14:creationId xmlns:p14="http://schemas.microsoft.com/office/powerpoint/2010/main" val="2627925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i="1" dirty="0">
                <a:latin typeface="Times New Roman" pitchFamily="18" charset="0"/>
              </a:rPr>
              <a:t>Perceived organizational support </a:t>
            </a:r>
            <a:r>
              <a:rPr lang="en-US" dirty="0">
                <a:latin typeface="Times New Roman" pitchFamily="18" charset="0"/>
              </a:rPr>
              <a:t>(or POS) is the degree to which employees believe the organization values their contribution and cares about their well-being. The perception of fairness is a key factor in determining the willingness of employees to work hard for the organization. In addition, employees have a higher POS when they perceive that they have some input in decision</a:t>
            </a:r>
            <a:r>
              <a:rPr lang="en-US" baseline="0" dirty="0">
                <a:latin typeface="Times New Roman" pitchFamily="18" charset="0"/>
              </a:rPr>
              <a:t>-</a:t>
            </a:r>
            <a:r>
              <a:rPr lang="en-US" dirty="0">
                <a:latin typeface="Times New Roman" pitchFamily="18" charset="0"/>
              </a:rPr>
              <a:t>making processes. </a:t>
            </a:r>
          </a:p>
          <a:p>
            <a:pPr>
              <a:spcBef>
                <a:spcPct val="0"/>
              </a:spcBef>
            </a:pPr>
            <a:endParaRPr lang="en-US" dirty="0">
              <a:latin typeface="Times New Roman" pitchFamily="18" charset="0"/>
            </a:endParaRPr>
          </a:p>
          <a:p>
            <a:pPr>
              <a:spcBef>
                <a:spcPct val="0"/>
              </a:spcBef>
            </a:pPr>
            <a:r>
              <a:rPr lang="en-US" dirty="0">
                <a:latin typeface="Times New Roman" panose="02020603050405020304" pitchFamily="18" charset="0"/>
                <a:cs typeface="Times New Roman" panose="02020603050405020304" pitchFamily="18" charset="0"/>
              </a:rPr>
              <a:t>POS is important in countries where power distance, the degree to which people in a country accept that power in institutions and organizations is distributed unequally, is lower.</a:t>
            </a:r>
          </a:p>
          <a:p>
            <a:pPr>
              <a:spcBef>
                <a:spcPct val="0"/>
              </a:spcBef>
            </a:pPr>
            <a:endParaRPr lang="en-US" dirty="0">
              <a:latin typeface="Times New Roman" pitchFamily="18" charset="0"/>
            </a:endParaRPr>
          </a:p>
          <a:p>
            <a:pPr>
              <a:spcBef>
                <a:spcPct val="0"/>
              </a:spcBef>
            </a:pPr>
            <a:endParaRPr lang="en-US" dirty="0">
              <a:latin typeface="Times New Roman" pitchFamily="18" charset="0"/>
            </a:endParaRPr>
          </a:p>
          <a:p>
            <a:pPr>
              <a:spcBef>
                <a:spcPct val="0"/>
              </a:spcBef>
            </a:pPr>
            <a:endParaRPr lang="en-US" dirty="0"/>
          </a:p>
        </p:txBody>
      </p:sp>
      <p:sp>
        <p:nvSpPr>
          <p:cNvPr id="337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49E0B9-F2C1-4AD6-B7CF-08A4C959118B}" type="slidenum">
              <a:rPr lang="en-US">
                <a:cs typeface="Arial" charset="0"/>
              </a:rPr>
              <a:pPr fontAlgn="base">
                <a:spcBef>
                  <a:spcPct val="0"/>
                </a:spcBef>
                <a:spcAft>
                  <a:spcPct val="0"/>
                </a:spcAft>
              </a:pPr>
              <a:t>10</a:t>
            </a:fld>
            <a:endParaRPr lang="en-US">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latin typeface="Times New Roman" panose="02020603050405020304" pitchFamily="18" charset="0"/>
                <a:cs typeface="Times New Roman" panose="02020603050405020304" pitchFamily="18" charset="0"/>
              </a:rPr>
              <a:t>Employee engagement goes beyond just job satisfaction. It</a:t>
            </a:r>
            <a:r>
              <a:rPr lang="en-US" baseline="0" dirty="0">
                <a:latin typeface="Times New Roman" panose="02020603050405020304" pitchFamily="18" charset="0"/>
                <a:cs typeface="Times New Roman" panose="02020603050405020304" pitchFamily="18" charset="0"/>
              </a:rPr>
              <a:t> also </a:t>
            </a:r>
            <a:r>
              <a:rPr lang="en-US" dirty="0">
                <a:latin typeface="Times New Roman" panose="02020603050405020304" pitchFamily="18" charset="0"/>
                <a:cs typeface="Times New Roman" panose="02020603050405020304" pitchFamily="18" charset="0"/>
              </a:rPr>
              <a:t>includes involvement and enthusiasm for the job. Highly engaged employees have a passion for their work and feel a deep connection to their company. Disengaged employees have essentially checked out –</a:t>
            </a:r>
            <a:r>
              <a:rPr lang="en-US" baseline="0" dirty="0">
                <a:latin typeface="Times New Roman" panose="02020603050405020304" pitchFamily="18" charset="0"/>
                <a:cs typeface="Times New Roman" panose="02020603050405020304" pitchFamily="18" charset="0"/>
              </a:rPr>
              <a:t> putting </a:t>
            </a:r>
            <a:r>
              <a:rPr lang="en-US" dirty="0">
                <a:latin typeface="Times New Roman" panose="02020603050405020304" pitchFamily="18" charset="0"/>
                <a:cs typeface="Times New Roman" panose="02020603050405020304" pitchFamily="18" charset="0"/>
              </a:rPr>
              <a:t>time but not energy or attention into their work. </a:t>
            </a:r>
          </a:p>
          <a:p>
            <a:pPr>
              <a:spcBef>
                <a:spcPct val="0"/>
              </a:spcBef>
            </a:pPr>
            <a:endParaRPr lang="en-US" dirty="0">
              <a:latin typeface="Times New Roman" panose="02020603050405020304" pitchFamily="18" charset="0"/>
              <a:cs typeface="Times New Roman" panose="02020603050405020304" pitchFamily="18" charset="0"/>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Times New Roman" panose="02020603050405020304" pitchFamily="18" charset="0"/>
                <a:cs typeface="Times New Roman" panose="02020603050405020304" pitchFamily="18" charset="0"/>
              </a:rPr>
              <a:t>Engagement is a real concern for most organizations because surveys indicate that few</a:t>
            </a:r>
            <a:r>
              <a:rPr lang="en-US" sz="1200" kern="1200" dirty="0">
                <a:solidFill>
                  <a:schemeClr val="tx1"/>
                </a:solidFill>
                <a:effectLst/>
                <a:latin typeface="+mn-lt"/>
                <a:ea typeface="+mn-ea"/>
                <a:cs typeface="+mn-cs"/>
              </a:rPr>
              <a:t>—</a:t>
            </a:r>
            <a:r>
              <a:rPr lang="en-US" dirty="0">
                <a:latin typeface="Times New Roman" panose="02020603050405020304" pitchFamily="18" charset="0"/>
                <a:cs typeface="Times New Roman" panose="02020603050405020304" pitchFamily="18" charset="0"/>
              </a:rPr>
              <a:t>between 17 percent and 29 percent</a:t>
            </a:r>
            <a:r>
              <a:rPr lang="en-US" sz="1200" kern="1200" dirty="0">
                <a:solidFill>
                  <a:schemeClr val="tx1"/>
                </a:solidFill>
                <a:effectLst/>
                <a:latin typeface="+mn-lt"/>
                <a:ea typeface="+mn-ea"/>
                <a:cs typeface="+mn-cs"/>
              </a:rPr>
              <a:t>—</a:t>
            </a:r>
            <a:r>
              <a:rPr lang="en-US" dirty="0">
                <a:latin typeface="Times New Roman" panose="02020603050405020304" pitchFamily="18" charset="0"/>
                <a:cs typeface="Times New Roman" panose="02020603050405020304" pitchFamily="18" charset="0"/>
              </a:rPr>
              <a:t>are highly engaged by their work. Engagement is a very general concept, perhaps broad enough to capture the intersection of the other variables we’ve discussed. In other words, it may be what these attitudes have in common. </a:t>
            </a:r>
          </a:p>
          <a:p>
            <a:pPr>
              <a:spcBef>
                <a:spcPct val="0"/>
              </a:spcBef>
            </a:pPr>
            <a:endParaRPr lang="en-US" dirty="0">
              <a:latin typeface="Times New Roman" panose="02020603050405020304" pitchFamily="18" charset="0"/>
              <a:cs typeface="Times New Roman" panose="02020603050405020304" pitchFamily="18" charset="0"/>
            </a:endParaRPr>
          </a:p>
        </p:txBody>
      </p:sp>
      <p:sp>
        <p:nvSpPr>
          <p:cNvPr id="358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D38EB67-71D3-4500-A3AA-3D6C169FD067}" type="slidenum">
              <a:rPr lang="en-US">
                <a:cs typeface="Arial" charset="0"/>
              </a:rPr>
              <a:pPr fontAlgn="base">
                <a:spcBef>
                  <a:spcPct val="0"/>
                </a:spcBef>
                <a:spcAft>
                  <a:spcPct val="0"/>
                </a:spcAft>
              </a:pPr>
              <a:t>11</a:t>
            </a:fld>
            <a:endParaRPr lang="en-US">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latin typeface="Times New Roman" panose="02020603050405020304" pitchFamily="18" charset="0"/>
                <a:cs typeface="Times New Roman" panose="02020603050405020304" pitchFamily="18" charset="0"/>
              </a:rPr>
              <a:t>There is a high degree of overlap between the different job attitudes. For</a:t>
            </a:r>
            <a:r>
              <a:rPr lang="en-US" baseline="0" dirty="0">
                <a:latin typeface="Times New Roman" pitchFamily="18" charset="0"/>
                <a:cs typeface="Times New Roman" panose="02020603050405020304" pitchFamily="18" charset="0"/>
              </a:rPr>
              <a:t> example, if</a:t>
            </a:r>
            <a:r>
              <a:rPr lang="en-US" dirty="0">
                <a:latin typeface="Times New Roman" pitchFamily="18" charset="0"/>
                <a:cs typeface="Times New Roman" panose="02020603050405020304" pitchFamily="18" charset="0"/>
              </a:rPr>
              <a:t> a worker has higher job satisfaction, he or she tends to be more engaged and show a stronger commitment to the organization. Researchers are trying to find ways to measure the different attitudes in order to get at their distinctiveness. </a:t>
            </a:r>
          </a:p>
        </p:txBody>
      </p:sp>
      <p:sp>
        <p:nvSpPr>
          <p:cNvPr id="378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FA414BE-4640-4F54-8F0D-F34C8A366A9D}" type="slidenum">
              <a:rPr lang="en-US">
                <a:cs typeface="Arial" charset="0"/>
              </a:rPr>
              <a:pPr fontAlgn="base">
                <a:spcBef>
                  <a:spcPct val="0"/>
                </a:spcBef>
                <a:spcAft>
                  <a:spcPct val="0"/>
                </a:spcAft>
              </a:pPr>
              <a:t>12</a:t>
            </a:fld>
            <a:endParaRPr lang="en-US">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latin typeface="Times New Roman" pitchFamily="18" charset="0"/>
              </a:rPr>
              <a:t>When it comes to job satisfaction, some jobs are less attractive, as shown in Exhibit 3-2.  </a:t>
            </a:r>
            <a:endParaRPr lang="en-US" dirty="0"/>
          </a:p>
          <a:p>
            <a:pPr>
              <a:spcBef>
                <a:spcPct val="0"/>
              </a:spcBef>
            </a:pPr>
            <a:endParaRPr lang="en-US" sz="1200" b="1" u="sng" kern="1200" dirty="0">
              <a:solidFill>
                <a:schemeClr val="tx1"/>
              </a:solidFill>
              <a:effectLst/>
              <a:latin typeface="Times New Roman" pitchFamily="18" charset="0"/>
              <a:ea typeface="+mn-ea"/>
              <a:cs typeface="+mn-cs"/>
            </a:endParaRPr>
          </a:p>
          <a:p>
            <a:pPr>
              <a:spcBef>
                <a:spcPct val="0"/>
              </a:spcBef>
            </a:pPr>
            <a:r>
              <a:rPr lang="en-GB" sz="1200" kern="1200" dirty="0">
                <a:solidFill>
                  <a:schemeClr val="tx1"/>
                </a:solidFill>
                <a:effectLst/>
                <a:latin typeface="+mn-lt"/>
                <a:ea typeface="+mn-ea"/>
                <a:cs typeface="+mn-cs"/>
              </a:rPr>
              <a:t>We have already discussed job satisfaction briefly. Now let’s dissect the concept more carefully. How do we measure job satisfaction? What causes an employee to have a high level of job satisfaction? How do satisfied employees affect an organization? Before you answer, a look at the list of worst jobs for job satisfaction </a:t>
            </a:r>
            <a:endParaRPr lang="en-GB" dirty="0"/>
          </a:p>
          <a:p>
            <a:pPr>
              <a:spcBef>
                <a:spcPct val="0"/>
              </a:spcBef>
            </a:pPr>
            <a:endParaRPr lang="en-US" dirty="0">
              <a:latin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b="1" u="sng" kern="1200" dirty="0">
                <a:solidFill>
                  <a:schemeClr val="tx1"/>
                </a:solidFill>
                <a:effectLst/>
                <a:latin typeface="+mn-lt"/>
                <a:ea typeface="+mn-ea"/>
                <a:cs typeface="+mn-cs"/>
              </a:rPr>
              <a:t>You may be surprised that they are not all low-paid jobs. </a:t>
            </a:r>
            <a:endParaRPr lang="en-GB" b="1" u="sng" dirty="0"/>
          </a:p>
          <a:p>
            <a:pPr>
              <a:spcBef>
                <a:spcPct val="0"/>
              </a:spcBef>
            </a:pPr>
            <a:endParaRPr lang="en-US" dirty="0">
              <a:latin typeface="Times New Roman" pitchFamily="18" charset="0"/>
            </a:endParaRPr>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C45532-3184-437B-AC74-2E0DED0891C7}" type="slidenum">
              <a:rPr lang="en-US">
                <a:cs typeface="Arial" charset="0"/>
              </a:rPr>
              <a:pPr fontAlgn="base">
                <a:spcBef>
                  <a:spcPct val="0"/>
                </a:spcBef>
                <a:spcAft>
                  <a:spcPct val="0"/>
                </a:spcAft>
              </a:pPr>
              <a:t>13</a:t>
            </a:fld>
            <a:endParaRPr lang="en-US">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a:spcBef>
                <a:spcPct val="0"/>
              </a:spcBef>
            </a:pPr>
            <a:r>
              <a:rPr lang="en-US" dirty="0">
                <a:latin typeface="Times New Roman" pitchFamily="18" charset="0"/>
              </a:rPr>
              <a:t>As</a:t>
            </a:r>
            <a:r>
              <a:rPr lang="en-US" baseline="0" dirty="0">
                <a:latin typeface="Times New Roman" pitchFamily="18" charset="0"/>
              </a:rPr>
              <a:t> we have discussed, j</a:t>
            </a:r>
            <a:r>
              <a:rPr lang="en-US" dirty="0">
                <a:latin typeface="Times New Roman" pitchFamily="18" charset="0"/>
              </a:rPr>
              <a:t>ob satisfaction is defined as a positive feeling about a job resulting from an evaluation of its characteristics. </a:t>
            </a:r>
          </a:p>
          <a:p>
            <a:pPr marL="0" marR="0" lvl="0" indent="0" algn="l" defTabSz="457200" rtl="0" eaLnBrk="1" fontAlgn="base" latinLnBrk="0" hangingPunct="1">
              <a:lnSpc>
                <a:spcPct val="100000"/>
              </a:lnSpc>
              <a:spcBef>
                <a:spcPct val="0"/>
              </a:spcBef>
              <a:spcAft>
                <a:spcPct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Jobs require interacting with co-workers and bosses, following organizational rules and policies, determining the power structure, meeting performance standards, living with less-than-ideal working conditions, adapting to new technology, and so forth. satisfaction with the job is thus a complex summation of many discrete elements. </a:t>
            </a:r>
            <a:endParaRPr lang="en-GB" dirty="0"/>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 </a:t>
            </a:r>
            <a:endParaRPr lang="en-US" dirty="0">
              <a:latin typeface="Times New Roman" pitchFamily="18" charset="0"/>
            </a:endParaRPr>
          </a:p>
          <a:p>
            <a:pPr>
              <a:spcBef>
                <a:spcPct val="0"/>
              </a:spcBef>
            </a:pPr>
            <a:r>
              <a:rPr lang="en-US" dirty="0">
                <a:latin typeface="Times New Roman" pitchFamily="18" charset="0"/>
              </a:rPr>
              <a:t>There are multiple ways to measure job satisfaction, but two approaches are popular. </a:t>
            </a:r>
          </a:p>
          <a:p>
            <a:pPr>
              <a:spcBef>
                <a:spcPct val="0"/>
              </a:spcBef>
            </a:pPr>
            <a:endParaRPr lang="en-US" dirty="0">
              <a:latin typeface="Times New Roman" pitchFamily="18" charset="0"/>
            </a:endParaRPr>
          </a:p>
          <a:p>
            <a:pPr>
              <a:spcBef>
                <a:spcPct val="0"/>
              </a:spcBef>
            </a:pPr>
            <a:r>
              <a:rPr lang="en-US" dirty="0"/>
              <a:t>The single global rating approach is a response to one question, such as, “All things considered, how satisfied are you with your job?” Respondents circle a number between 1 and 5 on a scale from “highly satisfied” to “highly dissatisfied.” </a:t>
            </a:r>
          </a:p>
          <a:p>
            <a:pPr>
              <a:spcBef>
                <a:spcPct val="0"/>
              </a:spcBef>
            </a:pPr>
            <a:endParaRPr lang="en-US" dirty="0"/>
          </a:p>
          <a:p>
            <a:pPr marL="0" marR="0" lvl="0" indent="0" algn="l" defTabSz="457200" rtl="0" eaLnBrk="1" fontAlgn="base" latinLnBrk="0" hangingPunct="1">
              <a:lnSpc>
                <a:spcPct val="100000"/>
              </a:lnSpc>
              <a:spcBef>
                <a:spcPct val="0"/>
              </a:spcBef>
              <a:spcAft>
                <a:spcPct val="0"/>
              </a:spcAft>
              <a:buClrTx/>
              <a:buSzTx/>
              <a:buFontTx/>
              <a:buNone/>
              <a:tabLst/>
              <a:defRPr/>
            </a:pPr>
            <a:r>
              <a:rPr lang="en-US" dirty="0"/>
              <a:t>The second approach, the summation of job facets, is more sophisticated. It identifies key elements in a job, such as the nature of the work, supervision, present pay, promotion opportunities, and relations with coworkers. </a:t>
            </a:r>
            <a:r>
              <a:rPr lang="en-GB" sz="1200" kern="1200" dirty="0">
                <a:solidFill>
                  <a:schemeClr val="tx1"/>
                </a:solidFill>
                <a:effectLst/>
                <a:latin typeface="+mn-lt"/>
                <a:ea typeface="+mn-ea"/>
                <a:cs typeface="+mn-cs"/>
              </a:rPr>
              <a:t>Respondents rate these on a standardized scale, and researchers add the ratings to create an overall job satisfaction score. </a:t>
            </a:r>
            <a:endParaRPr lang="en-GB" dirty="0"/>
          </a:p>
          <a:p>
            <a:pPr>
              <a:spcBef>
                <a:spcPct val="0"/>
              </a:spcBef>
            </a:pPr>
            <a:endParaRPr lang="en-US" dirty="0"/>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The single global rating method isn’t very time consuming, while the summation of job facets helps managers zero in on problems and deal with them faster and more accurately. </a:t>
            </a:r>
            <a:endParaRPr lang="en-GB" dirty="0"/>
          </a:p>
          <a:p>
            <a:pPr>
              <a:spcBef>
                <a:spcPct val="0"/>
              </a:spcBef>
            </a:pPr>
            <a:endParaRPr lang="en-US" dirty="0">
              <a:latin typeface="Times New Roman" pitchFamily="18" charset="0"/>
            </a:endParaRPr>
          </a:p>
          <a:p>
            <a:pPr>
              <a:spcBef>
                <a:spcPct val="0"/>
              </a:spcBef>
            </a:pPr>
            <a:endParaRPr lang="en-US" dirty="0">
              <a:latin typeface="Times New Roman" pitchFamily="18" charset="0"/>
            </a:endParaRPr>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C45532-3184-437B-AC74-2E0DED0891C7}" type="slidenum">
              <a:rPr lang="en-US">
                <a:cs typeface="Arial" charset="0"/>
              </a:rPr>
              <a:pPr fontAlgn="base">
                <a:spcBef>
                  <a:spcPct val="0"/>
                </a:spcBef>
                <a:spcAft>
                  <a:spcPct val="0"/>
                </a:spcAft>
              </a:pPr>
              <a:t>14</a:t>
            </a:fld>
            <a:endParaRPr lang="en-US">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GB" sz="1200" b="1" u="sng" kern="1200" dirty="0">
                <a:solidFill>
                  <a:schemeClr val="tx1"/>
                </a:solidFill>
                <a:effectLst/>
                <a:latin typeface="+mn-lt"/>
                <a:ea typeface="+mn-ea"/>
                <a:cs typeface="+mn-cs"/>
              </a:rPr>
              <a:t>Job satisfaction levels can remain quite consistent over time, U.S. average job satisfaction levels were consistently high from 1972 to 2006. </a:t>
            </a:r>
            <a:endParaRPr lang="en-GB" b="1" u="sng" dirty="0"/>
          </a:p>
          <a:p>
            <a:pPr>
              <a:spcBef>
                <a:spcPct val="0"/>
              </a:spcBef>
            </a:pPr>
            <a:endParaRPr lang="en-US" dirty="0"/>
          </a:p>
          <a:p>
            <a:pPr>
              <a:spcBef>
                <a:spcPct val="0"/>
              </a:spcBef>
            </a:pPr>
            <a:r>
              <a:rPr lang="en-US" dirty="0"/>
              <a:t>Research shows that over the past 30 years, the majority of U.S. workers have been satisfied with their jobs. However, the recent economic downturn has generated a dramatic drop-off in satisfaction levels, with just half of workers reporting feeling satisfied now.</a:t>
            </a:r>
          </a:p>
          <a:p>
            <a:pPr marL="0" marR="0" lvl="0" indent="0" algn="l" defTabSz="457200" rtl="0" eaLnBrk="1" fontAlgn="base" latinLnBrk="0" hangingPunct="1">
              <a:lnSpc>
                <a:spcPct val="100000"/>
              </a:lnSpc>
              <a:spcBef>
                <a:spcPct val="0"/>
              </a:spcBef>
              <a:spcAft>
                <a:spcPct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In late 2007, the economic contraction precipitated a drop-off in job satisfaction; the lowest point was in 2010, when 42.6 percent of U.S. workers re- ported satisfaction with their jobs.25 Approximately 47.7 percent of U.S. workers reported satisfaction with their jobs in 2014 </a:t>
            </a:r>
            <a:endParaRPr lang="en-GB" dirty="0"/>
          </a:p>
          <a:p>
            <a:pPr>
              <a:spcBef>
                <a:spcPct val="0"/>
              </a:spcBef>
            </a:pPr>
            <a:endParaRPr lang="en-US" dirty="0"/>
          </a:p>
          <a:p>
            <a:pPr>
              <a:spcBef>
                <a:spcPct val="0"/>
              </a:spcBef>
            </a:pPr>
            <a:r>
              <a:rPr lang="en-US" dirty="0"/>
              <a:t>The exhibits on the following two slides illustrate additional details</a:t>
            </a:r>
            <a:r>
              <a:rPr lang="en-US" baseline="0" dirty="0"/>
              <a:t> regarding differences among job satisfaction, including the affect of particular facets and cultural context.</a:t>
            </a:r>
            <a:endParaRPr lang="en-US" dirty="0"/>
          </a:p>
          <a:p>
            <a:pPr>
              <a:spcBef>
                <a:spcPct val="0"/>
              </a:spcBef>
            </a:pPr>
            <a:endParaRPr lang="en-US" dirty="0">
              <a:latin typeface="Times New Roman" pitchFamily="18" charset="0"/>
            </a:endParaRPr>
          </a:p>
          <a:p>
            <a:pPr>
              <a:spcBef>
                <a:spcPct val="0"/>
              </a:spcBef>
            </a:pPr>
            <a:endParaRPr lang="en-US" dirty="0">
              <a:latin typeface="Times New Roman" pitchFamily="18" charset="0"/>
            </a:endParaRPr>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2D2D1A0-1B8F-447A-9414-C9449239AD4B}" type="slidenum">
              <a:rPr lang="en-US">
                <a:cs typeface="Arial" charset="0"/>
              </a:rPr>
              <a:pPr fontAlgn="base">
                <a:spcBef>
                  <a:spcPct val="0"/>
                </a:spcBef>
                <a:spcAft>
                  <a:spcPct val="0"/>
                </a:spcAft>
              </a:pPr>
              <a:t>15</a:t>
            </a:fld>
            <a:endParaRPr lang="en-US">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As shown here in Exhibit 3-3, people have typically been more satisfied with their jobs overall, with the work itself, and with their supervisors and coworkers, than they have been with their pay and promotion opportunities. </a:t>
            </a:r>
            <a:endParaRPr lang="en-US" dirty="0">
              <a:latin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lang="en-US" sz="1200" kern="1200" dirty="0">
              <a:solidFill>
                <a:schemeClr val="tx1"/>
              </a:solidFill>
              <a:effectLst/>
              <a:latin typeface="Times New Roman" pitchFamily="18" charset="0"/>
              <a:ea typeface="+mn-ea"/>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The facets of job satisfaction levels can vary widely. As shown in Exhibit 3-3, people have typically been more satisfied with their jobs overall, the work itself, and their supervisors and co-workers than they have been with their pay and promotion opportunities. </a:t>
            </a:r>
            <a:endParaRPr lang="en-GB" dirty="0"/>
          </a:p>
          <a:p>
            <a:pPr>
              <a:spcBef>
                <a:spcPct val="0"/>
              </a:spcBef>
            </a:pPr>
            <a:endParaRPr lang="en-US" dirty="0">
              <a:latin typeface="Times New Roman" pitchFamily="18" charset="0"/>
            </a:endParaRPr>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2D2D1A0-1B8F-447A-9414-C9449239AD4B}" type="slidenum">
              <a:rPr lang="en-US">
                <a:cs typeface="Arial" charset="0"/>
              </a:rPr>
              <a:pPr fontAlgn="base">
                <a:spcBef>
                  <a:spcPct val="0"/>
                </a:spcBef>
                <a:spcAft>
                  <a:spcPct val="0"/>
                </a:spcAft>
              </a:pPr>
              <a:t>16</a:t>
            </a:fld>
            <a:endParaRPr lang="en-US">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Exhibit 3-4 provides results of a global study of job satisfaction levels of workers in 15 countries. Mexico and Switzerland report the highest levels of job satisfaction. </a:t>
            </a:r>
          </a:p>
          <a:p>
            <a:pPr>
              <a:spcBef>
                <a:spcPct val="0"/>
              </a:spcBef>
            </a:pPr>
            <a:endParaRPr lang="en-US" b="0" u="none" dirty="0"/>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b="0" u="none" kern="1200" dirty="0">
                <a:solidFill>
                  <a:schemeClr val="tx1"/>
                </a:solidFill>
                <a:effectLst/>
                <a:latin typeface="+mn-lt"/>
                <a:ea typeface="+mn-ea"/>
                <a:cs typeface="+mn-cs"/>
              </a:rPr>
              <a:t>The results of </a:t>
            </a:r>
            <a:r>
              <a:rPr lang="en-GB" sz="1200" kern="1200" dirty="0">
                <a:solidFill>
                  <a:schemeClr val="tx1"/>
                </a:solidFill>
                <a:effectLst/>
                <a:latin typeface="+mn-lt"/>
                <a:ea typeface="+mn-ea"/>
                <a:cs typeface="+mn-cs"/>
              </a:rPr>
              <a:t>a global study of job satisfaction levels of workers in 15 countries, with the highest levels in Mexico and Switzerland </a:t>
            </a:r>
            <a:endParaRPr lang="en-GB" dirty="0"/>
          </a:p>
          <a:p>
            <a:pPr>
              <a:spcBef>
                <a:spcPct val="0"/>
              </a:spcBef>
            </a:pPr>
            <a:endParaRPr lang="en-US" dirty="0"/>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Do employees in these cultures have better jobs? Or are they simply more positive (and less self-critical)? Conversely, the lowest score in the study was for South Korea. Autonomy is low in South Korean culture, and businesses tend to be rigidly hierarchical in structure. Does this make for low job </a:t>
            </a:r>
            <a:r>
              <a:rPr lang="en-GB" sz="1200" kern="1200" dirty="0" err="1">
                <a:solidFill>
                  <a:schemeClr val="tx1"/>
                </a:solidFill>
                <a:effectLst/>
                <a:latin typeface="+mn-lt"/>
                <a:ea typeface="+mn-ea"/>
                <a:cs typeface="+mn-cs"/>
              </a:rPr>
              <a:t>satisfaction?It</a:t>
            </a:r>
            <a:r>
              <a:rPr lang="en-GB" sz="1200" kern="1200" dirty="0">
                <a:solidFill>
                  <a:schemeClr val="tx1"/>
                </a:solidFill>
                <a:effectLst/>
                <a:latin typeface="+mn-lt"/>
                <a:ea typeface="+mn-ea"/>
                <a:cs typeface="+mn-cs"/>
              </a:rPr>
              <a:t> is difficult to discern all the factors influencing the scores, but considering how businesses are responding to changes brought on by globalization may give us clues. </a:t>
            </a:r>
            <a:endParaRPr lang="en-GB" dirty="0"/>
          </a:p>
          <a:p>
            <a:pPr>
              <a:spcBef>
                <a:spcPct val="0"/>
              </a:spcBef>
            </a:pPr>
            <a:endParaRPr lang="en-US" dirty="0"/>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2D2D1A0-1B8F-447A-9414-C9449239AD4B}" type="slidenum">
              <a:rPr lang="en-US">
                <a:cs typeface="Arial" charset="0"/>
              </a:rPr>
              <a:pPr fontAlgn="base">
                <a:spcBef>
                  <a:spcPct val="0"/>
                </a:spcBef>
                <a:spcAft>
                  <a:spcPct val="0"/>
                </a:spcAft>
              </a:pPr>
              <a:t>17</a:t>
            </a:fld>
            <a:endParaRPr lang="en-US">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Times New Roman" panose="02020603050405020304" pitchFamily="18" charset="0"/>
                <a:cs typeface="Times New Roman" panose="02020603050405020304" pitchFamily="18" charset="0"/>
              </a:rPr>
              <a:t>1) Interesting jobs that provide training, variety, independence, and control satisfy most employees. There is also a strong correspondence between how well people enjoy the social context of their workplace and how satisfied they are overall. Interdependence, feedback, social support, and interaction with coworkers outside the workplace are strongly related to job satisfaction even after accounting for characteristics of the work itself.</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Managers also play a big role in employees’ job satisfaction. Employees who feel empowered by their leaders experience higher job satisfaction.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Research in Israel suggested that a manager’s attentiveness, responsiveness, and support increase the employee’s job satisfaction </a:t>
            </a:r>
          </a:p>
          <a:p>
            <a:pPr marL="0" marR="0" lvl="0" indent="0" algn="l" defTabSz="457200" rtl="0" eaLnBrk="1" fontAlgn="base" latinLnBrk="0" hangingPunct="1">
              <a:lnSpc>
                <a:spcPct val="100000"/>
              </a:lnSpc>
              <a:spcBef>
                <a:spcPct val="0"/>
              </a:spcBef>
              <a:spcAft>
                <a:spcPct val="0"/>
              </a:spcAft>
              <a:buClrTx/>
              <a:buSzTx/>
              <a:buFontTx/>
              <a:buNone/>
              <a:tabLst/>
              <a:defRPr/>
            </a:pPr>
            <a:endParaRPr lang="en-GB" dirty="0"/>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b="1" u="sng" kern="1200" dirty="0">
                <a:solidFill>
                  <a:schemeClr val="tx1"/>
                </a:solidFill>
                <a:effectLst/>
                <a:latin typeface="+mn-lt"/>
                <a:ea typeface="+mn-ea"/>
                <a:cs typeface="+mn-cs"/>
              </a:rPr>
              <a:t>job conditions—especially the intrinsic nature of the work itself, social interactions, and supervision—are important predictors of job satisfaction. Although each is important, and although their relative value will vary across employees, the intrinsic nature of the work is most important. </a:t>
            </a:r>
            <a:endParaRPr lang="en-US" dirty="0">
              <a:latin typeface="Times New Roman" panose="02020603050405020304" pitchFamily="18" charset="0"/>
              <a:cs typeface="Times New Roman" panose="02020603050405020304" pitchFamily="18" charset="0"/>
            </a:endParaRPr>
          </a:p>
          <a:p>
            <a:pPr>
              <a:spcBef>
                <a:spcPct val="0"/>
              </a:spcBef>
            </a:pPr>
            <a:endParaRPr lang="en-US" dirty="0">
              <a:latin typeface="Times New Roman" panose="02020603050405020304" pitchFamily="18" charset="0"/>
              <a:cs typeface="Times New Roman" panose="02020603050405020304" pitchFamily="18" charset="0"/>
            </a:endParaRPr>
          </a:p>
          <a:p>
            <a:pPr>
              <a:spcBef>
                <a:spcPct val="0"/>
              </a:spcBef>
            </a:pPr>
            <a:r>
              <a:rPr lang="en-US" dirty="0">
                <a:latin typeface="Times New Roman" panose="02020603050405020304" pitchFamily="18" charset="0"/>
                <a:cs typeface="Times New Roman" panose="02020603050405020304" pitchFamily="18" charset="0"/>
              </a:rPr>
              <a:t>2) Personality also plays a role in job satisfaction. Research has shown that people who have positive </a:t>
            </a:r>
            <a:r>
              <a:rPr lang="en-US" b="0" dirty="0">
                <a:latin typeface="Times New Roman" panose="02020603050405020304" pitchFamily="18" charset="0"/>
                <a:cs typeface="Times New Roman" panose="02020603050405020304" pitchFamily="18" charset="0"/>
              </a:rPr>
              <a:t>core self-evaluations, </a:t>
            </a:r>
            <a:r>
              <a:rPr lang="en-US" dirty="0">
                <a:latin typeface="Times New Roman" panose="02020603050405020304" pitchFamily="18" charset="0"/>
                <a:cs typeface="Times New Roman" panose="02020603050405020304" pitchFamily="18" charset="0"/>
              </a:rPr>
              <a:t>who believe in their inner worth and basic competence,</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are more satisfied with their jobs than those with negative core self-evaluations.   </a:t>
            </a:r>
          </a:p>
          <a:p>
            <a:pPr>
              <a:spcBef>
                <a:spcPct val="0"/>
              </a:spcBef>
            </a:pPr>
            <a:endParaRPr lang="en-US" dirty="0">
              <a:latin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high levels of both CSE and career commitment may realize particularly high job satisfaction </a:t>
            </a:r>
            <a:endParaRPr lang="en-US" dirty="0">
              <a:latin typeface="Times New Roman" panose="02020603050405020304" pitchFamily="18" charset="0"/>
              <a:cs typeface="Times New Roman" panose="02020603050405020304" pitchFamily="18" charset="0"/>
            </a:endParaRPr>
          </a:p>
          <a:p>
            <a:pPr>
              <a:spcBef>
                <a:spcPct val="0"/>
              </a:spcBef>
            </a:pPr>
            <a:endParaRPr lang="en-US" dirty="0">
              <a:latin typeface="Times New Roman" panose="02020603050405020304" pitchFamily="18" charset="0"/>
              <a:cs typeface="Times New Roman" panose="02020603050405020304" pitchFamily="18" charset="0"/>
            </a:endParaRPr>
          </a:p>
          <a:p>
            <a:pPr>
              <a:spcBef>
                <a:spcPct val="0"/>
              </a:spcBef>
            </a:pPr>
            <a:r>
              <a:rPr lang="en-US" dirty="0">
                <a:latin typeface="Times New Roman" panose="02020603050405020304" pitchFamily="18" charset="0"/>
                <a:cs typeface="Times New Roman" panose="02020603050405020304" pitchFamily="18" charset="0"/>
              </a:rPr>
              <a:t>3) Pay also has an influence on job satisfaction but not as much as one might think. We’ll look at it in the next slide.</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Pay does correlate with job satisfaction and overall happiness for many people, but the effect can be smaller once an individual reaches a standard level of comfortable living. </a:t>
            </a:r>
            <a:endParaRPr lang="en-GB" dirty="0"/>
          </a:p>
          <a:p>
            <a:pPr>
              <a:spcBef>
                <a:spcPct val="0"/>
              </a:spcBef>
            </a:pPr>
            <a:endParaRPr lang="en-US" dirty="0">
              <a:latin typeface="Times New Roman" pitchFamily="18" charset="0"/>
            </a:endParaRPr>
          </a:p>
          <a:p>
            <a:pPr>
              <a:spcBef>
                <a:spcPct val="0"/>
              </a:spcBef>
            </a:pPr>
            <a:endParaRPr lang="en-US" dirty="0">
              <a:latin typeface="Times New Roman" pitchFamily="18" charset="0"/>
            </a:endParaRPr>
          </a:p>
          <a:p>
            <a:pPr>
              <a:spcBef>
                <a:spcPct val="0"/>
              </a:spcBef>
            </a:pPr>
            <a:endParaRPr lang="en-US" dirty="0">
              <a:latin typeface="Times New Roman" pitchFamily="18" charset="0"/>
            </a:endParaRPr>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303EC6E-EDA6-4E0C-9495-11C1C4C3E5E4}" type="slidenum">
              <a:rPr lang="en-US">
                <a:cs typeface="Arial" charset="0"/>
              </a:rPr>
              <a:pPr fontAlgn="base">
                <a:spcBef>
                  <a:spcPct val="0"/>
                </a:spcBef>
                <a:spcAft>
                  <a:spcPct val="0"/>
                </a:spcAft>
              </a:pPr>
              <a:t>18</a:t>
            </a:fld>
            <a:endParaRPr lang="en-US">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Exhibit 3-5 shows the relationship between the average pay for a job and the average level of job satisfaction. Once an individual reaches a level of comfortable living (in the United States, that occurs at about $40,000 a year, depending on the region and family size), the relationship between pay and job satisfaction virtually disappears. </a:t>
            </a:r>
          </a:p>
          <a:p>
            <a:pPr>
              <a:spcBef>
                <a:spcPct val="0"/>
              </a:spcBef>
            </a:pPr>
            <a:endParaRPr lang="en-US" b="1" u="sng" dirty="0"/>
          </a:p>
          <a:p>
            <a:pPr>
              <a:spcBef>
                <a:spcPct val="0"/>
              </a:spcBef>
            </a:pPr>
            <a:r>
              <a:rPr lang="en-US" b="1" u="sng" dirty="0"/>
              <a:t>Money does motivate people ,</a:t>
            </a:r>
            <a:r>
              <a:rPr lang="en-US" b="1" u="sng" baseline="0" dirty="0"/>
              <a:t> b</a:t>
            </a:r>
            <a:r>
              <a:rPr lang="en-US" b="1" u="sng" dirty="0"/>
              <a:t>ut what motivates us is not necessarily the same as what makes us happy. </a:t>
            </a:r>
            <a:endParaRPr lang="en-US" b="1" u="sng" dirty="0">
              <a:latin typeface="Times New Roman" pitchFamily="18" charset="0"/>
            </a:endParaRPr>
          </a:p>
          <a:p>
            <a:pPr>
              <a:spcBef>
                <a:spcPct val="0"/>
              </a:spcBef>
            </a:pPr>
            <a:endParaRPr lang="en-US" dirty="0">
              <a:latin typeface="Times New Roman" pitchFamily="18" charset="0"/>
            </a:endParaRPr>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1340B48-0751-4159-BC10-BDC9901928A7}" type="slidenum">
              <a:rPr lang="en-US">
                <a:cs typeface="Arial" charset="0"/>
              </a:rPr>
              <a:pPr fontAlgn="base">
                <a:spcBef>
                  <a:spcPct val="0"/>
                </a:spcBef>
                <a:spcAft>
                  <a:spcPct val="0"/>
                </a:spcAft>
              </a:pPr>
              <a:t>19</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Chapter 3: Attitudes and Job Satisfaction</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A45877-CBFB-438B-860B-726696160463}" type="slidenum">
              <a:rPr lang="en-US">
                <a:ea typeface="ＭＳ Ｐゴシック" pitchFamily="-72" charset="-128"/>
                <a:cs typeface="ＭＳ Ｐゴシック" pitchFamily="-72" charset="-128"/>
              </a:rPr>
              <a:pPr fontAlgn="base">
                <a:spcBef>
                  <a:spcPct val="0"/>
                </a:spcBef>
                <a:spcAft>
                  <a:spcPct val="0"/>
                </a:spcAft>
                <a:defRPr/>
              </a:pPr>
              <a:t>2</a:t>
            </a:fld>
            <a:endParaRPr lang="en-US">
              <a:ea typeface="ＭＳ Ｐゴシック" pitchFamily="-72" charset="-128"/>
              <a:cs typeface="ＭＳ Ｐゴシック" pitchFamily="-72"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10000"/>
          </a:bodyPr>
          <a:lstStyle/>
          <a:p>
            <a:pPr marL="0" lvl="2"/>
            <a:r>
              <a:rPr lang="en-US" dirty="0">
                <a:latin typeface="Times New Roman" panose="02020603050405020304" pitchFamily="18" charset="0"/>
                <a:cs typeface="Times New Roman" panose="02020603050405020304" pitchFamily="18" charset="0"/>
              </a:rPr>
              <a:t>An organization’s commitment to </a:t>
            </a:r>
            <a:r>
              <a:rPr lang="en-US" b="1" dirty="0">
                <a:latin typeface="Times New Roman" panose="02020603050405020304" pitchFamily="18" charset="0"/>
                <a:cs typeface="Times New Roman" panose="02020603050405020304" pitchFamily="18" charset="0"/>
              </a:rPr>
              <a:t>corporate social responsibility (CSR)</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or its self-regulated actions to benefit society or the environment beyond what is required by law, increasingly affects employee job satisfaction.  Organizations practice CSR in a number of ways, including environmental sustainability initiatives, nonprofit work, and charitable giving.</a:t>
            </a:r>
          </a:p>
          <a:p>
            <a:pPr marL="0" lvl="2"/>
            <a:endParaRPr lang="en-US" dirty="0">
              <a:latin typeface="Times New Roman" panose="02020603050405020304" pitchFamily="18" charset="0"/>
              <a:cs typeface="Times New Roman" panose="02020603050405020304" pitchFamily="18" charset="0"/>
            </a:endParaRPr>
          </a:p>
          <a:p>
            <a:pPr marL="0" marR="0" lvl="2" indent="0" algn="l" defTabSz="457200" rtl="0" eaLnBrk="1" fontAlgn="base" latinLnBrk="0" hangingPunct="1">
              <a:lnSpc>
                <a:spcPct val="100000"/>
              </a:lnSpc>
              <a:spcBef>
                <a:spcPct val="30000"/>
              </a:spcBef>
              <a:spcAft>
                <a:spcPct val="0"/>
              </a:spcAft>
              <a:buClrTx/>
              <a:buSzTx/>
              <a:buFontTx/>
              <a:buNone/>
              <a:tabLst/>
              <a:defRPr/>
            </a:pPr>
            <a:r>
              <a:rPr lang="en-GB" sz="1200" b="1" u="sng" kern="1200" dirty="0">
                <a:solidFill>
                  <a:schemeClr val="tx1"/>
                </a:solidFill>
                <a:effectLst/>
                <a:latin typeface="+mn-lt"/>
                <a:ea typeface="+mn-ea"/>
                <a:cs typeface="+mn-cs"/>
              </a:rPr>
              <a:t>Employees whose personal values fit with the organization’s CSR mission are often more satisfied. </a:t>
            </a:r>
            <a:endParaRPr lang="en-GB" b="1" u="sng" dirty="0"/>
          </a:p>
          <a:p>
            <a:pPr marL="0" lvl="2"/>
            <a:endParaRPr lang="en-US" dirty="0">
              <a:latin typeface="Times New Roman" panose="02020603050405020304" pitchFamily="18" charset="0"/>
              <a:cs typeface="Times New Roman" panose="02020603050405020304" pitchFamily="18" charset="0"/>
            </a:endParaRPr>
          </a:p>
          <a:p>
            <a:pPr marL="0" marR="0" lvl="2" indent="0" algn="l" defTabSz="457200" rtl="0" eaLnBrk="1" fontAlgn="base" latinLnBrk="0" hangingPunct="1">
              <a:lnSpc>
                <a:spcPct val="100000"/>
              </a:lnSpc>
              <a:spcBef>
                <a:spcPct val="30000"/>
              </a:spcBef>
              <a:spcAft>
                <a:spcPct val="0"/>
              </a:spcAft>
              <a:buClrTx/>
              <a:buSzTx/>
              <a:buFontTx/>
              <a:buNone/>
              <a:tabLst/>
              <a:defRPr/>
            </a:pPr>
            <a:r>
              <a:rPr lang="en-US" dirty="0">
                <a:latin typeface="Times New Roman" panose="02020603050405020304" pitchFamily="18" charset="0"/>
                <a:cs typeface="Times New Roman" panose="02020603050405020304" pitchFamily="18" charset="0"/>
              </a:rPr>
              <a:t>The relationship between CSR and job satisfaction is particularly strong for </a:t>
            </a:r>
            <a:r>
              <a:rPr lang="en-US" b="1" u="none" dirty="0">
                <a:latin typeface="Times New Roman" panose="02020603050405020304" pitchFamily="18" charset="0"/>
                <a:cs typeface="Times New Roman" panose="02020603050405020304" pitchFamily="18" charset="0"/>
              </a:rPr>
              <a:t>Millennials. </a:t>
            </a:r>
            <a:r>
              <a:rPr lang="en-GB" sz="1200" kern="1200" dirty="0">
                <a:solidFill>
                  <a:schemeClr val="tx1"/>
                </a:solidFill>
                <a:effectLst/>
                <a:latin typeface="+mn-lt"/>
                <a:ea typeface="+mn-ea"/>
                <a:cs typeface="+mn-cs"/>
              </a:rPr>
              <a:t>The next generation of employees is seeking out employers that are focused on the triple bottom line: </a:t>
            </a:r>
            <a:r>
              <a:rPr lang="en-GB" sz="1200" b="1" u="sng" kern="1200" dirty="0">
                <a:solidFill>
                  <a:schemeClr val="tx1"/>
                </a:solidFill>
                <a:effectLst/>
                <a:latin typeface="+mn-lt"/>
                <a:ea typeface="+mn-ea"/>
                <a:cs typeface="+mn-cs"/>
              </a:rPr>
              <a:t>people, planet, and revenue, </a:t>
            </a:r>
            <a:endParaRPr lang="en-GB" b="1" u="sng" dirty="0"/>
          </a:p>
          <a:p>
            <a:pPr marL="0" lvl="2"/>
            <a:endParaRPr lang="en-US" dirty="0">
              <a:latin typeface="Times New Roman" panose="02020603050405020304" pitchFamily="18" charset="0"/>
              <a:cs typeface="Times New Roman" panose="02020603050405020304" pitchFamily="18" charset="0"/>
            </a:endParaRPr>
          </a:p>
          <a:p>
            <a:pPr marL="0" lvl="2"/>
            <a:endParaRPr lang="en-US" dirty="0">
              <a:latin typeface="Times New Roman" panose="02020603050405020304" pitchFamily="18" charset="0"/>
              <a:cs typeface="Times New Roman" panose="02020603050405020304" pitchFamily="18" charset="0"/>
            </a:endParaRPr>
          </a:p>
          <a:p>
            <a:pPr marL="0" lvl="2"/>
            <a:r>
              <a:rPr lang="en-US" dirty="0">
                <a:latin typeface="Times New Roman" panose="02020603050405020304" pitchFamily="18" charset="0"/>
                <a:cs typeface="Times New Roman" panose="02020603050405020304" pitchFamily="18" charset="0"/>
              </a:rPr>
              <a:t>Although the link between CSR and job satisfaction is strengthening, not all employees find value in CSR.  Therefore, organizations need to address a few issues in order to be most effective:  </a:t>
            </a:r>
          </a:p>
          <a:p>
            <a:pPr marL="171450" lvl="3"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First, not all projects are equally meaningful for every person’s job satisfaction, yet participation for all employees is sometimes expected.</a:t>
            </a:r>
          </a:p>
          <a:p>
            <a:pPr marL="171450" marR="0" lvl="3" indent="-171450" algn="l" defTabSz="4572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Second, some organizations require employees to contribute in a prescribed manner. </a:t>
            </a:r>
            <a:r>
              <a:rPr lang="en-GB" sz="1200" b="1" kern="1200" dirty="0">
                <a:solidFill>
                  <a:schemeClr val="tx1"/>
                </a:solidFill>
                <a:effectLst/>
                <a:latin typeface="+mn-lt"/>
                <a:ea typeface="+mn-ea"/>
                <a:cs typeface="+mn-cs"/>
              </a:rPr>
              <a:t>pressuring people to go “above and beyond” in ways that are not natural for them can burn them out for future CSR projects and lower their job satisfaction, particularly when CSR projects provide direct benefits to the organization (such as positive press coverage). </a:t>
            </a:r>
            <a:endParaRPr lang="en-US" dirty="0">
              <a:latin typeface="Times New Roman" panose="02020603050405020304" pitchFamily="18" charset="0"/>
              <a:cs typeface="Times New Roman" panose="02020603050405020304" pitchFamily="18" charset="0"/>
            </a:endParaRPr>
          </a:p>
          <a:p>
            <a:pPr marL="171450" lvl="3"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Third, CSR measures can seem disconnected from the employee’s actual work, providing no increase to job satisfaction.</a:t>
            </a:r>
          </a:p>
          <a:p>
            <a:pPr>
              <a:spcBef>
                <a:spcPct val="0"/>
              </a:spcBef>
            </a:pPr>
            <a:endParaRPr lang="en-US" dirty="0">
              <a:latin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b="1" u="sng" kern="1200" dirty="0">
                <a:solidFill>
                  <a:schemeClr val="tx1"/>
                </a:solidFill>
                <a:effectLst/>
                <a:latin typeface="+mn-lt"/>
                <a:ea typeface="+mn-ea"/>
                <a:cs typeface="+mn-cs"/>
              </a:rPr>
              <a:t>CSR is a needed, positive trend of accountability and serving. It can also significantly contribute to increased employee job satisfaction when managed well. </a:t>
            </a:r>
            <a:endParaRPr lang="en-GB" b="1" u="sng" dirty="0"/>
          </a:p>
          <a:p>
            <a:pPr>
              <a:spcBef>
                <a:spcPct val="0"/>
              </a:spcBef>
            </a:pPr>
            <a:endParaRPr lang="en-US" dirty="0">
              <a:latin typeface="Times New Roman" pitchFamily="18" charset="0"/>
            </a:endParaRPr>
          </a:p>
          <a:p>
            <a:pPr>
              <a:spcBef>
                <a:spcPct val="0"/>
              </a:spcBef>
            </a:pPr>
            <a:endParaRPr lang="en-US" dirty="0">
              <a:latin typeface="Times New Roman" pitchFamily="18" charset="0"/>
            </a:endParaRPr>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303EC6E-EDA6-4E0C-9495-11C1C4C3E5E4}" type="slidenum">
              <a:rPr lang="en-US">
                <a:cs typeface="Arial" charset="0"/>
              </a:rPr>
              <a:pPr fontAlgn="base">
                <a:spcBef>
                  <a:spcPct val="0"/>
                </a:spcBef>
                <a:spcAft>
                  <a:spcPct val="0"/>
                </a:spcAft>
              </a:pPr>
              <a:t>20</a:t>
            </a:fld>
            <a:endParaRPr lang="en-US">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0" lvl="1"/>
            <a:r>
              <a:rPr lang="en-US" dirty="0">
                <a:latin typeface="Times New Roman" panose="02020603050405020304" pitchFamily="18" charset="0"/>
                <a:cs typeface="Times New Roman" panose="02020603050405020304" pitchFamily="18" charset="0"/>
              </a:rPr>
              <a:t>Now, let’s look at specific outcomes of job satisfaction related to job performance, OCB, customer satisfaction, and life satisfaction. </a:t>
            </a:r>
          </a:p>
          <a:p>
            <a:pPr marL="171450" marR="0" lvl="1" indent="-171450" algn="l" defTabSz="4572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Job Performance: Happy workers are more likely to be productive workers—the evidence suggests that productivity is likely to lead to satisfaction. </a:t>
            </a:r>
            <a:r>
              <a:rPr lang="en-GB" sz="1200" b="1" i="0" u="sng" kern="1200" dirty="0">
                <a:solidFill>
                  <a:schemeClr val="tx1"/>
                </a:solidFill>
                <a:effectLst/>
                <a:latin typeface="+mn-lt"/>
                <a:ea typeface="+mn-ea"/>
                <a:cs typeface="+mn-cs"/>
              </a:rPr>
              <a:t>relationship between job satisfaction and job performance (the correlation is quite robust) </a:t>
            </a:r>
            <a:endParaRPr lang="en-GB" dirty="0"/>
          </a:p>
          <a:p>
            <a:pPr marL="171450" lvl="1" indent="-1714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marR="0" lvl="1" indent="-171450" algn="l" defTabSz="4572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Organizational Citizenship Behavior (OCB): It seems logical to assume job satisfaction should be a major determinant of an employee’s organizational citizenship behavior (OCB). Finally, research shows that when people are more satisfied with their jobs, they are more likely to engage in OCBs. </a:t>
            </a:r>
            <a:r>
              <a:rPr lang="en-GB" sz="1200" b="1" u="sng" kern="1200" dirty="0">
                <a:solidFill>
                  <a:schemeClr val="tx1"/>
                </a:solidFill>
                <a:effectLst/>
                <a:latin typeface="+mn-lt"/>
                <a:ea typeface="+mn-ea"/>
                <a:cs typeface="+mn-cs"/>
              </a:rPr>
              <a:t>people talking positively about their organizations, helping others, and going beyond the normal expectations of their jobs </a:t>
            </a:r>
            <a:endParaRPr lang="en-US" b="1" u="sng" dirty="0">
              <a:latin typeface="Times New Roman" panose="02020603050405020304" pitchFamily="18" charset="0"/>
              <a:cs typeface="Times New Roman" panose="02020603050405020304" pitchFamily="18" charset="0"/>
            </a:endParaRPr>
          </a:p>
          <a:p>
            <a:pPr marL="171450" lvl="1"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 Satisfaction: Evidence indicates that satisfied employees increase customer satisfaction and loyalty. </a:t>
            </a:r>
          </a:p>
          <a:p>
            <a:pPr marL="171450" marR="0" lvl="2"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Life Satisfaction: Research in Europe indicated that job satisfaction is positively correlated with life satisfaction, and your attitudes and experiences in life spill over in to your job approaches and experiences.  Furthermore, life satisfaction decreases when people become unemployed. </a:t>
            </a:r>
            <a:r>
              <a:rPr lang="en-GB" sz="1200" kern="1200" dirty="0">
                <a:solidFill>
                  <a:schemeClr val="tx1"/>
                </a:solidFill>
                <a:effectLst/>
                <a:latin typeface="+mn-lt"/>
                <a:ea typeface="+mn-ea"/>
                <a:cs typeface="+mn-cs"/>
              </a:rPr>
              <a:t>according to research in Germany, and not just because of the loss of income. For most individuals, work is an important part of life, and therefore it makes sense that our overall happiness depends in no small part on our happiness in our work (our job satisfaction) </a:t>
            </a:r>
            <a:endParaRPr lang="en-GB" dirty="0"/>
          </a:p>
          <a:p>
            <a:pPr marL="171450" lvl="2" indent="-171450">
              <a:spcBef>
                <a:spcPct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spcBef>
                <a:spcPct val="0"/>
              </a:spcBef>
            </a:pPr>
            <a:endParaRPr lang="en-US" dirty="0">
              <a:latin typeface="Times New Roman" pitchFamily="18" charset="0"/>
            </a:endParaRPr>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303EC6E-EDA6-4E0C-9495-11C1C4C3E5E4}" type="slidenum">
              <a:rPr lang="en-US">
                <a:cs typeface="Arial" charset="0"/>
              </a:rPr>
              <a:pPr fontAlgn="base">
                <a:spcBef>
                  <a:spcPct val="0"/>
                </a:spcBef>
                <a:spcAft>
                  <a:spcPct val="0"/>
                </a:spcAft>
              </a:pPr>
              <a:t>21</a:t>
            </a:fld>
            <a:endParaRPr lang="en-US">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pPr marL="0" lvl="1"/>
            <a:r>
              <a:rPr lang="en-US" dirty="0">
                <a:latin typeface="Times New Roman" panose="02020603050405020304" pitchFamily="18" charset="0"/>
                <a:cs typeface="Times New Roman" panose="02020603050405020304" pitchFamily="18" charset="0"/>
              </a:rPr>
              <a:t>What happens when employees dislike their jobs? </a:t>
            </a:r>
            <a:r>
              <a:rPr lang="en-US" b="1" u="sng" dirty="0">
                <a:latin typeface="Times New Roman" panose="02020603050405020304" pitchFamily="18" charset="0"/>
                <a:cs typeface="Times New Roman" panose="02020603050405020304" pitchFamily="18" charset="0"/>
              </a:rPr>
              <a:t>The exit–voice–loyalty–neglect framework </a:t>
            </a:r>
            <a:r>
              <a:rPr lang="en-US" dirty="0">
                <a:latin typeface="Times New Roman" panose="02020603050405020304" pitchFamily="18" charset="0"/>
                <a:cs typeface="Times New Roman" panose="02020603050405020304" pitchFamily="18" charset="0"/>
              </a:rPr>
              <a:t>shown in Exhibit 3-6 is </a:t>
            </a:r>
            <a:r>
              <a:rPr lang="en-US" b="1" u="sng" dirty="0">
                <a:latin typeface="Times New Roman" panose="02020603050405020304" pitchFamily="18" charset="0"/>
                <a:cs typeface="Times New Roman" panose="02020603050405020304" pitchFamily="18" charset="0"/>
              </a:rPr>
              <a:t>helpful for understanding the consequences of dissatisfaction. </a:t>
            </a:r>
          </a:p>
          <a:p>
            <a:pPr marL="0" lvl="1"/>
            <a:r>
              <a:rPr lang="en-US" dirty="0">
                <a:latin typeface="Times New Roman" panose="02020603050405020304" pitchFamily="18" charset="0"/>
                <a:cs typeface="Times New Roman" panose="02020603050405020304" pitchFamily="18" charset="0"/>
              </a:rPr>
              <a:t>The exhibit illustrates employees’ four responses to job dissatisfaction, which differ along two dimensions: constructive/destructive and active/passive. </a:t>
            </a:r>
          </a:p>
          <a:p>
            <a:pPr marL="0" lvl="1"/>
            <a:r>
              <a:rPr lang="en-US" dirty="0">
                <a:latin typeface="Times New Roman" panose="02020603050405020304" pitchFamily="18" charset="0"/>
                <a:cs typeface="Times New Roman" panose="02020603050405020304" pitchFamily="18" charset="0"/>
              </a:rPr>
              <a:t>The responses are as follows:</a:t>
            </a:r>
          </a:p>
          <a:p>
            <a:pPr marL="171450" marR="0" lvl="2" indent="-171450" algn="l" defTabSz="4572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Exit</a:t>
            </a: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exit response </a:t>
            </a:r>
            <a:r>
              <a:rPr lang="en-US" dirty="0">
                <a:latin typeface="Times New Roman" panose="02020603050405020304" pitchFamily="18" charset="0"/>
                <a:cs typeface="Times New Roman" panose="02020603050405020304" pitchFamily="18" charset="0"/>
              </a:rPr>
              <a:t>directs behavior toward leaving the organization, including looking for a new position or resigning. (</a:t>
            </a:r>
            <a:r>
              <a:rPr lang="en-US" b="1" u="sng" dirty="0">
                <a:latin typeface="Times New Roman" panose="02020603050405020304" pitchFamily="18" charset="0"/>
                <a:cs typeface="Times New Roman" panose="02020603050405020304" pitchFamily="18" charset="0"/>
              </a:rPr>
              <a:t>T</a:t>
            </a:r>
            <a:r>
              <a:rPr lang="en-GB" sz="1200" b="1" u="sng" kern="1200" dirty="0" err="1">
                <a:solidFill>
                  <a:schemeClr val="tx1"/>
                </a:solidFill>
                <a:effectLst/>
                <a:latin typeface="+mn-lt"/>
                <a:ea typeface="+mn-ea"/>
                <a:cs typeface="+mn-cs"/>
              </a:rPr>
              <a:t>otal</a:t>
            </a:r>
            <a:r>
              <a:rPr lang="en-GB" sz="1200" b="1" u="sng" kern="1200" dirty="0">
                <a:solidFill>
                  <a:schemeClr val="tx1"/>
                </a:solidFill>
                <a:effectLst/>
                <a:latin typeface="+mn-lt"/>
                <a:ea typeface="+mn-ea"/>
                <a:cs typeface="+mn-cs"/>
              </a:rPr>
              <a:t> loss to the organization of employee knowledge, skills, abilities, and other characteristics) </a:t>
            </a:r>
            <a:endParaRPr lang="en-GB" b="1" u="sng" dirty="0"/>
          </a:p>
          <a:p>
            <a:pPr marL="171450" lvl="2" indent="-1714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lvl="2" indent="-1714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Voice</a:t>
            </a: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voice response </a:t>
            </a:r>
            <a:r>
              <a:rPr lang="en-US" dirty="0">
                <a:latin typeface="Times New Roman" panose="02020603050405020304" pitchFamily="18" charset="0"/>
                <a:cs typeface="Times New Roman" panose="02020603050405020304" pitchFamily="18" charset="0"/>
              </a:rPr>
              <a:t>includes actively and constructively attempting to improve conditions, including suggesting improvements, discussing problems with superiors, and undertaking union activity.</a:t>
            </a:r>
          </a:p>
          <a:p>
            <a:pPr marL="171450" lvl="2" indent="-1714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Loyalty</a:t>
            </a: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loyalty response </a:t>
            </a:r>
            <a:r>
              <a:rPr lang="en-US" dirty="0">
                <a:latin typeface="Times New Roman" panose="02020603050405020304" pitchFamily="18" charset="0"/>
                <a:cs typeface="Times New Roman" panose="02020603050405020304" pitchFamily="18" charset="0"/>
              </a:rPr>
              <a:t>means passively but optimistically waiting for conditions to improve, including speaking up for the </a:t>
            </a:r>
            <a:r>
              <a:rPr lang="en-US" noProof="0" dirty="0">
                <a:latin typeface="Times New Roman" panose="02020603050405020304" pitchFamily="18" charset="0"/>
                <a:cs typeface="Times New Roman" panose="02020603050405020304" pitchFamily="18" charset="0"/>
              </a:rPr>
              <a:t>organization</a:t>
            </a:r>
            <a:r>
              <a:rPr lang="en-US" dirty="0">
                <a:latin typeface="Times New Roman" panose="02020603050405020304" pitchFamily="18" charset="0"/>
                <a:cs typeface="Times New Roman" panose="02020603050405020304" pitchFamily="18" charset="0"/>
              </a:rPr>
              <a:t> in the face of external criticism and trusting the organization and its management to “do the right thing.”</a:t>
            </a:r>
          </a:p>
          <a:p>
            <a:pPr marL="171450" lvl="2" indent="-1714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Neglect</a:t>
            </a: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neglect response </a:t>
            </a:r>
            <a:r>
              <a:rPr lang="en-US" dirty="0">
                <a:latin typeface="Times New Roman" panose="02020603050405020304" pitchFamily="18" charset="0"/>
                <a:cs typeface="Times New Roman" panose="02020603050405020304" pitchFamily="18" charset="0"/>
              </a:rPr>
              <a:t>passively allows conditions to worsen and includes chronic absenteeism or lateness, reduced effort, and increased error rate.</a:t>
            </a:r>
          </a:p>
          <a:p>
            <a:pPr>
              <a:spcBef>
                <a:spcPct val="0"/>
              </a:spcBef>
            </a:pPr>
            <a:endParaRPr lang="en-US" dirty="0">
              <a:latin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b="1" u="sng" kern="1200" dirty="0">
                <a:solidFill>
                  <a:schemeClr val="tx1"/>
                </a:solidFill>
                <a:effectLst/>
                <a:latin typeface="+mn-lt"/>
                <a:ea typeface="+mn-ea"/>
                <a:cs typeface="+mn-cs"/>
              </a:rPr>
              <a:t>Exit and neglect </a:t>
            </a:r>
            <a:r>
              <a:rPr lang="en-GB" sz="1200" b="1" u="sng" kern="1200" dirty="0" err="1">
                <a:solidFill>
                  <a:schemeClr val="tx1"/>
                </a:solidFill>
                <a:effectLst/>
                <a:latin typeface="+mn-lt"/>
                <a:ea typeface="+mn-ea"/>
                <a:cs typeface="+mn-cs"/>
              </a:rPr>
              <a:t>behaviors</a:t>
            </a:r>
            <a:r>
              <a:rPr lang="en-GB" sz="1200" b="1" u="sng" kern="1200" dirty="0">
                <a:solidFill>
                  <a:schemeClr val="tx1"/>
                </a:solidFill>
                <a:effectLst/>
                <a:latin typeface="+mn-lt"/>
                <a:ea typeface="+mn-ea"/>
                <a:cs typeface="+mn-cs"/>
              </a:rPr>
              <a:t> are linked to performance variables such as productivity, absenteeism, and turnover.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b="1" u="sng" kern="1200" dirty="0">
                <a:solidFill>
                  <a:schemeClr val="tx1"/>
                </a:solidFill>
                <a:effectLst/>
                <a:latin typeface="+mn-lt"/>
                <a:ea typeface="+mn-ea"/>
                <a:cs typeface="+mn-cs"/>
              </a:rPr>
              <a:t>voice and loyalty—constructive </a:t>
            </a:r>
            <a:r>
              <a:rPr lang="en-GB" sz="1200" b="1" u="sng" kern="1200" dirty="0" err="1">
                <a:solidFill>
                  <a:schemeClr val="tx1"/>
                </a:solidFill>
                <a:effectLst/>
                <a:latin typeface="+mn-lt"/>
                <a:ea typeface="+mn-ea"/>
                <a:cs typeface="+mn-cs"/>
              </a:rPr>
              <a:t>behaviors</a:t>
            </a:r>
            <a:r>
              <a:rPr lang="en-GB" sz="1200" b="1" u="sng" kern="1200" dirty="0">
                <a:solidFill>
                  <a:schemeClr val="tx1"/>
                </a:solidFill>
                <a:effectLst/>
                <a:latin typeface="+mn-lt"/>
                <a:ea typeface="+mn-ea"/>
                <a:cs typeface="+mn-cs"/>
              </a:rPr>
              <a:t> that allow individuals to tolerate unpleasant situations or improve working conditions. </a:t>
            </a:r>
            <a:endParaRPr lang="en-GB" b="1" u="sng" dirty="0"/>
          </a:p>
          <a:p>
            <a:pPr marL="0" marR="0" lvl="0" indent="0" algn="l" defTabSz="457200" rtl="0" eaLnBrk="1" fontAlgn="base" latinLnBrk="0" hangingPunct="1">
              <a:lnSpc>
                <a:spcPct val="100000"/>
              </a:lnSpc>
              <a:spcBef>
                <a:spcPct val="0"/>
              </a:spcBef>
              <a:spcAft>
                <a:spcPct val="0"/>
              </a:spcAft>
              <a:buClrTx/>
              <a:buSzTx/>
              <a:buFontTx/>
              <a:buNone/>
              <a:tabLst/>
              <a:defRPr/>
            </a:pPr>
            <a:endParaRPr lang="en-GB" b="1" u="sng" dirty="0"/>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As helpful as this framework is, it’s quite general. </a:t>
            </a:r>
            <a:endParaRPr lang="en-GB" dirty="0"/>
          </a:p>
          <a:p>
            <a:pPr marL="0" marR="0" lvl="0" indent="0" algn="l" defTabSz="457200" rtl="0" eaLnBrk="1" fontAlgn="base" latinLnBrk="0" hangingPunct="1">
              <a:lnSpc>
                <a:spcPct val="100000"/>
              </a:lnSpc>
              <a:spcBef>
                <a:spcPct val="0"/>
              </a:spcBef>
              <a:spcAft>
                <a:spcPct val="0"/>
              </a:spcAft>
              <a:buClrTx/>
              <a:buSzTx/>
              <a:buFontTx/>
              <a:buNone/>
              <a:tabLst/>
              <a:defRPr/>
            </a:pPr>
            <a:endParaRPr lang="en-GB" b="1" u="sng" dirty="0"/>
          </a:p>
          <a:p>
            <a:pPr>
              <a:spcBef>
                <a:spcPct val="0"/>
              </a:spcBef>
            </a:pPr>
            <a:endParaRPr lang="en-US" dirty="0">
              <a:latin typeface="Times New Roman" pitchFamily="18" charset="0"/>
            </a:endParaRPr>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303EC6E-EDA6-4E0C-9495-11C1C4C3E5E4}" type="slidenum">
              <a:rPr lang="en-US">
                <a:cs typeface="Arial" charset="0"/>
              </a:rPr>
              <a:pPr fontAlgn="base">
                <a:spcBef>
                  <a:spcPct val="0"/>
                </a:spcBef>
                <a:spcAft>
                  <a:spcPct val="0"/>
                </a:spcAft>
              </a:pPr>
              <a:t>22</a:t>
            </a:fld>
            <a:endParaRPr lang="en-US">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normAutofit fontScale="77500" lnSpcReduction="20000"/>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t>In addition, we can look at  job dissatisfaction by exploring counterproductive work behavior.  Substance abuse, stealing at work, undue socializing, gossiping, absenteeism, and tardiness are examples of behaviors that are destructive to organizations. </a:t>
            </a:r>
          </a:p>
          <a:p>
            <a:pPr marL="0" marR="0" lvl="2" indent="0" algn="l" defTabSz="457200" rtl="0" eaLnBrk="1" fontAlgn="base" latinLnBrk="0" hangingPunct="1">
              <a:lnSpc>
                <a:spcPct val="100000"/>
              </a:lnSpc>
              <a:spcBef>
                <a:spcPct val="30000"/>
              </a:spcBef>
              <a:spcAft>
                <a:spcPct val="0"/>
              </a:spcAft>
              <a:buClrTx/>
              <a:buSzTx/>
              <a:buFontTx/>
              <a:buNone/>
              <a:tabLst/>
              <a:defRPr/>
            </a:pPr>
            <a:r>
              <a:rPr lang="en-US" dirty="0"/>
              <a:t>They are indicators of a broader syndrome called </a:t>
            </a:r>
            <a:r>
              <a:rPr lang="en-US" b="1" dirty="0"/>
              <a:t>counterproductive work behavior (CWB)</a:t>
            </a:r>
            <a:r>
              <a:rPr lang="en-US" dirty="0"/>
              <a:t>, also termed deviant behavior in the workplace, or simply employee withdrawal. </a:t>
            </a:r>
            <a:r>
              <a:rPr lang="en-US" b="1" u="sng" dirty="0"/>
              <a:t>CWB doesn’t just happen—the behaviors often follow negative and sometimes longstanding attitudes.  Generally, job dissatisfaction predicts CWB. </a:t>
            </a:r>
            <a:r>
              <a:rPr lang="en-US" dirty="0"/>
              <a:t>People who are not satisfied with their work become frustrated, which lowers their performance and makes them more likely to commit CWB. Other research suggests that, in addition </a:t>
            </a:r>
            <a:r>
              <a:rPr lang="en-US" b="1" u="sng" dirty="0"/>
              <a:t>to vocational misfit </a:t>
            </a:r>
            <a:r>
              <a:rPr lang="en-US" dirty="0"/>
              <a:t>(being in the wrong line of work), </a:t>
            </a:r>
            <a:r>
              <a:rPr lang="en-US" b="1" u="sng" dirty="0"/>
              <a:t>lack of fit with the organization </a:t>
            </a:r>
            <a:r>
              <a:rPr lang="en-US" dirty="0"/>
              <a:t>(working in the wrong kind of organizational culture) also predicts CWBs. </a:t>
            </a:r>
            <a:r>
              <a:rPr lang="en-GB" sz="1200" kern="1200" dirty="0">
                <a:solidFill>
                  <a:schemeClr val="tx1"/>
                </a:solidFill>
                <a:effectLst/>
                <a:latin typeface="+mn-lt"/>
                <a:ea typeface="+mn-ea"/>
                <a:cs typeface="+mn-cs"/>
              </a:rPr>
              <a:t>CWB is an emotional reaction to perceived unfairness, a way to try to restore an employee’s sense of equity exchange. </a:t>
            </a:r>
            <a:endParaRPr lang="en-GB" dirty="0"/>
          </a:p>
          <a:p>
            <a:pPr marL="0" lvl="2"/>
            <a:endParaRPr lang="en-US" dirty="0"/>
          </a:p>
          <a:p>
            <a:pPr marL="0" lvl="2"/>
            <a:r>
              <a:rPr lang="en-US" dirty="0"/>
              <a:t>As a manager, you can take steps to mitigate CWB. You can poll employee attitudes, for instance, and identify areas for workplace improvement.  If there is no vocational fit, the employee will not be fulfilled, so you can screen for that.  Tailoring tasks so a person’s abilities and values can be exercised should increase job satisfaction and reduce CWB.  Furthermore, creating strong teams, integrating supervisors with them, providing formalized team policies, and introducing team-based incentives may help lower the CWB “contagion” that lowers the standards of the group.</a:t>
            </a:r>
          </a:p>
          <a:p>
            <a:pPr marL="0" lvl="2"/>
            <a:endParaRPr lang="en-US" dirty="0"/>
          </a:p>
          <a:p>
            <a:pPr marL="171450" lvl="2" indent="-171450">
              <a:buFont typeface="Arial" panose="020B0604020202020204" pitchFamily="34" charset="0"/>
              <a:buChar char="•"/>
            </a:pPr>
            <a:r>
              <a:rPr lang="en-US" dirty="0"/>
              <a:t>Absenteeism: We find a consistent negative relationship between satisfaction and absenteeism. The more satisfied you are, the less likely you are to miss work. </a:t>
            </a:r>
          </a:p>
          <a:p>
            <a:pPr marL="171450" lvl="2" indent="-171450">
              <a:buFont typeface="Arial" panose="020B0604020202020204" pitchFamily="34" charset="0"/>
              <a:buChar char="•"/>
            </a:pPr>
            <a:r>
              <a:rPr lang="en-US" dirty="0"/>
              <a:t>Turnover: Satisfaction is also negatively related to turnover, but the correlation is stronger than what we found for absenteeism. </a:t>
            </a:r>
          </a:p>
          <a:p>
            <a:pPr marL="171450" lvl="2" indent="-171450">
              <a:buFont typeface="Arial" panose="020B0604020202020204" pitchFamily="34" charset="0"/>
              <a:buChar char="•"/>
            </a:pPr>
            <a:r>
              <a:rPr lang="en-US" dirty="0"/>
              <a:t>Workplace Deviance: Job dissatisfaction predicts unionization, stealing, undue socializing, and tardiness. If employees don’t like their work environment, they will respond somehow.</a:t>
            </a:r>
          </a:p>
          <a:p>
            <a:pPr marL="171450" lvl="2" indent="-171450">
              <a:buFont typeface="Arial" panose="020B0604020202020204" pitchFamily="34" charset="0"/>
              <a:buChar char="•"/>
            </a:pPr>
            <a:endParaRPr lang="en-US" dirty="0"/>
          </a:p>
          <a:p>
            <a:pPr marL="0" lvl="1"/>
            <a:r>
              <a:rPr lang="en-US" b="1" dirty="0"/>
              <a:t>Managers Often “Don’t Get It”: </a:t>
            </a:r>
            <a:r>
              <a:rPr lang="en-US" dirty="0"/>
              <a:t>It should come as no surprise that job satisfaction can affect the bottom line.  Regular surveys can reduce gaps between what managers think employees feel and what they really feel.</a:t>
            </a:r>
          </a:p>
          <a:p>
            <a:pPr marL="0" marR="0" lvl="1" indent="0" algn="l" defTabSz="457200" rtl="0" eaLnBrk="1" fontAlgn="base" latinLnBrk="0" hangingPunct="1">
              <a:lnSpc>
                <a:spcPct val="100000"/>
              </a:lnSpc>
              <a:spcBef>
                <a:spcPct val="30000"/>
              </a:spcBef>
              <a:spcAft>
                <a:spcPct val="0"/>
              </a:spcAft>
              <a:buClrTx/>
              <a:buSzTx/>
              <a:buFontTx/>
              <a:buNone/>
              <a:tabLst/>
              <a:defRPr/>
            </a:pPr>
            <a:r>
              <a:rPr lang="en-GB" sz="1200" kern="1200" dirty="0">
                <a:solidFill>
                  <a:schemeClr val="tx1"/>
                </a:solidFill>
                <a:effectLst/>
                <a:latin typeface="+mn-lt"/>
                <a:ea typeface="+mn-ea"/>
                <a:cs typeface="+mn-cs"/>
              </a:rPr>
              <a:t>many managers are unconcerned about employee job satisfaction. Others overestimate how satisfied employees are, so they don’t think there’s a problem when there is. </a:t>
            </a:r>
          </a:p>
          <a:p>
            <a:pPr marL="0" marR="0" lvl="1" indent="0" algn="l" defTabSz="457200" rtl="0" eaLnBrk="1" fontAlgn="base" latinLnBrk="0" hangingPunct="1">
              <a:lnSpc>
                <a:spcPct val="100000"/>
              </a:lnSpc>
              <a:spcBef>
                <a:spcPct val="30000"/>
              </a:spcBef>
              <a:spcAft>
                <a:spcPct val="0"/>
              </a:spcAft>
              <a:buClrTx/>
              <a:buSzTx/>
              <a:buFontTx/>
              <a:buNone/>
              <a:tabLst/>
              <a:defRPr/>
            </a:pPr>
            <a:r>
              <a:rPr lang="en-GB" sz="1200" kern="1200" dirty="0">
                <a:solidFill>
                  <a:schemeClr val="tx1"/>
                </a:solidFill>
                <a:effectLst/>
                <a:latin typeface="+mn-lt"/>
                <a:ea typeface="+mn-ea"/>
                <a:cs typeface="+mn-cs"/>
              </a:rPr>
              <a:t>Regular surveys can reduce gaps between what managers </a:t>
            </a:r>
            <a:r>
              <a:rPr lang="en-GB" sz="1200" i="1" kern="1200" dirty="0">
                <a:solidFill>
                  <a:schemeClr val="tx1"/>
                </a:solidFill>
                <a:effectLst/>
                <a:latin typeface="+mn-lt"/>
                <a:ea typeface="+mn-ea"/>
                <a:cs typeface="+mn-cs"/>
              </a:rPr>
              <a:t>think </a:t>
            </a:r>
            <a:r>
              <a:rPr lang="en-GB" sz="1200" kern="1200" dirty="0">
                <a:solidFill>
                  <a:schemeClr val="tx1"/>
                </a:solidFill>
                <a:effectLst/>
                <a:latin typeface="+mn-lt"/>
                <a:ea typeface="+mn-ea"/>
                <a:cs typeface="+mn-cs"/>
              </a:rPr>
              <a:t>employees feel and what they </a:t>
            </a:r>
            <a:r>
              <a:rPr lang="en-GB" sz="1200" i="1" kern="1200" dirty="0">
                <a:solidFill>
                  <a:schemeClr val="tx1"/>
                </a:solidFill>
                <a:effectLst/>
                <a:latin typeface="+mn-lt"/>
                <a:ea typeface="+mn-ea"/>
                <a:cs typeface="+mn-cs"/>
              </a:rPr>
              <a:t>really </a:t>
            </a:r>
            <a:r>
              <a:rPr lang="en-GB" sz="1200" kern="1200" dirty="0">
                <a:solidFill>
                  <a:schemeClr val="tx1"/>
                </a:solidFill>
                <a:effectLst/>
                <a:latin typeface="+mn-lt"/>
                <a:ea typeface="+mn-ea"/>
                <a:cs typeface="+mn-cs"/>
              </a:rPr>
              <a:t>feel </a:t>
            </a:r>
            <a:endParaRPr lang="en-GB" dirty="0"/>
          </a:p>
          <a:p>
            <a:pPr marL="0" marR="0" lvl="1" indent="0" algn="l" defTabSz="457200" rtl="0" eaLnBrk="1" fontAlgn="base" latinLnBrk="0" hangingPunct="1">
              <a:lnSpc>
                <a:spcPct val="100000"/>
              </a:lnSpc>
              <a:spcBef>
                <a:spcPct val="30000"/>
              </a:spcBef>
              <a:spcAft>
                <a:spcPct val="0"/>
              </a:spcAft>
              <a:buClrTx/>
              <a:buSzTx/>
              <a:buFontTx/>
              <a:buNone/>
              <a:tabLst/>
              <a:defRPr/>
            </a:pPr>
            <a:endParaRPr lang="en-GB" dirty="0"/>
          </a:p>
          <a:p>
            <a:pPr marL="0" lvl="1"/>
            <a:endParaRPr lang="en-US" dirty="0"/>
          </a:p>
          <a:p>
            <a:pPr>
              <a:spcBef>
                <a:spcPct val="0"/>
              </a:spcBef>
            </a:pPr>
            <a:endParaRPr lang="en-US" dirty="0">
              <a:latin typeface="Times New Roman" pitchFamily="18" charset="0"/>
            </a:endParaRPr>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303EC6E-EDA6-4E0C-9495-11C1C4C3E5E4}" type="slidenum">
              <a:rPr lang="en-US">
                <a:cs typeface="Arial" charset="0"/>
              </a:rPr>
              <a:pPr fontAlgn="base">
                <a:spcBef>
                  <a:spcPct val="0"/>
                </a:spcBef>
                <a:spcAft>
                  <a:spcPct val="0"/>
                </a:spcAft>
              </a:pPr>
              <a:t>23</a:t>
            </a:fld>
            <a:endParaRPr lang="en-US">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latin typeface="Times New Roman" pitchFamily="18" charset="0"/>
              </a:rPr>
              <a:t>Creating a satisfied workforce is not a guarantee of successful performance, but managers should make it a priority as</a:t>
            </a:r>
            <a:r>
              <a:rPr lang="en-US" baseline="0" dirty="0">
                <a:latin typeface="Times New Roman" pitchFamily="18" charset="0"/>
              </a:rPr>
              <a:t> much as</a:t>
            </a:r>
            <a:r>
              <a:rPr lang="en-US" dirty="0">
                <a:latin typeface="Times New Roman" pitchFamily="18" charset="0"/>
              </a:rPr>
              <a:t> possible. In particular, managers should:</a:t>
            </a:r>
          </a:p>
          <a:p>
            <a:pPr marL="171450" lvl="2" indent="-171450">
              <a:buFont typeface="Arial" panose="020B0604020202020204" pitchFamily="34" charset="0"/>
              <a:buChar char="•"/>
            </a:pPr>
            <a:r>
              <a:rPr lang="en-US" dirty="0"/>
              <a:t>Of the major job attitudes</a:t>
            </a:r>
            <a:r>
              <a:rPr lang="en-US" sz="1200" kern="1200" dirty="0">
                <a:solidFill>
                  <a:schemeClr val="tx1"/>
                </a:solidFill>
                <a:effectLst/>
                <a:latin typeface="+mn-lt"/>
                <a:ea typeface="+mn-ea"/>
                <a:cs typeface="+mn-cs"/>
              </a:rPr>
              <a:t>—</a:t>
            </a:r>
            <a:r>
              <a:rPr lang="en-US" dirty="0"/>
              <a:t>job satisfaction, job involvement, organizational commitment, perceived organizational support (POS), and employee engagement</a:t>
            </a:r>
            <a:r>
              <a:rPr lang="en-US" sz="1200" kern="1200" dirty="0">
                <a:solidFill>
                  <a:schemeClr val="tx1"/>
                </a:solidFill>
                <a:effectLst/>
                <a:latin typeface="+mn-lt"/>
                <a:ea typeface="+mn-ea"/>
                <a:cs typeface="+mn-cs"/>
              </a:rPr>
              <a:t>—</a:t>
            </a:r>
            <a:r>
              <a:rPr lang="en-US" dirty="0"/>
              <a:t>remember that an employee’s job satisfaction level is the best single predictor of behavior.</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Pay attention to employees’ job satisfaction levels as determinants of their performance, turnover, absenteeism, and withdrawal behaviors.</a:t>
            </a:r>
          </a:p>
          <a:p>
            <a:pPr marL="171450" indent="-171450">
              <a:spcBef>
                <a:spcPct val="0"/>
              </a:spcBef>
              <a:buFont typeface="Arial" panose="020B0604020202020204" pitchFamily="34" charset="0"/>
              <a:buChar char="•"/>
            </a:pPr>
            <a:endParaRPr lang="en-US" dirty="0"/>
          </a:p>
        </p:txBody>
      </p:sp>
      <p:sp>
        <p:nvSpPr>
          <p:cNvPr id="542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DAE461D-39FC-4C5B-8367-1349D0B985E4}" type="slidenum">
              <a:rPr lang="en-US">
                <a:cs typeface="Arial" charset="0"/>
              </a:rPr>
              <a:pPr fontAlgn="base">
                <a:spcBef>
                  <a:spcPct val="0"/>
                </a:spcBef>
                <a:spcAft>
                  <a:spcPct val="0"/>
                </a:spcAft>
              </a:pPr>
              <a:t>24</a:t>
            </a:fld>
            <a:endParaRPr lang="en-US">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Measure employee job attitudes objectively and at regular intervals in order to determine how employees are reacting to their work.</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Evaluate the fit between the employee’s work interests and the intrinsic parts of his/her job to create work that is challenging and interesting to the individual.</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Consider the fact that high pay alone is unlikely to create a satisfying work environment.</a:t>
            </a:r>
            <a:r>
              <a:rPr lang="en-US" dirty="0">
                <a:latin typeface="Times New Roman" pitchFamily="18" charset="0"/>
              </a:rPr>
              <a:t>  </a:t>
            </a:r>
          </a:p>
          <a:p>
            <a:pPr marL="171450" indent="-171450">
              <a:spcBef>
                <a:spcPct val="0"/>
              </a:spcBef>
              <a:buFont typeface="Arial" panose="020B0604020202020204" pitchFamily="34" charset="0"/>
              <a:buChar char="•"/>
            </a:pPr>
            <a:endParaRPr lang="en-US" dirty="0"/>
          </a:p>
        </p:txBody>
      </p:sp>
      <p:sp>
        <p:nvSpPr>
          <p:cNvPr id="542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DAE461D-39FC-4C5B-8367-1349D0B985E4}" type="slidenum">
              <a:rPr lang="en-US">
                <a:cs typeface="Arial" charset="0"/>
              </a:rPr>
              <a:pPr fontAlgn="base">
                <a:spcBef>
                  <a:spcPct val="0"/>
                </a:spcBef>
                <a:spcAft>
                  <a:spcPct val="0"/>
                </a:spcAft>
              </a:pPr>
              <a:t>25</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After studying this chapter, you should be able to:</a:t>
            </a:r>
          </a:p>
          <a:p>
            <a:pPr marL="457200" indent="-342900" fontAlgn="auto">
              <a:spcAft>
                <a:spcPts val="0"/>
              </a:spcAft>
              <a:buFont typeface="Arial" panose="020B0604020202020204" pitchFamily="34" charset="0"/>
              <a:buChar char="•"/>
              <a:defRPr/>
            </a:pPr>
            <a:r>
              <a:rPr lang="en-US"/>
              <a:t>Contrast </a:t>
            </a:r>
            <a:r>
              <a:rPr lang="en-US" dirty="0"/>
              <a:t>the three components of an attitude.</a:t>
            </a:r>
          </a:p>
          <a:p>
            <a:pPr marL="457200" indent="-342900" fontAlgn="auto">
              <a:spcAft>
                <a:spcPts val="0"/>
              </a:spcAft>
              <a:buFont typeface="Arial" panose="020B0604020202020204" pitchFamily="34" charset="0"/>
              <a:buChar char="•"/>
              <a:defRPr/>
            </a:pPr>
            <a:r>
              <a:rPr lang="en-US" dirty="0"/>
              <a:t>Summarize the relationship between attitudes and behavior.</a:t>
            </a:r>
          </a:p>
          <a:p>
            <a:pPr marL="457200" indent="-342900" fontAlgn="auto">
              <a:spcAft>
                <a:spcPts val="0"/>
              </a:spcAft>
              <a:buFont typeface="Arial" panose="020B0604020202020204" pitchFamily="34" charset="0"/>
              <a:buChar char="•"/>
              <a:defRPr/>
            </a:pPr>
            <a:r>
              <a:rPr lang="en-US" dirty="0"/>
              <a:t>Compare the major job attitudes.</a:t>
            </a:r>
          </a:p>
          <a:p>
            <a:pPr marL="457200" indent="-342900" fontAlgn="auto">
              <a:spcAft>
                <a:spcPts val="0"/>
              </a:spcAft>
              <a:buFont typeface="Arial" panose="020B0604020202020204" pitchFamily="34" charset="0"/>
              <a:buChar char="•"/>
              <a:defRPr/>
            </a:pPr>
            <a:r>
              <a:rPr lang="en-US" dirty="0"/>
              <a:t>Define </a:t>
            </a:r>
            <a:r>
              <a:rPr lang="en-US" i="1" dirty="0"/>
              <a:t>job satisfaction</a:t>
            </a:r>
            <a:r>
              <a:rPr lang="en-US" dirty="0"/>
              <a:t>.</a:t>
            </a:r>
          </a:p>
          <a:p>
            <a:pPr marL="457200" indent="-342900" fontAlgn="auto">
              <a:spcAft>
                <a:spcPts val="0"/>
              </a:spcAft>
              <a:buFont typeface="Arial" panose="020B0604020202020204" pitchFamily="34" charset="0"/>
              <a:buChar char="•"/>
              <a:defRPr/>
            </a:pPr>
            <a:r>
              <a:rPr lang="en-US" dirty="0"/>
              <a:t>Summarize the main causes of job satisfaction.</a:t>
            </a:r>
          </a:p>
          <a:p>
            <a:pPr marL="457200" indent="-342900" fontAlgn="auto">
              <a:spcAft>
                <a:spcPts val="0"/>
              </a:spcAft>
              <a:buFont typeface="Arial" panose="020B0604020202020204" pitchFamily="34" charset="0"/>
              <a:buChar char="•"/>
              <a:defRPr/>
            </a:pPr>
            <a:r>
              <a:rPr lang="en-US" dirty="0"/>
              <a:t>Identify three outcomes of job satisfaction.</a:t>
            </a:r>
          </a:p>
          <a:p>
            <a:pPr marL="457200" indent="-342900" fontAlgn="auto">
              <a:spcAft>
                <a:spcPts val="0"/>
              </a:spcAft>
              <a:buFont typeface="Arial" panose="020B0604020202020204" pitchFamily="34" charset="0"/>
              <a:buChar char="•"/>
              <a:defRPr/>
            </a:pPr>
            <a:r>
              <a:rPr lang="en-US" dirty="0"/>
              <a:t>Identify four employee responses to dissatisfaction.</a:t>
            </a:r>
          </a:p>
          <a:p>
            <a:pPr>
              <a:spcBef>
                <a:spcPct val="0"/>
              </a:spcBef>
            </a:pPr>
            <a:endParaRPr lang="en-US" dirty="0"/>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DC0A30C-836C-466A-8CDA-067C28B39C36}" type="slidenum">
              <a:rPr lang="en-US">
                <a:cs typeface="Arial" charset="0"/>
              </a:rPr>
              <a:pPr fontAlgn="base">
                <a:spcBef>
                  <a:spcPct val="0"/>
                </a:spcBef>
                <a:spcAft>
                  <a:spcPct val="0"/>
                </a:spcAft>
              </a:pPr>
              <a:t>3</a:t>
            </a:fld>
            <a:endParaRPr lang="en-US">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latin typeface="Times New Roman" pitchFamily="18" charset="0"/>
              </a:rPr>
              <a:t>Attitudes are evaluative statements or judgments concerning objects, people, or events. They reflect how we feel about something. In other words, saying “I like my job”, reflects your attitude toward work. </a:t>
            </a:r>
            <a:endParaRPr lang="en-US" dirty="0"/>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DFA361A-F9D9-45EA-B747-B2A427BFFC53}" type="slidenum">
              <a:rPr lang="en-US">
                <a:cs typeface="Arial" charset="0"/>
              </a:rPr>
              <a:pPr fontAlgn="base">
                <a:spcBef>
                  <a:spcPct val="0"/>
                </a:spcBef>
                <a:spcAft>
                  <a:spcPct val="0"/>
                </a:spcAft>
              </a:pPr>
              <a:t>4</a:t>
            </a:fld>
            <a:endParaRPr lang="en-US">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latin typeface="Times New Roman" pitchFamily="18" charset="0"/>
              </a:rPr>
              <a:t>Attitudes are made up of three components. The cognitive component is the belief in the way things are. The affective component is the more critical part of the attitude, as it is calls upon emotions or feelings. The behavioral component describes the intention to behave in a certain way toward someone or something.    </a:t>
            </a:r>
          </a:p>
          <a:p>
            <a:pPr>
              <a:spcBef>
                <a:spcPct val="0"/>
              </a:spcBef>
            </a:pPr>
            <a:endParaRPr lang="en-US" dirty="0">
              <a:latin typeface="Times New Roman" pitchFamily="18" charset="0"/>
            </a:endParaRPr>
          </a:p>
          <a:p>
            <a:pPr>
              <a:spcBef>
                <a:spcPct val="0"/>
              </a:spcBef>
            </a:pPr>
            <a:r>
              <a:rPr lang="en-US" dirty="0">
                <a:latin typeface="Times New Roman" pitchFamily="18" charset="0"/>
              </a:rPr>
              <a:t>These three components work together to aid in our understanding of the complexity of an attitude.</a:t>
            </a:r>
            <a:endParaRPr lang="en-US" dirty="0"/>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DFA361A-F9D9-45EA-B747-B2A427BFFC53}" type="slidenum">
              <a:rPr lang="en-US">
                <a:cs typeface="Arial" charset="0"/>
              </a:rPr>
              <a:pPr fontAlgn="base">
                <a:spcBef>
                  <a:spcPct val="0"/>
                </a:spcBef>
                <a:spcAft>
                  <a:spcPct val="0"/>
                </a:spcAft>
              </a:pPr>
              <a:t>5</a:t>
            </a:fld>
            <a:endParaRPr lang="en-US">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latin typeface="Times New Roman" pitchFamily="18" charset="0"/>
              </a:rPr>
              <a:t>Early research assumed that attitudes were causally related to behavior. One researcher, Leon Festinger argued that attitudes follow behavior.  Sometimes we observe people who will change what they say so it doesn’t contradict their behavior.  When attitudes and behaviors don’t line up, individuals will experience </a:t>
            </a:r>
            <a:r>
              <a:rPr lang="en-US" i="1" dirty="0">
                <a:latin typeface="Times New Roman" pitchFamily="18" charset="0"/>
              </a:rPr>
              <a:t>cognitive dissonance</a:t>
            </a:r>
            <a:r>
              <a:rPr lang="en-US" dirty="0">
                <a:latin typeface="Times New Roman" pitchFamily="18" charset="0"/>
              </a:rPr>
              <a:t>. This incongruity is uncomfortable and individuals will seek to reduce the dissonance to find consistency.    </a:t>
            </a:r>
          </a:p>
          <a:p>
            <a:pPr>
              <a:spcBef>
                <a:spcPct val="0"/>
              </a:spcBef>
            </a:pPr>
            <a:endParaRPr lang="en-US" dirty="0">
              <a:latin typeface="Times New Roman" pitchFamily="18" charset="0"/>
            </a:endParaRPr>
          </a:p>
          <a:p>
            <a:pPr>
              <a:spcBef>
                <a:spcPct val="0"/>
              </a:spcBef>
            </a:pPr>
            <a:r>
              <a:rPr lang="en-US" dirty="0">
                <a:latin typeface="Times New Roman" pitchFamily="18" charset="0"/>
              </a:rPr>
              <a:t>People are willing to live with some discomfort, but the degree to which this is true depends on the importance of the elements, how much influence the individual has on the situation, and the rewards available.</a:t>
            </a:r>
          </a:p>
          <a:p>
            <a:pPr>
              <a:spcBef>
                <a:spcPct val="0"/>
              </a:spcBef>
            </a:pPr>
            <a:endParaRPr lang="en-US" dirty="0">
              <a:latin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b="1" dirty="0">
                <a:solidFill>
                  <a:schemeClr val="accent1"/>
                </a:solidFill>
                <a:latin typeface="Times" pitchFamily="2" charset="0"/>
              </a:rPr>
              <a:t>Social sharing: </a:t>
            </a:r>
            <a:r>
              <a:rPr lang="en-GB" sz="1200" dirty="0">
                <a:latin typeface="Times" pitchFamily="2" charset="0"/>
              </a:rPr>
              <a:t>helped workers adjust their attitudes to </a:t>
            </a:r>
            <a:r>
              <a:rPr lang="en-GB" sz="1200" dirty="0" err="1">
                <a:latin typeface="Times" pitchFamily="2" charset="0"/>
              </a:rPr>
              <a:t>behavioral</a:t>
            </a:r>
            <a:r>
              <a:rPr lang="en-GB" sz="1200" dirty="0">
                <a:latin typeface="Times" pitchFamily="2" charset="0"/>
              </a:rPr>
              <a:t> expectations. </a:t>
            </a:r>
          </a:p>
          <a:p>
            <a:pPr>
              <a:spcBef>
                <a:spcPct val="0"/>
              </a:spcBef>
            </a:pPr>
            <a:endParaRPr lang="en-US" dirty="0">
              <a:latin typeface="Times New Roman" pitchFamily="18" charset="0"/>
            </a:endParaRPr>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18DFB07-04CB-4466-8ED7-CDDB15B35874}" type="slidenum">
              <a:rPr lang="en-US">
                <a:cs typeface="Arial" charset="0"/>
              </a:rPr>
              <a:pPr fontAlgn="base">
                <a:spcBef>
                  <a:spcPct val="0"/>
                </a:spcBef>
                <a:spcAft>
                  <a:spcPct val="0"/>
                </a:spcAft>
              </a:pPr>
              <a:t>6</a:t>
            </a:fld>
            <a:endParaRPr lang="en-US">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latin typeface="Times New Roman" pitchFamily="18" charset="0"/>
              </a:rPr>
              <a:t>Some variables moderate the relationship between attitude and behavior. These variables include the importance of the attitude to the person, the correspondence of the attitude to the behavior, the accessibility of the attitude, the presence of social pressures on behavior, and the direct experience a</a:t>
            </a:r>
            <a:r>
              <a:rPr lang="en-US" baseline="0" dirty="0">
                <a:latin typeface="Times New Roman" pitchFamily="18" charset="0"/>
              </a:rPr>
              <a:t> person has with</a:t>
            </a:r>
            <a:r>
              <a:rPr lang="en-US" dirty="0">
                <a:latin typeface="Times New Roman" pitchFamily="18" charset="0"/>
              </a:rPr>
              <a:t> the attitude. These mitigating variables will affect whether</a:t>
            </a:r>
            <a:r>
              <a:rPr lang="en-US" baseline="0" dirty="0">
                <a:latin typeface="Times New Roman" pitchFamily="18" charset="0"/>
              </a:rPr>
              <a:t> or not </a:t>
            </a:r>
            <a:r>
              <a:rPr lang="en-US" dirty="0">
                <a:latin typeface="Times New Roman" pitchFamily="18" charset="0"/>
              </a:rPr>
              <a:t>and to what degree a certain attitude will predict behavior. </a:t>
            </a:r>
          </a:p>
          <a:p>
            <a:pPr>
              <a:spcBef>
                <a:spcPct val="0"/>
              </a:spcBef>
            </a:pPr>
            <a:endParaRPr lang="en-US" dirty="0">
              <a:latin typeface="Times New Roman" pitchFamily="18" charset="0"/>
            </a:endParaRPr>
          </a:p>
          <a:p>
            <a:pPr>
              <a:spcBef>
                <a:spcPct val="0"/>
              </a:spcBef>
            </a:pPr>
            <a:r>
              <a:rPr lang="en-US" dirty="0">
                <a:latin typeface="Times New Roman" pitchFamily="18" charset="0"/>
              </a:rPr>
              <a:t>Finally, the attitude-behavior relationship is likely to be much stronger if an attitude refers to something with which we have direct personal experience.</a:t>
            </a:r>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B3235A5-33FF-4559-93ED-E3FF18D05AD3}" type="slidenum">
              <a:rPr lang="en-US">
                <a:cs typeface="Arial" charset="0"/>
              </a:rPr>
              <a:pPr fontAlgn="base">
                <a:spcBef>
                  <a:spcPct val="0"/>
                </a:spcBef>
                <a:spcAft>
                  <a:spcPct val="0"/>
                </a:spcAft>
              </a:pPr>
              <a:t>7</a:t>
            </a:fld>
            <a:endParaRPr lang="en-US">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lvl="0">
              <a:spcBef>
                <a:spcPct val="0"/>
              </a:spcBef>
            </a:pPr>
            <a:r>
              <a:rPr lang="en-US" dirty="0"/>
              <a:t>Most of the research in OB has been concerned with three major job</a:t>
            </a:r>
            <a:r>
              <a:rPr lang="en-US" baseline="0" dirty="0"/>
              <a:t> </a:t>
            </a:r>
            <a:r>
              <a:rPr lang="en-US" dirty="0"/>
              <a:t>attitudes: job satisfaction, job involvement, and organizational commitment. In addition, perceived organizational support and employee engagement are important. </a:t>
            </a:r>
          </a:p>
          <a:p>
            <a:pPr lvl="0">
              <a:spcBef>
                <a:spcPct val="0"/>
              </a:spcBef>
            </a:pPr>
            <a:endParaRPr lang="en-US" dirty="0"/>
          </a:p>
          <a:p>
            <a:pPr lvl="0">
              <a:spcBef>
                <a:spcPct val="0"/>
              </a:spcBef>
            </a:pPr>
            <a:r>
              <a:rPr lang="en-US" dirty="0"/>
              <a:t>J</a:t>
            </a:r>
            <a:r>
              <a:rPr lang="en-US" dirty="0">
                <a:latin typeface="Times New Roman" pitchFamily="18" charset="0"/>
              </a:rPr>
              <a:t>ob satisfaction is the positive feeling about the job resulting from an evaluation of its characteristics.  </a:t>
            </a:r>
          </a:p>
          <a:p>
            <a:pPr lvl="0">
              <a:spcBef>
                <a:spcPct val="0"/>
              </a:spcBef>
            </a:pPr>
            <a:endParaRPr lang="en-US" dirty="0">
              <a:latin typeface="Times New Roman" pitchFamily="18" charset="0"/>
            </a:endParaRPr>
          </a:p>
          <a:p>
            <a:pPr lvl="0">
              <a:spcBef>
                <a:spcPct val="0"/>
              </a:spcBef>
            </a:pPr>
            <a:r>
              <a:rPr lang="en-US" dirty="0">
                <a:latin typeface="Times New Roman" pitchFamily="18" charset="0"/>
              </a:rPr>
              <a:t>Job involvement looks at the degree of psychological identification with the job. Related to this is psychological empowerment, which is defined as employees’ beliefs in the degree to which they influence their work environment, their competencies, the meaningfulness of their job, and their perceived autonomy.</a:t>
            </a:r>
            <a:endParaRPr lang="en-US" dirty="0"/>
          </a:p>
          <a:p>
            <a:pPr>
              <a:spcBef>
                <a:spcPct val="0"/>
              </a:spcBef>
            </a:pPr>
            <a:endParaRPr lang="en-US" dirty="0">
              <a:latin typeface="Times New Roman" pitchFamily="18" charset="0"/>
            </a:endParaRPr>
          </a:p>
          <a:p>
            <a:pPr>
              <a:spcBef>
                <a:spcPct val="0"/>
              </a:spcBef>
            </a:pPr>
            <a:endParaRPr lang="en-US" dirty="0"/>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CF0AE3A-C64D-4C70-9F27-E071314CEB0A}" type="slidenum">
              <a:rPr lang="en-US">
                <a:cs typeface="Arial" charset="0"/>
              </a:rPr>
              <a:pPr fontAlgn="base">
                <a:spcBef>
                  <a:spcPct val="0"/>
                </a:spcBef>
                <a:spcAft>
                  <a:spcPct val="0"/>
                </a:spcAft>
              </a:pPr>
              <a:t>8</a:t>
            </a:fld>
            <a:endParaRPr lang="en-US">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latin typeface="Times New Roman" pitchFamily="18" charset="0"/>
              </a:rPr>
              <a:t>Another important job attitude is </a:t>
            </a:r>
            <a:r>
              <a:rPr lang="en-US" i="1" dirty="0">
                <a:latin typeface="Times New Roman" pitchFamily="18" charset="0"/>
              </a:rPr>
              <a:t>organizational commitment</a:t>
            </a:r>
            <a:r>
              <a:rPr lang="en-US" dirty="0">
                <a:latin typeface="Times New Roman" pitchFamily="18" charset="0"/>
              </a:rPr>
              <a:t>, which is defined as the act of identifying with a particular organization and its goals, and wishing to remain a member of the organization.  </a:t>
            </a:r>
          </a:p>
          <a:p>
            <a:pPr>
              <a:spcBef>
                <a:spcPct val="0"/>
              </a:spcBef>
            </a:pPr>
            <a:endParaRPr lang="en-US" dirty="0">
              <a:latin typeface="Times New Roman" pitchFamily="18" charset="0"/>
            </a:endParaRPr>
          </a:p>
          <a:p>
            <a:pPr>
              <a:spcBef>
                <a:spcPct val="0"/>
              </a:spcBef>
            </a:pPr>
            <a:endParaRPr lang="en-US" dirty="0"/>
          </a:p>
        </p:txBody>
      </p:sp>
      <p:sp>
        <p:nvSpPr>
          <p:cNvPr id="296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37F133-AEBD-4ECF-A1D0-721F30F611D9}" type="slidenum">
              <a:rPr lang="en-US">
                <a:cs typeface="Arial" charset="0"/>
              </a:rPr>
              <a:pPr fontAlgn="base">
                <a:spcBef>
                  <a:spcPct val="0"/>
                </a:spcBef>
                <a:spcAft>
                  <a:spcPct val="0"/>
                </a:spcAft>
              </a:pPr>
              <a:t>9</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1-</a:t>
            </a:r>
            <a:fld id="{B1290A6B-6278-430B-8302-9BF2161242C5}" type="slidenum">
              <a:rPr lang="en-US" smtClean="0"/>
              <a:pPr>
                <a:defRPr/>
              </a:pPr>
              <a:t>‹#›</a:t>
            </a:fld>
            <a:endParaRPr lang="en-US"/>
          </a:p>
        </p:txBody>
      </p:sp>
      <p:sp>
        <p:nvSpPr>
          <p:cNvPr id="5" name="Rectangle 4"/>
          <p:cNvSpPr/>
          <p:nvPr/>
        </p:nvSpPr>
        <p:spPr>
          <a:xfrm>
            <a:off x="2041071" y="1926772"/>
            <a:ext cx="5829299" cy="3494314"/>
          </a:xfrm>
          <a:prstGeom prst="rect">
            <a:avLst/>
          </a:prstGeom>
          <a:solidFill>
            <a:srgbClr val="465E9C"/>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383632" y="1034716"/>
            <a:ext cx="1804736" cy="1395663"/>
          </a:xfrm>
          <a:prstGeom prst="rect">
            <a:avLst/>
          </a:prstGeom>
          <a:solidFill>
            <a:srgbClr val="AA2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rot="16200000">
            <a:off x="7083991" y="3545839"/>
            <a:ext cx="3373121" cy="365762"/>
          </a:xfrm>
          <a:prstGeom prst="rect">
            <a:avLst/>
          </a:prstGeo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7C3356D-CCAB-4DDE-82AD-A2A2A1B8A29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rot="16200000">
            <a:off x="7083991" y="3545839"/>
            <a:ext cx="3373121" cy="365762"/>
          </a:xfrm>
          <a:prstGeom prst="rect">
            <a:avLst/>
          </a:prstGeo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1B1AAB0-60F4-499D-8ADF-05BD179DE895}"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1-</a:t>
            </a:r>
            <a:fld id="{5F9F1A65-7EC4-4324-8EAA-08B428A017FC}" type="slidenum">
              <a:rPr lang="en-US" smtClean="0"/>
              <a:pPr>
                <a:defRPr/>
              </a:pPr>
              <a:t>‹#›</a:t>
            </a:fld>
            <a:endParaRPr lang="en-US"/>
          </a:p>
        </p:txBody>
      </p:sp>
      <p:sp>
        <p:nvSpPr>
          <p:cNvPr id="5" name="Rectangle 4"/>
          <p:cNvSpPr/>
          <p:nvPr userDrawn="1"/>
        </p:nvSpPr>
        <p:spPr>
          <a:xfrm>
            <a:off x="2041071" y="1926772"/>
            <a:ext cx="5829299" cy="3494314"/>
          </a:xfrm>
          <a:prstGeom prst="rect">
            <a:avLst/>
          </a:prstGeom>
          <a:solidFill>
            <a:srgbClr val="465E9C"/>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1383632" y="1034716"/>
            <a:ext cx="1804736" cy="1395663"/>
          </a:xfrm>
          <a:prstGeom prst="rect">
            <a:avLst/>
          </a:prstGeom>
          <a:solidFill>
            <a:srgbClr val="AA2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9517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9102" y="144010"/>
            <a:ext cx="8107680" cy="1143000"/>
          </a:xfrm>
        </p:spPr>
        <p:txBody>
          <a:bodyPr/>
          <a:lstStyle>
            <a:lvl1pPr algn="ctr">
              <a:defRPr>
                <a:solidFill>
                  <a:srgbClr val="0099FF"/>
                </a:solidFill>
              </a:defRPr>
            </a:lvl1pPr>
          </a:lstStyle>
          <a:p>
            <a:r>
              <a:rPr lang="en-US"/>
              <a:t>Click to edit Master title style</a:t>
            </a:r>
            <a:endParaRPr lang="en-US" dirty="0"/>
          </a:p>
        </p:txBody>
      </p:sp>
      <p:sp>
        <p:nvSpPr>
          <p:cNvPr id="3" name="Content Placeholder 2"/>
          <p:cNvSpPr>
            <a:spLocks noGrp="1"/>
          </p:cNvSpPr>
          <p:nvPr>
            <p:ph idx="1"/>
          </p:nvPr>
        </p:nvSpPr>
        <p:spPr>
          <a:xfrm>
            <a:off x="829102" y="1673533"/>
            <a:ext cx="8107680" cy="4727267"/>
          </a:xfrm>
        </p:spPr>
        <p:txBody>
          <a:bodyPr/>
          <a:lstStyle>
            <a:lvl1pPr marL="342900" indent="-2286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1pPr>
            <a:lvl2pPr marL="754380" indent="-3429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2pPr>
            <a:lvl3pPr marL="1005840" indent="-2286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a:defRPr/>
            </a:pPr>
            <a:r>
              <a:rPr lang="en-US"/>
              <a:t>1-</a:t>
            </a:r>
            <a:fld id="{AA6F36A9-0C7E-44AC-AF41-F3CA0BE3C1B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a:defRPr/>
            </a:pPr>
            <a:fld id="{C11B33AF-8EE2-4636-B8D8-5A199F1FCD3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pPr>
              <a:defRPr/>
            </a:pPr>
            <a:fld id="{0987CA69-76D3-4D64-86B8-6FBE89D9DB38}"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a:defRPr/>
            </a:pPr>
            <a:fld id="{2D516326-200B-4B3E-9FEA-DF8B83B48DCE}"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a:defRPr/>
            </a:pPr>
            <a:fld id="{533333E1-DBA2-451C-AC41-4695BCCE9234}" type="slidenum">
              <a:rPr lang="en-US" smtClean="0"/>
              <a:pPr>
                <a:defRPr/>
              </a:pPr>
              <a:t>‹#›</a:t>
            </a:fld>
            <a:endParaRPr lang="en-US"/>
          </a:p>
        </p:txBody>
      </p:sp>
      <p:sp>
        <p:nvSpPr>
          <p:cNvPr id="6" name="TextBox 5"/>
          <p:cNvSpPr txBox="1"/>
          <p:nvPr/>
        </p:nvSpPr>
        <p:spPr>
          <a:xfrm>
            <a:off x="2240280" y="6423074"/>
            <a:ext cx="4297680" cy="646331"/>
          </a:xfrm>
          <a:prstGeom prst="rect">
            <a:avLst/>
          </a:prstGeom>
          <a:noFill/>
        </p:spPr>
        <p:txBody>
          <a:bodyPr wrap="square" rtlCol="0">
            <a:spAutoFit/>
          </a:bodyPr>
          <a:lstStyle/>
          <a:p>
            <a:pPr marL="0" marR="0" indent="0" algn="ctr" defTabSz="457200" rtl="0" eaLnBrk="1" fontAlgn="base" latinLnBrk="0" hangingPunct="1">
              <a:lnSpc>
                <a:spcPct val="100000"/>
              </a:lnSpc>
              <a:spcBef>
                <a:spcPct val="0"/>
              </a:spcBef>
              <a:spcAft>
                <a:spcPct val="0"/>
              </a:spcAft>
              <a:buClrTx/>
              <a:buSzTx/>
              <a:buFontTx/>
              <a:buNone/>
              <a:tabLst/>
              <a:defRPr/>
            </a:pPr>
            <a:r>
              <a:rPr lang="en-US" sz="1200" b="1" kern="1200" dirty="0">
                <a:solidFill>
                  <a:schemeClr val="tx1"/>
                </a:solidFill>
                <a:effectLst/>
                <a:latin typeface="Arial" charset="0"/>
                <a:ea typeface="ＭＳ Ｐゴシック" pitchFamily="34" charset="-128"/>
                <a:cs typeface="+mn-cs"/>
              </a:rPr>
              <a:t>Copyright © 2015 Pearson Education, Inc. </a:t>
            </a:r>
            <a:endParaRPr lang="en-US" sz="1200" kern="1200" dirty="0">
              <a:solidFill>
                <a:schemeClr val="tx1"/>
              </a:solidFill>
              <a:effectLst/>
              <a:latin typeface="Arial" charset="0"/>
              <a:ea typeface="ＭＳ Ｐゴシック" pitchFamily="34" charset="-128"/>
              <a:cs typeface="+mn-cs"/>
            </a:endParaRPr>
          </a:p>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58F24DF-5327-4395-A6C9-8369A2ABA73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16C0C38E-A6C5-45A5-965E-B591454394DD}" type="slidenum">
              <a:rPr lang="en-US" smtClean="0"/>
              <a:pPr>
                <a:defRPr/>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a:defRPr/>
            </a:pPr>
            <a:fld id="{F77F5B54-9033-4116-994F-16832B8081F6}" type="slidenum">
              <a:rPr lang="en-US" smtClean="0"/>
              <a:pPr>
                <a:defRPr/>
              </a:pPr>
              <a:t>‹#›</a:t>
            </a:fld>
            <a:endParaRPr lang="en-US"/>
          </a:p>
        </p:txBody>
      </p:sp>
      <p:sp>
        <p:nvSpPr>
          <p:cNvPr id="10" name="Footer Placeholder 9"/>
          <p:cNvSpPr>
            <a:spLocks noGrp="1"/>
          </p:cNvSpPr>
          <p:nvPr>
            <p:ph type="ftr" sz="quarter" idx="12"/>
          </p:nvPr>
        </p:nvSpPr>
        <p:spPr>
          <a:xfrm rot="16200000">
            <a:off x="7083991" y="3545839"/>
            <a:ext cx="3373121" cy="365762"/>
          </a:xfrm>
          <a:prstGeom prst="rect">
            <a:avLst/>
          </a:prstGeo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16000" y="1417638"/>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2700" y="0"/>
            <a:ext cx="685800"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78679"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100">
                <a:solidFill>
                  <a:schemeClr val="bg1">
                    <a:lumMod val="50000"/>
                  </a:schemeClr>
                </a:solidFill>
              </a:defRPr>
            </a:lvl1pPr>
          </a:lstStyle>
          <a:p>
            <a:pPr>
              <a:defRPr/>
            </a:pPr>
            <a:r>
              <a:rPr lang="en-US"/>
              <a:t>1-</a:t>
            </a:r>
            <a:fld id="{B1290A6B-6278-430B-8302-9BF2161242C5}" type="slidenum">
              <a:rPr lang="en-US" smtClean="0"/>
              <a:pPr>
                <a:defRPr/>
              </a:pPr>
              <a:t>‹#›</a:t>
            </a:fld>
            <a:endParaRPr lang="en-US"/>
          </a:p>
        </p:txBody>
      </p:sp>
      <p:sp>
        <p:nvSpPr>
          <p:cNvPr id="9" name="TextBox 8"/>
          <p:cNvSpPr txBox="1"/>
          <p:nvPr/>
        </p:nvSpPr>
        <p:spPr>
          <a:xfrm>
            <a:off x="3474232" y="6400799"/>
            <a:ext cx="2771913" cy="523220"/>
          </a:xfrm>
          <a:prstGeom prst="rect">
            <a:avLst/>
          </a:prstGeom>
          <a:noFill/>
        </p:spPr>
        <p:txBody>
          <a:bodyPr wrap="none" rtlCol="0">
            <a:sp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000" b="1" kern="1200" dirty="0">
                <a:solidFill>
                  <a:schemeClr val="tx1">
                    <a:lumMod val="50000"/>
                    <a:lumOff val="50000"/>
                  </a:schemeClr>
                </a:solidFill>
                <a:effectLst/>
                <a:latin typeface="Arial" charset="0"/>
                <a:ea typeface="ＭＳ Ｐゴシック" pitchFamily="34" charset="-128"/>
                <a:cs typeface="+mn-cs"/>
              </a:rPr>
              <a:t>Copyright © 2017 Pearson Education, Ltd. </a:t>
            </a:r>
            <a:endParaRPr lang="en-US" sz="1200" kern="1200" dirty="0">
              <a:solidFill>
                <a:schemeClr val="tx1">
                  <a:lumMod val="50000"/>
                  <a:lumOff val="50000"/>
                </a:schemeClr>
              </a:solidFill>
              <a:effectLst/>
              <a:latin typeface="Arial" charset="0"/>
              <a:ea typeface="ＭＳ Ｐゴシック" pitchFamily="34" charset="-128"/>
              <a:cs typeface="+mn-cs"/>
            </a:endParaRPr>
          </a:p>
          <a:p>
            <a:endParaRPr lang="en-US" dirty="0"/>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40" r:id="rId12"/>
  </p:sldLayoutIdLst>
  <p:hf hdr="0" ftr="0" dt="0"/>
  <p:txStyles>
    <p:titleStyle>
      <a:lvl1pPr algn="ctr" defTabSz="914400" rtl="0" eaLnBrk="1" latinLnBrk="0" hangingPunct="1">
        <a:spcBef>
          <a:spcPct val="0"/>
        </a:spcBef>
        <a:buNone/>
        <a:defRPr sz="4600" b="1" kern="1200" cap="none" spc="-100" baseline="0">
          <a:ln>
            <a:noFill/>
          </a:ln>
          <a:solidFill>
            <a:srgbClr val="0099FF"/>
          </a:solidFill>
          <a:effectLst/>
          <a:latin typeface="Microsoft Sans Serif" panose="020B0604020202020204" pitchFamily="34" charset="0"/>
          <a:ea typeface="+mj-ea"/>
          <a:cs typeface="Microsoft Sans Serif" panose="020B0604020202020204" pitchFamily="34" charset="0"/>
        </a:defRPr>
      </a:lvl1pPr>
    </p:titleStyle>
    <p:bodyStyle>
      <a:lvl1pPr marL="342900" indent="-228600" algn="l" defTabSz="914400" rtl="0" eaLnBrk="1" latinLnBrk="0" hangingPunct="1">
        <a:spcBef>
          <a:spcPct val="20000"/>
        </a:spcBef>
        <a:buClr>
          <a:srgbClr val="C00000"/>
        </a:buClr>
        <a:buFont typeface="Wingdings" panose="05000000000000000000" pitchFamily="2" charset="2"/>
        <a:buChar char="Ø"/>
        <a:defRPr sz="2200" kern="1200">
          <a:solidFill>
            <a:schemeClr val="tx1"/>
          </a:solidFill>
          <a:latin typeface="+mn-lt"/>
          <a:ea typeface="+mn-ea"/>
          <a:cs typeface="+mn-cs"/>
        </a:defRPr>
      </a:lvl1pPr>
      <a:lvl2pPr marL="640080" indent="-228600" algn="l" defTabSz="914400" rtl="0" eaLnBrk="1" latinLnBrk="0" hangingPunct="1">
        <a:spcBef>
          <a:spcPct val="20000"/>
        </a:spcBef>
        <a:buClr>
          <a:srgbClr val="C00000"/>
        </a:buClr>
        <a:buFont typeface="Wingdings" panose="05000000000000000000" pitchFamily="2" charset="2"/>
        <a:buChar char="Ø"/>
        <a:defRPr sz="2000" kern="1200">
          <a:solidFill>
            <a:schemeClr val="tx1"/>
          </a:solidFill>
          <a:latin typeface="+mn-lt"/>
          <a:ea typeface="+mn-ea"/>
          <a:cs typeface="+mn-cs"/>
        </a:defRPr>
      </a:lvl2pPr>
      <a:lvl3pPr marL="1005840" indent="-228600" algn="l" defTabSz="914400" rtl="0" eaLnBrk="1" latinLnBrk="0" hangingPunct="1">
        <a:spcBef>
          <a:spcPct val="20000"/>
        </a:spcBef>
        <a:buClr>
          <a:srgbClr val="C00000"/>
        </a:buClr>
        <a:buFont typeface="Wingdings" panose="05000000000000000000" pitchFamily="2" charset="2"/>
        <a:buChar char="Ø"/>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642341E-222B-4D26-85D3-93D592176EAF}" type="slidenum">
              <a:rPr lang="en-US" smtClean="0"/>
              <a:pPr>
                <a:defRPr/>
              </a:pPr>
              <a:t>1</a:t>
            </a:fld>
            <a:r>
              <a:rPr lang="en-US" dirty="0"/>
              <a:t>-1</a:t>
            </a:r>
          </a:p>
        </p:txBody>
      </p:sp>
      <p:grpSp>
        <p:nvGrpSpPr>
          <p:cNvPr id="6" name="Group 5"/>
          <p:cNvGrpSpPr/>
          <p:nvPr/>
        </p:nvGrpSpPr>
        <p:grpSpPr>
          <a:xfrm>
            <a:off x="0" y="0"/>
            <a:ext cx="9153530" cy="6858000"/>
            <a:chOff x="0" y="0"/>
            <a:chExt cx="9153530" cy="6858000"/>
          </a:xfrm>
        </p:grpSpPr>
        <p:pic>
          <p:nvPicPr>
            <p:cNvPr id="7" name="Picture 5"/>
            <p:cNvPicPr>
              <a:picLocks noChangeAspect="1" noChangeArrowheads="1"/>
            </p:cNvPicPr>
            <p:nvPr/>
          </p:nvPicPr>
          <p:blipFill>
            <a:blip r:embed="rId3"/>
            <a:stretch>
              <a:fillRect/>
            </a:stretch>
          </p:blipFill>
          <p:spPr bwMode="auto">
            <a:xfrm>
              <a:off x="1917256" y="0"/>
              <a:ext cx="5319017" cy="6858000"/>
            </a:xfrm>
            <a:prstGeom prst="rect">
              <a:avLst/>
            </a:prstGeom>
            <a:noFill/>
            <a:ln w="9525">
              <a:solidFill>
                <a:srgbClr val="669900"/>
              </a:solidFill>
              <a:miter lim="800000"/>
              <a:headEnd/>
              <a:tailEnd/>
            </a:ln>
            <a:extLst>
              <a:ext uri="{909E8E84-426E-40DD-AFC4-6F175D3DCCD1}">
                <a14:hiddenFill xmlns:a14="http://schemas.microsoft.com/office/drawing/2010/main">
                  <a:solidFill>
                    <a:schemeClr val="accent1"/>
                  </a:solidFill>
                </a14:hiddenFill>
              </a:ext>
            </a:extLst>
          </p:spPr>
        </p:pic>
        <p:sp>
          <p:nvSpPr>
            <p:cNvPr id="8" name="Rectangle 7"/>
            <p:cNvSpPr/>
            <p:nvPr/>
          </p:nvSpPr>
          <p:spPr>
            <a:xfrm>
              <a:off x="0" y="0"/>
              <a:ext cx="1917256"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36274" y="0"/>
              <a:ext cx="1917256"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97921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89489" y="180757"/>
            <a:ext cx="8214360" cy="1255395"/>
          </a:xfrm>
        </p:spPr>
        <p:txBody>
          <a:bodyPr>
            <a:noAutofit/>
          </a:bodyPr>
          <a:lstStyle/>
          <a:p>
            <a:pPr fontAlgn="auto">
              <a:spcAft>
                <a:spcPts val="0"/>
              </a:spcAft>
              <a:defRPr/>
            </a:pPr>
            <a:r>
              <a:rPr lang="en-US" sz="4400" dirty="0"/>
              <a:t>Compare the Major Job Attitudes</a:t>
            </a:r>
          </a:p>
        </p:txBody>
      </p:sp>
      <p:sp>
        <p:nvSpPr>
          <p:cNvPr id="16" name="Content Placeholder 15"/>
          <p:cNvSpPr>
            <a:spLocks noGrp="1"/>
          </p:cNvSpPr>
          <p:nvPr>
            <p:ph idx="1"/>
          </p:nvPr>
        </p:nvSpPr>
        <p:spPr>
          <a:xfrm>
            <a:off x="889489" y="1761797"/>
            <a:ext cx="8183880" cy="4298950"/>
          </a:xfrm>
        </p:spPr>
        <p:txBody>
          <a:bodyPr>
            <a:normAutofit/>
          </a:bodyPr>
          <a:lstStyle/>
          <a:p>
            <a:pPr fontAlgn="auto">
              <a:spcAft>
                <a:spcPts val="0"/>
              </a:spcAft>
              <a:defRPr/>
            </a:pPr>
            <a:r>
              <a:rPr lang="en-US" sz="2800" b="1" dirty="0">
                <a:solidFill>
                  <a:srgbClr val="FF9900"/>
                </a:solidFill>
                <a:cs typeface="Helvetica"/>
              </a:rPr>
              <a:t>Perceived Organizational Support (POS)</a:t>
            </a:r>
          </a:p>
          <a:p>
            <a:pPr lvl="1" fontAlgn="auto">
              <a:spcAft>
                <a:spcPts val="0"/>
              </a:spcAft>
              <a:defRPr/>
            </a:pPr>
            <a:r>
              <a:rPr lang="en-US" sz="2800" dirty="0">
                <a:cs typeface="Helvetica"/>
              </a:rPr>
              <a:t>Degree to which employees believe the organization values their contribution and cares about their well-being.</a:t>
            </a:r>
          </a:p>
          <a:p>
            <a:pPr lvl="1" fontAlgn="auto">
              <a:spcAft>
                <a:spcPts val="0"/>
              </a:spcAft>
              <a:defRPr/>
            </a:pPr>
            <a:r>
              <a:rPr lang="en-US" sz="2800" dirty="0">
                <a:cs typeface="Helvetica"/>
              </a:rPr>
              <a:t>Higher when rewards are fair, employees are involved in decision making, and supervisors are seen as supportive.</a:t>
            </a:r>
          </a:p>
          <a:p>
            <a:pPr lvl="1">
              <a:defRPr/>
            </a:pPr>
            <a:r>
              <a:rPr lang="en-US" sz="2800" dirty="0"/>
              <a:t>POS is important in countries where </a:t>
            </a:r>
            <a:r>
              <a:rPr lang="en-US" sz="2800" b="1" dirty="0">
                <a:solidFill>
                  <a:srgbClr val="FF9900"/>
                </a:solidFill>
              </a:rPr>
              <a:t>power distance</a:t>
            </a:r>
            <a:r>
              <a:rPr lang="en-US" sz="2800" dirty="0">
                <a:solidFill>
                  <a:srgbClr val="FF9900"/>
                </a:solidFill>
              </a:rPr>
              <a:t> </a:t>
            </a:r>
            <a:r>
              <a:rPr lang="en-US" sz="2800" dirty="0"/>
              <a:t>is lower.</a:t>
            </a:r>
          </a:p>
          <a:p>
            <a:pPr lvl="1" fontAlgn="auto">
              <a:spcAft>
                <a:spcPts val="0"/>
              </a:spcAft>
              <a:defRPr/>
            </a:pPr>
            <a:endParaRPr lang="en-US" sz="2800" dirty="0">
              <a:cs typeface="Helvetica"/>
            </a:endParaRPr>
          </a:p>
        </p:txBody>
      </p:sp>
      <p:sp>
        <p:nvSpPr>
          <p:cNvPr id="9" name="Slide Number Placeholder 5"/>
          <p:cNvSpPr>
            <a:spLocks noGrp="1"/>
          </p:cNvSpPr>
          <p:nvPr>
            <p:ph type="sldNum" sz="quarter" idx="12"/>
          </p:nvPr>
        </p:nvSpPr>
        <p:spPr/>
        <p:txBody>
          <a:bodyPr/>
          <a:lstStyle/>
          <a:p>
            <a:pPr>
              <a:defRPr/>
            </a:pPr>
            <a:r>
              <a:rPr lang="en-US"/>
              <a:t>3-</a:t>
            </a:r>
            <a:fld id="{39A80738-F847-4214-919D-F5DE6774874C}" type="slidenum">
              <a:rPr lang="en-US"/>
              <a:pPr>
                <a:defRPr/>
              </a:pPr>
              <a:t>10</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130" y="180757"/>
            <a:ext cx="8214360" cy="1255395"/>
          </a:xfrm>
        </p:spPr>
        <p:txBody>
          <a:bodyPr>
            <a:noAutofit/>
          </a:bodyPr>
          <a:lstStyle/>
          <a:p>
            <a:pPr fontAlgn="auto">
              <a:spcAft>
                <a:spcPts val="0"/>
              </a:spcAft>
              <a:defRPr/>
            </a:pPr>
            <a:r>
              <a:rPr lang="en-US" sz="4400" dirty="0"/>
              <a:t>Compare the Major Job Attitudes</a:t>
            </a:r>
          </a:p>
        </p:txBody>
      </p:sp>
      <p:sp>
        <p:nvSpPr>
          <p:cNvPr id="16" name="Content Placeholder 15"/>
          <p:cNvSpPr>
            <a:spLocks noGrp="1"/>
          </p:cNvSpPr>
          <p:nvPr>
            <p:ph idx="1"/>
          </p:nvPr>
        </p:nvSpPr>
        <p:spPr>
          <a:xfrm>
            <a:off x="889489" y="1701275"/>
            <a:ext cx="8214360" cy="4328160"/>
          </a:xfrm>
        </p:spPr>
        <p:txBody>
          <a:bodyPr/>
          <a:lstStyle/>
          <a:p>
            <a:pPr fontAlgn="auto">
              <a:spcAft>
                <a:spcPts val="0"/>
              </a:spcAft>
              <a:defRPr/>
            </a:pPr>
            <a:r>
              <a:rPr lang="en-US" sz="2800" b="1" dirty="0">
                <a:solidFill>
                  <a:srgbClr val="FF9900"/>
                </a:solidFill>
                <a:cs typeface="Helvetica"/>
              </a:rPr>
              <a:t>Employee Engagement</a:t>
            </a:r>
          </a:p>
          <a:p>
            <a:pPr lvl="1" fontAlgn="auto">
              <a:spcAft>
                <a:spcPts val="0"/>
              </a:spcAft>
              <a:defRPr/>
            </a:pPr>
            <a:r>
              <a:rPr lang="en-US" sz="2800" dirty="0">
                <a:cs typeface="Helvetica"/>
              </a:rPr>
              <a:t>The degree of involvement with, satisfaction with, and enthusiasm for the job.</a:t>
            </a:r>
          </a:p>
          <a:p>
            <a:pPr lvl="1" fontAlgn="auto">
              <a:spcAft>
                <a:spcPts val="0"/>
              </a:spcAft>
              <a:defRPr/>
            </a:pPr>
            <a:r>
              <a:rPr lang="en-US" sz="2800" dirty="0">
                <a:cs typeface="Helvetica"/>
              </a:rPr>
              <a:t>Engaged employees are passionate about their work and company.</a:t>
            </a:r>
          </a:p>
          <a:p>
            <a:pPr fontAlgn="auto">
              <a:spcAft>
                <a:spcPts val="0"/>
              </a:spcAft>
              <a:buFont typeface="Wingdings" pitchFamily="2" charset="2"/>
              <a:buNone/>
              <a:defRPr/>
            </a:pPr>
            <a:endParaRPr lang="en-US" dirty="0"/>
          </a:p>
        </p:txBody>
      </p:sp>
      <p:sp>
        <p:nvSpPr>
          <p:cNvPr id="9" name="Slide Number Placeholder 5"/>
          <p:cNvSpPr>
            <a:spLocks noGrp="1"/>
          </p:cNvSpPr>
          <p:nvPr>
            <p:ph type="sldNum" sz="quarter" idx="12"/>
          </p:nvPr>
        </p:nvSpPr>
        <p:spPr/>
        <p:txBody>
          <a:bodyPr/>
          <a:lstStyle/>
          <a:p>
            <a:pPr>
              <a:defRPr/>
            </a:pPr>
            <a:r>
              <a:rPr lang="en-US"/>
              <a:t>3-</a:t>
            </a:r>
            <a:fld id="{39A80738-F847-4214-919D-F5DE6774874C}" type="slidenum">
              <a:rPr lang="en-US"/>
              <a:pPr>
                <a:defRPr/>
              </a:pPr>
              <a:t>11</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828" y="198120"/>
            <a:ext cx="8229600" cy="1240155"/>
          </a:xfrm>
        </p:spPr>
        <p:txBody>
          <a:bodyPr>
            <a:noAutofit/>
          </a:bodyPr>
          <a:lstStyle/>
          <a:p>
            <a:pPr fontAlgn="auto">
              <a:spcAft>
                <a:spcPts val="0"/>
              </a:spcAft>
              <a:defRPr/>
            </a:pPr>
            <a:r>
              <a:rPr lang="en-US" sz="4400" dirty="0"/>
              <a:t>Compare the Major Job Attitudes</a:t>
            </a:r>
          </a:p>
        </p:txBody>
      </p:sp>
      <p:sp>
        <p:nvSpPr>
          <p:cNvPr id="16" name="Content Placeholder 15"/>
          <p:cNvSpPr>
            <a:spLocks noGrp="1"/>
          </p:cNvSpPr>
          <p:nvPr>
            <p:ph idx="1"/>
          </p:nvPr>
        </p:nvSpPr>
        <p:spPr>
          <a:xfrm>
            <a:off x="850828" y="1732280"/>
            <a:ext cx="8229600" cy="4312920"/>
          </a:xfrm>
        </p:spPr>
        <p:txBody>
          <a:bodyPr>
            <a:normAutofit/>
          </a:bodyPr>
          <a:lstStyle/>
          <a:p>
            <a:pPr fontAlgn="auto">
              <a:spcAft>
                <a:spcPts val="0"/>
              </a:spcAft>
              <a:defRPr/>
            </a:pPr>
            <a:r>
              <a:rPr lang="en-US" sz="3000" dirty="0">
                <a:cs typeface="Helvetica"/>
              </a:rPr>
              <a:t>Are these job attitudes really all that distinct?</a:t>
            </a:r>
          </a:p>
          <a:p>
            <a:pPr lvl="1" fontAlgn="auto">
              <a:spcAft>
                <a:spcPts val="0"/>
              </a:spcAft>
              <a:defRPr/>
            </a:pPr>
            <a:r>
              <a:rPr lang="en-US" sz="3000" dirty="0">
                <a:cs typeface="Helvetica"/>
              </a:rPr>
              <a:t>No, these attitudes are highly related; and while there is some distinction, there is also a lot of overlap that may cause confusion.</a:t>
            </a:r>
          </a:p>
        </p:txBody>
      </p:sp>
      <p:sp>
        <p:nvSpPr>
          <p:cNvPr id="9" name="Slide Number Placeholder 5"/>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algn="ctr" defTabSz="457200" rtl="0" fontAlgn="base">
              <a:spcBef>
                <a:spcPct val="0"/>
              </a:spcBef>
              <a:spcAft>
                <a:spcPct val="0"/>
              </a:spcAft>
              <a:defRPr sz="1800" kern="1200">
                <a:solidFill>
                  <a:srgbClr val="FF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a:t>3-</a:t>
            </a:r>
            <a:fld id="{39A80738-F847-4214-919D-F5DE6774874C}" type="slidenum">
              <a:rPr lang="en-US" smtClean="0"/>
              <a:pPr>
                <a:defRPr/>
              </a:pPr>
              <a:t>12</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p:sp>
        <p:nvSpPr>
          <p:cNvPr id="3" name="Slide Number Placeholder 2"/>
          <p:cNvSpPr>
            <a:spLocks noGrp="1"/>
          </p:cNvSpPr>
          <p:nvPr>
            <p:ph type="sldNum" sz="quarter" idx="12"/>
          </p:nvPr>
        </p:nvSpPr>
        <p:spPr/>
        <p:txBody>
          <a:bodyPr/>
          <a:lstStyle/>
          <a:p>
            <a:pPr>
              <a:defRPr/>
            </a:pPr>
            <a:r>
              <a:rPr lang="en-US" dirty="0"/>
              <a:t>3-</a:t>
            </a:r>
            <a:fld id="{AA6F36A9-0C7E-44AC-AF41-F3CA0BE3C1B1}"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348" y="180757"/>
            <a:ext cx="8260080" cy="1255395"/>
          </a:xfrm>
        </p:spPr>
        <p:txBody>
          <a:bodyPr>
            <a:noAutofit/>
          </a:bodyPr>
          <a:lstStyle/>
          <a:p>
            <a:pPr fontAlgn="auto">
              <a:spcAft>
                <a:spcPts val="0"/>
              </a:spcAft>
              <a:defRPr/>
            </a:pPr>
            <a:br>
              <a:rPr lang="en-US" sz="4400" dirty="0"/>
            </a:br>
            <a:r>
              <a:rPr lang="en-US" sz="4400" dirty="0"/>
              <a:t>Define Job Satisfaction </a:t>
            </a:r>
            <a:br>
              <a:rPr lang="en-US" sz="4400" dirty="0"/>
            </a:br>
            <a:endParaRPr lang="en-US" sz="4400" dirty="0"/>
          </a:p>
        </p:txBody>
      </p:sp>
      <p:sp>
        <p:nvSpPr>
          <p:cNvPr id="9" name="Slide Number Placeholder 5"/>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algn="ctr" defTabSz="457200" rtl="0" fontAlgn="base">
              <a:spcBef>
                <a:spcPct val="0"/>
              </a:spcBef>
              <a:spcAft>
                <a:spcPct val="0"/>
              </a:spcAft>
              <a:defRPr sz="1800" kern="1200">
                <a:solidFill>
                  <a:srgbClr val="FF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3-</a:t>
            </a:r>
            <a:fld id="{39A80738-F847-4214-919D-F5DE6774874C}" type="slidenum">
              <a:rPr lang="en-US" smtClean="0"/>
              <a:pPr>
                <a:defRPr/>
              </a:pPr>
              <a:t>13</a:t>
            </a:fld>
            <a:endParaRPr lang="en-US" dirty="0"/>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sp>
        <p:nvSpPr>
          <p:cNvPr id="3" name="Slide Number Placeholder 2"/>
          <p:cNvSpPr>
            <a:spLocks noGrp="1"/>
          </p:cNvSpPr>
          <p:nvPr>
            <p:ph type="sldNum" sz="quarter" idx="12"/>
          </p:nvPr>
        </p:nvSpPr>
        <p:spPr/>
        <p:txBody>
          <a:bodyPr/>
          <a:lstStyle/>
          <a:p>
            <a:pPr>
              <a:defRPr/>
            </a:pPr>
            <a:r>
              <a:rPr lang="en-US" dirty="0"/>
              <a:t>3-</a:t>
            </a:r>
            <a:fld id="{AA6F36A9-0C7E-44AC-AF41-F3CA0BE3C1B1}" type="slidenum">
              <a:rPr lang="en-US" smtClean="0"/>
              <a:pPr>
                <a:defRPr/>
              </a:pPr>
              <a:t>13</a:t>
            </a:fld>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336" y="1436152"/>
            <a:ext cx="7511632" cy="460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8830" y="6052305"/>
            <a:ext cx="4572000" cy="359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348" y="182880"/>
            <a:ext cx="8260080" cy="1255395"/>
          </a:xfrm>
        </p:spPr>
        <p:txBody>
          <a:bodyPr>
            <a:noAutofit/>
          </a:bodyPr>
          <a:lstStyle/>
          <a:p>
            <a:pPr fontAlgn="auto">
              <a:spcAft>
                <a:spcPts val="0"/>
              </a:spcAft>
              <a:defRPr/>
            </a:pPr>
            <a:br>
              <a:rPr lang="en-US" sz="4400" dirty="0"/>
            </a:br>
            <a:r>
              <a:rPr lang="en-US" sz="4400" dirty="0"/>
              <a:t>Define Job Satisfaction </a:t>
            </a:r>
            <a:br>
              <a:rPr lang="en-US" sz="4400" dirty="0"/>
            </a:br>
            <a:endParaRPr lang="en-US" sz="4400" dirty="0"/>
          </a:p>
        </p:txBody>
      </p:sp>
      <p:sp>
        <p:nvSpPr>
          <p:cNvPr id="16" name="Content Placeholder 15"/>
          <p:cNvSpPr>
            <a:spLocks noGrp="1"/>
          </p:cNvSpPr>
          <p:nvPr>
            <p:ph idx="1"/>
          </p:nvPr>
        </p:nvSpPr>
        <p:spPr>
          <a:xfrm>
            <a:off x="820348" y="1534335"/>
            <a:ext cx="8229600" cy="4343400"/>
          </a:xfrm>
        </p:spPr>
        <p:txBody>
          <a:bodyPr/>
          <a:lstStyle/>
          <a:p>
            <a:pPr fontAlgn="auto">
              <a:spcAft>
                <a:spcPts val="0"/>
              </a:spcAft>
              <a:defRPr/>
            </a:pPr>
            <a:r>
              <a:rPr lang="en-US" sz="2800" dirty="0">
                <a:solidFill>
                  <a:srgbClr val="FF9900"/>
                </a:solidFill>
              </a:rPr>
              <a:t>Job Satisfaction</a:t>
            </a:r>
          </a:p>
          <a:p>
            <a:pPr lvl="1" fontAlgn="auto">
              <a:spcAft>
                <a:spcPts val="0"/>
              </a:spcAft>
              <a:defRPr/>
            </a:pPr>
            <a:r>
              <a:rPr lang="en-US" sz="2800" dirty="0"/>
              <a:t>A positive feeling about a job resulting from an evaluation of its characteristics.</a:t>
            </a:r>
          </a:p>
          <a:p>
            <a:pPr marL="457200" indent="-342900" fontAlgn="auto">
              <a:spcAft>
                <a:spcPts val="0"/>
              </a:spcAft>
              <a:defRPr/>
            </a:pPr>
            <a:r>
              <a:rPr lang="en-US" sz="2800" dirty="0"/>
              <a:t>Two approaches for measuring job satisfaction are popular</a:t>
            </a:r>
          </a:p>
          <a:p>
            <a:pPr lvl="1" fontAlgn="auto">
              <a:spcAft>
                <a:spcPts val="0"/>
              </a:spcAft>
              <a:defRPr/>
            </a:pPr>
            <a:r>
              <a:rPr lang="en-US" sz="2800" dirty="0"/>
              <a:t>The single global rating. </a:t>
            </a:r>
          </a:p>
          <a:p>
            <a:pPr lvl="1" fontAlgn="auto">
              <a:spcAft>
                <a:spcPts val="0"/>
              </a:spcAft>
              <a:defRPr/>
            </a:pPr>
            <a:r>
              <a:rPr lang="en-US" sz="2800" dirty="0"/>
              <a:t>The summation of job facets.</a:t>
            </a:r>
          </a:p>
          <a:p>
            <a:pPr fontAlgn="auto">
              <a:spcAft>
                <a:spcPts val="0"/>
              </a:spcAft>
              <a:defRPr/>
            </a:pPr>
            <a:endParaRPr lang="en-US" dirty="0">
              <a:latin typeface="Times New Roman" charset="0"/>
            </a:endParaRPr>
          </a:p>
          <a:p>
            <a:pPr fontAlgn="auto">
              <a:spcAft>
                <a:spcPts val="0"/>
              </a:spcAft>
              <a:buFont typeface="Wingdings" pitchFamily="2" charset="2"/>
              <a:buNone/>
              <a:defRPr/>
            </a:pPr>
            <a:endParaRPr lang="en-US" dirty="0"/>
          </a:p>
        </p:txBody>
      </p:sp>
      <p:sp>
        <p:nvSpPr>
          <p:cNvPr id="9" name="Slide Number Placeholder 5"/>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algn="ctr" defTabSz="457200" rtl="0" fontAlgn="base">
              <a:spcBef>
                <a:spcPct val="0"/>
              </a:spcBef>
              <a:spcAft>
                <a:spcPct val="0"/>
              </a:spcAft>
              <a:defRPr sz="1800" kern="1200">
                <a:solidFill>
                  <a:srgbClr val="FF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3-</a:t>
            </a:r>
            <a:fld id="{39A80738-F847-4214-919D-F5DE6774874C}" type="slidenum">
              <a:rPr lang="en-US" smtClean="0"/>
              <a:pPr>
                <a:defRPr/>
              </a:pPr>
              <a:t>14</a:t>
            </a:fld>
            <a:endParaRPr lang="en-US" dirty="0"/>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sp>
        <p:nvSpPr>
          <p:cNvPr id="3" name="Slide Number Placeholder 2"/>
          <p:cNvSpPr>
            <a:spLocks noGrp="1"/>
          </p:cNvSpPr>
          <p:nvPr>
            <p:ph type="sldNum" sz="quarter" idx="12"/>
          </p:nvPr>
        </p:nvSpPr>
        <p:spPr/>
        <p:txBody>
          <a:bodyPr/>
          <a:lstStyle/>
          <a:p>
            <a:pPr>
              <a:defRPr/>
            </a:pPr>
            <a:r>
              <a:rPr lang="en-US" dirty="0"/>
              <a:t>3-</a:t>
            </a:r>
            <a:fld id="{AA6F36A9-0C7E-44AC-AF41-F3CA0BE3C1B1}" type="slidenum">
              <a:rPr lang="en-US" smtClean="0"/>
              <a:pPr>
                <a:defRPr/>
              </a:pPr>
              <a:t>14</a:t>
            </a:fld>
            <a:endParaRPr lang="en-US" dirty="0"/>
          </a:p>
        </p:txBody>
      </p:sp>
    </p:spTree>
    <p:extLst>
      <p:ext uri="{BB962C8B-B14F-4D97-AF65-F5344CB8AC3E}">
        <p14:creationId xmlns:p14="http://schemas.microsoft.com/office/powerpoint/2010/main" val="896836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920" y="185874"/>
            <a:ext cx="8070894" cy="1240155"/>
          </a:xfrm>
        </p:spPr>
        <p:txBody>
          <a:bodyPr>
            <a:noAutofit/>
          </a:bodyPr>
          <a:lstStyle/>
          <a:p>
            <a:pPr fontAlgn="auto">
              <a:spcAft>
                <a:spcPts val="0"/>
              </a:spcAft>
              <a:defRPr/>
            </a:pPr>
            <a:br>
              <a:rPr lang="en-US" sz="4400" dirty="0"/>
            </a:br>
            <a:r>
              <a:rPr lang="en-US" sz="4400" dirty="0"/>
              <a:t>Define Job Satisfaction </a:t>
            </a:r>
            <a:br>
              <a:rPr lang="en-US" sz="4400" dirty="0"/>
            </a:br>
            <a:endParaRPr lang="en-US" sz="4400" dirty="0"/>
          </a:p>
        </p:txBody>
      </p:sp>
      <p:sp>
        <p:nvSpPr>
          <p:cNvPr id="10" name="Slide Number Placeholder 5"/>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algn="ctr" defTabSz="457200" rtl="0" fontAlgn="base">
              <a:spcBef>
                <a:spcPct val="0"/>
              </a:spcBef>
              <a:spcAft>
                <a:spcPct val="0"/>
              </a:spcAft>
              <a:defRPr sz="1800" kern="1200">
                <a:solidFill>
                  <a:srgbClr val="FF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a:t>3-</a:t>
            </a:r>
            <a:fld id="{39A80738-F847-4214-919D-F5DE6774874C}" type="slidenum">
              <a:rPr lang="en-US" smtClean="0"/>
              <a:pPr>
                <a:defRPr/>
              </a:pPr>
              <a:t>15</a:t>
            </a:fld>
            <a:endParaRPr lang="en-US"/>
          </a:p>
        </p:txBody>
      </p:sp>
      <p:sp>
        <p:nvSpPr>
          <p:cNvPr id="3" name="TextBox 2"/>
          <p:cNvSpPr txBox="1"/>
          <p:nvPr/>
        </p:nvSpPr>
        <p:spPr>
          <a:xfrm>
            <a:off x="1056290" y="1643995"/>
            <a:ext cx="7898524" cy="4401205"/>
          </a:xfrm>
          <a:prstGeom prst="rect">
            <a:avLst/>
          </a:prstGeom>
          <a:noFill/>
        </p:spPr>
        <p:txBody>
          <a:bodyPr wrap="square" rtlCol="0">
            <a:spAutoFit/>
          </a:bodyPr>
          <a:lstStyle/>
          <a:p>
            <a:pPr marL="457200" indent="-457200">
              <a:buClr>
                <a:srgbClr val="C0000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How satisfied are people in their jobs?</a:t>
            </a:r>
          </a:p>
          <a:p>
            <a:pPr marL="914400" lvl="1" indent="-457200">
              <a:buClr>
                <a:srgbClr val="C0000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Over the last 30 years, employees in the U.S. and most developed countries have generally been satisfied with their jobs.</a:t>
            </a:r>
          </a:p>
          <a:p>
            <a:pPr marL="1371600" lvl="2" indent="-457200">
              <a:buClr>
                <a:srgbClr val="C0000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With the recent economic downturn, more workers are less satisfied.</a:t>
            </a:r>
          </a:p>
          <a:p>
            <a:pPr marL="1371600" lvl="2" indent="-457200">
              <a:buClr>
                <a:srgbClr val="C0000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Satisfaction levels differ depending on the facet involved.</a:t>
            </a:r>
          </a:p>
          <a:p>
            <a:pPr marL="1371600" lvl="2" indent="-457200">
              <a:buClr>
                <a:srgbClr val="C0000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There are cultural differences in job satisfaction. </a:t>
            </a:r>
            <a:endParaRPr lang="en-US" dirty="0">
              <a:latin typeface="Arial" panose="020B0604020202020204" pitchFamily="34" charset="0"/>
              <a:cs typeface="Arial" panose="020B0604020202020204" pitchFamily="34" charset="0"/>
            </a:endParaRPr>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sp>
        <p:nvSpPr>
          <p:cNvPr id="4" name="Slide Number Placeholder 3"/>
          <p:cNvSpPr>
            <a:spLocks noGrp="1"/>
          </p:cNvSpPr>
          <p:nvPr>
            <p:ph type="sldNum" sz="quarter" idx="12"/>
          </p:nvPr>
        </p:nvSpPr>
        <p:spPr/>
        <p:txBody>
          <a:bodyPr/>
          <a:lstStyle/>
          <a:p>
            <a:pPr>
              <a:defRPr/>
            </a:pPr>
            <a:r>
              <a:rPr lang="en-US" dirty="0"/>
              <a:t>3-</a:t>
            </a:r>
            <a:fld id="{AA6F36A9-0C7E-44AC-AF41-F3CA0BE3C1B1}" type="slidenum">
              <a:rPr lang="en-US" smtClean="0"/>
              <a:pPr>
                <a:defRPr/>
              </a:pPr>
              <a:t>15</a:t>
            </a:fld>
            <a:endParaRPr lang="en-US" dirty="0"/>
          </a:p>
        </p:txBody>
      </p:sp>
    </p:spTree>
    <p:extLst>
      <p:ext uri="{BB962C8B-B14F-4D97-AF65-F5344CB8AC3E}">
        <p14:creationId xmlns:p14="http://schemas.microsoft.com/office/powerpoint/2010/main" val="1839226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182562"/>
            <a:ext cx="8076360" cy="1065397"/>
          </a:xfrm>
        </p:spPr>
        <p:txBody>
          <a:bodyPr>
            <a:noAutofit/>
          </a:bodyPr>
          <a:lstStyle/>
          <a:p>
            <a:pPr fontAlgn="auto">
              <a:spcAft>
                <a:spcPts val="0"/>
              </a:spcAft>
              <a:defRPr/>
            </a:pPr>
            <a:br>
              <a:rPr lang="en-US" sz="4400" dirty="0"/>
            </a:br>
            <a:r>
              <a:rPr lang="en-US" sz="4400" dirty="0"/>
              <a:t>Define Job Satisfaction </a:t>
            </a:r>
            <a:br>
              <a:rPr lang="en-US" sz="4400" dirty="0"/>
            </a:br>
            <a:endParaRPr lang="en-US" sz="4400" dirty="0"/>
          </a:p>
        </p:txBody>
      </p:sp>
      <p:sp>
        <p:nvSpPr>
          <p:cNvPr id="10" name="Slide Number Placeholder 5"/>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algn="ctr" defTabSz="457200" rtl="0" fontAlgn="base">
              <a:spcBef>
                <a:spcPct val="0"/>
              </a:spcBef>
              <a:spcAft>
                <a:spcPct val="0"/>
              </a:spcAft>
              <a:defRPr sz="1800" kern="1200">
                <a:solidFill>
                  <a:srgbClr val="FF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a:t>3-</a:t>
            </a:r>
            <a:fld id="{39A80738-F847-4214-919D-F5DE6774874C}" type="slidenum">
              <a:rPr lang="en-US" smtClean="0"/>
              <a:pPr>
                <a:defRPr/>
              </a:pPr>
              <a:t>16</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sp>
        <p:nvSpPr>
          <p:cNvPr id="3" name="Slide Number Placeholder 2"/>
          <p:cNvSpPr>
            <a:spLocks noGrp="1"/>
          </p:cNvSpPr>
          <p:nvPr>
            <p:ph type="sldNum" sz="quarter" idx="12"/>
          </p:nvPr>
        </p:nvSpPr>
        <p:spPr/>
        <p:txBody>
          <a:bodyPr/>
          <a:lstStyle/>
          <a:p>
            <a:pPr>
              <a:defRPr/>
            </a:pPr>
            <a:r>
              <a:rPr lang="en-US" dirty="0"/>
              <a:t>3-</a:t>
            </a:r>
            <a:fld id="{AA6F36A9-0C7E-44AC-AF41-F3CA0BE3C1B1}" type="slidenum">
              <a:rPr lang="en-US" smtClean="0"/>
              <a:pPr>
                <a:defRPr/>
              </a:pPr>
              <a:t>16</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490" y="1247959"/>
            <a:ext cx="7404656" cy="5182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182562"/>
            <a:ext cx="8076360" cy="1065397"/>
          </a:xfrm>
        </p:spPr>
        <p:txBody>
          <a:bodyPr>
            <a:noAutofit/>
          </a:bodyPr>
          <a:lstStyle/>
          <a:p>
            <a:pPr fontAlgn="auto">
              <a:spcAft>
                <a:spcPts val="0"/>
              </a:spcAft>
              <a:defRPr/>
            </a:pPr>
            <a:br>
              <a:rPr lang="en-US" sz="4400" dirty="0"/>
            </a:br>
            <a:r>
              <a:rPr lang="en-US" sz="4400" dirty="0"/>
              <a:t>Define Job Satisfaction </a:t>
            </a:r>
            <a:br>
              <a:rPr lang="en-US" sz="4400" dirty="0"/>
            </a:br>
            <a:endParaRPr lang="en-US" sz="4400" dirty="0"/>
          </a:p>
        </p:txBody>
      </p:sp>
      <p:sp>
        <p:nvSpPr>
          <p:cNvPr id="10" name="Slide Number Placeholder 5"/>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algn="ctr" defTabSz="457200" rtl="0" fontAlgn="base">
              <a:spcBef>
                <a:spcPct val="0"/>
              </a:spcBef>
              <a:spcAft>
                <a:spcPct val="0"/>
              </a:spcAft>
              <a:defRPr sz="1800" kern="1200">
                <a:solidFill>
                  <a:srgbClr val="FF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a:t>3-</a:t>
            </a:r>
            <a:fld id="{39A80738-F847-4214-919D-F5DE6774874C}" type="slidenum">
              <a:rPr lang="en-US" smtClean="0"/>
              <a:pPr>
                <a:defRPr/>
              </a:pPr>
              <a:t>17</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451" y="1247959"/>
            <a:ext cx="7106874" cy="5076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pPr>
              <a:defRPr/>
            </a:pPr>
            <a:r>
              <a:rPr lang="en-US" dirty="0"/>
              <a:t>3-</a:t>
            </a:r>
            <a:fld id="{AA6F36A9-0C7E-44AC-AF41-F3CA0BE3C1B1}" type="slidenum">
              <a:rPr lang="en-US" smtClean="0"/>
              <a:pPr>
                <a:defRPr/>
              </a:pPr>
              <a:t>17</a:t>
            </a:fld>
            <a:endParaRPr 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570591" y="3649943"/>
            <a:ext cx="4572000" cy="218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1335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167640"/>
            <a:ext cx="8064817" cy="1270635"/>
          </a:xfrm>
        </p:spPr>
        <p:txBody>
          <a:bodyPr>
            <a:noAutofit/>
          </a:bodyPr>
          <a:lstStyle/>
          <a:p>
            <a:pPr fontAlgn="auto">
              <a:spcAft>
                <a:spcPts val="0"/>
              </a:spcAft>
              <a:defRPr/>
            </a:pPr>
            <a:r>
              <a:rPr lang="en-US" sz="4400" dirty="0"/>
              <a:t>Summarize the Main</a:t>
            </a:r>
            <a:br>
              <a:rPr lang="en-US" sz="4400" dirty="0"/>
            </a:br>
            <a:r>
              <a:rPr lang="en-US" sz="4400" dirty="0"/>
              <a:t> Causes of Job Satisfaction</a:t>
            </a:r>
          </a:p>
        </p:txBody>
      </p:sp>
      <p:sp>
        <p:nvSpPr>
          <p:cNvPr id="16" name="Content Placeholder 15"/>
          <p:cNvSpPr>
            <a:spLocks noGrp="1"/>
          </p:cNvSpPr>
          <p:nvPr>
            <p:ph idx="1"/>
          </p:nvPr>
        </p:nvSpPr>
        <p:spPr>
          <a:xfrm>
            <a:off x="742950" y="1702676"/>
            <a:ext cx="8384369" cy="4698124"/>
          </a:xfrm>
        </p:spPr>
        <p:txBody>
          <a:bodyPr>
            <a:normAutofit fontScale="92500" lnSpcReduction="10000"/>
          </a:bodyPr>
          <a:lstStyle/>
          <a:p>
            <a:pPr fontAlgn="auto">
              <a:lnSpc>
                <a:spcPct val="150000"/>
              </a:lnSpc>
              <a:spcAft>
                <a:spcPts val="0"/>
              </a:spcAft>
              <a:defRPr/>
            </a:pPr>
            <a:r>
              <a:rPr lang="en-US" sz="2500" dirty="0">
                <a:latin typeface="Times" pitchFamily="2" charset="0"/>
              </a:rPr>
              <a:t>What causes job satisfaction?</a:t>
            </a:r>
          </a:p>
          <a:p>
            <a:pPr marL="411480" lvl="1" indent="0">
              <a:lnSpc>
                <a:spcPct val="150000"/>
              </a:lnSpc>
              <a:buNone/>
              <a:defRPr/>
            </a:pPr>
            <a:r>
              <a:rPr lang="en-US" sz="2500" b="1" dirty="0">
                <a:solidFill>
                  <a:schemeClr val="accent1"/>
                </a:solidFill>
                <a:latin typeface="Times" pitchFamily="2" charset="0"/>
              </a:rPr>
              <a:t>1) Job conditions:  </a:t>
            </a:r>
            <a:r>
              <a:rPr lang="en-US" sz="2500" dirty="0">
                <a:latin typeface="Times" pitchFamily="2" charset="0"/>
              </a:rPr>
              <a:t>The intrinsic nature of the work itself, social interactions, and supervision are important predictors of job satisfaction. </a:t>
            </a:r>
          </a:p>
          <a:p>
            <a:pPr marL="411480" lvl="1" indent="0" fontAlgn="auto">
              <a:lnSpc>
                <a:spcPct val="150000"/>
              </a:lnSpc>
              <a:spcAft>
                <a:spcPts val="0"/>
              </a:spcAft>
              <a:buNone/>
              <a:defRPr/>
            </a:pPr>
            <a:r>
              <a:rPr lang="en-US" sz="2500" b="1" dirty="0">
                <a:solidFill>
                  <a:schemeClr val="accent1"/>
                </a:solidFill>
                <a:latin typeface="Times" pitchFamily="2" charset="0"/>
              </a:rPr>
              <a:t>2) Personality: </a:t>
            </a:r>
            <a:r>
              <a:rPr lang="en-US" sz="2500" dirty="0">
                <a:latin typeface="Times" pitchFamily="2" charset="0"/>
              </a:rPr>
              <a:t>People who have positive </a:t>
            </a:r>
            <a:r>
              <a:rPr lang="en-US" sz="2500" b="1" dirty="0">
                <a:solidFill>
                  <a:srgbClr val="FF9900"/>
                </a:solidFill>
                <a:latin typeface="Times" pitchFamily="2" charset="0"/>
              </a:rPr>
              <a:t>core self-evaluations</a:t>
            </a:r>
            <a:r>
              <a:rPr lang="en-US" sz="2500" dirty="0">
                <a:latin typeface="Times" pitchFamily="2" charset="0"/>
              </a:rPr>
              <a:t>, who believe in their inner worth and basic competence, are more satisfied with their jobs than those with negative core self-evaluations. </a:t>
            </a:r>
          </a:p>
          <a:p>
            <a:pPr marL="411480" lvl="1" indent="0" fontAlgn="auto">
              <a:lnSpc>
                <a:spcPct val="150000"/>
              </a:lnSpc>
              <a:spcAft>
                <a:spcPts val="0"/>
              </a:spcAft>
              <a:buNone/>
              <a:defRPr/>
            </a:pPr>
            <a:r>
              <a:rPr lang="en-US" sz="2500" b="1" dirty="0">
                <a:solidFill>
                  <a:schemeClr val="accent1"/>
                </a:solidFill>
              </a:rPr>
              <a:t>3) Pay</a:t>
            </a:r>
          </a:p>
        </p:txBody>
      </p:sp>
      <p:sp>
        <p:nvSpPr>
          <p:cNvPr id="9" name="Slide Number Placeholder 5"/>
          <p:cNvSpPr>
            <a:spLocks noGrp="1"/>
          </p:cNvSpPr>
          <p:nvPr>
            <p:ph type="sldNum" sz="quarter" idx="12"/>
          </p:nvPr>
        </p:nvSpPr>
        <p:spPr/>
        <p:txBody>
          <a:bodyPr/>
          <a:lstStyle/>
          <a:p>
            <a:pPr>
              <a:defRPr/>
            </a:pPr>
            <a:r>
              <a:rPr lang="en-US"/>
              <a:t>3-</a:t>
            </a:r>
            <a:fld id="{39A80738-F847-4214-919D-F5DE6774874C}" type="slidenum">
              <a:rPr lang="en-US"/>
              <a:pPr>
                <a:defRPr/>
              </a:pPr>
              <a:t>18</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508" y="211624"/>
            <a:ext cx="8122920" cy="1270635"/>
          </a:xfrm>
        </p:spPr>
        <p:txBody>
          <a:bodyPr>
            <a:noAutofit/>
          </a:bodyPr>
          <a:lstStyle/>
          <a:p>
            <a:pPr fontAlgn="auto">
              <a:spcAft>
                <a:spcPts val="0"/>
              </a:spcAft>
              <a:defRPr/>
            </a:pPr>
            <a:r>
              <a:rPr lang="en-US" sz="4400" dirty="0"/>
              <a:t>Summarize the Main</a:t>
            </a:r>
            <a:br>
              <a:rPr lang="en-US" sz="4400" dirty="0"/>
            </a:br>
            <a:r>
              <a:rPr lang="en-US" sz="4400" dirty="0"/>
              <a:t> Causes of Job Satisfaction</a:t>
            </a:r>
          </a:p>
        </p:txBody>
      </p:sp>
      <p:sp>
        <p:nvSpPr>
          <p:cNvPr id="11" name="Slide Number Placeholder 5"/>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algn="ctr" defTabSz="457200" rtl="0" fontAlgn="base">
              <a:spcBef>
                <a:spcPct val="0"/>
              </a:spcBef>
              <a:spcAft>
                <a:spcPct val="0"/>
              </a:spcAft>
              <a:defRPr sz="1800" kern="1200">
                <a:solidFill>
                  <a:srgbClr val="FF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a:t>3-</a:t>
            </a:r>
            <a:fld id="{39A80738-F847-4214-919D-F5DE6774874C}" type="slidenum">
              <a:rPr lang="en-US" smtClean="0"/>
              <a:pPr>
                <a:defRPr/>
              </a:pPr>
              <a:t>19</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p:sp>
        <p:nvSpPr>
          <p:cNvPr id="4" name="Slide Number Placeholder 3"/>
          <p:cNvSpPr>
            <a:spLocks noGrp="1"/>
          </p:cNvSpPr>
          <p:nvPr>
            <p:ph type="sldNum" sz="quarter" idx="12"/>
          </p:nvPr>
        </p:nvSpPr>
        <p:spPr/>
        <p:txBody>
          <a:bodyPr/>
          <a:lstStyle/>
          <a:p>
            <a:pPr>
              <a:defRPr/>
            </a:pPr>
            <a:r>
              <a:rPr lang="en-US" dirty="0"/>
              <a:t>3-</a:t>
            </a:r>
            <a:fld id="{AA6F36A9-0C7E-44AC-AF41-F3CA0BE3C1B1}" type="slidenum">
              <a:rPr lang="en-US" smtClean="0"/>
              <a:pPr>
                <a:defRPr/>
              </a:pPr>
              <a:t>19</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094" y="1482259"/>
            <a:ext cx="6750081" cy="47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431158" y="3649563"/>
            <a:ext cx="4572000" cy="23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4294967295"/>
          </p:nvPr>
        </p:nvSpPr>
        <p:spPr>
          <a:xfrm>
            <a:off x="1738562" y="2311449"/>
            <a:ext cx="6278562" cy="2819400"/>
          </a:xfrm>
          <a:ln>
            <a:noFill/>
          </a:ln>
        </p:spPr>
        <p:txBody>
          <a:bodyPr>
            <a:normAutofit fontScale="70000" lnSpcReduction="20000"/>
          </a:bodyPr>
          <a:lstStyle/>
          <a:p>
            <a:pPr fontAlgn="auto">
              <a:spcAft>
                <a:spcPts val="0"/>
              </a:spcAft>
              <a:defRPr/>
            </a:pPr>
            <a:endParaRPr lang="en-US" dirty="0"/>
          </a:p>
          <a:p>
            <a:pPr marL="114300" indent="0" algn="ctr" fontAlgn="auto">
              <a:spcAft>
                <a:spcPts val="0"/>
              </a:spcAft>
              <a:buNone/>
              <a:defRPr/>
            </a:pPr>
            <a:r>
              <a:rPr lang="en-US" sz="7700" dirty="0">
                <a:solidFill>
                  <a:schemeClr val="bg1"/>
                </a:solidFill>
                <a:latin typeface="Aharoni" panose="02010803020104030203" pitchFamily="2" charset="-79"/>
                <a:cs typeface="Aharoni" panose="02010803020104030203" pitchFamily="2" charset="-79"/>
              </a:rPr>
              <a:t>Attitudes </a:t>
            </a:r>
          </a:p>
          <a:p>
            <a:pPr marL="114300" indent="0" algn="ctr" fontAlgn="auto">
              <a:spcAft>
                <a:spcPts val="0"/>
              </a:spcAft>
              <a:buNone/>
              <a:defRPr/>
            </a:pPr>
            <a:r>
              <a:rPr lang="en-US" sz="7700" dirty="0">
                <a:solidFill>
                  <a:schemeClr val="bg1"/>
                </a:solidFill>
                <a:latin typeface="Aharoni" panose="02010803020104030203" pitchFamily="2" charset="-79"/>
                <a:cs typeface="Aharoni" panose="02010803020104030203" pitchFamily="2" charset="-79"/>
              </a:rPr>
              <a:t>and Job Satisfaction </a:t>
            </a:r>
          </a:p>
        </p:txBody>
      </p:sp>
      <p:sp>
        <p:nvSpPr>
          <p:cNvPr id="2" name="TextBox 1"/>
          <p:cNvSpPr txBox="1"/>
          <p:nvPr/>
        </p:nvSpPr>
        <p:spPr>
          <a:xfrm>
            <a:off x="1852862" y="1012371"/>
            <a:ext cx="938077" cy="1446550"/>
          </a:xfrm>
          <a:prstGeom prst="rect">
            <a:avLst/>
          </a:prstGeom>
          <a:noFill/>
        </p:spPr>
        <p:txBody>
          <a:bodyPr wrap="none" rtlCol="0">
            <a:spAutoFit/>
          </a:bodyPr>
          <a:lstStyle/>
          <a:p>
            <a:r>
              <a:rPr lang="en-US" sz="8800" b="1" dirty="0">
                <a:solidFill>
                  <a:schemeClr val="bg1"/>
                </a:solidFill>
                <a:latin typeface="Arial Black" panose="020B0A04020102020204" pitchFamily="34" charset="0"/>
                <a:cs typeface="Aharoni" panose="02010803020104030203" pitchFamily="2" charset="-79"/>
              </a:rPr>
              <a:t>3</a:t>
            </a:r>
          </a:p>
        </p:txBody>
      </p:sp>
    </p:spTree>
    <p:extLst>
      <p:ext uri="{BB962C8B-B14F-4D97-AF65-F5344CB8AC3E}">
        <p14:creationId xmlns:p14="http://schemas.microsoft.com/office/powerpoint/2010/main" val="640891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167640"/>
            <a:ext cx="8064817" cy="1270635"/>
          </a:xfrm>
        </p:spPr>
        <p:txBody>
          <a:bodyPr>
            <a:noAutofit/>
          </a:bodyPr>
          <a:lstStyle/>
          <a:p>
            <a:pPr fontAlgn="auto">
              <a:spcAft>
                <a:spcPts val="0"/>
              </a:spcAft>
              <a:defRPr/>
            </a:pPr>
            <a:r>
              <a:rPr lang="en-US" sz="4400" dirty="0"/>
              <a:t>Summarize the Main</a:t>
            </a:r>
            <a:br>
              <a:rPr lang="en-US" sz="4400" dirty="0"/>
            </a:br>
            <a:r>
              <a:rPr lang="en-US" sz="4400" dirty="0"/>
              <a:t> Causes of Job Satisfaction</a:t>
            </a:r>
          </a:p>
        </p:txBody>
      </p:sp>
      <p:sp>
        <p:nvSpPr>
          <p:cNvPr id="16" name="Content Placeholder 15"/>
          <p:cNvSpPr>
            <a:spLocks noGrp="1"/>
          </p:cNvSpPr>
          <p:nvPr>
            <p:ph idx="1"/>
          </p:nvPr>
        </p:nvSpPr>
        <p:spPr>
          <a:xfrm>
            <a:off x="889488" y="1702676"/>
            <a:ext cx="8237831" cy="4698124"/>
          </a:xfrm>
        </p:spPr>
        <p:txBody>
          <a:bodyPr>
            <a:normAutofit fontScale="92500" lnSpcReduction="20000"/>
          </a:bodyPr>
          <a:lstStyle/>
          <a:p>
            <a:pPr fontAlgn="auto">
              <a:spcAft>
                <a:spcPts val="0"/>
              </a:spcAft>
              <a:defRPr/>
            </a:pPr>
            <a:r>
              <a:rPr lang="en-US" sz="3000" dirty="0"/>
              <a:t>Corporate Social Responsibility (CSR)</a:t>
            </a:r>
          </a:p>
          <a:p>
            <a:pPr marL="411480" lvl="1" indent="0">
              <a:buNone/>
            </a:pPr>
            <a:r>
              <a:rPr lang="en-US" sz="3000" b="1" dirty="0">
                <a:solidFill>
                  <a:srgbClr val="FF9900"/>
                </a:solidFill>
              </a:rPr>
              <a:t>4) Corporate social responsibility (CSR)</a:t>
            </a:r>
            <a:r>
              <a:rPr lang="en-US" sz="3000" b="1" dirty="0"/>
              <a:t>: </a:t>
            </a:r>
            <a:r>
              <a:rPr lang="en-US" sz="3000" dirty="0"/>
              <a:t> </a:t>
            </a:r>
          </a:p>
          <a:p>
            <a:pPr marL="803275" lvl="1" indent="0">
              <a:buNone/>
            </a:pPr>
            <a:r>
              <a:rPr lang="en-US" sz="3000" dirty="0"/>
              <a:t>self-regulated actions to benefit society or the environment beyond what is required by law.</a:t>
            </a:r>
          </a:p>
          <a:p>
            <a:pPr lvl="2"/>
            <a:r>
              <a:rPr lang="en-US" sz="3000" dirty="0">
                <a:latin typeface="Arial" panose="020B0604020202020204" pitchFamily="34" charset="0"/>
                <a:cs typeface="Arial" panose="020B0604020202020204" pitchFamily="34" charset="0"/>
              </a:rPr>
              <a:t>Includes environmental sustainability initiatives, nonprofit work, and charitable giving.</a:t>
            </a:r>
          </a:p>
          <a:p>
            <a:pPr lvl="2"/>
            <a:r>
              <a:rPr lang="en-US" sz="3000" dirty="0"/>
              <a:t>Increasingly affects employee job satisfaction.  </a:t>
            </a:r>
          </a:p>
          <a:p>
            <a:pPr lvl="1"/>
            <a:r>
              <a:rPr lang="en-US" sz="3000" dirty="0"/>
              <a:t>CSR is particularly important for Millennials.</a:t>
            </a:r>
          </a:p>
          <a:p>
            <a:pPr marL="777240" lvl="2" indent="0">
              <a:buNone/>
            </a:pPr>
            <a:r>
              <a:rPr lang="en-US" sz="3000" dirty="0"/>
              <a:t>Not everyone finds value in CSR.</a:t>
            </a:r>
          </a:p>
          <a:p>
            <a:pPr fontAlgn="auto">
              <a:spcAft>
                <a:spcPts val="0"/>
              </a:spcAft>
              <a:defRPr/>
            </a:pPr>
            <a:endParaRPr lang="en-US" sz="2800" dirty="0"/>
          </a:p>
          <a:p>
            <a:pPr lvl="1" fontAlgn="auto">
              <a:spcAft>
                <a:spcPts val="0"/>
              </a:spcAft>
              <a:buFont typeface="Wingdings" pitchFamily="2" charset="2"/>
              <a:buNone/>
              <a:defRPr/>
            </a:pPr>
            <a:endParaRPr lang="en-US" sz="2162" dirty="0"/>
          </a:p>
        </p:txBody>
      </p:sp>
      <p:sp>
        <p:nvSpPr>
          <p:cNvPr id="9" name="Slide Number Placeholder 5"/>
          <p:cNvSpPr>
            <a:spLocks noGrp="1"/>
          </p:cNvSpPr>
          <p:nvPr>
            <p:ph type="sldNum" sz="quarter" idx="12"/>
          </p:nvPr>
        </p:nvSpPr>
        <p:spPr/>
        <p:txBody>
          <a:bodyPr/>
          <a:lstStyle/>
          <a:p>
            <a:pPr>
              <a:defRPr/>
            </a:pPr>
            <a:r>
              <a:rPr lang="en-US"/>
              <a:t>3-</a:t>
            </a:r>
            <a:fld id="{39A80738-F847-4214-919D-F5DE6774874C}" type="slidenum">
              <a:rPr lang="en-US"/>
              <a:pPr>
                <a:defRPr/>
              </a:pPr>
              <a:t>20</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p:spTree>
    <p:extLst>
      <p:ext uri="{BB962C8B-B14F-4D97-AF65-F5344CB8AC3E}">
        <p14:creationId xmlns:p14="http://schemas.microsoft.com/office/powerpoint/2010/main" val="3396539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185874"/>
            <a:ext cx="8064817" cy="1270635"/>
          </a:xfrm>
        </p:spPr>
        <p:txBody>
          <a:bodyPr>
            <a:noAutofit/>
          </a:bodyPr>
          <a:lstStyle/>
          <a:p>
            <a:pPr fontAlgn="auto">
              <a:spcAft>
                <a:spcPts val="0"/>
              </a:spcAft>
              <a:defRPr/>
            </a:pPr>
            <a:r>
              <a:rPr lang="en-US" sz="4400" dirty="0"/>
              <a:t>Outcomes of Job Satisfaction</a:t>
            </a:r>
          </a:p>
        </p:txBody>
      </p:sp>
      <p:sp>
        <p:nvSpPr>
          <p:cNvPr id="16" name="Content Placeholder 15"/>
          <p:cNvSpPr>
            <a:spLocks noGrp="1"/>
          </p:cNvSpPr>
          <p:nvPr>
            <p:ph idx="1"/>
          </p:nvPr>
        </p:nvSpPr>
        <p:spPr>
          <a:xfrm>
            <a:off x="724706" y="1356360"/>
            <a:ext cx="8229600" cy="5044440"/>
          </a:xfrm>
        </p:spPr>
        <p:txBody>
          <a:bodyPr>
            <a:normAutofit fontScale="85000" lnSpcReduction="20000"/>
          </a:bodyPr>
          <a:lstStyle/>
          <a:p>
            <a:pPr lvl="1">
              <a:defRPr/>
            </a:pPr>
            <a:r>
              <a:rPr lang="en-US" sz="3300" dirty="0">
                <a:solidFill>
                  <a:srgbClr val="FF9900"/>
                </a:solidFill>
              </a:rPr>
              <a:t>Job Performance </a:t>
            </a:r>
          </a:p>
          <a:p>
            <a:pPr marL="1087438" lvl="2" indent="-311150">
              <a:defRPr/>
            </a:pPr>
            <a:r>
              <a:rPr lang="en-US" sz="3300" dirty="0"/>
              <a:t>Happy workers are more likely to be productive workers. </a:t>
            </a:r>
          </a:p>
          <a:p>
            <a:pPr lvl="1">
              <a:defRPr/>
            </a:pPr>
            <a:r>
              <a:rPr lang="en-US" sz="3300" dirty="0">
                <a:solidFill>
                  <a:srgbClr val="FF9900"/>
                </a:solidFill>
              </a:rPr>
              <a:t>OCB</a:t>
            </a:r>
            <a:r>
              <a:rPr lang="en-US" sz="3300" dirty="0"/>
              <a:t> </a:t>
            </a:r>
          </a:p>
          <a:p>
            <a:pPr marL="1087438" lvl="2" indent="-311150">
              <a:defRPr/>
            </a:pPr>
            <a:r>
              <a:rPr lang="en-US" sz="3300" dirty="0"/>
              <a:t>People who are more satisfied with their jobs are more likely to engage in OCB.</a:t>
            </a:r>
          </a:p>
          <a:p>
            <a:pPr lvl="1" fontAlgn="auto">
              <a:spcAft>
                <a:spcPts val="0"/>
              </a:spcAft>
              <a:defRPr/>
            </a:pPr>
            <a:r>
              <a:rPr lang="en-US" sz="3300" dirty="0">
                <a:solidFill>
                  <a:srgbClr val="FF9900"/>
                </a:solidFill>
              </a:rPr>
              <a:t>Customer Satisfaction</a:t>
            </a:r>
          </a:p>
          <a:p>
            <a:pPr marL="1087438" lvl="2" indent="-311150">
              <a:defRPr/>
            </a:pPr>
            <a:r>
              <a:rPr lang="en-US" sz="3300" dirty="0"/>
              <a:t>Satisfied employees increase customer satisfaction and loyalty.</a:t>
            </a:r>
          </a:p>
          <a:p>
            <a:pPr lvl="1" fontAlgn="auto">
              <a:spcAft>
                <a:spcPts val="0"/>
              </a:spcAft>
              <a:defRPr/>
            </a:pPr>
            <a:r>
              <a:rPr lang="en-US" sz="3300" dirty="0">
                <a:solidFill>
                  <a:srgbClr val="FF9900"/>
                </a:solidFill>
              </a:rPr>
              <a:t>Life Satisfaction </a:t>
            </a:r>
          </a:p>
          <a:p>
            <a:pPr marL="1087438" lvl="2" indent="-311150">
              <a:defRPr/>
            </a:pPr>
            <a:r>
              <a:rPr lang="en-US" sz="3300" dirty="0"/>
              <a:t>Research shows that job satisfaction is positively correlated with life satisfaction.</a:t>
            </a:r>
          </a:p>
          <a:p>
            <a:pPr lvl="1" fontAlgn="auto">
              <a:spcAft>
                <a:spcPts val="0"/>
              </a:spcAft>
              <a:defRPr/>
            </a:pPr>
            <a:endParaRPr lang="en-US" dirty="0"/>
          </a:p>
          <a:p>
            <a:pPr lvl="1" fontAlgn="auto">
              <a:spcAft>
                <a:spcPts val="0"/>
              </a:spcAft>
              <a:buFont typeface="Wingdings" pitchFamily="2" charset="2"/>
              <a:buNone/>
              <a:defRPr/>
            </a:pPr>
            <a:endParaRPr lang="en-US" sz="2162" dirty="0"/>
          </a:p>
        </p:txBody>
      </p:sp>
      <p:sp>
        <p:nvSpPr>
          <p:cNvPr id="9" name="Slide Number Placeholder 5"/>
          <p:cNvSpPr>
            <a:spLocks noGrp="1"/>
          </p:cNvSpPr>
          <p:nvPr>
            <p:ph type="sldNum" sz="quarter" idx="12"/>
          </p:nvPr>
        </p:nvSpPr>
        <p:spPr/>
        <p:txBody>
          <a:bodyPr/>
          <a:lstStyle/>
          <a:p>
            <a:pPr>
              <a:defRPr/>
            </a:pPr>
            <a:r>
              <a:rPr lang="en-US"/>
              <a:t>3-</a:t>
            </a:r>
            <a:fld id="{39A80738-F847-4214-919D-F5DE6774874C}" type="slidenum">
              <a:rPr lang="en-US"/>
              <a:pPr>
                <a:defRPr/>
              </a:pPr>
              <a:t>21</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p:spTree>
    <p:extLst>
      <p:ext uri="{BB962C8B-B14F-4D97-AF65-F5344CB8AC3E}">
        <p14:creationId xmlns:p14="http://schemas.microsoft.com/office/powerpoint/2010/main" val="948166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167640"/>
            <a:ext cx="8064817" cy="1270635"/>
          </a:xfrm>
        </p:spPr>
        <p:txBody>
          <a:bodyPr>
            <a:noAutofit/>
          </a:bodyPr>
          <a:lstStyle/>
          <a:p>
            <a:pPr fontAlgn="auto">
              <a:spcAft>
                <a:spcPts val="0"/>
              </a:spcAft>
              <a:defRPr/>
            </a:pPr>
            <a:r>
              <a:rPr lang="en-US" sz="4400" dirty="0"/>
              <a:t>Four Employee Responses </a:t>
            </a:r>
            <a:br>
              <a:rPr lang="en-US" sz="4400" dirty="0"/>
            </a:br>
            <a:r>
              <a:rPr lang="en-US" sz="4400" dirty="0"/>
              <a:t>to Dissatisfaction </a:t>
            </a:r>
          </a:p>
        </p:txBody>
      </p:sp>
      <p:sp>
        <p:nvSpPr>
          <p:cNvPr id="9" name="Slide Number Placeholder 5"/>
          <p:cNvSpPr>
            <a:spLocks noGrp="1"/>
          </p:cNvSpPr>
          <p:nvPr>
            <p:ph type="sldNum" sz="quarter" idx="12"/>
          </p:nvPr>
        </p:nvSpPr>
        <p:spPr/>
        <p:txBody>
          <a:bodyPr/>
          <a:lstStyle/>
          <a:p>
            <a:pPr>
              <a:defRPr/>
            </a:pPr>
            <a:r>
              <a:rPr lang="en-US"/>
              <a:t>3-</a:t>
            </a:r>
            <a:fld id="{39A80738-F847-4214-919D-F5DE6774874C}" type="slidenum">
              <a:rPr lang="en-US"/>
              <a:pPr>
                <a:defRPr/>
              </a:pPr>
              <a:t>22</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6288" y="1828799"/>
            <a:ext cx="6763705" cy="4351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3645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167640"/>
            <a:ext cx="8064817" cy="1270635"/>
          </a:xfrm>
        </p:spPr>
        <p:txBody>
          <a:bodyPr>
            <a:noAutofit/>
          </a:bodyPr>
          <a:lstStyle/>
          <a:p>
            <a:pPr fontAlgn="auto">
              <a:spcAft>
                <a:spcPts val="0"/>
              </a:spcAft>
              <a:defRPr/>
            </a:pPr>
            <a:r>
              <a:rPr lang="en-US" sz="4400" dirty="0"/>
              <a:t>Four Employee Responses </a:t>
            </a:r>
            <a:br>
              <a:rPr lang="en-US" sz="4400" dirty="0"/>
            </a:br>
            <a:r>
              <a:rPr lang="en-US" sz="4400" dirty="0"/>
              <a:t>to Dissatisfaction </a:t>
            </a:r>
          </a:p>
        </p:txBody>
      </p:sp>
      <p:sp>
        <p:nvSpPr>
          <p:cNvPr id="16" name="Content Placeholder 15"/>
          <p:cNvSpPr>
            <a:spLocks noGrp="1"/>
          </p:cNvSpPr>
          <p:nvPr>
            <p:ph idx="1"/>
          </p:nvPr>
        </p:nvSpPr>
        <p:spPr>
          <a:xfrm>
            <a:off x="889488" y="1640140"/>
            <a:ext cx="8064817" cy="4760660"/>
          </a:xfrm>
        </p:spPr>
        <p:txBody>
          <a:bodyPr>
            <a:normAutofit lnSpcReduction="10000"/>
          </a:bodyPr>
          <a:lstStyle/>
          <a:p>
            <a:pPr>
              <a:defRPr/>
            </a:pPr>
            <a:r>
              <a:rPr lang="en-US" sz="2800" dirty="0"/>
              <a:t>Counterproductive Work Behavior (CWB) </a:t>
            </a:r>
          </a:p>
          <a:p>
            <a:pPr lvl="1">
              <a:defRPr/>
            </a:pPr>
            <a:r>
              <a:rPr lang="en-US" sz="2800" b="1" dirty="0">
                <a:solidFill>
                  <a:srgbClr val="FF9900"/>
                </a:solidFill>
              </a:rPr>
              <a:t>Counterproductive work behavior</a:t>
            </a:r>
            <a:r>
              <a:rPr lang="en-US" sz="2800" dirty="0"/>
              <a:t>: actions that actively damage the organization, including stealing, behaving aggressively toward coworkers, or being late or absent. </a:t>
            </a:r>
          </a:p>
          <a:p>
            <a:pPr lvl="1">
              <a:defRPr/>
            </a:pPr>
            <a:r>
              <a:rPr lang="en-US" sz="2800" dirty="0"/>
              <a:t>Absenteeism: the more satisfied you are, the less likely you are to miss work.</a:t>
            </a:r>
          </a:p>
          <a:p>
            <a:pPr lvl="1">
              <a:defRPr/>
            </a:pPr>
            <a:r>
              <a:rPr lang="en-US" sz="2800" dirty="0"/>
              <a:t>Turnover: a pattern of lowered job satisfaction is the best predictor of intent to leave.</a:t>
            </a:r>
          </a:p>
          <a:p>
            <a:pPr>
              <a:defRPr/>
            </a:pPr>
            <a:r>
              <a:rPr lang="en-US" sz="2800" dirty="0"/>
              <a:t>Managers Often “Don’t Get It” </a:t>
            </a:r>
          </a:p>
          <a:p>
            <a:pPr lvl="1" fontAlgn="auto">
              <a:spcAft>
                <a:spcPts val="0"/>
              </a:spcAft>
              <a:defRPr/>
            </a:pPr>
            <a:endParaRPr lang="en-US" dirty="0"/>
          </a:p>
          <a:p>
            <a:pPr lvl="1" fontAlgn="auto">
              <a:spcAft>
                <a:spcPts val="0"/>
              </a:spcAft>
              <a:buFont typeface="Wingdings" pitchFamily="2" charset="2"/>
              <a:buNone/>
              <a:defRPr/>
            </a:pPr>
            <a:endParaRPr lang="en-US" sz="2162" dirty="0"/>
          </a:p>
        </p:txBody>
      </p:sp>
      <p:sp>
        <p:nvSpPr>
          <p:cNvPr id="9" name="Slide Number Placeholder 5"/>
          <p:cNvSpPr>
            <a:spLocks noGrp="1"/>
          </p:cNvSpPr>
          <p:nvPr>
            <p:ph type="sldNum" sz="quarter" idx="12"/>
          </p:nvPr>
        </p:nvSpPr>
        <p:spPr/>
        <p:txBody>
          <a:bodyPr/>
          <a:lstStyle/>
          <a:p>
            <a:pPr>
              <a:defRPr/>
            </a:pPr>
            <a:r>
              <a:rPr lang="en-US"/>
              <a:t>3-</a:t>
            </a:r>
            <a:fld id="{39A80738-F847-4214-919D-F5DE6774874C}" type="slidenum">
              <a:rPr lang="en-US"/>
              <a:pPr>
                <a:defRPr/>
              </a:pPr>
              <a:t>23</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p:spTree>
    <p:extLst>
      <p:ext uri="{BB962C8B-B14F-4D97-AF65-F5344CB8AC3E}">
        <p14:creationId xmlns:p14="http://schemas.microsoft.com/office/powerpoint/2010/main" val="1249596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088" y="162801"/>
            <a:ext cx="8107680" cy="1180422"/>
          </a:xfrm>
        </p:spPr>
        <p:txBody>
          <a:bodyPr>
            <a:noAutofit/>
          </a:bodyPr>
          <a:lstStyle/>
          <a:p>
            <a:pPr fontAlgn="auto">
              <a:spcAft>
                <a:spcPts val="0"/>
              </a:spcAft>
              <a:defRPr/>
            </a:pPr>
            <a:r>
              <a:rPr lang="en-US" sz="4400" dirty="0"/>
              <a:t>Implications for Managers</a:t>
            </a:r>
          </a:p>
        </p:txBody>
      </p:sp>
      <p:sp>
        <p:nvSpPr>
          <p:cNvPr id="20" name="Content Placeholder 19"/>
          <p:cNvSpPr>
            <a:spLocks noGrp="1"/>
          </p:cNvSpPr>
          <p:nvPr>
            <p:ph idx="1"/>
          </p:nvPr>
        </p:nvSpPr>
        <p:spPr>
          <a:xfrm>
            <a:off x="877088" y="1362142"/>
            <a:ext cx="8107680" cy="5196839"/>
          </a:xfrm>
        </p:spPr>
        <p:txBody>
          <a:bodyPr>
            <a:noAutofit/>
          </a:bodyPr>
          <a:lstStyle/>
          <a:p>
            <a:pPr marL="393700" lvl="2" indent="-279400">
              <a:defRPr/>
            </a:pPr>
            <a:r>
              <a:rPr lang="en-US" sz="2800" dirty="0"/>
              <a:t>Of the major job attitudes – job satisfaction, job involvement, organizational commitment, perceived organizational support (POS), and employee engagement – remember that an employee’s job satisfaction level is the best single predictor of behavior.</a:t>
            </a:r>
          </a:p>
          <a:p>
            <a:pPr marL="393700" indent="-279400">
              <a:defRPr/>
            </a:pPr>
            <a:r>
              <a:rPr lang="en-US" sz="2800" dirty="0"/>
              <a:t>Pay attention to your employees’ job satisfaction levels as determinants of their performance, turnover, absenteeism, and withdrawal behaviors.</a:t>
            </a:r>
          </a:p>
        </p:txBody>
      </p:sp>
      <p:sp>
        <p:nvSpPr>
          <p:cNvPr id="6" name="Slide Number Placeholder 5"/>
          <p:cNvSpPr>
            <a:spLocks noGrp="1"/>
          </p:cNvSpPr>
          <p:nvPr>
            <p:ph type="sldNum" sz="quarter" idx="12"/>
          </p:nvPr>
        </p:nvSpPr>
        <p:spPr/>
        <p:txBody>
          <a:bodyPr/>
          <a:lstStyle/>
          <a:p>
            <a:pPr>
              <a:defRPr/>
            </a:pPr>
            <a:r>
              <a:rPr lang="en-US"/>
              <a:t>3-</a:t>
            </a:r>
            <a:fld id="{4DE5B474-3CA8-460C-A5A2-B4339839559D}"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088" y="162800"/>
            <a:ext cx="8107680" cy="1333817"/>
          </a:xfrm>
        </p:spPr>
        <p:txBody>
          <a:bodyPr>
            <a:noAutofit/>
          </a:bodyPr>
          <a:lstStyle/>
          <a:p>
            <a:pPr fontAlgn="auto">
              <a:spcAft>
                <a:spcPts val="0"/>
              </a:spcAft>
              <a:defRPr/>
            </a:pPr>
            <a:r>
              <a:rPr lang="en-US" sz="4400" dirty="0"/>
              <a:t>Implications for Managers</a:t>
            </a:r>
          </a:p>
        </p:txBody>
      </p:sp>
      <p:sp>
        <p:nvSpPr>
          <p:cNvPr id="20" name="Content Placeholder 19"/>
          <p:cNvSpPr>
            <a:spLocks noGrp="1"/>
          </p:cNvSpPr>
          <p:nvPr>
            <p:ph idx="1"/>
          </p:nvPr>
        </p:nvSpPr>
        <p:spPr>
          <a:xfrm>
            <a:off x="755168" y="1343222"/>
            <a:ext cx="8229600" cy="5196839"/>
          </a:xfrm>
        </p:spPr>
        <p:txBody>
          <a:bodyPr>
            <a:noAutofit/>
          </a:bodyPr>
          <a:lstStyle/>
          <a:p>
            <a:pPr>
              <a:defRPr/>
            </a:pPr>
            <a:endParaRPr lang="en-US" sz="2800" dirty="0"/>
          </a:p>
          <a:p>
            <a:pPr marL="393700" indent="-279400">
              <a:defRPr/>
            </a:pPr>
            <a:r>
              <a:rPr lang="en-US" sz="2800" dirty="0"/>
              <a:t>Measure employee job attitudes objectively and at regular intervals in order to determine how employees are reacting to their work.</a:t>
            </a:r>
          </a:p>
          <a:p>
            <a:pPr marL="393700" indent="-279400">
              <a:defRPr/>
            </a:pPr>
            <a:r>
              <a:rPr lang="en-US" sz="2800" dirty="0"/>
              <a:t>To raise employee satisfaction, evaluate the fit between the employee’s work interests and the intrinsic parts of his/her job to create work that is challenging and interesting to the individual.</a:t>
            </a:r>
          </a:p>
          <a:p>
            <a:pPr marL="393700" indent="-279400">
              <a:defRPr/>
            </a:pPr>
            <a:r>
              <a:rPr lang="en-US" sz="2800" dirty="0"/>
              <a:t>Consider the fact that high pay alone is unlikely to create a satisfying work environment.</a:t>
            </a:r>
          </a:p>
        </p:txBody>
      </p:sp>
      <p:sp>
        <p:nvSpPr>
          <p:cNvPr id="6" name="Slide Number Placeholder 5"/>
          <p:cNvSpPr>
            <a:spLocks noGrp="1"/>
          </p:cNvSpPr>
          <p:nvPr>
            <p:ph type="sldNum" sz="quarter" idx="12"/>
          </p:nvPr>
        </p:nvSpPr>
        <p:spPr/>
        <p:txBody>
          <a:bodyPr/>
          <a:lstStyle/>
          <a:p>
            <a:pPr>
              <a:defRPr/>
            </a:pPr>
            <a:r>
              <a:rPr lang="en-US"/>
              <a:t>3-</a:t>
            </a:r>
            <a:fld id="{4DE5B474-3CA8-460C-A5A2-B4339839559D}" type="slidenum">
              <a:rPr lang="en-US"/>
              <a:pPr>
                <a:defRPr/>
              </a:pPr>
              <a:t>25</a:t>
            </a:fld>
            <a:endParaRPr lang="en-US"/>
          </a:p>
        </p:txBody>
      </p:sp>
    </p:spTree>
    <p:extLst>
      <p:ext uri="{BB962C8B-B14F-4D97-AF65-F5344CB8AC3E}">
        <p14:creationId xmlns:p14="http://schemas.microsoft.com/office/powerpoint/2010/main" val="1076328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Learning Objectives</a:t>
            </a:r>
          </a:p>
        </p:txBody>
      </p:sp>
      <p:sp>
        <p:nvSpPr>
          <p:cNvPr id="3" name="Content Placeholder 2"/>
          <p:cNvSpPr>
            <a:spLocks noGrp="1"/>
          </p:cNvSpPr>
          <p:nvPr>
            <p:ph idx="1"/>
          </p:nvPr>
        </p:nvSpPr>
        <p:spPr>
          <a:xfrm>
            <a:off x="786240" y="1605567"/>
            <a:ext cx="8150542" cy="4938712"/>
          </a:xfrm>
        </p:spPr>
        <p:txBody>
          <a:bodyPr/>
          <a:lstStyle/>
          <a:p>
            <a:pPr marL="457200" indent="-342900" fontAlgn="auto">
              <a:spcAft>
                <a:spcPts val="0"/>
              </a:spcAft>
              <a:buClr>
                <a:srgbClr val="F56E00"/>
              </a:buClr>
              <a:buFont typeface="Wingdings" panose="05000000000000000000" pitchFamily="2" charset="2"/>
              <a:buChar char="q"/>
              <a:defRPr/>
            </a:pPr>
            <a:r>
              <a:rPr lang="en-US" sz="2800" dirty="0"/>
              <a:t>Contrast the three components of an attitude.</a:t>
            </a:r>
          </a:p>
          <a:p>
            <a:pPr marL="457200" indent="-342900" fontAlgn="auto">
              <a:spcAft>
                <a:spcPts val="0"/>
              </a:spcAft>
              <a:buClr>
                <a:srgbClr val="F56E00"/>
              </a:buClr>
              <a:buFont typeface="Wingdings" panose="05000000000000000000" pitchFamily="2" charset="2"/>
              <a:buChar char="q"/>
              <a:defRPr/>
            </a:pPr>
            <a:r>
              <a:rPr lang="en-US" sz="2800" dirty="0"/>
              <a:t>Summarize the relationship between attitudes and behavior.</a:t>
            </a:r>
          </a:p>
          <a:p>
            <a:pPr marL="457200" indent="-342900" fontAlgn="auto">
              <a:spcAft>
                <a:spcPts val="0"/>
              </a:spcAft>
              <a:buClr>
                <a:srgbClr val="F56E00"/>
              </a:buClr>
              <a:buFont typeface="Wingdings" panose="05000000000000000000" pitchFamily="2" charset="2"/>
              <a:buChar char="q"/>
              <a:defRPr/>
            </a:pPr>
            <a:r>
              <a:rPr lang="en-US" sz="2800" dirty="0"/>
              <a:t>Compare the major job attitudes.</a:t>
            </a:r>
          </a:p>
          <a:p>
            <a:pPr marL="457200" indent="-342900" fontAlgn="auto">
              <a:spcAft>
                <a:spcPts val="0"/>
              </a:spcAft>
              <a:buClr>
                <a:srgbClr val="F56E00"/>
              </a:buClr>
              <a:buFont typeface="Wingdings" panose="05000000000000000000" pitchFamily="2" charset="2"/>
              <a:buChar char="q"/>
              <a:defRPr/>
            </a:pPr>
            <a:r>
              <a:rPr lang="en-US" sz="2800" dirty="0"/>
              <a:t>Define </a:t>
            </a:r>
            <a:r>
              <a:rPr lang="en-US" sz="2800" i="1" dirty="0"/>
              <a:t>job satisfaction</a:t>
            </a:r>
            <a:r>
              <a:rPr lang="en-US" sz="2800" dirty="0"/>
              <a:t>.</a:t>
            </a:r>
          </a:p>
          <a:p>
            <a:pPr marL="457200" indent="-342900" fontAlgn="auto">
              <a:spcAft>
                <a:spcPts val="0"/>
              </a:spcAft>
              <a:buClr>
                <a:srgbClr val="F56E00"/>
              </a:buClr>
              <a:buFont typeface="Wingdings" panose="05000000000000000000" pitchFamily="2" charset="2"/>
              <a:buChar char="q"/>
              <a:defRPr/>
            </a:pPr>
            <a:r>
              <a:rPr lang="en-US" sz="2800" dirty="0"/>
              <a:t>Summarize the main causes of job satisfaction.</a:t>
            </a:r>
          </a:p>
          <a:p>
            <a:pPr marL="457200" indent="-342900" fontAlgn="auto">
              <a:spcAft>
                <a:spcPts val="0"/>
              </a:spcAft>
              <a:buClr>
                <a:srgbClr val="F56E00"/>
              </a:buClr>
              <a:buFont typeface="Wingdings" panose="05000000000000000000" pitchFamily="2" charset="2"/>
              <a:buChar char="q"/>
              <a:defRPr/>
            </a:pPr>
            <a:r>
              <a:rPr lang="en-US" sz="2800" dirty="0"/>
              <a:t>Identify three outcomes of job satisfaction.</a:t>
            </a:r>
          </a:p>
          <a:p>
            <a:pPr marL="457200" indent="-342900" fontAlgn="auto">
              <a:spcAft>
                <a:spcPts val="0"/>
              </a:spcAft>
              <a:buClr>
                <a:srgbClr val="F56E00"/>
              </a:buClr>
              <a:buFont typeface="Wingdings" panose="05000000000000000000" pitchFamily="2" charset="2"/>
              <a:buChar char="q"/>
              <a:defRPr/>
            </a:pPr>
            <a:r>
              <a:rPr lang="en-US" sz="2800" dirty="0"/>
              <a:t>Identify four employee responses to dissatisfaction.</a:t>
            </a:r>
          </a:p>
          <a:p>
            <a:pPr marL="514350" indent="-514350" fontAlgn="auto">
              <a:spcAft>
                <a:spcPts val="0"/>
              </a:spcAft>
              <a:buFont typeface="+mj-lt"/>
              <a:buAutoNum type="arabicPeriod"/>
              <a:defRPr/>
            </a:pPr>
            <a:endParaRPr lang="en-US" sz="2800" dirty="0"/>
          </a:p>
        </p:txBody>
      </p:sp>
      <p:sp>
        <p:nvSpPr>
          <p:cNvPr id="6" name="Slide Number Placeholder 5"/>
          <p:cNvSpPr>
            <a:spLocks noGrp="1"/>
          </p:cNvSpPr>
          <p:nvPr>
            <p:ph type="sldNum" sz="quarter" idx="12"/>
          </p:nvPr>
        </p:nvSpPr>
        <p:spPr/>
        <p:txBody>
          <a:bodyPr/>
          <a:lstStyle/>
          <a:p>
            <a:pPr>
              <a:defRPr/>
            </a:pPr>
            <a:r>
              <a:rPr lang="en-US" dirty="0"/>
              <a:t>3-</a:t>
            </a:r>
            <a:fld id="{39A80738-F847-4214-919D-F5DE6774874C}" type="slidenum">
              <a:rPr lang="en-US"/>
              <a:pPr>
                <a:defRPr/>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226864"/>
            <a:ext cx="8168640" cy="1255395"/>
          </a:xfrm>
        </p:spPr>
        <p:txBody>
          <a:bodyPr>
            <a:noAutofit/>
          </a:bodyPr>
          <a:lstStyle/>
          <a:p>
            <a:pPr fontAlgn="auto">
              <a:spcAft>
                <a:spcPts val="0"/>
              </a:spcAft>
              <a:defRPr/>
            </a:pPr>
            <a:r>
              <a:rPr lang="en-US" sz="4400" dirty="0"/>
              <a:t>Contrast the Three </a:t>
            </a:r>
            <a:br>
              <a:rPr lang="en-US" sz="4400" dirty="0"/>
            </a:br>
            <a:r>
              <a:rPr lang="en-US" sz="4400" dirty="0"/>
              <a:t>Components of an Attitude</a:t>
            </a:r>
          </a:p>
        </p:txBody>
      </p:sp>
      <p:sp>
        <p:nvSpPr>
          <p:cNvPr id="9" name="Content Placeholder 2"/>
          <p:cNvSpPr>
            <a:spLocks noGrp="1"/>
          </p:cNvSpPr>
          <p:nvPr>
            <p:ph idx="1"/>
          </p:nvPr>
        </p:nvSpPr>
        <p:spPr>
          <a:xfrm>
            <a:off x="889489" y="1745373"/>
            <a:ext cx="8031480" cy="4321175"/>
          </a:xfrm>
        </p:spPr>
        <p:txBody>
          <a:bodyPr wrap="square" numCol="1" anchor="t" anchorCtr="0" compatLnSpc="1">
            <a:prstTxWarp prst="textNoShape">
              <a:avLst/>
            </a:prstTxWarp>
            <a:normAutofit/>
          </a:bodyPr>
          <a:lstStyle/>
          <a:p>
            <a:pPr marL="457200" indent="-457200">
              <a:lnSpc>
                <a:spcPct val="90000"/>
              </a:lnSpc>
            </a:pPr>
            <a:endParaRPr lang="en-US" sz="2800" b="1" dirty="0">
              <a:solidFill>
                <a:srgbClr val="FF9900"/>
              </a:solidFill>
              <a:cs typeface="Arial" charset="0"/>
            </a:endParaRPr>
          </a:p>
          <a:p>
            <a:pPr marL="457200" indent="-457200">
              <a:lnSpc>
                <a:spcPct val="90000"/>
              </a:lnSpc>
            </a:pPr>
            <a:r>
              <a:rPr lang="en-US" sz="2800" b="1" dirty="0">
                <a:solidFill>
                  <a:srgbClr val="FF9900"/>
                </a:solidFill>
                <a:cs typeface="Arial" charset="0"/>
              </a:rPr>
              <a:t>Attitudes</a:t>
            </a:r>
            <a:r>
              <a:rPr lang="en-US" sz="2800" b="1" dirty="0">
                <a:cs typeface="Arial" charset="0"/>
              </a:rPr>
              <a:t> </a:t>
            </a:r>
            <a:r>
              <a:rPr lang="en-US" sz="2800" dirty="0">
                <a:cs typeface="Arial" charset="0"/>
              </a:rPr>
              <a:t>are evaluative statements</a:t>
            </a:r>
            <a:r>
              <a:rPr lang="en-US" sz="2800" dirty="0"/>
              <a:t>—</a:t>
            </a:r>
            <a:r>
              <a:rPr lang="en-US" sz="2800" dirty="0">
                <a:cs typeface="Arial" charset="0"/>
              </a:rPr>
              <a:t>either favorable or unfavorable</a:t>
            </a:r>
            <a:r>
              <a:rPr lang="en-US" sz="2800" dirty="0"/>
              <a:t>—</a:t>
            </a:r>
            <a:r>
              <a:rPr lang="en-US" sz="2800" dirty="0">
                <a:cs typeface="Arial" charset="0"/>
              </a:rPr>
              <a:t>about objects, people, or events.</a:t>
            </a:r>
          </a:p>
          <a:p>
            <a:pPr marL="708660" lvl="2" indent="-457200">
              <a:lnSpc>
                <a:spcPct val="90000"/>
              </a:lnSpc>
            </a:pPr>
            <a:r>
              <a:rPr lang="en-US" sz="2800" dirty="0">
                <a:cs typeface="Arial" charset="0"/>
              </a:rPr>
              <a:t>They reflect how we feel about something.</a:t>
            </a:r>
          </a:p>
          <a:p>
            <a:pPr indent="-6350">
              <a:lnSpc>
                <a:spcPct val="90000"/>
              </a:lnSpc>
            </a:pPr>
            <a:endParaRPr lang="en-US" sz="2800" dirty="0">
              <a:effectLst>
                <a:outerShdw blurRad="38100" dist="38100" dir="2700000" algn="tl">
                  <a:srgbClr val="0064E2"/>
                </a:outerShdw>
              </a:effectLst>
              <a:cs typeface="Arial" charset="0"/>
            </a:endParaRPr>
          </a:p>
        </p:txBody>
      </p:sp>
      <p:sp>
        <p:nvSpPr>
          <p:cNvPr id="15" name="Slide Number Placeholder 5"/>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algn="ctr" defTabSz="457200" rtl="0" fontAlgn="base">
              <a:spcBef>
                <a:spcPct val="0"/>
              </a:spcBef>
              <a:spcAft>
                <a:spcPct val="0"/>
              </a:spcAft>
              <a:defRPr sz="1800" kern="1200">
                <a:solidFill>
                  <a:srgbClr val="FF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a:t>3-</a:t>
            </a:r>
            <a:fld id="{39A80738-F847-4214-919D-F5DE6774874C}" type="slidenum">
              <a:rPr lang="en-US" smtClean="0"/>
              <a:pPr>
                <a:defRPr/>
              </a:pPr>
              <a:t>4</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p:sp>
        <p:nvSpPr>
          <p:cNvPr id="3" name="Slide Number Placeholder 2"/>
          <p:cNvSpPr>
            <a:spLocks noGrp="1"/>
          </p:cNvSpPr>
          <p:nvPr>
            <p:ph type="sldNum" sz="quarter" idx="12"/>
          </p:nvPr>
        </p:nvSpPr>
        <p:spPr/>
        <p:txBody>
          <a:bodyPr/>
          <a:lstStyle/>
          <a:p>
            <a:pPr>
              <a:defRPr/>
            </a:pPr>
            <a:r>
              <a:rPr lang="en-US" dirty="0"/>
              <a:t>3-</a:t>
            </a:r>
            <a:fld id="{AA6F36A9-0C7E-44AC-AF41-F3CA0BE3C1B1}" type="slidenum">
              <a:rPr lang="en-US" smtClean="0"/>
              <a:pPr>
                <a:defRPr/>
              </a:pPr>
              <a:t>4</a:t>
            </a:fld>
            <a:endParaRPr lang="en-US" dirty="0"/>
          </a:p>
        </p:txBody>
      </p:sp>
    </p:spTree>
    <p:extLst>
      <p:ext uri="{BB962C8B-B14F-4D97-AF65-F5344CB8AC3E}">
        <p14:creationId xmlns:p14="http://schemas.microsoft.com/office/powerpoint/2010/main" val="223118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208105"/>
            <a:ext cx="8168640" cy="1255395"/>
          </a:xfrm>
        </p:spPr>
        <p:txBody>
          <a:bodyPr>
            <a:noAutofit/>
          </a:bodyPr>
          <a:lstStyle/>
          <a:p>
            <a:pPr fontAlgn="auto">
              <a:spcAft>
                <a:spcPts val="0"/>
              </a:spcAft>
              <a:defRPr/>
            </a:pPr>
            <a:r>
              <a:rPr lang="en-US" sz="4400" dirty="0"/>
              <a:t>Contrast the Three </a:t>
            </a:r>
            <a:br>
              <a:rPr lang="en-US" sz="4400" dirty="0"/>
            </a:br>
            <a:r>
              <a:rPr lang="en-US" sz="4400" dirty="0"/>
              <a:t>Components of an Attitude</a:t>
            </a:r>
          </a:p>
        </p:txBody>
      </p:sp>
      <p:sp>
        <p:nvSpPr>
          <p:cNvPr id="15" name="Slide Number Placeholder 5"/>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algn="ctr" defTabSz="457200" rtl="0" fontAlgn="base">
              <a:spcBef>
                <a:spcPct val="0"/>
              </a:spcBef>
              <a:spcAft>
                <a:spcPct val="0"/>
              </a:spcAft>
              <a:defRPr sz="1800" kern="1200">
                <a:solidFill>
                  <a:srgbClr val="FF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a:t>3-</a:t>
            </a:r>
            <a:fld id="{39A80738-F847-4214-919D-F5DE6774874C}" type="slidenum">
              <a:rPr lang="en-US" smtClean="0"/>
              <a:pPr>
                <a:defRPr/>
              </a:pPr>
              <a:t>5</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p:sp>
        <p:nvSpPr>
          <p:cNvPr id="4" name="Slide Number Placeholder 3"/>
          <p:cNvSpPr>
            <a:spLocks noGrp="1"/>
          </p:cNvSpPr>
          <p:nvPr>
            <p:ph type="sldNum" sz="quarter" idx="12"/>
          </p:nvPr>
        </p:nvSpPr>
        <p:spPr/>
        <p:txBody>
          <a:bodyPr/>
          <a:lstStyle/>
          <a:p>
            <a:pPr>
              <a:defRPr/>
            </a:pPr>
            <a:r>
              <a:rPr lang="en-US" dirty="0"/>
              <a:t>3-</a:t>
            </a:r>
            <a:fld id="{AA6F36A9-0C7E-44AC-AF41-F3CA0BE3C1B1}" type="slidenum">
              <a:rPr lang="en-US" smtClean="0"/>
              <a:pPr>
                <a:defRPr/>
              </a:pPr>
              <a:t>5</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861" y="1688568"/>
            <a:ext cx="6341856" cy="4712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50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185874"/>
            <a:ext cx="8107680" cy="1255395"/>
          </a:xfrm>
        </p:spPr>
        <p:txBody>
          <a:bodyPr>
            <a:noAutofit/>
          </a:bodyPr>
          <a:lstStyle/>
          <a:p>
            <a:pPr fontAlgn="auto">
              <a:spcAft>
                <a:spcPts val="0"/>
              </a:spcAft>
              <a:defRPr/>
            </a:pPr>
            <a:r>
              <a:rPr lang="en-US" sz="4400" dirty="0"/>
              <a:t>Summarize the Relationship </a:t>
            </a:r>
            <a:br>
              <a:rPr lang="en-US" sz="4400" dirty="0"/>
            </a:br>
            <a:r>
              <a:rPr lang="en-US" sz="4400" dirty="0"/>
              <a:t>Between Attitudes and Behavior </a:t>
            </a:r>
          </a:p>
        </p:txBody>
      </p:sp>
      <p:sp>
        <p:nvSpPr>
          <p:cNvPr id="16" name="Content Placeholder 15"/>
          <p:cNvSpPr>
            <a:spLocks noGrp="1"/>
          </p:cNvSpPr>
          <p:nvPr>
            <p:ph idx="1"/>
          </p:nvPr>
        </p:nvSpPr>
        <p:spPr>
          <a:xfrm>
            <a:off x="829102" y="1673533"/>
            <a:ext cx="8251326" cy="4727267"/>
          </a:xfrm>
        </p:spPr>
        <p:txBody>
          <a:bodyPr>
            <a:normAutofit lnSpcReduction="10000"/>
          </a:bodyPr>
          <a:lstStyle/>
          <a:p>
            <a:pPr marL="393700" indent="-279400" fontAlgn="auto">
              <a:spcAft>
                <a:spcPts val="0"/>
              </a:spcAft>
              <a:tabLst>
                <a:tab pos="457200" algn="l"/>
              </a:tabLst>
              <a:defRPr/>
            </a:pPr>
            <a:r>
              <a:rPr lang="en-US" sz="2800" dirty="0"/>
              <a:t>The attitudes that people hold determine what they do.</a:t>
            </a:r>
          </a:p>
          <a:p>
            <a:pPr lvl="1">
              <a:tabLst>
                <a:tab pos="457200" algn="l"/>
              </a:tabLst>
              <a:defRPr/>
            </a:pPr>
            <a:r>
              <a:rPr lang="en-US" sz="2800" dirty="0" err="1"/>
              <a:t>Festinger</a:t>
            </a:r>
            <a:r>
              <a:rPr lang="en-US" sz="2800" dirty="0"/>
              <a:t>: cases of attitude following behavior illustrate the effects of cognitive dissonance.</a:t>
            </a:r>
          </a:p>
          <a:p>
            <a:pPr lvl="1" fontAlgn="auto">
              <a:spcAft>
                <a:spcPts val="0"/>
              </a:spcAft>
              <a:tabLst>
                <a:tab pos="457200" algn="l"/>
              </a:tabLst>
              <a:defRPr/>
            </a:pPr>
            <a:r>
              <a:rPr lang="en-US" sz="2800" b="1" dirty="0">
                <a:solidFill>
                  <a:srgbClr val="FF9900"/>
                </a:solidFill>
              </a:rPr>
              <a:t>Cognitive dissonance</a:t>
            </a:r>
            <a:r>
              <a:rPr lang="en-US" sz="2800" dirty="0">
                <a:solidFill>
                  <a:srgbClr val="FF9900"/>
                </a:solidFill>
              </a:rPr>
              <a:t> </a:t>
            </a:r>
            <a:r>
              <a:rPr lang="en-US" sz="2800" dirty="0"/>
              <a:t>is any incompatibility an individual might perceive between two or more attitudes or between behavior and attitudes.</a:t>
            </a:r>
          </a:p>
          <a:p>
            <a:pPr marL="457200" indent="-342900" fontAlgn="auto">
              <a:spcAft>
                <a:spcPts val="0"/>
              </a:spcAft>
              <a:tabLst>
                <a:tab pos="457200" algn="l"/>
              </a:tabLst>
              <a:defRPr/>
            </a:pPr>
            <a:r>
              <a:rPr lang="en-US" sz="2800" dirty="0"/>
              <a:t>Research has generally concluded that people seek consistency among their attitudes and between their attitudes and their behavior. </a:t>
            </a:r>
          </a:p>
          <a:p>
            <a:pPr fontAlgn="auto">
              <a:spcAft>
                <a:spcPts val="0"/>
              </a:spcAft>
              <a:buFont typeface="Wingdings" pitchFamily="2" charset="2"/>
              <a:buNone/>
              <a:defRPr/>
            </a:pPr>
            <a:endParaRPr lang="en-US" dirty="0"/>
          </a:p>
        </p:txBody>
      </p:sp>
      <p:sp>
        <p:nvSpPr>
          <p:cNvPr id="9" name="Slide Number Placeholder 5"/>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algn="ctr" defTabSz="457200" rtl="0" fontAlgn="base">
              <a:spcBef>
                <a:spcPct val="0"/>
              </a:spcBef>
              <a:spcAft>
                <a:spcPct val="0"/>
              </a:spcAft>
              <a:defRPr sz="1800" kern="1200">
                <a:solidFill>
                  <a:srgbClr val="FF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a:t>3-</a:t>
            </a:r>
            <a:fld id="{39A80738-F847-4214-919D-F5DE6774874C}" type="slidenum">
              <a:rPr lang="en-US" smtClean="0"/>
              <a:pPr>
                <a:defRPr/>
              </a:pPr>
              <a:t>6</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p:sp>
        <p:nvSpPr>
          <p:cNvPr id="5" name="Slide Number Placeholder 4"/>
          <p:cNvSpPr>
            <a:spLocks noGrp="1"/>
          </p:cNvSpPr>
          <p:nvPr>
            <p:ph type="sldNum" sz="quarter" idx="12"/>
          </p:nvPr>
        </p:nvSpPr>
        <p:spPr/>
        <p:txBody>
          <a:bodyPr/>
          <a:lstStyle/>
          <a:p>
            <a:pPr>
              <a:defRPr/>
            </a:pPr>
            <a:r>
              <a:rPr lang="en-US" dirty="0"/>
              <a:t>3-</a:t>
            </a:r>
            <a:fld id="{AA6F36A9-0C7E-44AC-AF41-F3CA0BE3C1B1}"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entagon 16"/>
          <p:cNvSpPr/>
          <p:nvPr/>
        </p:nvSpPr>
        <p:spPr>
          <a:xfrm>
            <a:off x="1058890" y="1701388"/>
            <a:ext cx="695158" cy="3475788"/>
          </a:xfrm>
          <a:prstGeom prst="homePlate">
            <a:avLst/>
          </a:prstGeom>
          <a:solidFill>
            <a:srgbClr val="CC9900"/>
          </a:solidFill>
          <a:ln w="381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Down Arrow 12"/>
          <p:cNvSpPr/>
          <p:nvPr/>
        </p:nvSpPr>
        <p:spPr>
          <a:xfrm>
            <a:off x="1419100" y="1630956"/>
            <a:ext cx="2713789" cy="5053264"/>
          </a:xfrm>
          <a:prstGeom prst="downArrow">
            <a:avLst/>
          </a:prstGeom>
          <a:solidFill>
            <a:schemeClr val="bg1">
              <a:lumMod val="50000"/>
            </a:schemeClr>
          </a:solidFill>
          <a:ln w="38100">
            <a:solidFill>
              <a:srgbClr val="6699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889489" y="180757"/>
            <a:ext cx="8020685" cy="1255395"/>
          </a:xfrm>
        </p:spPr>
        <p:txBody>
          <a:bodyPr>
            <a:noAutofit/>
          </a:bodyPr>
          <a:lstStyle/>
          <a:p>
            <a:pPr fontAlgn="auto">
              <a:spcAft>
                <a:spcPts val="0"/>
              </a:spcAft>
              <a:defRPr/>
            </a:pPr>
            <a:r>
              <a:rPr lang="en-US" sz="4400" dirty="0"/>
              <a:t>Summarize the Relationship </a:t>
            </a:r>
            <a:br>
              <a:rPr lang="en-US" sz="4400" dirty="0"/>
            </a:br>
            <a:r>
              <a:rPr lang="en-US" sz="4400" dirty="0"/>
              <a:t>Between Attitudes and Behavior </a:t>
            </a:r>
          </a:p>
        </p:txBody>
      </p:sp>
      <p:sp>
        <p:nvSpPr>
          <p:cNvPr id="19" name="Slide Number Placeholder 5"/>
          <p:cNvSpPr>
            <a:spLocks noGrp="1"/>
          </p:cNvSpPr>
          <p:nvPr>
            <p:ph type="sldNum" sz="quarter" idx="12"/>
          </p:nvPr>
        </p:nvSpPr>
        <p:spPr/>
        <p:txBody>
          <a:bodyPr/>
          <a:lstStyle/>
          <a:p>
            <a:pPr>
              <a:defRPr/>
            </a:pPr>
            <a:r>
              <a:rPr lang="en-US"/>
              <a:t>3-</a:t>
            </a:r>
            <a:fld id="{39A80738-F847-4214-919D-F5DE6774874C}" type="slidenum">
              <a:rPr lang="en-US"/>
              <a:pPr>
                <a:defRPr/>
              </a:pPr>
              <a:t>7</a:t>
            </a:fld>
            <a:endParaRPr lang="en-US"/>
          </a:p>
        </p:txBody>
      </p:sp>
      <p:sp>
        <p:nvSpPr>
          <p:cNvPr id="10" name="Oval 9"/>
          <p:cNvSpPr/>
          <p:nvPr/>
        </p:nvSpPr>
        <p:spPr>
          <a:xfrm>
            <a:off x="1709425" y="1793710"/>
            <a:ext cx="2138948" cy="989263"/>
          </a:xfrm>
          <a:prstGeom prst="ellipse">
            <a:avLst/>
          </a:prstGeom>
          <a:solidFill>
            <a:srgbClr val="669900"/>
          </a:solidFill>
          <a:ln w="38100">
            <a:solidFill>
              <a:srgbClr val="CC99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2400" b="1" dirty="0"/>
              <a:t>Attitude</a:t>
            </a:r>
          </a:p>
        </p:txBody>
      </p:sp>
      <p:sp>
        <p:nvSpPr>
          <p:cNvPr id="11" name="Oval 10"/>
          <p:cNvSpPr/>
          <p:nvPr/>
        </p:nvSpPr>
        <p:spPr>
          <a:xfrm>
            <a:off x="1883215" y="3164521"/>
            <a:ext cx="1791368" cy="703179"/>
          </a:xfrm>
          <a:prstGeom prst="ellipse">
            <a:avLst/>
          </a:prstGeom>
          <a:solidFill>
            <a:srgbClr val="669900"/>
          </a:solidFill>
          <a:ln w="38100">
            <a:solidFill>
              <a:srgbClr val="CC99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2400" b="1" i="1" dirty="0"/>
              <a:t>predicts</a:t>
            </a:r>
          </a:p>
        </p:txBody>
      </p:sp>
      <p:sp>
        <p:nvSpPr>
          <p:cNvPr id="12" name="Oval 11"/>
          <p:cNvSpPr/>
          <p:nvPr/>
        </p:nvSpPr>
        <p:spPr>
          <a:xfrm>
            <a:off x="1709425" y="4187913"/>
            <a:ext cx="2138948" cy="989263"/>
          </a:xfrm>
          <a:prstGeom prst="ellipse">
            <a:avLst/>
          </a:prstGeom>
          <a:solidFill>
            <a:srgbClr val="669900"/>
          </a:solidFill>
          <a:ln w="38100">
            <a:solidFill>
              <a:srgbClr val="CC99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2400" b="1" dirty="0"/>
              <a:t>Behavior</a:t>
            </a:r>
          </a:p>
        </p:txBody>
      </p:sp>
      <p:sp>
        <p:nvSpPr>
          <p:cNvPr id="24599" name="TextBox 17"/>
          <p:cNvSpPr txBox="1">
            <a:spLocks noChangeArrowheads="1"/>
          </p:cNvSpPr>
          <p:nvPr/>
        </p:nvSpPr>
        <p:spPr bwMode="auto">
          <a:xfrm rot="5400000">
            <a:off x="-631314" y="3285277"/>
            <a:ext cx="3770312" cy="461665"/>
          </a:xfrm>
          <a:prstGeom prst="rect">
            <a:avLst/>
          </a:prstGeom>
          <a:noFill/>
          <a:ln w="9525">
            <a:noFill/>
            <a:miter lim="800000"/>
            <a:headEnd/>
            <a:tailEnd/>
          </a:ln>
        </p:spPr>
        <p:txBody>
          <a:bodyPr>
            <a:spAutoFit/>
          </a:bodyPr>
          <a:lstStyle/>
          <a:p>
            <a:pPr algn="ctr"/>
            <a:r>
              <a:rPr lang="en-US" sz="2400" b="1" dirty="0">
                <a:solidFill>
                  <a:schemeClr val="bg1"/>
                </a:solidFill>
                <a:latin typeface="Corbel" pitchFamily="34" charset="0"/>
              </a:rPr>
              <a:t>Mitigating</a:t>
            </a:r>
            <a:r>
              <a:rPr lang="en-US" sz="2400" b="1" dirty="0">
                <a:solidFill>
                  <a:srgbClr val="000000"/>
                </a:solidFill>
                <a:latin typeface="Corbel" pitchFamily="34" charset="0"/>
              </a:rPr>
              <a:t> </a:t>
            </a:r>
            <a:r>
              <a:rPr lang="en-US" sz="2400" b="1" dirty="0">
                <a:solidFill>
                  <a:schemeClr val="bg1"/>
                </a:solidFill>
                <a:latin typeface="Corbel" pitchFamily="34" charset="0"/>
              </a:rPr>
              <a:t>Variables</a:t>
            </a:r>
          </a:p>
        </p:txBody>
      </p:sp>
      <p:sp>
        <p:nvSpPr>
          <p:cNvPr id="7" name="TextBox 6"/>
          <p:cNvSpPr txBox="1"/>
          <p:nvPr/>
        </p:nvSpPr>
        <p:spPr>
          <a:xfrm>
            <a:off x="3844601" y="1630956"/>
            <a:ext cx="5299399" cy="8186857"/>
          </a:xfrm>
          <a:prstGeom prst="rect">
            <a:avLst/>
          </a:prstGeom>
          <a:noFill/>
        </p:spPr>
        <p:txBody>
          <a:bodyPr wrap="square" rtlCol="0">
            <a:spAutoFit/>
          </a:bodyPr>
          <a:lstStyle/>
          <a:p>
            <a:pPr marL="285750" indent="-285750">
              <a:buClr>
                <a:srgbClr val="C00000"/>
              </a:buClr>
              <a:buFont typeface="Wingdings" panose="05000000000000000000" pitchFamily="2" charset="2"/>
              <a:buChar char="Ø"/>
            </a:pPr>
            <a:r>
              <a:rPr lang="en-US" sz="2600" dirty="0">
                <a:latin typeface="Arial" panose="020B0604020202020204" pitchFamily="34" charset="0"/>
                <a:cs typeface="Arial" panose="020B0604020202020204" pitchFamily="34" charset="0"/>
              </a:rPr>
              <a:t>Moderating Variables:</a:t>
            </a:r>
          </a:p>
          <a:p>
            <a:pPr marL="742950" lvl="1" indent="-285750">
              <a:buClr>
                <a:srgbClr val="C00000"/>
              </a:buClr>
              <a:buFont typeface="Wingdings" panose="05000000000000000000" pitchFamily="2" charset="2"/>
              <a:buChar char="Ø"/>
            </a:pPr>
            <a:r>
              <a:rPr lang="en-US" sz="2400" dirty="0">
                <a:latin typeface="Arial" panose="020B0604020202020204" pitchFamily="34" charset="0"/>
                <a:cs typeface="Arial" panose="020B0604020202020204" pitchFamily="34" charset="0"/>
              </a:rPr>
              <a:t>Attitude’s importance</a:t>
            </a:r>
          </a:p>
          <a:p>
            <a:pPr marL="742950" lvl="1" indent="-285750">
              <a:buClr>
                <a:srgbClr val="C00000"/>
              </a:buClr>
              <a:buFont typeface="Wingdings" panose="05000000000000000000" pitchFamily="2" charset="2"/>
              <a:buChar char="Ø"/>
            </a:pPr>
            <a:r>
              <a:rPr lang="en-US" sz="2400" dirty="0">
                <a:latin typeface="Arial" panose="020B0604020202020204" pitchFamily="34" charset="0"/>
                <a:cs typeface="Arial" panose="020B0604020202020204" pitchFamily="34" charset="0"/>
              </a:rPr>
              <a:t>Correspondence to behavior</a:t>
            </a:r>
          </a:p>
          <a:p>
            <a:pPr marL="742950" lvl="1" indent="-285750">
              <a:buClr>
                <a:srgbClr val="C00000"/>
              </a:buClr>
              <a:buFont typeface="Wingdings" panose="05000000000000000000" pitchFamily="2" charset="2"/>
              <a:buChar char="Ø"/>
            </a:pPr>
            <a:r>
              <a:rPr lang="en-US" sz="2400" dirty="0">
                <a:latin typeface="Arial" panose="020B0604020202020204" pitchFamily="34" charset="0"/>
                <a:cs typeface="Arial" panose="020B0604020202020204" pitchFamily="34" charset="0"/>
              </a:rPr>
              <a:t>Accessibility</a:t>
            </a:r>
          </a:p>
          <a:p>
            <a:pPr marL="742950" lvl="1" indent="-285750">
              <a:buClr>
                <a:srgbClr val="C00000"/>
              </a:buClr>
              <a:buFont typeface="Wingdings" panose="05000000000000000000" pitchFamily="2" charset="2"/>
              <a:buChar char="Ø"/>
            </a:pPr>
            <a:r>
              <a:rPr lang="en-US" sz="2400" dirty="0">
                <a:latin typeface="Arial" panose="020B0604020202020204" pitchFamily="34" charset="0"/>
                <a:cs typeface="Arial" panose="020B0604020202020204" pitchFamily="34" charset="0"/>
              </a:rPr>
              <a:t>Presence of social pressures</a:t>
            </a:r>
          </a:p>
          <a:p>
            <a:pPr marL="742950" lvl="1" indent="-285750">
              <a:buClr>
                <a:srgbClr val="C00000"/>
              </a:buClr>
              <a:buFont typeface="Wingdings" panose="05000000000000000000" pitchFamily="2" charset="2"/>
              <a:buChar char="Ø"/>
            </a:pPr>
            <a:r>
              <a:rPr lang="en-US" sz="2400" dirty="0">
                <a:latin typeface="Arial" panose="020B0604020202020204" pitchFamily="34" charset="0"/>
                <a:cs typeface="Arial" panose="020B0604020202020204" pitchFamily="34" charset="0"/>
              </a:rPr>
              <a:t>Whether a person has direct </a:t>
            </a:r>
          </a:p>
          <a:p>
            <a:pPr lvl="1">
              <a:buClr>
                <a:srgbClr val="C00000"/>
              </a:buClr>
            </a:pPr>
            <a:r>
              <a:rPr lang="en-US" sz="2400" dirty="0">
                <a:latin typeface="Arial" panose="020B0604020202020204" pitchFamily="34" charset="0"/>
                <a:cs typeface="Arial" panose="020B0604020202020204" pitchFamily="34" charset="0"/>
              </a:rPr>
              <a:t>    experience with the attitude</a:t>
            </a:r>
          </a:p>
          <a:p>
            <a:pPr marL="457200" indent="-457200">
              <a:buClr>
                <a:srgbClr val="C00000"/>
              </a:buClr>
              <a:buFont typeface="Wingdings" panose="05000000000000000000" pitchFamily="2" charset="2"/>
              <a:buChar char="Ø"/>
            </a:pPr>
            <a:r>
              <a:rPr lang="en-US" sz="2600" dirty="0">
                <a:latin typeface="Arial" panose="020B0604020202020204" pitchFamily="34" charset="0"/>
                <a:cs typeface="Arial" panose="020B0604020202020204" pitchFamily="34" charset="0"/>
              </a:rPr>
              <a:t>The attitude-behavior relationship is likely to be much stronger if an attitude refers to something with which we have direct personal experience.    </a:t>
            </a:r>
          </a:p>
          <a:p>
            <a:pPr marL="914400" lvl="1" indent="-457200">
              <a:buClr>
                <a:schemeClr val="accent1"/>
              </a:buClr>
              <a:buFont typeface="Wingdings" panose="05000000000000000000" pitchFamily="2" charset="2"/>
              <a:buChar char="Ø"/>
            </a:pPr>
            <a:endParaRPr lang="en-US" sz="2800" dirty="0">
              <a:latin typeface="+mn-lt"/>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4" name="Rounded Rectangle 13"/>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66068" y="170108"/>
            <a:ext cx="8214360" cy="1255395"/>
          </a:xfrm>
        </p:spPr>
        <p:txBody>
          <a:bodyPr>
            <a:noAutofit/>
          </a:bodyPr>
          <a:lstStyle/>
          <a:p>
            <a:pPr fontAlgn="auto">
              <a:spcAft>
                <a:spcPts val="0"/>
              </a:spcAft>
              <a:defRPr/>
            </a:pPr>
            <a:r>
              <a:rPr lang="en-US" sz="4400" dirty="0"/>
              <a:t>Compare the Major Job Attitudes</a:t>
            </a:r>
          </a:p>
        </p:txBody>
      </p:sp>
      <p:sp>
        <p:nvSpPr>
          <p:cNvPr id="16" name="Content Placeholder 15"/>
          <p:cNvSpPr>
            <a:spLocks noGrp="1"/>
          </p:cNvSpPr>
          <p:nvPr>
            <p:ph idx="1"/>
          </p:nvPr>
        </p:nvSpPr>
        <p:spPr>
          <a:xfrm>
            <a:off x="866068" y="1563687"/>
            <a:ext cx="8057215" cy="4481513"/>
          </a:xfrm>
        </p:spPr>
        <p:txBody>
          <a:bodyPr wrap="square" numCol="1" anchor="t" anchorCtr="0" compatLnSpc="1">
            <a:prstTxWarp prst="textNoShape">
              <a:avLst/>
            </a:prstTxWarp>
            <a:normAutofit lnSpcReduction="10000"/>
          </a:bodyPr>
          <a:lstStyle/>
          <a:p>
            <a:pPr>
              <a:lnSpc>
                <a:spcPct val="90000"/>
              </a:lnSpc>
            </a:pPr>
            <a:r>
              <a:rPr lang="en-US" sz="2800" b="1" dirty="0">
                <a:solidFill>
                  <a:srgbClr val="FF9900"/>
                </a:solidFill>
                <a:cs typeface="Helvetica" pitchFamily="34" charset="0"/>
              </a:rPr>
              <a:t>Job Satisfaction</a:t>
            </a:r>
          </a:p>
          <a:p>
            <a:pPr lvl="1">
              <a:lnSpc>
                <a:spcPct val="90000"/>
              </a:lnSpc>
            </a:pPr>
            <a:r>
              <a:rPr lang="en-US" sz="2800" dirty="0">
                <a:cs typeface="Helvetica" pitchFamily="34" charset="0"/>
              </a:rPr>
              <a:t>A positive feeling about the job resulting from an evaluation of its characteristics.</a:t>
            </a:r>
          </a:p>
          <a:p>
            <a:pPr>
              <a:lnSpc>
                <a:spcPct val="90000"/>
              </a:lnSpc>
            </a:pPr>
            <a:r>
              <a:rPr lang="en-US" sz="2800" b="1" dirty="0">
                <a:solidFill>
                  <a:srgbClr val="FF9900"/>
                </a:solidFill>
                <a:cs typeface="Helvetica" pitchFamily="34" charset="0"/>
              </a:rPr>
              <a:t>Job Involvement</a:t>
            </a:r>
          </a:p>
          <a:p>
            <a:pPr lvl="1">
              <a:lnSpc>
                <a:spcPct val="90000"/>
              </a:lnSpc>
            </a:pPr>
            <a:r>
              <a:rPr lang="en-US" sz="2800" dirty="0">
                <a:cs typeface="Helvetica" pitchFamily="34" charset="0"/>
              </a:rPr>
              <a:t>Degree of psychological identification with the job where perceived performance is important to self-worth.</a:t>
            </a:r>
          </a:p>
          <a:p>
            <a:pPr lvl="1">
              <a:lnSpc>
                <a:spcPct val="90000"/>
              </a:lnSpc>
            </a:pPr>
            <a:r>
              <a:rPr lang="en-US" sz="2800" b="1" dirty="0">
                <a:solidFill>
                  <a:srgbClr val="FF9900"/>
                </a:solidFill>
                <a:cs typeface="Arial" charset="0"/>
              </a:rPr>
              <a:t>Psychological </a:t>
            </a:r>
            <a:r>
              <a:rPr lang="en-US" sz="2800" b="1" dirty="0">
                <a:solidFill>
                  <a:srgbClr val="FF9900"/>
                </a:solidFill>
                <a:cs typeface="Helvetica" pitchFamily="34" charset="0"/>
              </a:rPr>
              <a:t>Empowerment</a:t>
            </a:r>
          </a:p>
          <a:p>
            <a:pPr marL="1087438" lvl="2" indent="-311150">
              <a:lnSpc>
                <a:spcPct val="90000"/>
              </a:lnSpc>
            </a:pPr>
            <a:r>
              <a:rPr lang="en-US" sz="2800" dirty="0">
                <a:cs typeface="Helvetica" pitchFamily="34" charset="0"/>
              </a:rPr>
              <a:t>Belief in the degree of influence over one’s job, competence, job meaningfulness, and autonomy.</a:t>
            </a:r>
          </a:p>
          <a:p>
            <a:pPr>
              <a:lnSpc>
                <a:spcPct val="90000"/>
              </a:lnSpc>
              <a:buFont typeface="Wingdings" pitchFamily="2" charset="2"/>
              <a:buNone/>
            </a:pPr>
            <a:endParaRPr lang="en-US" dirty="0">
              <a:effectLst>
                <a:outerShdw blurRad="38100" dist="38100" dir="2700000" algn="tl">
                  <a:srgbClr val="0064E2"/>
                </a:outerShdw>
              </a:effectLst>
              <a:latin typeface="Arial" charset="0"/>
              <a:cs typeface="Arial" charset="0"/>
            </a:endParaRPr>
          </a:p>
        </p:txBody>
      </p:sp>
      <p:sp>
        <p:nvSpPr>
          <p:cNvPr id="9" name="Slide Number Placeholder 5"/>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algn="ctr" defTabSz="457200" rtl="0" fontAlgn="base">
              <a:spcBef>
                <a:spcPct val="0"/>
              </a:spcBef>
              <a:spcAft>
                <a:spcPct val="0"/>
              </a:spcAft>
              <a:defRPr sz="1800" kern="1200">
                <a:solidFill>
                  <a:srgbClr val="FF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a:t>3-</a:t>
            </a:r>
            <a:fld id="{39A80738-F847-4214-919D-F5DE6774874C}" type="slidenum">
              <a:rPr lang="en-US" smtClean="0"/>
              <a:pPr>
                <a:defRPr/>
              </a:pPr>
              <a:t>8</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p:sp>
        <p:nvSpPr>
          <p:cNvPr id="2" name="Slide Number Placeholder 1"/>
          <p:cNvSpPr>
            <a:spLocks noGrp="1"/>
          </p:cNvSpPr>
          <p:nvPr>
            <p:ph type="sldNum" sz="quarter" idx="12"/>
          </p:nvPr>
        </p:nvSpPr>
        <p:spPr/>
        <p:txBody>
          <a:bodyPr/>
          <a:lstStyle/>
          <a:p>
            <a:pPr>
              <a:defRPr/>
            </a:pPr>
            <a:r>
              <a:rPr lang="en-US" dirty="0"/>
              <a:t>3-</a:t>
            </a:r>
            <a:fld id="{AA6F36A9-0C7E-44AC-AF41-F3CA0BE3C1B1}"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784072" y="180757"/>
            <a:ext cx="8214360" cy="1255395"/>
          </a:xfrm>
        </p:spPr>
        <p:txBody>
          <a:bodyPr>
            <a:noAutofit/>
          </a:bodyPr>
          <a:lstStyle/>
          <a:p>
            <a:pPr fontAlgn="auto">
              <a:spcAft>
                <a:spcPts val="0"/>
              </a:spcAft>
              <a:defRPr/>
            </a:pPr>
            <a:r>
              <a:rPr lang="en-US" sz="4400" dirty="0"/>
              <a:t>Compare the Major Job Attitudes</a:t>
            </a:r>
          </a:p>
        </p:txBody>
      </p:sp>
      <p:sp>
        <p:nvSpPr>
          <p:cNvPr id="16" name="Content Placeholder 15"/>
          <p:cNvSpPr>
            <a:spLocks noGrp="1"/>
          </p:cNvSpPr>
          <p:nvPr>
            <p:ph idx="1"/>
          </p:nvPr>
        </p:nvSpPr>
        <p:spPr>
          <a:xfrm>
            <a:off x="784072" y="1500373"/>
            <a:ext cx="8229600" cy="4481513"/>
          </a:xfrm>
        </p:spPr>
        <p:txBody>
          <a:bodyPr wrap="square" numCol="1" anchor="t" anchorCtr="0" compatLnSpc="1">
            <a:prstTxWarp prst="textNoShape">
              <a:avLst/>
            </a:prstTxWarp>
            <a:normAutofit/>
          </a:bodyPr>
          <a:lstStyle/>
          <a:p>
            <a:r>
              <a:rPr lang="en-US" sz="2800" b="1" dirty="0">
                <a:solidFill>
                  <a:srgbClr val="FF9900"/>
                </a:solidFill>
                <a:ea typeface="FangSong" panose="02010609060101010101" pitchFamily="49" charset="-122"/>
                <a:cs typeface="Helvetica" pitchFamily="34" charset="0"/>
              </a:rPr>
              <a:t>Organizational Commitment</a:t>
            </a:r>
          </a:p>
          <a:p>
            <a:pPr lvl="1"/>
            <a:r>
              <a:rPr lang="en-US" sz="2800" dirty="0">
                <a:ea typeface="FangSong" panose="02010609060101010101" pitchFamily="49" charset="-122"/>
                <a:cs typeface="Helvetica" pitchFamily="34" charset="0"/>
              </a:rPr>
              <a:t>Identifying with a particular organization and its goals and wishing to maintain membership in the organization.</a:t>
            </a:r>
          </a:p>
          <a:p>
            <a:pPr lvl="1" fontAlgn="auto">
              <a:spcAft>
                <a:spcPts val="0"/>
              </a:spcAft>
              <a:defRPr/>
            </a:pPr>
            <a:r>
              <a:rPr lang="en-US" sz="2800" dirty="0">
                <a:ea typeface="FangSong" panose="02010609060101010101" pitchFamily="49" charset="-122"/>
                <a:cs typeface="Helvetica"/>
              </a:rPr>
              <a:t>Employees who are committed will be less likely to engage in work withdrawal even if they are dissatisfied, because they have a sense of organizational loyalty. </a:t>
            </a:r>
          </a:p>
          <a:p>
            <a:pPr lvl="2">
              <a:buFont typeface="Wingdings" pitchFamily="2" charset="2"/>
              <a:buNone/>
            </a:pPr>
            <a:endParaRPr lang="en-US" sz="2100" dirty="0">
              <a:effectLst>
                <a:outerShdw blurRad="38100" dist="38100" dir="2700000" algn="tl">
                  <a:srgbClr val="0064E2"/>
                </a:outerShdw>
              </a:effectLst>
              <a:latin typeface="Helvetica" pitchFamily="34" charset="0"/>
              <a:cs typeface="Helvetica" pitchFamily="34" charset="0"/>
            </a:endParaRPr>
          </a:p>
        </p:txBody>
      </p:sp>
      <p:sp>
        <p:nvSpPr>
          <p:cNvPr id="9" name="Slide Number Placeholder 5"/>
          <p:cNvSpPr>
            <a:spLocks noGrp="1"/>
          </p:cNvSpPr>
          <p:nvPr>
            <p:ph type="sldNum" sz="quarter" idx="12"/>
          </p:nvPr>
        </p:nvSpPr>
        <p:spPr/>
        <p:txBody>
          <a:bodyPr/>
          <a:lstStyle/>
          <a:p>
            <a:pPr>
              <a:defRPr/>
            </a:pPr>
            <a:r>
              <a:rPr lang="en-US"/>
              <a:t>3-</a:t>
            </a:r>
            <a:fld id="{39A80738-F847-4214-919D-F5DE6774874C}" type="slidenum">
              <a:rPr lang="en-US"/>
              <a:pPr>
                <a:defRPr/>
              </a:pPr>
              <a:t>9</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17">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OB17</Template>
  <TotalTime>12066</TotalTime>
  <Words>4446</Words>
  <Application>Microsoft Office PowerPoint</Application>
  <PresentationFormat>عرض على الشاشة (4:3)</PresentationFormat>
  <Paragraphs>335</Paragraphs>
  <Slides>25</Slides>
  <Notes>25</Notes>
  <HiddenSlides>0</HiddenSlides>
  <MMClips>0</MMClips>
  <ScaleCrop>false</ScaleCrop>
  <HeadingPairs>
    <vt:vector size="4" baseType="variant">
      <vt:variant>
        <vt:lpstr>نسق</vt:lpstr>
      </vt:variant>
      <vt:variant>
        <vt:i4>1</vt:i4>
      </vt:variant>
      <vt:variant>
        <vt:lpstr>عناوين الشرائح</vt:lpstr>
      </vt:variant>
      <vt:variant>
        <vt:i4>25</vt:i4>
      </vt:variant>
    </vt:vector>
  </HeadingPairs>
  <TitlesOfParts>
    <vt:vector size="26" baseType="lpstr">
      <vt:lpstr>OB17</vt:lpstr>
      <vt:lpstr>عرض تقديمي في PowerPoint</vt:lpstr>
      <vt:lpstr>عرض تقديمي في PowerPoint</vt:lpstr>
      <vt:lpstr>Learning Objectives</vt:lpstr>
      <vt:lpstr>Contrast the Three  Components of an Attitude</vt:lpstr>
      <vt:lpstr>Contrast the Three  Components of an Attitude</vt:lpstr>
      <vt:lpstr>Summarize the Relationship  Between Attitudes and Behavior </vt:lpstr>
      <vt:lpstr>Summarize the Relationship  Between Attitudes and Behavior </vt:lpstr>
      <vt:lpstr>Compare the Major Job Attitudes</vt:lpstr>
      <vt:lpstr>Compare the Major Job Attitudes</vt:lpstr>
      <vt:lpstr>Compare the Major Job Attitudes</vt:lpstr>
      <vt:lpstr>Compare the Major Job Attitudes</vt:lpstr>
      <vt:lpstr>Compare the Major Job Attitudes</vt:lpstr>
      <vt:lpstr> Define Job Satisfaction  </vt:lpstr>
      <vt:lpstr> Define Job Satisfaction  </vt:lpstr>
      <vt:lpstr> Define Job Satisfaction  </vt:lpstr>
      <vt:lpstr> Define Job Satisfaction  </vt:lpstr>
      <vt:lpstr> Define Job Satisfaction  </vt:lpstr>
      <vt:lpstr>Summarize the Main  Causes of Job Satisfaction</vt:lpstr>
      <vt:lpstr>Summarize the Main  Causes of Job Satisfaction</vt:lpstr>
      <vt:lpstr>Summarize the Main  Causes of Job Satisfaction</vt:lpstr>
      <vt:lpstr>Outcomes of Job Satisfaction</vt:lpstr>
      <vt:lpstr>Four Employee Responses  to Dissatisfaction </vt:lpstr>
      <vt:lpstr>Four Employee Responses  to Dissatisfaction </vt:lpstr>
      <vt:lpstr>Implications for Managers</vt:lpstr>
      <vt:lpstr>Implications for Managers</vt:lpstr>
    </vt:vector>
  </TitlesOfParts>
  <Company>UT Pan American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Sturges</dc:creator>
  <cp:lastModifiedBy>شادن القحطاني ID 443200677</cp:lastModifiedBy>
  <cp:revision>153</cp:revision>
  <cp:lastPrinted>2022-09-01T08:24:38Z</cp:lastPrinted>
  <dcterms:created xsi:type="dcterms:W3CDTF">2012-01-05T00:16:28Z</dcterms:created>
  <dcterms:modified xsi:type="dcterms:W3CDTF">2023-03-29T23:32:46Z</dcterms:modified>
</cp:coreProperties>
</file>