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CB9-0466-4772-A9E8-D308B6259609}" type="datetimeFigureOut">
              <a:rPr lang="en-US" smtClean="0"/>
              <a:pPr/>
              <a:t>03-Mar-17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BC68-C71C-4460-A32B-96AB03178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9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7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cap="all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57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2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81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7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5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88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26420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statements written inside a function, can be invoked many times (reused):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Invoke a function</a:t>
            </a:r>
            <a:r>
              <a:rPr lang="en-US" dirty="0" smtClean="0"/>
              <a:t> = Call upon a function (ask for the code in the function to be executed).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(a, b) {</a:t>
            </a:r>
            <a:br>
              <a:rPr lang="en-US" b="1" dirty="0" smtClean="0"/>
            </a:br>
            <a:r>
              <a:rPr lang="en-US" b="1" dirty="0" smtClean="0"/>
              <a:t>    return a * b;                              // returns the product of a and b</a:t>
            </a:r>
            <a:br>
              <a:rPr lang="en-US" b="1" dirty="0" smtClean="0"/>
            </a:br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Strings can be objects.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x = "John";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y = new String("John");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 ………………………”;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Finding a string in a string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str.indexOf</a:t>
            </a:r>
            <a:r>
              <a:rPr lang="en-US" dirty="0" smtClean="0">
                <a:sym typeface="Wingdings" pitchFamily="2" charset="2"/>
              </a:rPr>
              <a:t>(“…….”); </a:t>
            </a:r>
            <a:r>
              <a:rPr lang="en-US" dirty="0" err="1" smtClean="0">
                <a:sym typeface="Wingdings" pitchFamily="2" charset="2"/>
              </a:rPr>
              <a:t>str.lastIndexOf</a:t>
            </a:r>
            <a:r>
              <a:rPr lang="en-US" dirty="0" smtClean="0">
                <a:sym typeface="Wingdings" pitchFamily="2" charset="2"/>
              </a:rPr>
              <a:t>(“………”);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Searching for string content  </a:t>
            </a:r>
            <a:r>
              <a:rPr lang="en-US" dirty="0" err="1" smtClean="0"/>
              <a:t>str.search</a:t>
            </a:r>
            <a:r>
              <a:rPr lang="en-US" dirty="0" smtClean="0"/>
              <a:t>(“………");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Extracting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str.slice</a:t>
            </a:r>
            <a:r>
              <a:rPr lang="en-US" dirty="0" smtClean="0">
                <a:sym typeface="Wingdings" pitchFamily="2" charset="2"/>
              </a:rPr>
              <a:t>(start, end); </a:t>
            </a:r>
            <a:r>
              <a:rPr lang="en-US" dirty="0" err="1" smtClean="0">
                <a:sym typeface="Wingdings" pitchFamily="2" charset="2"/>
              </a:rPr>
              <a:t>str.substr</a:t>
            </a:r>
            <a:r>
              <a:rPr lang="en-US" dirty="0" smtClean="0">
                <a:sym typeface="Wingdings" pitchFamily="2" charset="2"/>
              </a:rPr>
              <a:t>(start, length);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Replacing Content  </a:t>
            </a:r>
            <a:r>
              <a:rPr lang="en-US" dirty="0" err="1" smtClean="0">
                <a:sym typeface="Wingdings" pitchFamily="2" charset="2"/>
              </a:rPr>
              <a:t>str.replace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err="1" smtClean="0">
                <a:sym typeface="Wingdings" pitchFamily="2" charset="2"/>
              </a:rPr>
              <a:t>old”,”new</a:t>
            </a:r>
            <a:r>
              <a:rPr lang="en-US" dirty="0" smtClean="0">
                <a:sym typeface="Wingdings" pitchFamily="2" charset="2"/>
              </a:rPr>
              <a:t>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upper and lower case  </a:t>
            </a:r>
            <a:r>
              <a:rPr lang="en-US" dirty="0" err="1" smtClean="0">
                <a:sym typeface="Wingdings" pitchFamily="2" charset="2"/>
              </a:rPr>
              <a:t>str.toUpperCase</a:t>
            </a:r>
            <a:r>
              <a:rPr lang="en-US" dirty="0" smtClean="0">
                <a:sym typeface="Wingdings" pitchFamily="2" charset="2"/>
              </a:rPr>
              <a:t>(); </a:t>
            </a:r>
            <a:r>
              <a:rPr lang="en-US" dirty="0" err="1" smtClean="0">
                <a:sym typeface="Wingdings" pitchFamily="2" charset="2"/>
              </a:rPr>
              <a:t>str.toLowerCase</a:t>
            </a:r>
            <a:r>
              <a:rPr lang="en-US" dirty="0" smtClean="0">
                <a:sym typeface="Wingdings" pitchFamily="2" charset="2"/>
              </a:rPr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a string to an Array  </a:t>
            </a:r>
            <a:r>
              <a:rPr lang="en-US" dirty="0" err="1" smtClean="0">
                <a:sym typeface="Wingdings" pitchFamily="2" charset="2"/>
              </a:rPr>
              <a:t>str.split</a:t>
            </a:r>
            <a:r>
              <a:rPr lang="en-US" dirty="0" smtClean="0">
                <a:sym typeface="Wingdings" pitchFamily="2" charset="2"/>
              </a:rPr>
              <a:t>(“,”);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JS Numbers are always 64-bit floating point numbers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Hexadecimal numbers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x = 0xFF;             // x will be 255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Infinity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 number outside the largest possible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Not a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Numbers can be objects  </a:t>
            </a:r>
            <a:r>
              <a:rPr lang="en-US" dirty="0" err="1" smtClean="0"/>
              <a:t>var</a:t>
            </a:r>
            <a:r>
              <a:rPr lang="en-US" dirty="0" smtClean="0"/>
              <a:t> y = new Number(123);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03303"/>
            <a:ext cx="10058400" cy="13958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Converting variables to numbers:</a:t>
            </a:r>
          </a:p>
          <a:p>
            <a:r>
              <a:rPr lang="en-US" dirty="0" smtClean="0"/>
              <a:t>The Number()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parseInt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parseFloat</a:t>
            </a:r>
            <a:r>
              <a:rPr lang="en-US" dirty="0" smtClean="0"/>
              <a:t>()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879" y="1725475"/>
            <a:ext cx="11906121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Math.random</a:t>
            </a:r>
            <a:r>
              <a:rPr lang="en-US" dirty="0" smtClean="0"/>
              <a:t>();       // returns a random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Math.min(0, 150, 30, 20, -8);     // returns -8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Math.max(0, 150, 30, 20, -8);     // returns 150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Math.round</a:t>
            </a:r>
            <a:r>
              <a:rPr lang="en-US" dirty="0" smtClean="0"/>
              <a:t>(4.7);                  // returns 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Math.ceil</a:t>
            </a:r>
            <a:r>
              <a:rPr lang="en-US" dirty="0" smtClean="0"/>
              <a:t>(4.4);                  // returns 5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Math.floor</a:t>
            </a:r>
            <a:r>
              <a:rPr lang="en-US" dirty="0" smtClean="0"/>
              <a:t>(4.7);                  // returns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new Date()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Date(milliseconds)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</a:t>
            </a:r>
            <a:r>
              <a:rPr lang="en-US" dirty="0" err="1" smtClean="0"/>
              <a:t>dateString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Date(year, month, day, hours, minutes, seconds, milliseconds)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toUTCString</a:t>
            </a:r>
            <a:r>
              <a:rPr lang="en-US" dirty="0" smtClean="0"/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toDateString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38" y="1809750"/>
            <a:ext cx="9909743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i="1" dirty="0" smtClean="0"/>
              <a:t>array-name</a:t>
            </a:r>
            <a:r>
              <a:rPr lang="en-US" dirty="0" smtClean="0"/>
              <a:t> = [</a:t>
            </a:r>
            <a:r>
              <a:rPr lang="en-US" i="1" dirty="0" smtClean="0"/>
              <a:t>item1</a:t>
            </a:r>
            <a:r>
              <a:rPr lang="en-US" dirty="0" smtClean="0"/>
              <a:t>, </a:t>
            </a:r>
            <a:r>
              <a:rPr lang="en-US" i="1" dirty="0" smtClean="0"/>
              <a:t>item2</a:t>
            </a:r>
            <a:r>
              <a:rPr lang="en-US" dirty="0" smtClean="0"/>
              <a:t>, ...];       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index;</a:t>
            </a:r>
            <a:br>
              <a:rPr lang="en-US" b="1" dirty="0" smtClean="0"/>
            </a:br>
            <a:r>
              <a:rPr lang="en-US" b="1" dirty="0" err="1" smtClean="0"/>
              <a:t>var</a:t>
            </a:r>
            <a:r>
              <a:rPr lang="en-US" b="1" dirty="0" smtClean="0"/>
              <a:t> fruits = ["Banana", "Orange", "Apple", "Mango"];</a:t>
            </a:r>
            <a:br>
              <a:rPr lang="en-US" b="1" dirty="0" smtClean="0"/>
            </a:br>
            <a:r>
              <a:rPr lang="en-US" b="1" dirty="0" smtClean="0"/>
              <a:t>for (index = 0; index &lt; </a:t>
            </a:r>
            <a:r>
              <a:rPr lang="en-US" b="1" dirty="0" err="1" smtClean="0"/>
              <a:t>fruits.length</a:t>
            </a:r>
            <a:r>
              <a:rPr lang="en-US" b="1" dirty="0" smtClean="0"/>
              <a:t>; ++index) {</a:t>
            </a:r>
            <a:br>
              <a:rPr lang="en-US" b="1" dirty="0" smtClean="0"/>
            </a:br>
            <a:r>
              <a:rPr lang="en-US" b="1" dirty="0" smtClean="0"/>
              <a:t>    text += fruits[index];</a:t>
            </a:r>
            <a:br>
              <a:rPr lang="en-US" b="1" dirty="0" smtClean="0"/>
            </a:b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fruits = ["Banana", "</a:t>
            </a:r>
            <a:r>
              <a:rPr lang="en-US" dirty="0" err="1" smtClean="0"/>
              <a:t>Orange","Apple</a:t>
            </a:r>
            <a:r>
              <a:rPr lang="en-US" dirty="0" smtClean="0"/>
              <a:t>", "Mango"];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Converting array as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fruits.valueOf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fruits.toString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fruits.join</a:t>
            </a:r>
            <a:r>
              <a:rPr lang="en-US" dirty="0" smtClean="0">
                <a:sym typeface="Wingdings" pitchFamily="2" charset="2"/>
              </a:rPr>
              <a:t>(“*”)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Removes the last element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fruits.pop();           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Adds a new element 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Shifting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fruits.shift</a:t>
            </a:r>
            <a:r>
              <a:rPr lang="en-US" dirty="0" smtClean="0"/>
              <a:t>();   // remove first element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Unshifting</a:t>
            </a:r>
            <a:r>
              <a:rPr lang="en-US" dirty="0" smtClean="0"/>
              <a:t>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fruits.unshift</a:t>
            </a:r>
            <a:r>
              <a:rPr lang="en-US" dirty="0" smtClean="0"/>
              <a:t>("Lemon"); // add lemon at the beginning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delete an element </a:t>
            </a:r>
            <a:r>
              <a:rPr lang="en-US" dirty="0" smtClean="0">
                <a:sym typeface="Wingdings" pitchFamily="2" charset="2"/>
              </a:rPr>
              <a:t> delete fruits[0];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Splicing an array  </a:t>
            </a:r>
            <a:r>
              <a:rPr lang="en-US" dirty="0" err="1" smtClean="0"/>
              <a:t>fruits.splice</a:t>
            </a:r>
            <a:r>
              <a:rPr lang="en-US" dirty="0" smtClean="0"/>
              <a:t>(2, 0, "Lemon", "Kiwi"); // add two elements starting from 2 and remove 0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JavaScript is one of </a:t>
            </a:r>
            <a:r>
              <a:rPr lang="en-US" sz="2800" b="1" dirty="0" smtClean="0"/>
              <a:t>3</a:t>
            </a:r>
            <a:r>
              <a:rPr lang="en-US" sz="2800" dirty="0" smtClean="0"/>
              <a:t> languages all web developers </a:t>
            </a:r>
            <a:r>
              <a:rPr lang="en-US" sz="2800" b="1" dirty="0" smtClean="0"/>
              <a:t>MUST</a:t>
            </a:r>
            <a:r>
              <a:rPr lang="en-US" sz="2800" dirty="0" smtClean="0"/>
              <a:t> learn: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HTML</a:t>
            </a:r>
            <a:r>
              <a:rPr lang="en-US" sz="2400" dirty="0" smtClean="0"/>
              <a:t> to define the content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CSS</a:t>
            </a:r>
            <a:r>
              <a:rPr lang="en-US" sz="2400" dirty="0" smtClean="0"/>
              <a:t> to specify the layout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JavaScript</a:t>
            </a:r>
            <a:r>
              <a:rPr lang="en-US" sz="2400" dirty="0" smtClean="0"/>
              <a:t> to program the behavior of web pages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Sorting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fruits.sort</a:t>
            </a:r>
            <a:r>
              <a:rPr lang="en-US" dirty="0" smtClean="0"/>
              <a:t>();            // Sorts the elements of fruits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Reversing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fruits.reverse</a:t>
            </a:r>
            <a:r>
              <a:rPr lang="en-US" dirty="0" smtClean="0"/>
              <a:t>();         // Reverses the order of the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Numeric Sort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  <a:br>
              <a:rPr lang="en-US" dirty="0" smtClean="0"/>
            </a:br>
            <a:r>
              <a:rPr lang="en-US" dirty="0" smtClean="0"/>
              <a:t>                              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a-b});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Slicing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fruits.slice</a:t>
            </a:r>
            <a:r>
              <a:rPr lang="en-US" dirty="0" smtClean="0"/>
              <a:t>(1,3);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Concatenating arrays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myGirls</a:t>
            </a:r>
            <a:r>
              <a:rPr lang="en-US" dirty="0" smtClean="0"/>
              <a:t> = ["</a:t>
            </a:r>
            <a:r>
              <a:rPr lang="en-US" dirty="0" err="1" smtClean="0"/>
              <a:t>Cecilie</a:t>
            </a:r>
            <a:r>
              <a:rPr lang="en-US" dirty="0" smtClean="0"/>
              <a:t>", "Lone"];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myBoys</a:t>
            </a:r>
            <a:r>
              <a:rPr lang="en-US" dirty="0" smtClean="0"/>
              <a:t> = ["Emil", "</a:t>
            </a:r>
            <a:r>
              <a:rPr lang="en-US" dirty="0" err="1" smtClean="0"/>
              <a:t>Tobias","Linus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myChildren</a:t>
            </a:r>
            <a:r>
              <a:rPr lang="en-US" dirty="0" smtClean="0"/>
              <a:t> = </a:t>
            </a:r>
            <a:r>
              <a:rPr lang="en-US" dirty="0" err="1" smtClean="0"/>
              <a:t>myGirls.concat</a:t>
            </a:r>
            <a:r>
              <a:rPr lang="en-US" dirty="0" smtClean="0"/>
              <a:t>(</a:t>
            </a:r>
            <a:r>
              <a:rPr lang="en-US" dirty="0" err="1" smtClean="0"/>
              <a:t>myBoys</a:t>
            </a:r>
            <a:r>
              <a:rPr lang="en-US" dirty="0" smtClean="0"/>
              <a:t>);   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Chapter 4 of WEB TECHNOLOGIES: A Computer Science Perspective by Jeffrey C. Jackson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Secure HTTP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JavaScript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Elements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Attributes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Styles (CSS)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Validate Data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32866"/>
          </a:xfrm>
        </p:spPr>
        <p:txBody>
          <a:bodyPr>
            <a:noAutofit/>
          </a:bodyPr>
          <a:lstStyle/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 &lt;h1&gt;My Web Page&lt;/h1&gt;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 id="demo"&gt;A Paragraph&lt;/p&gt;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"Paragraph changed.";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Scripts can also be placed in external files.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External scripts are practical when the same code is used in many different web pages.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files have the </a:t>
            </a:r>
            <a:r>
              <a:rPr lang="en-US" b="1" dirty="0" smtClean="0"/>
              <a:t>file extension .</a:t>
            </a:r>
            <a:r>
              <a:rPr lang="en-US" b="1" dirty="0" err="1" smtClean="0"/>
              <a:t>js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use an external script, put the name of the script file in the source (</a:t>
            </a:r>
            <a:r>
              <a:rPr lang="en-US" dirty="0" err="1" smtClean="0"/>
              <a:t>src</a:t>
            </a:r>
            <a:r>
              <a:rPr lang="en-US" dirty="0" smtClean="0"/>
              <a:t>) attribute of the &lt;script&gt; tag: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Example</a:t>
            </a:r>
          </a:p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="myScript.js"&gt;&lt;/script&gt;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Manipulating HTML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access an HTML element from JavaScript, you can use the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method.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Use the "id" attribute to identify the HTML element, and </a:t>
            </a:r>
            <a:r>
              <a:rPr lang="en-US" dirty="0" err="1" smtClean="0"/>
              <a:t>innerHTML</a:t>
            </a:r>
            <a:r>
              <a:rPr lang="en-US" dirty="0" smtClean="0"/>
              <a:t> to refer to the element content:</a:t>
            </a:r>
          </a:p>
          <a:p>
            <a:pPr>
              <a:buNone/>
            </a:pPr>
            <a:r>
              <a:rPr lang="en-US" b="1" dirty="0" smtClean="0"/>
              <a:t>Writing to the HTML Document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smtClean="0"/>
              <a:t>&lt;script&gt; </a:t>
            </a:r>
            <a:r>
              <a:rPr lang="en-US" dirty="0" err="1" smtClean="0"/>
              <a:t>document.write</a:t>
            </a:r>
            <a:r>
              <a:rPr lang="en-US" dirty="0" smtClean="0"/>
              <a:t>(Date()); &lt;/script&gt;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Number literals</a:t>
            </a:r>
            <a:r>
              <a:rPr lang="en-US" dirty="0" smtClean="0"/>
              <a:t> can be written with or without decimals, and with or without scientific notation (e): 3.14, 1001, 123e5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String literals</a:t>
            </a:r>
            <a:r>
              <a:rPr lang="en-US" dirty="0" smtClean="0"/>
              <a:t> can be written with double or single quotes: “John Snow”, ‘John Snow’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Expression literals</a:t>
            </a:r>
            <a:r>
              <a:rPr lang="en-US" dirty="0" smtClean="0"/>
              <a:t> evaluates (computes) to a value: 5+6, 5*6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Array literals</a:t>
            </a:r>
            <a:r>
              <a:rPr lang="en-US" dirty="0" smtClean="0"/>
              <a:t> defines an array: [40, 100, 1, 5, 25, 10]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Object literals</a:t>
            </a:r>
            <a:r>
              <a:rPr lang="en-US" dirty="0" smtClean="0"/>
              <a:t> defines an object: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:“Snow", age:20, </a:t>
            </a:r>
            <a:r>
              <a:rPr lang="en-US" dirty="0" err="1" smtClean="0"/>
              <a:t>eyeColor</a:t>
            </a:r>
            <a:r>
              <a:rPr lang="en-US" dirty="0" smtClean="0"/>
              <a:t>:"blue"}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Function literals</a:t>
            </a:r>
            <a:r>
              <a:rPr lang="en-US" dirty="0" smtClean="0"/>
              <a:t> defines a function: function </a:t>
            </a:r>
            <a:r>
              <a:rPr lang="en-US" dirty="0" err="1" smtClean="0"/>
              <a:t>myFunction</a:t>
            </a:r>
            <a:r>
              <a:rPr lang="en-US" dirty="0" smtClean="0"/>
              <a:t>(a, b) { return a * b;}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In a programming language, named variables stores data values.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uses the </a:t>
            </a:r>
            <a:r>
              <a:rPr lang="en-US" b="1" dirty="0" err="1" smtClean="0"/>
              <a:t>var</a:t>
            </a:r>
            <a:r>
              <a:rPr lang="en-US" dirty="0" smtClean="0"/>
              <a:t> keyword to define variables, and an equal sign to assign values to variables (just like algebra):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x, length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x = 5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length = 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length = 16;                               // Number assigned by a number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points = x * 10;                           // Number assigned by an expression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= "Johnson";                      // String assigned by a string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cars = ["Saab", "Volvo", "BMW"];           // Array assigned by an array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firstName</a:t>
            </a:r>
            <a:r>
              <a:rPr lang="en-US" dirty="0" smtClean="0"/>
              <a:t>:”John”, </a:t>
            </a:r>
            <a:r>
              <a:rPr lang="en-US" dirty="0" err="1" smtClean="0"/>
              <a:t>lastName</a:t>
            </a:r>
            <a:r>
              <a:rPr lang="en-US" dirty="0" smtClean="0"/>
              <a:t>:”Snow”};   // Object assigned by an object literal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6992</TotalTime>
  <Words>779</Words>
  <Application>Microsoft Office PowerPoint</Application>
  <PresentationFormat>Custom</PresentationFormat>
  <Paragraphs>149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JavaScript</vt:lpstr>
      <vt:lpstr>Why JavaScript?</vt:lpstr>
      <vt:lpstr>What JavaScript can do?</vt:lpstr>
      <vt:lpstr>The &lt;script&gt; tag</vt:lpstr>
      <vt:lpstr>External JavaScripts</vt:lpstr>
      <vt:lpstr>JavaScript Output</vt:lpstr>
      <vt:lpstr>JavaScript Literals</vt:lpstr>
      <vt:lpstr>JavaScript Variables</vt:lpstr>
      <vt:lpstr>JavaScript Data types</vt:lpstr>
      <vt:lpstr>JavaScript Function</vt:lpstr>
      <vt:lpstr>JavaScript Strings</vt:lpstr>
      <vt:lpstr>Useful String Methods</vt:lpstr>
      <vt:lpstr>JavaScript Numbers</vt:lpstr>
      <vt:lpstr>Number Methods</vt:lpstr>
      <vt:lpstr>JavaScript Math</vt:lpstr>
      <vt:lpstr>JavaScript Date</vt:lpstr>
      <vt:lpstr>JavaScript Date Methods</vt:lpstr>
      <vt:lpstr>JavaScript Arrays</vt:lpstr>
      <vt:lpstr>JavaScript Array Methods</vt:lpstr>
      <vt:lpstr>JavaScript Array Methods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HTTP</dc:title>
  <dc:creator>Rezwanul Huq</dc:creator>
  <cp:lastModifiedBy>Bijan</cp:lastModifiedBy>
  <cp:revision>251</cp:revision>
  <dcterms:created xsi:type="dcterms:W3CDTF">2014-05-10T03:08:36Z</dcterms:created>
  <dcterms:modified xsi:type="dcterms:W3CDTF">2017-03-03T15:06:58Z</dcterms:modified>
</cp:coreProperties>
</file>