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6" r:id="rId40"/>
    <p:sldId id="297" r:id="rId41"/>
    <p:sldId id="298" r:id="rId42"/>
    <p:sldId id="299" r:id="rId43"/>
    <p:sldId id="300" r:id="rId44"/>
    <p:sldId id="301" r:id="rId45"/>
    <p:sldId id="302" r:id="rId46"/>
    <p:sldId id="303" r:id="rId47"/>
    <p:sldId id="304" r:id="rId48"/>
    <p:sldId id="305" r:id="rId49"/>
    <p:sldId id="30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31113A5-0119-4AC0-984F-6D609B2F652A}" type="datetimeFigureOut">
              <a:rPr lang="en-US" smtClean="0"/>
              <a:pPr/>
              <a:t>5/30/2017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171E3ED-2869-44F0-BD20-E448043599C2}"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1113A5-0119-4AC0-984F-6D609B2F652A}"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1E3ED-2869-44F0-BD20-E448043599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1113A5-0119-4AC0-984F-6D609B2F652A}"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1E3ED-2869-44F0-BD20-E448043599C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1D3C5017-EC42-4B2A-AFD4-EECBD1D78AF4}"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1113A5-0119-4AC0-984F-6D609B2F652A}"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1E3ED-2869-44F0-BD20-E448043599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1113A5-0119-4AC0-984F-6D609B2F652A}"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171E3ED-2869-44F0-BD20-E448043599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1113A5-0119-4AC0-984F-6D609B2F652A}"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1E3ED-2869-44F0-BD20-E448043599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1113A5-0119-4AC0-984F-6D609B2F652A}" type="datetimeFigureOut">
              <a:rPr lang="en-US" smtClean="0"/>
              <a:pPr/>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71E3ED-2869-44F0-BD20-E448043599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1113A5-0119-4AC0-984F-6D609B2F652A}" type="datetimeFigureOut">
              <a:rPr lang="en-US" smtClean="0"/>
              <a:pPr/>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71E3ED-2869-44F0-BD20-E448043599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113A5-0119-4AC0-984F-6D609B2F652A}" type="datetimeFigureOut">
              <a:rPr lang="en-US" smtClean="0"/>
              <a:pPr/>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71E3ED-2869-44F0-BD20-E448043599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1113A5-0119-4AC0-984F-6D609B2F652A}"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1E3ED-2869-44F0-BD20-E448043599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1113A5-0119-4AC0-984F-6D609B2F652A}"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1E3ED-2869-44F0-BD20-E448043599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31113A5-0119-4AC0-984F-6D609B2F652A}" type="datetimeFigureOut">
              <a:rPr lang="en-US" smtClean="0"/>
              <a:pPr/>
              <a:t>5/30/2017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171E3ED-2869-44F0-BD20-E448043599C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Forms</a:t>
            </a:r>
            <a:endParaRPr lang="en-US" dirty="0"/>
          </a:p>
        </p:txBody>
      </p:sp>
      <p:sp>
        <p:nvSpPr>
          <p:cNvPr id="3" name="Subtitle 2"/>
          <p:cNvSpPr>
            <a:spLocks noGrp="1"/>
          </p:cNvSpPr>
          <p:nvPr>
            <p:ph type="subTitle" idx="1"/>
          </p:nvPr>
        </p:nvSpPr>
        <p:spPr/>
        <p:txBody>
          <a:bodyPr>
            <a:normAutofit/>
          </a:bodyPr>
          <a:lstStyle/>
          <a:p>
            <a:r>
              <a:rPr lang="en-US" dirty="0" err="1" smtClean="0"/>
              <a:t>Bijan</a:t>
            </a:r>
            <a:r>
              <a:rPr lang="en-US" dirty="0" smtClean="0"/>
              <a:t> Paul</a:t>
            </a:r>
          </a:p>
          <a:p>
            <a:r>
              <a:rPr lang="en-US" dirty="0" smtClean="0"/>
              <a:t>Senior Lecturer</a:t>
            </a:r>
          </a:p>
          <a:p>
            <a:r>
              <a:rPr lang="en-US" dirty="0" smtClean="0"/>
              <a:t>East West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6" name="Rectangle 6"/>
          <p:cNvSpPr>
            <a:spLocks noGrp="1" noChangeArrowheads="1"/>
          </p:cNvSpPr>
          <p:nvPr>
            <p:ph type="title"/>
          </p:nvPr>
        </p:nvSpPr>
        <p:spPr>
          <a:xfrm>
            <a:off x="609600" y="15240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normAutofit/>
            <a:flatTx/>
          </a:bodyPr>
          <a:lstStyle/>
          <a:p>
            <a:r>
              <a:rPr lang="en-US" b="1">
                <a:solidFill>
                  <a:srgbClr val="FFFF00"/>
                </a:solidFill>
              </a:rPr>
              <a:t>Output</a:t>
            </a:r>
          </a:p>
        </p:txBody>
      </p:sp>
      <p:sp>
        <p:nvSpPr>
          <p:cNvPr id="6" name="Slide Number Placeholder 5"/>
          <p:cNvSpPr>
            <a:spLocks noGrp="1"/>
          </p:cNvSpPr>
          <p:nvPr>
            <p:ph type="sldNum" sz="quarter" idx="12"/>
          </p:nvPr>
        </p:nvSpPr>
        <p:spPr/>
        <p:txBody>
          <a:bodyPr>
            <a:normAutofit/>
          </a:bodyPr>
          <a:lstStyle/>
          <a:p>
            <a:fld id="{3111CCF1-C3D8-4883-83A5-258B1BDF7A64}" type="slidenum">
              <a:rPr lang="ar-SA"/>
              <a:pPr/>
              <a:t>10</a:t>
            </a:fld>
            <a:endParaRPr lang="en-US"/>
          </a:p>
        </p:txBody>
      </p:sp>
      <p:pic>
        <p:nvPicPr>
          <p:cNvPr id="2" name="Picture 1" descr="C:\Users\Bijan\Desktop\Untitled.png"/>
          <p:cNvPicPr>
            <a:picLocks noChangeAspect="1" noChangeArrowheads="1"/>
          </p:cNvPicPr>
          <p:nvPr/>
        </p:nvPicPr>
        <p:blipFill>
          <a:blip r:embed="rId2"/>
          <a:srcRect/>
          <a:stretch>
            <a:fillRect/>
          </a:stretch>
        </p:blipFill>
        <p:spPr bwMode="auto">
          <a:xfrm>
            <a:off x="722313" y="1295400"/>
            <a:ext cx="7697787" cy="433863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0" name="Rectangle 6"/>
          <p:cNvSpPr>
            <a:spLocks noGrp="1" noChangeArrowheads="1"/>
          </p:cNvSpPr>
          <p:nvPr>
            <p:ph type="title"/>
          </p:nvPr>
        </p:nvSpPr>
        <p:spPr>
          <a:xfrm>
            <a:off x="457200" y="0"/>
            <a:ext cx="8229600" cy="6096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normAutofit fontScale="90000"/>
            <a:flatTx/>
          </a:bodyPr>
          <a:lstStyle/>
          <a:p>
            <a:r>
              <a:rPr lang="en-US" sz="4800" b="1">
                <a:solidFill>
                  <a:srgbClr val="FFFF00"/>
                </a:solidFill>
              </a:rPr>
              <a:t>Password</a:t>
            </a:r>
          </a:p>
        </p:txBody>
      </p:sp>
      <p:sp>
        <p:nvSpPr>
          <p:cNvPr id="108547" name="Rectangle 3"/>
          <p:cNvSpPr>
            <a:spLocks noGrp="1" noChangeArrowheads="1"/>
          </p:cNvSpPr>
          <p:nvPr>
            <p:ph idx="1"/>
          </p:nvPr>
        </p:nvSpPr>
        <p:spPr>
          <a:xfrm>
            <a:off x="228600" y="838200"/>
            <a:ext cx="8610600" cy="5867400"/>
          </a:xfrm>
          <a:solidFill>
            <a:schemeClr val="accent1"/>
          </a:solidFill>
          <a:ln>
            <a:solidFill>
              <a:srgbClr val="333300"/>
            </a:solidFill>
          </a:ln>
        </p:spPr>
        <p:txBody>
          <a:bodyPr>
            <a:normAutofit/>
          </a:bodyPr>
          <a:lstStyle/>
          <a:p>
            <a:pPr>
              <a:buClr>
                <a:schemeClr val="accent2"/>
              </a:buClr>
              <a:buFont typeface="Wingdings" pitchFamily="2" charset="2"/>
              <a:buChar char="§"/>
            </a:pPr>
            <a:r>
              <a:rPr lang="en-US" sz="2800" b="1">
                <a:solidFill>
                  <a:srgbClr val="0000FF"/>
                </a:solidFill>
              </a:rPr>
              <a:t>Password</a:t>
            </a:r>
            <a:r>
              <a:rPr lang="en-US" sz="2800" b="1"/>
              <a:t>:</a:t>
            </a:r>
            <a:r>
              <a:rPr lang="en-US" sz="2400"/>
              <a:t> Used to allow entry of passwords.</a:t>
            </a:r>
          </a:p>
          <a:p>
            <a:pPr>
              <a:buClr>
                <a:schemeClr val="accent2"/>
              </a:buClr>
              <a:buFont typeface="Wingdings" pitchFamily="2" charset="2"/>
              <a:buNone/>
            </a:pPr>
            <a:r>
              <a:rPr lang="en-US" sz="2400" b="1">
                <a:solidFill>
                  <a:srgbClr val="FF0000"/>
                </a:solidFill>
              </a:rPr>
              <a:t>&lt;INPUT TYPE= </a:t>
            </a:r>
            <a:r>
              <a:rPr lang="en-US" sz="2800" b="1">
                <a:solidFill>
                  <a:srgbClr val="FF0000"/>
                </a:solidFill>
              </a:rPr>
              <a:t>"</a:t>
            </a:r>
            <a:r>
              <a:rPr lang="en-US" sz="2400" b="1">
                <a:solidFill>
                  <a:srgbClr val="FF0000"/>
                </a:solidFill>
              </a:rPr>
              <a:t> PASSWORD </a:t>
            </a:r>
            <a:r>
              <a:rPr lang="en-US" sz="2800" b="1">
                <a:solidFill>
                  <a:srgbClr val="FF0000"/>
                </a:solidFill>
              </a:rPr>
              <a:t>"</a:t>
            </a:r>
            <a:r>
              <a:rPr lang="en-US" sz="2400" b="1">
                <a:solidFill>
                  <a:srgbClr val="FF0000"/>
                </a:solidFill>
              </a:rPr>
              <a:t> &gt;</a:t>
            </a:r>
          </a:p>
          <a:p>
            <a:pPr>
              <a:buClr>
                <a:schemeClr val="accent2"/>
              </a:buClr>
              <a:buFont typeface="Wingdings" pitchFamily="2" charset="2"/>
              <a:buNone/>
            </a:pPr>
            <a:r>
              <a:rPr lang="en-US" sz="2400"/>
              <a:t>Browser will display </a:t>
            </a:r>
          </a:p>
          <a:p>
            <a:pPr>
              <a:buClr>
                <a:schemeClr val="accent2"/>
              </a:buClr>
              <a:buFont typeface="Wingdings" pitchFamily="2" charset="2"/>
              <a:buNone/>
            </a:pPr>
            <a:r>
              <a:rPr lang="en-US" sz="2400"/>
              <a:t>Text typed in a password box is starred out in the browser </a:t>
            </a:r>
          </a:p>
          <a:p>
            <a:pPr>
              <a:buClr>
                <a:schemeClr val="accent2"/>
              </a:buClr>
              <a:buFont typeface="Wingdings" pitchFamily="2" charset="2"/>
              <a:buNone/>
            </a:pPr>
            <a:r>
              <a:rPr lang="en-US" sz="2400"/>
              <a:t>display.</a:t>
            </a:r>
          </a:p>
          <a:p>
            <a:pPr>
              <a:buClr>
                <a:schemeClr val="accent2"/>
              </a:buClr>
              <a:buFont typeface="Wingdings" pitchFamily="2" charset="2"/>
              <a:buNone/>
            </a:pPr>
            <a:r>
              <a:rPr lang="en-US" sz="2400"/>
              <a:t>Password boxes use the following attributes:</a:t>
            </a:r>
          </a:p>
          <a:p>
            <a:pPr>
              <a:buClr>
                <a:schemeClr val="accent2"/>
              </a:buClr>
              <a:buFont typeface="Wingdings" pitchFamily="2" charset="2"/>
              <a:buChar char="§"/>
            </a:pPr>
            <a:r>
              <a:rPr lang="en-US" sz="2400" b="1">
                <a:solidFill>
                  <a:srgbClr val="FF0000"/>
                </a:solidFill>
              </a:rPr>
              <a:t>TYPE:</a:t>
            </a:r>
            <a:r>
              <a:rPr lang="en-US" sz="2400"/>
              <a:t> password.</a:t>
            </a:r>
          </a:p>
          <a:p>
            <a:pPr>
              <a:buClr>
                <a:schemeClr val="accent2"/>
              </a:buClr>
              <a:buFont typeface="Wingdings" pitchFamily="2" charset="2"/>
              <a:buChar char="§"/>
            </a:pPr>
            <a:r>
              <a:rPr lang="en-US" sz="2400" b="1">
                <a:solidFill>
                  <a:srgbClr val="FF0000"/>
                </a:solidFill>
              </a:rPr>
              <a:t>SIZE:</a:t>
            </a:r>
            <a:r>
              <a:rPr lang="en-US" sz="2400"/>
              <a:t> determines the size of the textbox in characters. </a:t>
            </a:r>
          </a:p>
          <a:p>
            <a:pPr>
              <a:buClr>
                <a:schemeClr val="accent2"/>
              </a:buClr>
              <a:buFont typeface="Wingdings" pitchFamily="2" charset="2"/>
              <a:buChar char="§"/>
            </a:pPr>
            <a:r>
              <a:rPr lang="en-US" sz="2400" b="1">
                <a:solidFill>
                  <a:srgbClr val="FF0000"/>
                </a:solidFill>
              </a:rPr>
              <a:t>MAXLENGHT:</a:t>
            </a:r>
            <a:r>
              <a:rPr lang="en-US" sz="2400"/>
              <a:t> determines the maximum size of the password in characters.</a:t>
            </a:r>
          </a:p>
          <a:p>
            <a:pPr>
              <a:buClr>
                <a:schemeClr val="accent2"/>
              </a:buClr>
              <a:buFont typeface="Wingdings" pitchFamily="2" charset="2"/>
              <a:buChar char="§"/>
            </a:pPr>
            <a:r>
              <a:rPr lang="en-US" sz="2400" b="1">
                <a:solidFill>
                  <a:srgbClr val="FF0000"/>
                </a:solidFill>
              </a:rPr>
              <a:t>NAME:</a:t>
            </a:r>
            <a:r>
              <a:rPr lang="en-US" sz="2400"/>
              <a:t> is the name of the variable to be sent to the CGI application.</a:t>
            </a:r>
          </a:p>
          <a:p>
            <a:pPr>
              <a:buClr>
                <a:schemeClr val="accent2"/>
              </a:buClr>
              <a:buFont typeface="Wingdings" pitchFamily="2" charset="2"/>
              <a:buChar char="§"/>
            </a:pPr>
            <a:r>
              <a:rPr lang="en-US" sz="2400" b="1">
                <a:solidFill>
                  <a:srgbClr val="FF0000"/>
                </a:solidFill>
              </a:rPr>
              <a:t>VALUE:</a:t>
            </a:r>
            <a:r>
              <a:rPr lang="en-US" sz="2400"/>
              <a:t> is usually blank.</a:t>
            </a:r>
          </a:p>
        </p:txBody>
      </p:sp>
      <p:sp>
        <p:nvSpPr>
          <p:cNvPr id="7" name="Slide Number Placeholder 5"/>
          <p:cNvSpPr>
            <a:spLocks noGrp="1"/>
          </p:cNvSpPr>
          <p:nvPr>
            <p:ph type="sldNum" sz="quarter" idx="12"/>
          </p:nvPr>
        </p:nvSpPr>
        <p:spPr/>
        <p:txBody>
          <a:bodyPr>
            <a:normAutofit/>
          </a:bodyPr>
          <a:lstStyle/>
          <a:p>
            <a:fld id="{398106BF-ECAE-44C8-84ED-582D3EC11FFE}" type="slidenum">
              <a:rPr lang="ar-SA"/>
              <a:pPr/>
              <a:t>11</a:t>
            </a:fld>
            <a:endParaRPr lang="en-US"/>
          </a:p>
        </p:txBody>
      </p:sp>
      <p:graphicFrame>
        <p:nvGraphicFramePr>
          <p:cNvPr id="108548" name="Object 4"/>
          <p:cNvGraphicFramePr>
            <a:graphicFrameLocks noChangeAspect="1"/>
          </p:cNvGraphicFramePr>
          <p:nvPr/>
        </p:nvGraphicFramePr>
        <p:xfrm>
          <a:off x="5105400" y="1752600"/>
          <a:ext cx="2590800" cy="612775"/>
        </p:xfrm>
        <a:graphic>
          <a:graphicData uri="http://schemas.openxmlformats.org/presentationml/2006/ole">
            <mc:AlternateContent xmlns:mc="http://schemas.openxmlformats.org/markup-compatibility/2006">
              <mc:Choice xmlns:v="urn:schemas-microsoft-com:vml" Requires="v">
                <p:oleObj spid="_x0000_s2051" name="Bitmap Image" r:id="rId3" imgW="1609524" imgH="380852" progId="PBrush">
                  <p:embed/>
                </p:oleObj>
              </mc:Choice>
              <mc:Fallback>
                <p:oleObj name="Bitmap Image" r:id="rId3" imgW="1609524" imgH="380852"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752600"/>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p:cNvSpPr>
            <a:spLocks noGrp="1" noChangeArrowheads="1"/>
          </p:cNvSpPr>
          <p:nvPr>
            <p:ph type="title"/>
          </p:nvPr>
        </p:nvSpPr>
        <p:spPr>
          <a:xfrm>
            <a:off x="3048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normAutofit/>
            <a:flatTx/>
          </a:bodyPr>
          <a:lstStyle/>
          <a:p>
            <a:r>
              <a:rPr lang="en-US" b="1">
                <a:solidFill>
                  <a:srgbClr val="FFFF00"/>
                </a:solidFill>
              </a:rPr>
              <a:t>Example on Password Box</a:t>
            </a:r>
          </a:p>
        </p:txBody>
      </p:sp>
      <p:sp>
        <p:nvSpPr>
          <p:cNvPr id="169987" name="Rectangle 3"/>
          <p:cNvSpPr>
            <a:spLocks noGrp="1" noChangeArrowheads="1"/>
          </p:cNvSpPr>
          <p:nvPr>
            <p:ph idx="1"/>
          </p:nvPr>
        </p:nvSpPr>
        <p:spPr>
          <a:xfrm>
            <a:off x="0" y="1066800"/>
            <a:ext cx="9144000" cy="5562600"/>
          </a:xfrm>
          <a:solidFill>
            <a:schemeClr val="accent1"/>
          </a:solidFill>
        </p:spPr>
        <p:txBody>
          <a:bodyPr>
            <a:normAutofit lnSpcReduction="10000"/>
          </a:bodyPr>
          <a:lstStyle/>
          <a:p>
            <a:pPr>
              <a:lnSpc>
                <a:spcPct val="90000"/>
              </a:lnSpc>
              <a:buFontTx/>
              <a:buNone/>
            </a:pPr>
            <a:r>
              <a:rPr lang="en-US" sz="2800" b="1" dirty="0">
                <a:solidFill>
                  <a:srgbClr val="FF0000"/>
                </a:solidFill>
              </a:rPr>
              <a:t>&lt;HTML&gt;&lt;HEAD&gt;</a:t>
            </a:r>
          </a:p>
          <a:p>
            <a:pPr>
              <a:lnSpc>
                <a:spcPct val="90000"/>
              </a:lnSpc>
              <a:buFontTx/>
              <a:buNone/>
            </a:pPr>
            <a:r>
              <a:rPr lang="en-US" sz="2800" b="1" dirty="0">
                <a:solidFill>
                  <a:srgbClr val="0000CC"/>
                </a:solidFill>
              </a:rPr>
              <a:t>&lt;TITLE&gt;</a:t>
            </a:r>
            <a:r>
              <a:rPr lang="en-US" sz="2800" b="1" dirty="0" err="1">
                <a:solidFill>
                  <a:srgbClr val="0000CC"/>
                </a:solidFill>
              </a:rPr>
              <a:t>Form_Password_Type</a:t>
            </a:r>
            <a:r>
              <a:rPr lang="en-US" sz="2800" b="1" dirty="0">
                <a:solidFill>
                  <a:srgbClr val="0000CC"/>
                </a:solidFill>
              </a:rPr>
              <a:t>&lt;/TITLE&gt;&lt;/HEAD&gt;</a:t>
            </a:r>
          </a:p>
          <a:p>
            <a:pPr>
              <a:lnSpc>
                <a:spcPct val="90000"/>
              </a:lnSpc>
              <a:buFontTx/>
              <a:buNone/>
            </a:pPr>
            <a:r>
              <a:rPr lang="en-US" sz="2800" b="1" dirty="0">
                <a:solidFill>
                  <a:srgbClr val="FF0000"/>
                </a:solidFill>
              </a:rPr>
              <a:t>&lt;BODY&gt;</a:t>
            </a:r>
          </a:p>
          <a:p>
            <a:pPr>
              <a:lnSpc>
                <a:spcPct val="90000"/>
              </a:lnSpc>
              <a:buFontTx/>
              <a:buNone/>
            </a:pPr>
            <a:r>
              <a:rPr lang="en-US" sz="2800" b="1" dirty="0"/>
              <a:t>&lt;h1&gt; &lt;font color=red&gt;To Access, Please </a:t>
            </a:r>
          </a:p>
          <a:p>
            <a:pPr>
              <a:lnSpc>
                <a:spcPct val="90000"/>
              </a:lnSpc>
              <a:buFontTx/>
              <a:buNone/>
            </a:pPr>
            <a:r>
              <a:rPr lang="en-US" sz="2800" b="1" dirty="0"/>
              <a:t>enter:&lt;/font&gt;&lt;/h1&gt;</a:t>
            </a:r>
          </a:p>
          <a:p>
            <a:pPr>
              <a:lnSpc>
                <a:spcPct val="90000"/>
              </a:lnSpc>
              <a:buFontTx/>
              <a:buNone/>
            </a:pPr>
            <a:r>
              <a:rPr lang="en-US" sz="2800" b="1" dirty="0">
                <a:solidFill>
                  <a:srgbClr val="0000CC"/>
                </a:solidFill>
              </a:rPr>
              <a:t>&lt;FORM name="fome2"  Action="</a:t>
            </a:r>
            <a:r>
              <a:rPr lang="en-US" sz="2800" b="1" dirty="0" err="1">
                <a:solidFill>
                  <a:srgbClr val="0000CC"/>
                </a:solidFill>
              </a:rPr>
              <a:t>url</a:t>
            </a:r>
            <a:r>
              <a:rPr lang="en-US" sz="2800" b="1" dirty="0">
                <a:solidFill>
                  <a:srgbClr val="0000CC"/>
                </a:solidFill>
              </a:rPr>
              <a:t>"  method="get"&gt;</a:t>
            </a:r>
          </a:p>
          <a:p>
            <a:pPr>
              <a:lnSpc>
                <a:spcPct val="90000"/>
              </a:lnSpc>
              <a:buFontTx/>
              <a:buNone/>
            </a:pPr>
            <a:r>
              <a:rPr lang="en-US" sz="2800" b="1" dirty="0">
                <a:solidFill>
                  <a:srgbClr val="FF0000"/>
                </a:solidFill>
              </a:rPr>
              <a:t>User Name: &lt;INPUT TYPE="TEXT" Name="</a:t>
            </a:r>
            <a:r>
              <a:rPr lang="en-US" sz="2800" b="1" dirty="0" err="1">
                <a:solidFill>
                  <a:srgbClr val="FF0000"/>
                </a:solidFill>
              </a:rPr>
              <a:t>FName</a:t>
            </a:r>
            <a:r>
              <a:rPr lang="en-US" sz="2800" b="1" dirty="0">
                <a:solidFill>
                  <a:srgbClr val="FF0000"/>
                </a:solidFill>
              </a:rPr>
              <a:t>"</a:t>
            </a:r>
          </a:p>
          <a:p>
            <a:pPr>
              <a:lnSpc>
                <a:spcPct val="90000"/>
              </a:lnSpc>
              <a:buFontTx/>
              <a:buNone/>
            </a:pPr>
            <a:r>
              <a:rPr lang="en-US" sz="2800" b="1" dirty="0">
                <a:solidFill>
                  <a:srgbClr val="FF0000"/>
                </a:solidFill>
              </a:rPr>
              <a:t>SIZE="15" MAXLENGTH="25"&gt;&lt;BR&gt;</a:t>
            </a:r>
          </a:p>
          <a:p>
            <a:pPr>
              <a:lnSpc>
                <a:spcPct val="90000"/>
              </a:lnSpc>
              <a:buFontTx/>
              <a:buNone/>
            </a:pPr>
            <a:r>
              <a:rPr lang="en-US" sz="2800" b="1" dirty="0">
                <a:solidFill>
                  <a:srgbClr val="3333FF"/>
                </a:solidFill>
              </a:rPr>
              <a:t>Password: &lt;INPUT TYPE="PASSWORD" </a:t>
            </a:r>
          </a:p>
          <a:p>
            <a:pPr>
              <a:lnSpc>
                <a:spcPct val="90000"/>
              </a:lnSpc>
              <a:buFontTx/>
              <a:buNone/>
            </a:pPr>
            <a:r>
              <a:rPr lang="en-US" sz="2800" b="1" dirty="0">
                <a:solidFill>
                  <a:srgbClr val="3333FF"/>
                </a:solidFill>
              </a:rPr>
              <a:t>NAME="</a:t>
            </a:r>
            <a:r>
              <a:rPr lang="en-US" sz="2800" b="1" dirty="0" err="1">
                <a:solidFill>
                  <a:srgbClr val="3333FF"/>
                </a:solidFill>
              </a:rPr>
              <a:t>PWord</a:t>
            </a:r>
            <a:r>
              <a:rPr lang="en-US" sz="2800" b="1" dirty="0">
                <a:solidFill>
                  <a:srgbClr val="3333FF"/>
                </a:solidFill>
              </a:rPr>
              <a:t>"</a:t>
            </a:r>
            <a:r>
              <a:rPr lang="ar-SA" sz="2800" b="1" dirty="0">
                <a:solidFill>
                  <a:srgbClr val="3333FF"/>
                </a:solidFill>
              </a:rPr>
              <a:t> </a:t>
            </a:r>
            <a:r>
              <a:rPr lang="en-US" sz="2800" b="1" dirty="0">
                <a:solidFill>
                  <a:srgbClr val="3333FF"/>
                </a:solidFill>
              </a:rPr>
              <a:t>  value="" SIZE="15”</a:t>
            </a:r>
            <a:endParaRPr lang="ar-SA" sz="2800" b="1" dirty="0">
              <a:solidFill>
                <a:srgbClr val="3333FF"/>
              </a:solidFill>
            </a:endParaRPr>
          </a:p>
          <a:p>
            <a:pPr>
              <a:lnSpc>
                <a:spcPct val="90000"/>
              </a:lnSpc>
              <a:buFontTx/>
              <a:buNone/>
            </a:pPr>
            <a:r>
              <a:rPr lang="en-US" sz="2800" b="1" dirty="0">
                <a:solidFill>
                  <a:srgbClr val="3333FF"/>
                </a:solidFill>
              </a:rPr>
              <a:t>MAXLENGTH="25"&gt;&lt;BR&gt;</a:t>
            </a:r>
          </a:p>
          <a:p>
            <a:pPr>
              <a:lnSpc>
                <a:spcPct val="90000"/>
              </a:lnSpc>
              <a:buFontTx/>
              <a:buNone/>
            </a:pPr>
            <a:r>
              <a:rPr lang="en-US" sz="2800" b="1" dirty="0">
                <a:solidFill>
                  <a:srgbClr val="FF0000"/>
                </a:solidFill>
              </a:rPr>
              <a:t>&lt;/FORM&gt;&lt;/BODY&gt; &lt;/HTML&gt;</a:t>
            </a:r>
          </a:p>
          <a:p>
            <a:pPr>
              <a:lnSpc>
                <a:spcPct val="90000"/>
              </a:lnSpc>
              <a:buFontTx/>
              <a:buNone/>
            </a:pPr>
            <a:endParaRPr lang="en-US" sz="2800" b="1" dirty="0">
              <a:solidFill>
                <a:srgbClr val="FF0000"/>
              </a:solidFill>
            </a:endParaRPr>
          </a:p>
        </p:txBody>
      </p:sp>
      <p:sp>
        <p:nvSpPr>
          <p:cNvPr id="6" name="Slide Number Placeholder 5"/>
          <p:cNvSpPr>
            <a:spLocks noGrp="1"/>
          </p:cNvSpPr>
          <p:nvPr>
            <p:ph type="sldNum" sz="quarter" idx="12"/>
          </p:nvPr>
        </p:nvSpPr>
        <p:spPr/>
        <p:txBody>
          <a:bodyPr>
            <a:normAutofit/>
          </a:bodyPr>
          <a:lstStyle/>
          <a:p>
            <a:fld id="{325F502F-BBA6-4D4D-8C9E-717351603CE9}" type="slidenum">
              <a:rPr lang="ar-SA"/>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3" name="Rectangle 5"/>
          <p:cNvSpPr>
            <a:spLocks noGrp="1" noChangeArrowheads="1"/>
          </p:cNvSpPr>
          <p:nvPr>
            <p:ph type="title"/>
          </p:nvPr>
        </p:nvSpPr>
        <p:spPr>
          <a:xfrm>
            <a:off x="754063" y="350838"/>
            <a:ext cx="7929562"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sp>
        <p:nvSpPr>
          <p:cNvPr id="6" name="Slide Number Placeholder 5"/>
          <p:cNvSpPr>
            <a:spLocks noGrp="1"/>
          </p:cNvSpPr>
          <p:nvPr>
            <p:ph type="sldNum" sz="quarter" idx="12"/>
          </p:nvPr>
        </p:nvSpPr>
        <p:spPr/>
        <p:txBody>
          <a:bodyPr/>
          <a:lstStyle/>
          <a:p>
            <a:fld id="{8008692E-DFF0-4716-8F0B-94A83447A635}" type="slidenum">
              <a:rPr lang="ar-SA"/>
              <a:pPr/>
              <a:t>13</a:t>
            </a:fld>
            <a:endParaRPr lang="en-US"/>
          </a:p>
        </p:txBody>
      </p:sp>
      <p:pic>
        <p:nvPicPr>
          <p:cNvPr id="26625" name="Picture 1" descr="C:\Users\Bijan\Desktop\Untitled.png"/>
          <p:cNvPicPr>
            <a:picLocks noChangeAspect="1" noChangeArrowheads="1"/>
          </p:cNvPicPr>
          <p:nvPr/>
        </p:nvPicPr>
        <p:blipFill>
          <a:blip r:embed="rId2"/>
          <a:srcRect/>
          <a:stretch>
            <a:fillRect/>
          </a:stretch>
        </p:blipFill>
        <p:spPr bwMode="auto">
          <a:xfrm>
            <a:off x="593725" y="1776413"/>
            <a:ext cx="7954963" cy="393858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5"/>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Hidden</a:t>
            </a:r>
          </a:p>
        </p:txBody>
      </p:sp>
      <p:sp>
        <p:nvSpPr>
          <p:cNvPr id="109571" name="Rectangle 3"/>
          <p:cNvSpPr>
            <a:spLocks noGrp="1" noChangeArrowheads="1"/>
          </p:cNvSpPr>
          <p:nvPr>
            <p:ph idx="1"/>
          </p:nvPr>
        </p:nvSpPr>
        <p:spPr>
          <a:xfrm>
            <a:off x="609600" y="1447800"/>
            <a:ext cx="7848600" cy="4953000"/>
          </a:xfrm>
          <a:solidFill>
            <a:schemeClr val="accent1"/>
          </a:solidFill>
          <a:ln>
            <a:solidFill>
              <a:srgbClr val="333300"/>
            </a:solidFill>
          </a:ln>
        </p:spPr>
        <p:txBody>
          <a:bodyPr>
            <a:normAutofit/>
          </a:bodyPr>
          <a:lstStyle/>
          <a:p>
            <a:pPr>
              <a:lnSpc>
                <a:spcPct val="90000"/>
              </a:lnSpc>
              <a:buClr>
                <a:schemeClr val="accent2"/>
              </a:buClr>
              <a:buFont typeface="Wingdings" pitchFamily="2" charset="2"/>
              <a:buChar char="§"/>
            </a:pPr>
            <a:r>
              <a:rPr lang="en-US" sz="2800" b="1">
                <a:solidFill>
                  <a:srgbClr val="0000FF"/>
                </a:solidFill>
              </a:rPr>
              <a:t>Hidden</a:t>
            </a:r>
            <a:r>
              <a:rPr lang="en-US" sz="2800" b="1"/>
              <a:t>:</a:t>
            </a:r>
            <a:r>
              <a:rPr lang="en-US" sz="2600"/>
              <a:t> Used to send data to the CGI application that you don’t want the web surfer to see, change or have to enter but is necessary for the application to process the form correctly.</a:t>
            </a:r>
          </a:p>
          <a:p>
            <a:pPr>
              <a:lnSpc>
                <a:spcPct val="90000"/>
              </a:lnSpc>
              <a:buClr>
                <a:schemeClr val="accent2"/>
              </a:buClr>
              <a:buFont typeface="Wingdings" pitchFamily="2" charset="2"/>
              <a:buNone/>
            </a:pPr>
            <a:r>
              <a:rPr lang="en-US" sz="2600" b="1">
                <a:solidFill>
                  <a:srgbClr val="FF0000"/>
                </a:solidFill>
              </a:rPr>
              <a:t>&lt;INPUT TYPE=“HIDDEN”&gt;</a:t>
            </a:r>
          </a:p>
          <a:p>
            <a:pPr>
              <a:lnSpc>
                <a:spcPct val="90000"/>
              </a:lnSpc>
              <a:buClr>
                <a:schemeClr val="accent2"/>
              </a:buClr>
              <a:buFont typeface="Wingdings" pitchFamily="2" charset="2"/>
              <a:buNone/>
            </a:pPr>
            <a:r>
              <a:rPr lang="en-US" sz="2600" b="1">
                <a:solidFill>
                  <a:srgbClr val="0000FF"/>
                </a:solidFill>
              </a:rPr>
              <a:t>Nothing is displayed in the browser.</a:t>
            </a:r>
          </a:p>
          <a:p>
            <a:pPr>
              <a:lnSpc>
                <a:spcPct val="90000"/>
              </a:lnSpc>
              <a:buClr>
                <a:schemeClr val="accent2"/>
              </a:buClr>
              <a:buFont typeface="Wingdings" pitchFamily="2" charset="2"/>
              <a:buNone/>
            </a:pPr>
            <a:r>
              <a:rPr lang="en-US" sz="2600"/>
              <a:t>Hidden inputs have the following attributes:</a:t>
            </a:r>
          </a:p>
          <a:p>
            <a:pPr>
              <a:lnSpc>
                <a:spcPct val="90000"/>
              </a:lnSpc>
              <a:buClr>
                <a:schemeClr val="accent2"/>
              </a:buClr>
              <a:buFont typeface="Wingdings" pitchFamily="2" charset="2"/>
              <a:buChar char="§"/>
            </a:pPr>
            <a:r>
              <a:rPr lang="en-US" sz="2600" b="1">
                <a:solidFill>
                  <a:srgbClr val="FF0000"/>
                </a:solidFill>
              </a:rPr>
              <a:t>TYPE:</a:t>
            </a:r>
            <a:r>
              <a:rPr lang="en-US" sz="2600"/>
              <a:t> hidden.</a:t>
            </a:r>
          </a:p>
          <a:p>
            <a:pPr>
              <a:lnSpc>
                <a:spcPct val="90000"/>
              </a:lnSpc>
              <a:buClr>
                <a:schemeClr val="accent2"/>
              </a:buClr>
              <a:buFont typeface="Wingdings" pitchFamily="2" charset="2"/>
              <a:buChar char="§"/>
            </a:pPr>
            <a:r>
              <a:rPr lang="en-US" sz="2600" b="1">
                <a:solidFill>
                  <a:srgbClr val="FF0000"/>
                </a:solidFill>
              </a:rPr>
              <a:t>NAME:</a:t>
            </a:r>
            <a:r>
              <a:rPr lang="en-US" sz="2600"/>
              <a:t> is the name of the variable to be sent to the CGI application.</a:t>
            </a:r>
          </a:p>
          <a:p>
            <a:pPr>
              <a:lnSpc>
                <a:spcPct val="90000"/>
              </a:lnSpc>
              <a:buClr>
                <a:schemeClr val="accent2"/>
              </a:buClr>
              <a:buFont typeface="Wingdings" pitchFamily="2" charset="2"/>
              <a:buChar char="§"/>
            </a:pPr>
            <a:r>
              <a:rPr lang="en-US" sz="2600" b="1">
                <a:solidFill>
                  <a:srgbClr val="FF0000"/>
                </a:solidFill>
              </a:rPr>
              <a:t>VALUE:</a:t>
            </a:r>
            <a:r>
              <a:rPr lang="en-US" sz="2600"/>
              <a:t> is usually set a value expected by the CGI application.</a:t>
            </a:r>
          </a:p>
        </p:txBody>
      </p:sp>
      <p:sp>
        <p:nvSpPr>
          <p:cNvPr id="6" name="Slide Number Placeholder 5"/>
          <p:cNvSpPr>
            <a:spLocks noGrp="1"/>
          </p:cNvSpPr>
          <p:nvPr>
            <p:ph type="sldNum" sz="quarter" idx="12"/>
          </p:nvPr>
        </p:nvSpPr>
        <p:spPr/>
        <p:txBody>
          <a:bodyPr/>
          <a:lstStyle/>
          <a:p>
            <a:fld id="{000C8986-5F36-4BC5-A733-C122304F44D1}" type="slidenum">
              <a:rPr lang="ar-SA"/>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sp3d>
        </p:spPr>
        <p:txBody>
          <a:bodyPr>
            <a:flatTx/>
          </a:bodyPr>
          <a:lstStyle/>
          <a:p>
            <a:r>
              <a:rPr lang="en-US" b="1">
                <a:solidFill>
                  <a:srgbClr val="FFFF00"/>
                </a:solidFill>
              </a:rPr>
              <a:t>Check Box</a:t>
            </a:r>
          </a:p>
        </p:txBody>
      </p:sp>
      <p:sp>
        <p:nvSpPr>
          <p:cNvPr id="110595" name="Rectangle 3"/>
          <p:cNvSpPr>
            <a:spLocks noGrp="1" noChangeArrowheads="1"/>
          </p:cNvSpPr>
          <p:nvPr>
            <p:ph idx="1"/>
          </p:nvPr>
        </p:nvSpPr>
        <p:spPr>
          <a:xfrm>
            <a:off x="381000" y="1371600"/>
            <a:ext cx="8153400" cy="4876800"/>
          </a:xfrm>
          <a:solidFill>
            <a:schemeClr val="accent1"/>
          </a:solidFill>
          <a:ln>
            <a:solidFill>
              <a:srgbClr val="333300"/>
            </a:solidFill>
          </a:ln>
        </p:spPr>
        <p:txBody>
          <a:bodyPr>
            <a:normAutofit/>
          </a:bodyPr>
          <a:lstStyle/>
          <a:p>
            <a:pPr>
              <a:lnSpc>
                <a:spcPct val="90000"/>
              </a:lnSpc>
              <a:buClr>
                <a:schemeClr val="accent2"/>
              </a:buClr>
              <a:buFont typeface="Wingdings" pitchFamily="2" charset="2"/>
              <a:buChar char="§"/>
            </a:pPr>
            <a:r>
              <a:rPr lang="en-US" sz="2800" b="1">
                <a:solidFill>
                  <a:srgbClr val="0000FF"/>
                </a:solidFill>
              </a:rPr>
              <a:t>Check Box</a:t>
            </a:r>
            <a:r>
              <a:rPr lang="en-US" sz="2400" b="1"/>
              <a:t>:</a:t>
            </a:r>
            <a:r>
              <a:rPr lang="en-US" sz="2400"/>
              <a:t> Check boxes allow the users to select more than one option.</a:t>
            </a:r>
          </a:p>
          <a:p>
            <a:pPr>
              <a:lnSpc>
                <a:spcPct val="90000"/>
              </a:lnSpc>
              <a:buClr>
                <a:schemeClr val="accent2"/>
              </a:buClr>
              <a:buFont typeface="Wingdings" pitchFamily="2" charset="2"/>
              <a:buNone/>
            </a:pPr>
            <a:r>
              <a:rPr lang="en-US" sz="2400" b="1">
                <a:solidFill>
                  <a:srgbClr val="FF0000"/>
                </a:solidFill>
              </a:rPr>
              <a:t>&lt;INPUT TYPE=“CHECKBOX”&gt;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endParaRPr lang="en-US" sz="2400"/>
          </a:p>
          <a:p>
            <a:pPr>
              <a:lnSpc>
                <a:spcPct val="90000"/>
              </a:lnSpc>
              <a:buClr>
                <a:schemeClr val="accent2"/>
              </a:buClr>
              <a:buFont typeface="Wingdings" pitchFamily="2" charset="2"/>
              <a:buNone/>
            </a:pPr>
            <a:r>
              <a:rPr lang="en-US" sz="2400"/>
              <a:t>Checkboxes have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checkbox.</a:t>
            </a:r>
          </a:p>
          <a:p>
            <a:pPr>
              <a:lnSpc>
                <a:spcPct val="90000"/>
              </a:lnSpc>
              <a:buClr>
                <a:schemeClr val="accent2"/>
              </a:buClr>
              <a:buFont typeface="Wingdings" pitchFamily="2" charset="2"/>
              <a:buChar char="§"/>
            </a:pPr>
            <a:r>
              <a:rPr lang="en-US" sz="2400" b="1">
                <a:solidFill>
                  <a:srgbClr val="FF0000"/>
                </a:solidFill>
              </a:rPr>
              <a:t>CHECKED:</a:t>
            </a:r>
            <a:r>
              <a:rPr lang="en-US" sz="2400"/>
              <a:t> is blank or CHECKED as the initial  </a:t>
            </a:r>
          </a:p>
          <a:p>
            <a:pPr>
              <a:lnSpc>
                <a:spcPct val="90000"/>
              </a:lnSpc>
              <a:buClr>
                <a:schemeClr val="accent2"/>
              </a:buClr>
              <a:buFont typeface="Wingdings" pitchFamily="2" charset="2"/>
              <a:buNone/>
            </a:pPr>
            <a:r>
              <a:rPr lang="en-US" sz="2400"/>
              <a:t>status.</a:t>
            </a:r>
          </a:p>
          <a:p>
            <a:pPr>
              <a:lnSpc>
                <a:spcPct val="90000"/>
              </a:lnSpc>
              <a:buClr>
                <a:schemeClr val="accent2"/>
              </a:buClr>
              <a:buFont typeface="Wingdings" pitchFamily="2" charset="2"/>
              <a:buChar char="§"/>
            </a:pPr>
            <a:r>
              <a:rPr lang="en-US" sz="2400" b="1">
                <a:solidFill>
                  <a:srgbClr val="FF0000"/>
                </a:solidFill>
              </a:rPr>
              <a:t>NAME</a:t>
            </a:r>
            <a:r>
              <a:rPr lang="en-US" sz="2400" b="1" i="1"/>
              <a:t>:</a:t>
            </a:r>
            <a:r>
              <a:rPr lang="en-US" sz="2400"/>
              <a:t> is the name of the variable to be sent to the</a:t>
            </a:r>
          </a:p>
          <a:p>
            <a:pPr>
              <a:lnSpc>
                <a:spcPct val="90000"/>
              </a:lnSpc>
              <a:buClr>
                <a:schemeClr val="accent2"/>
              </a:buClr>
              <a:buFont typeface="Wingdings" pitchFamily="2" charset="2"/>
              <a:buNone/>
            </a:pPr>
            <a:r>
              <a:rPr lang="en-US" sz="2400"/>
              <a:t>CGI application.</a:t>
            </a:r>
          </a:p>
          <a:p>
            <a:pPr>
              <a:lnSpc>
                <a:spcPct val="90000"/>
              </a:lnSpc>
              <a:buClr>
                <a:schemeClr val="accent2"/>
              </a:buClr>
              <a:buFont typeface="Wingdings" pitchFamily="2" charset="2"/>
              <a:buChar char="§"/>
            </a:pPr>
            <a:r>
              <a:rPr lang="en-US" sz="2400" b="1">
                <a:solidFill>
                  <a:srgbClr val="FF0000"/>
                </a:solidFill>
              </a:rPr>
              <a:t>VALUE:</a:t>
            </a:r>
            <a:r>
              <a:rPr lang="en-US" sz="2400"/>
              <a:t> is usually set to a value.</a:t>
            </a:r>
          </a:p>
        </p:txBody>
      </p:sp>
      <p:sp>
        <p:nvSpPr>
          <p:cNvPr id="7" name="Slide Number Placeholder 5"/>
          <p:cNvSpPr>
            <a:spLocks noGrp="1"/>
          </p:cNvSpPr>
          <p:nvPr>
            <p:ph type="sldNum" sz="quarter" idx="12"/>
          </p:nvPr>
        </p:nvSpPr>
        <p:spPr/>
        <p:txBody>
          <a:bodyPr/>
          <a:lstStyle/>
          <a:p>
            <a:fld id="{73361CA3-8464-46D2-9B53-B930F0242827}" type="slidenum">
              <a:rPr lang="ar-SA"/>
              <a:pPr/>
              <a:t>15</a:t>
            </a:fld>
            <a:endParaRPr lang="en-US"/>
          </a:p>
        </p:txBody>
      </p:sp>
      <p:graphicFrame>
        <p:nvGraphicFramePr>
          <p:cNvPr id="110596" name="Object 4"/>
          <p:cNvGraphicFramePr>
            <a:graphicFrameLocks noChangeAspect="1"/>
          </p:cNvGraphicFramePr>
          <p:nvPr/>
        </p:nvGraphicFramePr>
        <p:xfrm>
          <a:off x="4038600" y="2590800"/>
          <a:ext cx="533400" cy="533400"/>
        </p:xfrm>
        <a:graphic>
          <a:graphicData uri="http://schemas.openxmlformats.org/presentationml/2006/ole">
            <mc:AlternateContent xmlns:mc="http://schemas.openxmlformats.org/markup-compatibility/2006">
              <mc:Choice xmlns:v="urn:schemas-microsoft-com:vml" Requires="v">
                <p:oleObj spid="_x0000_s3075" name="Bitmap Image" r:id="rId3" imgW="257007" imgH="257007" progId="PBrush">
                  <p:embed/>
                </p:oleObj>
              </mc:Choice>
              <mc:Fallback>
                <p:oleObj name="Bitmap Image" r:id="rId3" imgW="257007" imgH="257007"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5908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489772-CBF7-4875-9ED5-96BEB73C5516}" type="slidenum">
              <a:rPr lang="ar-SA"/>
              <a:pPr/>
              <a:t>16</a:t>
            </a:fld>
            <a:endParaRPr lang="en-US"/>
          </a:p>
        </p:txBody>
      </p:sp>
      <p:sp>
        <p:nvSpPr>
          <p:cNvPr id="172036" name="Rectangle 4"/>
          <p:cNvSpPr>
            <a:spLocks noChangeArrowheads="1"/>
          </p:cNvSpPr>
          <p:nvPr/>
        </p:nvSpPr>
        <p:spPr bwMode="auto">
          <a:xfrm>
            <a:off x="0" y="228600"/>
            <a:ext cx="9144000" cy="6001643"/>
          </a:xfrm>
          <a:prstGeom prst="rect">
            <a:avLst/>
          </a:prstGeom>
          <a:solidFill>
            <a:schemeClr val="accent1"/>
          </a:solidFill>
          <a:ln w="9525">
            <a:noFill/>
            <a:miter lim="800000"/>
            <a:headEnd/>
            <a:tailEnd/>
          </a:ln>
          <a:effectLst/>
        </p:spPr>
        <p:txBody>
          <a:bodyPr>
            <a:spAutoFit/>
          </a:bodyPr>
          <a:lstStyle/>
          <a:p>
            <a:pPr eaLnBrk="1" hangingPunct="1"/>
            <a:r>
              <a:rPr lang="en-US" sz="2400" b="1" dirty="0" smtClean="0">
                <a:solidFill>
                  <a:srgbClr val="FF0000"/>
                </a:solidFill>
              </a:rPr>
              <a:t>&lt;HTML&gt; &lt;HEAD&gt;&lt;TITLE&gt;</a:t>
            </a:r>
            <a:r>
              <a:rPr lang="en-US" sz="2400" b="1" dirty="0" err="1" smtClean="0">
                <a:solidFill>
                  <a:srgbClr val="FF0000"/>
                </a:solidFill>
              </a:rPr>
              <a:t>CheckBoxType</a:t>
            </a:r>
            <a:r>
              <a:rPr lang="en-US" sz="2400" b="1" dirty="0" smtClean="0">
                <a:solidFill>
                  <a:srgbClr val="FF0000"/>
                </a:solidFill>
              </a:rPr>
              <a:t>&lt;/TITLE&gt; &lt;/HEAD&gt;</a:t>
            </a:r>
          </a:p>
          <a:p>
            <a:pPr eaLnBrk="1" hangingPunct="1"/>
            <a:r>
              <a:rPr lang="en-US" sz="2400" b="1" dirty="0" smtClean="0">
                <a:solidFill>
                  <a:srgbClr val="FF0000"/>
                </a:solidFill>
              </a:rPr>
              <a:t>&lt;BODY&gt;</a:t>
            </a:r>
          </a:p>
          <a:p>
            <a:pPr eaLnBrk="1" hangingPunct="1"/>
            <a:r>
              <a:rPr lang="en-US" sz="2400" b="1" dirty="0" smtClean="0"/>
              <a:t>&lt;h1&gt; &lt;font color=green&gt;Please check one of the following&lt;/font&gt;&lt;/h1&gt;</a:t>
            </a:r>
          </a:p>
          <a:p>
            <a:pPr eaLnBrk="1" hangingPunct="1"/>
            <a:r>
              <a:rPr lang="en-US" sz="2400" b="1" dirty="0" smtClean="0">
                <a:solidFill>
                  <a:srgbClr val="0000CC"/>
                </a:solidFill>
              </a:rPr>
              <a:t>&lt;FORM name="fome3"  Action="</a:t>
            </a:r>
            <a:r>
              <a:rPr lang="en-US" sz="2400" b="1" dirty="0" err="1" smtClean="0">
                <a:solidFill>
                  <a:srgbClr val="0000CC"/>
                </a:solidFill>
              </a:rPr>
              <a:t>url</a:t>
            </a:r>
            <a:r>
              <a:rPr lang="en-US" sz="2400" b="1" dirty="0" smtClean="0">
                <a:solidFill>
                  <a:srgbClr val="0000CC"/>
                </a:solidFill>
              </a:rPr>
              <a:t>"  method="get"&gt;</a:t>
            </a:r>
          </a:p>
          <a:p>
            <a:pPr eaLnBrk="1" hangingPunct="1"/>
            <a:r>
              <a:rPr lang="en-US" sz="2400" b="1" dirty="0" smtClean="0"/>
              <a:t>&lt;font color=red&gt; Select Country: &lt;/font&gt;&lt;BR&gt;</a:t>
            </a:r>
          </a:p>
          <a:p>
            <a:pPr eaLnBrk="1" hangingPunct="1"/>
            <a:r>
              <a:rPr lang="en-US" sz="2400" b="1" dirty="0" smtClean="0">
                <a:solidFill>
                  <a:srgbClr val="FF0000"/>
                </a:solidFill>
              </a:rPr>
              <a:t>BANGLADESH:&lt;INPUT TYPE="</a:t>
            </a:r>
            <a:r>
              <a:rPr lang="en-US" sz="2400" b="1" dirty="0" err="1" smtClean="0">
                <a:solidFill>
                  <a:srgbClr val="FF0000"/>
                </a:solidFill>
              </a:rPr>
              <a:t>CheckBox</a:t>
            </a:r>
            <a:r>
              <a:rPr lang="en-US" sz="2400" b="1" dirty="0" smtClean="0">
                <a:solidFill>
                  <a:srgbClr val="FF0000"/>
                </a:solidFill>
              </a:rPr>
              <a:t>" Name="country"  CHECKED&gt;&lt;BR&gt;</a:t>
            </a:r>
          </a:p>
          <a:p>
            <a:pPr eaLnBrk="1" hangingPunct="1"/>
            <a:r>
              <a:rPr lang="en-US" sz="2400" b="1" dirty="0" smtClean="0">
                <a:solidFill>
                  <a:srgbClr val="0000CC"/>
                </a:solidFill>
              </a:rPr>
              <a:t>INDIA:&lt;INPUT TYPE="</a:t>
            </a:r>
            <a:r>
              <a:rPr lang="en-US" sz="2400" b="1" dirty="0" err="1" smtClean="0">
                <a:solidFill>
                  <a:srgbClr val="0000CC"/>
                </a:solidFill>
              </a:rPr>
              <a:t>CheckBox</a:t>
            </a:r>
            <a:r>
              <a:rPr lang="en-US" sz="2400" b="1" dirty="0" smtClean="0">
                <a:solidFill>
                  <a:srgbClr val="0000CC"/>
                </a:solidFill>
              </a:rPr>
              <a:t>"  Name="country"&gt;&lt;BR&gt;</a:t>
            </a:r>
          </a:p>
          <a:p>
            <a:pPr eaLnBrk="1" hangingPunct="1"/>
            <a:r>
              <a:rPr lang="en-US" sz="2400" b="1" dirty="0" smtClean="0">
                <a:solidFill>
                  <a:srgbClr val="0000CC"/>
                </a:solidFill>
              </a:rPr>
              <a:t>NEPAL:&lt;INPUT TYPE="</a:t>
            </a:r>
            <a:r>
              <a:rPr lang="en-US" sz="2400" b="1" dirty="0" err="1" smtClean="0">
                <a:solidFill>
                  <a:srgbClr val="0000CC"/>
                </a:solidFill>
              </a:rPr>
              <a:t>CheckBox</a:t>
            </a:r>
            <a:r>
              <a:rPr lang="en-US" sz="2400" b="1" dirty="0" smtClean="0">
                <a:solidFill>
                  <a:srgbClr val="0000CC"/>
                </a:solidFill>
              </a:rPr>
              <a:t>" Name="country"&gt;&lt;BR&gt; &lt;BR&gt;</a:t>
            </a:r>
          </a:p>
          <a:p>
            <a:pPr eaLnBrk="1" hangingPunct="1"/>
            <a:r>
              <a:rPr lang="en-US" sz="2400" b="1" dirty="0" smtClean="0"/>
              <a:t>&lt;font color=blue&gt;Select Language:&lt;/font&gt;&lt;BR&gt;</a:t>
            </a:r>
          </a:p>
          <a:p>
            <a:pPr eaLnBrk="1" hangingPunct="1"/>
            <a:r>
              <a:rPr lang="en-US" sz="2400" b="1" dirty="0" smtClean="0">
                <a:solidFill>
                  <a:srgbClr val="009900"/>
                </a:solidFill>
              </a:rPr>
              <a:t>BANGLA:&lt;INPUT TYPE="</a:t>
            </a:r>
            <a:r>
              <a:rPr lang="en-US" sz="2400" b="1" dirty="0" err="1" smtClean="0">
                <a:solidFill>
                  <a:srgbClr val="009900"/>
                </a:solidFill>
              </a:rPr>
              <a:t>CheckBox</a:t>
            </a:r>
            <a:r>
              <a:rPr lang="en-US" sz="2400" b="1" dirty="0" smtClean="0">
                <a:solidFill>
                  <a:srgbClr val="009900"/>
                </a:solidFill>
              </a:rPr>
              <a:t>" Name="language"  CHECKED&gt;&lt;BR&gt; English:&lt;INPUT TYPE="</a:t>
            </a:r>
            <a:r>
              <a:rPr lang="en-US" sz="2400" b="1" dirty="0" err="1" smtClean="0">
                <a:solidFill>
                  <a:srgbClr val="009900"/>
                </a:solidFill>
              </a:rPr>
              <a:t>CheckBox</a:t>
            </a:r>
            <a:r>
              <a:rPr lang="en-US" sz="2400" b="1" dirty="0" smtClean="0">
                <a:solidFill>
                  <a:srgbClr val="009900"/>
                </a:solidFill>
              </a:rPr>
              <a:t>" Name="language"&gt;&lt;BR&gt;</a:t>
            </a:r>
          </a:p>
          <a:p>
            <a:pPr eaLnBrk="1" hangingPunct="1"/>
            <a:r>
              <a:rPr lang="en-US" sz="2400" b="1" dirty="0" smtClean="0">
                <a:solidFill>
                  <a:srgbClr val="009900"/>
                </a:solidFill>
              </a:rPr>
              <a:t>French:&lt;INPUT TYPE="</a:t>
            </a:r>
            <a:r>
              <a:rPr lang="en-US" sz="2400" b="1" dirty="0" err="1" smtClean="0">
                <a:solidFill>
                  <a:srgbClr val="009900"/>
                </a:solidFill>
              </a:rPr>
              <a:t>CheckBox</a:t>
            </a:r>
            <a:r>
              <a:rPr lang="en-US" sz="2400" b="1" dirty="0" smtClean="0">
                <a:solidFill>
                  <a:srgbClr val="009900"/>
                </a:solidFill>
              </a:rPr>
              <a:t>" Name="language"&gt;</a:t>
            </a:r>
            <a:r>
              <a:rPr lang="en-US" sz="2400" b="1" dirty="0" smtClean="0"/>
              <a:t> </a:t>
            </a:r>
            <a:r>
              <a:rPr lang="en-US" sz="2400" b="1" dirty="0" smtClean="0">
                <a:solidFill>
                  <a:srgbClr val="FF0000"/>
                </a:solidFill>
              </a:rPr>
              <a:t>&lt;BR&gt;&lt;/FORM&gt; &lt;/BODY&gt;&lt;/HTML&gt;</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sp>
        <p:nvSpPr>
          <p:cNvPr id="6" name="Slide Number Placeholder 5"/>
          <p:cNvSpPr>
            <a:spLocks noGrp="1"/>
          </p:cNvSpPr>
          <p:nvPr>
            <p:ph type="sldNum" sz="quarter" idx="12"/>
          </p:nvPr>
        </p:nvSpPr>
        <p:spPr/>
        <p:txBody>
          <a:bodyPr/>
          <a:lstStyle/>
          <a:p>
            <a:fld id="{0EEF3326-9BB1-4EF2-8D4C-CE360A701762}" type="slidenum">
              <a:rPr lang="ar-SA"/>
              <a:pPr/>
              <a:t>17</a:t>
            </a:fld>
            <a:endParaRPr lang="en-US"/>
          </a:p>
        </p:txBody>
      </p:sp>
      <p:pic>
        <p:nvPicPr>
          <p:cNvPr id="2" name="Picture 1" descr="C:\Users\Bijan\Desktop\Untitled.png"/>
          <p:cNvPicPr>
            <a:picLocks noChangeAspect="1" noChangeArrowheads="1"/>
          </p:cNvPicPr>
          <p:nvPr/>
        </p:nvPicPr>
        <p:blipFill>
          <a:blip r:embed="rId2"/>
          <a:srcRect/>
          <a:stretch>
            <a:fillRect/>
          </a:stretch>
        </p:blipFill>
        <p:spPr bwMode="auto">
          <a:xfrm>
            <a:off x="914400" y="1419224"/>
            <a:ext cx="7220875" cy="48291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2" name="Rectangle 6"/>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normAutofit fontScale="90000"/>
            <a:flatTx/>
          </a:bodyPr>
          <a:lstStyle/>
          <a:p>
            <a:r>
              <a:rPr lang="en-US" sz="5400" b="1">
                <a:solidFill>
                  <a:srgbClr val="FFFF00"/>
                </a:solidFill>
              </a:rPr>
              <a:t>Radio Button</a:t>
            </a:r>
          </a:p>
        </p:txBody>
      </p:sp>
      <p:sp>
        <p:nvSpPr>
          <p:cNvPr id="111619" name="Rectangle 3"/>
          <p:cNvSpPr>
            <a:spLocks noGrp="1" noChangeArrowheads="1"/>
          </p:cNvSpPr>
          <p:nvPr>
            <p:ph idx="1"/>
          </p:nvPr>
        </p:nvSpPr>
        <p:spPr>
          <a:xfrm>
            <a:off x="685800" y="1143000"/>
            <a:ext cx="7772400" cy="5105400"/>
          </a:xfrm>
          <a:solidFill>
            <a:schemeClr val="accent1"/>
          </a:solidFill>
          <a:ln>
            <a:solidFill>
              <a:srgbClr val="333300"/>
            </a:solidFill>
          </a:ln>
        </p:spPr>
        <p:txBody>
          <a:bodyPr/>
          <a:lstStyle/>
          <a:p>
            <a:pPr>
              <a:lnSpc>
                <a:spcPct val="80000"/>
              </a:lnSpc>
              <a:buClr>
                <a:schemeClr val="accent2"/>
              </a:buClr>
              <a:buFont typeface="Wingdings" pitchFamily="2" charset="2"/>
              <a:buChar char="§"/>
            </a:pPr>
            <a:r>
              <a:rPr lang="en-US" sz="2800" b="1">
                <a:solidFill>
                  <a:srgbClr val="0000FF"/>
                </a:solidFill>
              </a:rPr>
              <a:t>Radio Button</a:t>
            </a:r>
            <a:r>
              <a:rPr lang="en-US" sz="2800" b="1"/>
              <a:t>:</a:t>
            </a:r>
            <a:r>
              <a:rPr lang="en-US" sz="1600"/>
              <a:t> </a:t>
            </a:r>
            <a:r>
              <a:rPr lang="en-US" sz="2200"/>
              <a:t>Radio buttons allow the users to select</a:t>
            </a:r>
          </a:p>
          <a:p>
            <a:pPr>
              <a:lnSpc>
                <a:spcPct val="80000"/>
              </a:lnSpc>
              <a:buClr>
                <a:schemeClr val="accent2"/>
              </a:buClr>
              <a:buFont typeface="Wingdings" pitchFamily="2" charset="2"/>
              <a:buNone/>
            </a:pPr>
            <a:r>
              <a:rPr lang="en-US" sz="2200"/>
              <a:t>only one option.</a:t>
            </a:r>
          </a:p>
          <a:p>
            <a:pPr>
              <a:lnSpc>
                <a:spcPct val="80000"/>
              </a:lnSpc>
              <a:buClr>
                <a:schemeClr val="accent2"/>
              </a:buClr>
              <a:buFont typeface="Wingdings" pitchFamily="2" charset="2"/>
              <a:buNone/>
            </a:pPr>
            <a:r>
              <a:rPr lang="en-US" sz="2200" b="1">
                <a:solidFill>
                  <a:srgbClr val="FF0000"/>
                </a:solidFill>
              </a:rPr>
              <a:t>&lt;INPUT TYPE=“RADIO”&gt;</a:t>
            </a:r>
          </a:p>
          <a:p>
            <a:pPr>
              <a:lnSpc>
                <a:spcPct val="80000"/>
              </a:lnSpc>
              <a:buClr>
                <a:schemeClr val="accent2"/>
              </a:buClr>
              <a:buFont typeface="Wingdings" pitchFamily="2" charset="2"/>
              <a:buNone/>
            </a:pPr>
            <a:r>
              <a:rPr lang="en-US" sz="2200"/>
              <a:t>Browser will display </a:t>
            </a:r>
          </a:p>
          <a:p>
            <a:pPr>
              <a:lnSpc>
                <a:spcPct val="80000"/>
              </a:lnSpc>
              <a:buClr>
                <a:schemeClr val="accent2"/>
              </a:buClr>
              <a:buFont typeface="Wingdings" pitchFamily="2" charset="2"/>
              <a:buNone/>
            </a:pPr>
            <a:endParaRPr lang="en-US" sz="2200"/>
          </a:p>
          <a:p>
            <a:pPr>
              <a:lnSpc>
                <a:spcPct val="80000"/>
              </a:lnSpc>
              <a:buClr>
                <a:schemeClr val="accent2"/>
              </a:buClr>
              <a:buFont typeface="Wingdings" pitchFamily="2" charset="2"/>
              <a:buNone/>
            </a:pPr>
            <a:r>
              <a:rPr lang="en-US" sz="2200"/>
              <a:t>Radio buttons have the following attributes:</a:t>
            </a:r>
          </a:p>
          <a:p>
            <a:pPr>
              <a:lnSpc>
                <a:spcPct val="80000"/>
              </a:lnSpc>
              <a:buClr>
                <a:schemeClr val="accent2"/>
              </a:buClr>
              <a:buFont typeface="Wingdings" pitchFamily="2" charset="2"/>
              <a:buChar char="§"/>
            </a:pPr>
            <a:r>
              <a:rPr lang="en-US" sz="2200" b="1">
                <a:solidFill>
                  <a:srgbClr val="FF0000"/>
                </a:solidFill>
              </a:rPr>
              <a:t>TYPE:</a:t>
            </a:r>
            <a:r>
              <a:rPr lang="en-US" sz="2200"/>
              <a:t> radio.</a:t>
            </a:r>
          </a:p>
          <a:p>
            <a:pPr>
              <a:lnSpc>
                <a:spcPct val="80000"/>
              </a:lnSpc>
              <a:buClr>
                <a:schemeClr val="accent2"/>
              </a:buClr>
              <a:buFont typeface="Wingdings" pitchFamily="2" charset="2"/>
              <a:buChar char="§"/>
            </a:pPr>
            <a:r>
              <a:rPr lang="en-US" sz="2200" b="1">
                <a:solidFill>
                  <a:srgbClr val="FF0000"/>
                </a:solidFill>
              </a:rPr>
              <a:t>CHECKED:</a:t>
            </a:r>
            <a:r>
              <a:rPr lang="en-US" sz="2200"/>
              <a:t> is blank or CHECKED as the initial </a:t>
            </a:r>
          </a:p>
          <a:p>
            <a:pPr>
              <a:lnSpc>
                <a:spcPct val="80000"/>
              </a:lnSpc>
              <a:buClr>
                <a:schemeClr val="accent2"/>
              </a:buClr>
              <a:buFont typeface="Wingdings" pitchFamily="2" charset="2"/>
              <a:buNone/>
            </a:pPr>
            <a:r>
              <a:rPr lang="en-US" sz="2200"/>
              <a:t>                        status. Only one radio button can be </a:t>
            </a:r>
          </a:p>
          <a:p>
            <a:pPr>
              <a:lnSpc>
                <a:spcPct val="80000"/>
              </a:lnSpc>
              <a:buClr>
                <a:schemeClr val="accent2"/>
              </a:buClr>
              <a:buFont typeface="Wingdings" pitchFamily="2" charset="2"/>
              <a:buNone/>
            </a:pPr>
            <a:r>
              <a:rPr lang="en-US" sz="2200"/>
              <a:t>                         checked</a:t>
            </a:r>
          </a:p>
          <a:p>
            <a:pPr>
              <a:lnSpc>
                <a:spcPct val="80000"/>
              </a:lnSpc>
              <a:buClr>
                <a:schemeClr val="accent2"/>
              </a:buClr>
              <a:buFont typeface="Wingdings" pitchFamily="2" charset="2"/>
              <a:buChar char="§"/>
            </a:pPr>
            <a:r>
              <a:rPr lang="en-US" sz="2400" b="1">
                <a:solidFill>
                  <a:srgbClr val="FF0000"/>
                </a:solidFill>
              </a:rPr>
              <a:t>NAME:</a:t>
            </a:r>
            <a:r>
              <a:rPr lang="en-US" sz="2200"/>
              <a:t> is the name of the variable to be sent to the </a:t>
            </a:r>
          </a:p>
          <a:p>
            <a:pPr>
              <a:lnSpc>
                <a:spcPct val="80000"/>
              </a:lnSpc>
              <a:buClr>
                <a:schemeClr val="accent2"/>
              </a:buClr>
              <a:buFont typeface="Wingdings" pitchFamily="2" charset="2"/>
              <a:buNone/>
            </a:pPr>
            <a:r>
              <a:rPr lang="en-US" sz="2200"/>
              <a:t>                 CGI application.</a:t>
            </a:r>
          </a:p>
          <a:p>
            <a:pPr>
              <a:lnSpc>
                <a:spcPct val="80000"/>
              </a:lnSpc>
              <a:buClr>
                <a:schemeClr val="accent2"/>
              </a:buClr>
              <a:buFont typeface="Wingdings" pitchFamily="2" charset="2"/>
              <a:buChar char="§"/>
            </a:pPr>
            <a:r>
              <a:rPr lang="en-US" sz="2200" b="1">
                <a:solidFill>
                  <a:srgbClr val="FF0000"/>
                </a:solidFill>
              </a:rPr>
              <a:t>VALUE:</a:t>
            </a:r>
            <a:r>
              <a:rPr lang="en-US" sz="2200"/>
              <a:t> usually has a set value.</a:t>
            </a:r>
          </a:p>
          <a:p>
            <a:pPr>
              <a:lnSpc>
                <a:spcPct val="80000"/>
              </a:lnSpc>
              <a:buClr>
                <a:schemeClr val="accent2"/>
              </a:buClr>
              <a:buFont typeface="Wingdings" pitchFamily="2" charset="2"/>
              <a:buNone/>
            </a:pPr>
            <a:endParaRPr lang="en-US" sz="2200"/>
          </a:p>
        </p:txBody>
      </p:sp>
      <p:sp>
        <p:nvSpPr>
          <p:cNvPr id="7" name="Slide Number Placeholder 5"/>
          <p:cNvSpPr>
            <a:spLocks noGrp="1"/>
          </p:cNvSpPr>
          <p:nvPr>
            <p:ph type="sldNum" sz="quarter" idx="12"/>
          </p:nvPr>
        </p:nvSpPr>
        <p:spPr/>
        <p:txBody>
          <a:bodyPr/>
          <a:lstStyle/>
          <a:p>
            <a:fld id="{17151A9E-DDE5-4202-895B-AABC98ACCC6A}" type="slidenum">
              <a:rPr lang="ar-SA"/>
              <a:pPr/>
              <a:t>18</a:t>
            </a:fld>
            <a:endParaRPr lang="en-US"/>
          </a:p>
        </p:txBody>
      </p:sp>
      <p:graphicFrame>
        <p:nvGraphicFramePr>
          <p:cNvPr id="111620" name="Object 4"/>
          <p:cNvGraphicFramePr>
            <a:graphicFrameLocks noChangeAspect="1"/>
          </p:cNvGraphicFramePr>
          <p:nvPr/>
        </p:nvGraphicFramePr>
        <p:xfrm>
          <a:off x="4191000" y="2209800"/>
          <a:ext cx="609600" cy="576263"/>
        </p:xfrm>
        <a:graphic>
          <a:graphicData uri="http://schemas.openxmlformats.org/presentationml/2006/ole">
            <mc:AlternateContent xmlns:mc="http://schemas.openxmlformats.org/markup-compatibility/2006">
              <mc:Choice xmlns:v="urn:schemas-microsoft-com:vml" Requires="v">
                <p:oleObj spid="_x0000_s4099" name="Bitmap Image" r:id="rId3" imgW="181096" imgH="171338" progId="PBrush">
                  <p:embed/>
                </p:oleObj>
              </mc:Choice>
              <mc:Fallback>
                <p:oleObj name="Bitmap Image" r:id="rId3" imgW="181096" imgH="171338"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209800"/>
                        <a:ext cx="60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6CC626A-7646-4580-830B-7F73CA40A8AB}" type="slidenum">
              <a:rPr lang="ar-SA"/>
              <a:pPr/>
              <a:t>19</a:t>
            </a:fld>
            <a:endParaRPr lang="en-US"/>
          </a:p>
        </p:txBody>
      </p:sp>
      <p:sp>
        <p:nvSpPr>
          <p:cNvPr id="112650" name="Rectangle 10"/>
          <p:cNvSpPr>
            <a:spLocks noChangeArrowheads="1"/>
          </p:cNvSpPr>
          <p:nvPr/>
        </p:nvSpPr>
        <p:spPr bwMode="auto">
          <a:xfrm>
            <a:off x="152400" y="0"/>
            <a:ext cx="8839200" cy="6001643"/>
          </a:xfrm>
          <a:prstGeom prst="rect">
            <a:avLst/>
          </a:prstGeom>
          <a:solidFill>
            <a:schemeClr val="accent1"/>
          </a:solidFill>
          <a:ln w="9525">
            <a:noFill/>
            <a:miter lim="800000"/>
            <a:headEnd/>
            <a:tailEnd/>
          </a:ln>
          <a:effectLst/>
        </p:spPr>
        <p:txBody>
          <a:bodyPr>
            <a:spAutoFit/>
          </a:bodyPr>
          <a:lstStyle/>
          <a:p>
            <a:pPr eaLnBrk="1" hangingPunct="1"/>
            <a:r>
              <a:rPr lang="en-US" sz="2400" b="1" dirty="0">
                <a:solidFill>
                  <a:srgbClr val="FF0000"/>
                </a:solidFill>
              </a:rPr>
              <a:t>&lt;HTML&gt; &lt;HEAD&gt;&lt;TITLE&gt;</a:t>
            </a:r>
            <a:r>
              <a:rPr lang="en-US" sz="2400" b="1" dirty="0" err="1">
                <a:solidFill>
                  <a:srgbClr val="FF0000"/>
                </a:solidFill>
              </a:rPr>
              <a:t>CheckBoxType</a:t>
            </a:r>
            <a:r>
              <a:rPr lang="en-US" sz="2400" b="1" dirty="0">
                <a:solidFill>
                  <a:srgbClr val="FF0000"/>
                </a:solidFill>
              </a:rPr>
              <a:t>&lt;/TITLE&gt; &lt;/HEAD&gt;</a:t>
            </a:r>
          </a:p>
          <a:p>
            <a:pPr eaLnBrk="1" hangingPunct="1"/>
            <a:r>
              <a:rPr lang="en-US" sz="2400" b="1" dirty="0">
                <a:solidFill>
                  <a:srgbClr val="FF0000"/>
                </a:solidFill>
              </a:rPr>
              <a:t>&lt;BODY&gt;</a:t>
            </a:r>
          </a:p>
          <a:p>
            <a:pPr eaLnBrk="1" hangingPunct="1"/>
            <a:r>
              <a:rPr lang="en-US" sz="2400" b="1" dirty="0"/>
              <a:t>&lt;h1&gt; &lt;font color=green&gt;Please check one of the following&lt;/font&gt;&lt;/h1&gt;</a:t>
            </a:r>
          </a:p>
          <a:p>
            <a:pPr eaLnBrk="1" hangingPunct="1"/>
            <a:r>
              <a:rPr lang="en-US" sz="2400" b="1" dirty="0">
                <a:solidFill>
                  <a:srgbClr val="0000CC"/>
                </a:solidFill>
              </a:rPr>
              <a:t>&lt;FORM name="fome3"  Action="</a:t>
            </a:r>
            <a:r>
              <a:rPr lang="en-US" sz="2400" b="1" dirty="0" err="1">
                <a:solidFill>
                  <a:srgbClr val="0000CC"/>
                </a:solidFill>
              </a:rPr>
              <a:t>url</a:t>
            </a:r>
            <a:r>
              <a:rPr lang="en-US" sz="2400" b="1" dirty="0">
                <a:solidFill>
                  <a:srgbClr val="0000CC"/>
                </a:solidFill>
              </a:rPr>
              <a:t>"  method="get"&gt;</a:t>
            </a:r>
          </a:p>
          <a:p>
            <a:pPr eaLnBrk="1" hangingPunct="1"/>
            <a:r>
              <a:rPr lang="en-US" sz="2400" b="1" dirty="0"/>
              <a:t>&lt;font color=red&gt; Select Country: &lt;/font&gt;&lt;BR&gt;</a:t>
            </a:r>
          </a:p>
          <a:p>
            <a:pPr eaLnBrk="1" hangingPunct="1"/>
            <a:r>
              <a:rPr lang="en-US" sz="2400" b="1" dirty="0" smtClean="0">
                <a:solidFill>
                  <a:srgbClr val="FF0000"/>
                </a:solidFill>
              </a:rPr>
              <a:t>BANGLADESH:&lt;</a:t>
            </a:r>
            <a:r>
              <a:rPr lang="en-US" sz="2400" b="1" dirty="0">
                <a:solidFill>
                  <a:srgbClr val="FF0000"/>
                </a:solidFill>
              </a:rPr>
              <a:t>INPUT TYPE= "RADIO"  Name="country"  CHECKED&gt;&lt;BR&gt;</a:t>
            </a:r>
          </a:p>
          <a:p>
            <a:pPr eaLnBrk="1" hangingPunct="1"/>
            <a:r>
              <a:rPr lang="en-US" sz="2400" b="1" dirty="0" smtClean="0">
                <a:solidFill>
                  <a:srgbClr val="0000CC"/>
                </a:solidFill>
              </a:rPr>
              <a:t>INDIA:&lt;INPUT </a:t>
            </a:r>
            <a:r>
              <a:rPr lang="en-US" sz="2400" b="1" dirty="0">
                <a:solidFill>
                  <a:srgbClr val="0000CC"/>
                </a:solidFill>
              </a:rPr>
              <a:t>TYPE="</a:t>
            </a:r>
            <a:r>
              <a:rPr lang="en-US" sz="2400" b="1" dirty="0" smtClean="0">
                <a:solidFill>
                  <a:srgbClr val="FF0000"/>
                </a:solidFill>
              </a:rPr>
              <a:t>RADIO</a:t>
            </a:r>
            <a:r>
              <a:rPr lang="en-US" sz="2400" b="1" dirty="0" smtClean="0">
                <a:solidFill>
                  <a:srgbClr val="0000CC"/>
                </a:solidFill>
              </a:rPr>
              <a:t>"  </a:t>
            </a:r>
            <a:r>
              <a:rPr lang="en-US" sz="2400" b="1" dirty="0">
                <a:solidFill>
                  <a:srgbClr val="0000CC"/>
                </a:solidFill>
              </a:rPr>
              <a:t>Name="country"&gt;&lt;BR&gt;</a:t>
            </a:r>
          </a:p>
          <a:p>
            <a:pPr eaLnBrk="1" hangingPunct="1"/>
            <a:r>
              <a:rPr lang="en-US" sz="2400" b="1" dirty="0" smtClean="0">
                <a:solidFill>
                  <a:srgbClr val="0000CC"/>
                </a:solidFill>
              </a:rPr>
              <a:t>NEPAL:&lt;</a:t>
            </a:r>
            <a:r>
              <a:rPr lang="en-US" sz="2400" b="1" dirty="0">
                <a:solidFill>
                  <a:srgbClr val="0000CC"/>
                </a:solidFill>
              </a:rPr>
              <a:t>INPUT TYPE="</a:t>
            </a:r>
            <a:r>
              <a:rPr lang="en-US" sz="2400" b="1" dirty="0">
                <a:solidFill>
                  <a:srgbClr val="FF0000"/>
                </a:solidFill>
              </a:rPr>
              <a:t>RADIO</a:t>
            </a:r>
            <a:r>
              <a:rPr lang="en-US" sz="2400" b="1" dirty="0">
                <a:solidFill>
                  <a:srgbClr val="0000CC"/>
                </a:solidFill>
              </a:rPr>
              <a:t>"  Name="country"&gt;&lt;BR&gt; &lt;BR&gt;</a:t>
            </a:r>
          </a:p>
          <a:p>
            <a:pPr eaLnBrk="1" hangingPunct="1"/>
            <a:r>
              <a:rPr lang="en-US" sz="2400" b="1" dirty="0"/>
              <a:t>&lt;font color=blue&gt;Select Language:&lt;/font&gt;&lt;BR&gt;</a:t>
            </a:r>
          </a:p>
          <a:p>
            <a:pPr eaLnBrk="1" hangingPunct="1"/>
            <a:r>
              <a:rPr lang="en-US" sz="2400" b="1" dirty="0" smtClean="0">
                <a:solidFill>
                  <a:srgbClr val="009900"/>
                </a:solidFill>
              </a:rPr>
              <a:t>BANGLA:&lt;</a:t>
            </a:r>
            <a:r>
              <a:rPr lang="en-US" sz="2400" b="1" dirty="0">
                <a:solidFill>
                  <a:srgbClr val="009900"/>
                </a:solidFill>
              </a:rPr>
              <a:t>INPUT TYPE="</a:t>
            </a:r>
            <a:r>
              <a:rPr lang="en-US" sz="2400" b="1" dirty="0">
                <a:solidFill>
                  <a:srgbClr val="FF0000"/>
                </a:solidFill>
              </a:rPr>
              <a:t>RADIO</a:t>
            </a:r>
            <a:r>
              <a:rPr lang="en-US" sz="2400" b="1" dirty="0">
                <a:solidFill>
                  <a:srgbClr val="009900"/>
                </a:solidFill>
              </a:rPr>
              <a:t>"  Name="language"  CHECKED&gt;&lt;BR&gt; English:&lt;INPUT TYPE</a:t>
            </a:r>
            <a:r>
              <a:rPr lang="en-US" sz="2400" b="1" dirty="0" smtClean="0">
                <a:solidFill>
                  <a:srgbClr val="009900"/>
                </a:solidFill>
              </a:rPr>
              <a:t>="</a:t>
            </a:r>
            <a:r>
              <a:rPr lang="en-US" sz="2400" b="1" dirty="0" smtClean="0">
                <a:solidFill>
                  <a:srgbClr val="FF0000"/>
                </a:solidFill>
              </a:rPr>
              <a:t>RADIO</a:t>
            </a:r>
            <a:r>
              <a:rPr lang="en-US" sz="2400" b="1" dirty="0" smtClean="0">
                <a:solidFill>
                  <a:srgbClr val="009900"/>
                </a:solidFill>
              </a:rPr>
              <a:t>" </a:t>
            </a:r>
            <a:r>
              <a:rPr lang="en-US" sz="2400" b="1" dirty="0">
                <a:solidFill>
                  <a:srgbClr val="009900"/>
                </a:solidFill>
              </a:rPr>
              <a:t>Name="language"&gt;&lt;BR&gt;</a:t>
            </a:r>
          </a:p>
          <a:p>
            <a:pPr eaLnBrk="1" hangingPunct="1"/>
            <a:r>
              <a:rPr lang="en-US" sz="2400" b="1" dirty="0">
                <a:solidFill>
                  <a:srgbClr val="009900"/>
                </a:solidFill>
              </a:rPr>
              <a:t>French:&lt;INPUT TYPE</a:t>
            </a:r>
            <a:r>
              <a:rPr lang="en-US" sz="2400" b="1" dirty="0" smtClean="0">
                <a:solidFill>
                  <a:srgbClr val="009900"/>
                </a:solidFill>
              </a:rPr>
              <a:t>="</a:t>
            </a:r>
            <a:r>
              <a:rPr lang="en-US" sz="2400" b="1" dirty="0" smtClean="0">
                <a:solidFill>
                  <a:srgbClr val="FF0000"/>
                </a:solidFill>
              </a:rPr>
              <a:t>RADIO</a:t>
            </a:r>
            <a:r>
              <a:rPr lang="en-US" sz="2400" b="1" dirty="0" smtClean="0">
                <a:solidFill>
                  <a:srgbClr val="009900"/>
                </a:solidFill>
              </a:rPr>
              <a:t>"  </a:t>
            </a:r>
            <a:r>
              <a:rPr lang="en-US" sz="2400" b="1" dirty="0">
                <a:solidFill>
                  <a:srgbClr val="009900"/>
                </a:solidFill>
              </a:rPr>
              <a:t>Name="language"&gt;</a:t>
            </a:r>
            <a:r>
              <a:rPr lang="en-US" sz="2400" b="1" dirty="0"/>
              <a:t> </a:t>
            </a:r>
            <a:r>
              <a:rPr lang="en-US" sz="2400" b="1" dirty="0">
                <a:solidFill>
                  <a:srgbClr val="FF0000"/>
                </a:solidFill>
              </a:rPr>
              <a:t>&lt;BR&gt;&lt;/FORM&gt; &lt;/BODY&gt;&lt;/HTML&gt;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0"/>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normAutofit fontScale="90000"/>
            <a:flatTx/>
          </a:bodyPr>
          <a:lstStyle/>
          <a:p>
            <a:r>
              <a:rPr lang="en-US" sz="6000" b="1">
                <a:solidFill>
                  <a:srgbClr val="FFFF00"/>
                </a:solidFill>
                <a:latin typeface="Perpetua Titling MT" pitchFamily="18" charset="0"/>
              </a:rPr>
              <a:t>Forms</a:t>
            </a:r>
          </a:p>
        </p:txBody>
      </p:sp>
      <p:sp>
        <p:nvSpPr>
          <p:cNvPr id="102403" name="Rectangle 3"/>
          <p:cNvSpPr>
            <a:spLocks noGrp="1" noChangeArrowheads="1"/>
          </p:cNvSpPr>
          <p:nvPr>
            <p:ph idx="1"/>
          </p:nvPr>
        </p:nvSpPr>
        <p:spPr>
          <a:xfrm>
            <a:off x="685800" y="1066800"/>
            <a:ext cx="7772400" cy="5638800"/>
          </a:xfrm>
          <a:solidFill>
            <a:schemeClr val="accent1"/>
          </a:solidFill>
        </p:spPr>
        <p:txBody>
          <a:bodyPr/>
          <a:lstStyle/>
          <a:p>
            <a:pPr marL="609600" indent="-609600">
              <a:buClr>
                <a:schemeClr val="accent2"/>
              </a:buClr>
              <a:buFont typeface="Wingdings" pitchFamily="2" charset="2"/>
              <a:buChar char="§"/>
            </a:pPr>
            <a:r>
              <a:rPr lang="en-US" sz="2000" dirty="0"/>
              <a:t>Forms add the ability to web pages to not only provide the person viewing the document with dynamic information but also to obtain information from the person viewing it, and process the information.</a:t>
            </a:r>
          </a:p>
          <a:p>
            <a:pPr marL="609600" indent="-609600">
              <a:buClr>
                <a:schemeClr val="accent2"/>
              </a:buClr>
              <a:buFont typeface="Wingdings" pitchFamily="2" charset="2"/>
              <a:buNone/>
            </a:pPr>
            <a:r>
              <a:rPr lang="en-US" sz="2000" b="1" i="1" dirty="0"/>
              <a:t>Objectives:</a:t>
            </a:r>
          </a:p>
          <a:p>
            <a:pPr marL="609600" indent="-609600">
              <a:buClr>
                <a:schemeClr val="accent2"/>
              </a:buClr>
              <a:buFont typeface="Wingdings" pitchFamily="2" charset="2"/>
              <a:buNone/>
            </a:pPr>
            <a:r>
              <a:rPr lang="en-US" sz="2000" dirty="0"/>
              <a:t>Upon completing this section, you should be able to</a:t>
            </a:r>
          </a:p>
          <a:p>
            <a:pPr marL="609600" indent="-609600">
              <a:buClr>
                <a:schemeClr val="accent2"/>
              </a:buClr>
              <a:buFont typeface="Wingdings" pitchFamily="2" charset="2"/>
              <a:buAutoNum type="arabicPeriod"/>
            </a:pPr>
            <a:r>
              <a:rPr lang="en-US" sz="2000" dirty="0"/>
              <a:t>Create a FORM.</a:t>
            </a:r>
          </a:p>
          <a:p>
            <a:pPr marL="609600" indent="-609600">
              <a:buClr>
                <a:schemeClr val="accent2"/>
              </a:buClr>
              <a:buFont typeface="Wingdings" pitchFamily="2" charset="2"/>
              <a:buAutoNum type="arabicPeriod"/>
            </a:pPr>
            <a:r>
              <a:rPr lang="en-US" sz="2000" dirty="0"/>
              <a:t>Add elements to a FORM.</a:t>
            </a:r>
          </a:p>
          <a:p>
            <a:pPr marL="609600" indent="-609600">
              <a:buClr>
                <a:schemeClr val="accent2"/>
              </a:buClr>
              <a:buFont typeface="Wingdings" pitchFamily="2" charset="2"/>
              <a:buAutoNum type="arabicPeriod"/>
            </a:pPr>
            <a:r>
              <a:rPr lang="en-US" sz="2000" dirty="0"/>
              <a:t>Define CGI </a:t>
            </a:r>
            <a:r>
              <a:rPr lang="en-US" dirty="0"/>
              <a:t>(Common Gateway Interface).</a:t>
            </a:r>
            <a:endParaRPr lang="en-US" sz="2000" dirty="0"/>
          </a:p>
          <a:p>
            <a:pPr marL="609600" indent="-609600">
              <a:buClr>
                <a:schemeClr val="accent2"/>
              </a:buClr>
              <a:buFont typeface="Wingdings" pitchFamily="2" charset="2"/>
              <a:buAutoNum type="arabicPeriod"/>
            </a:pPr>
            <a:r>
              <a:rPr lang="en-US" sz="2000" dirty="0"/>
              <a:t>Describe the purpose of a CGI Application.</a:t>
            </a:r>
          </a:p>
          <a:p>
            <a:pPr marL="609600" indent="-609600">
              <a:buClr>
                <a:schemeClr val="accent2"/>
              </a:buClr>
              <a:buFont typeface="Wingdings" pitchFamily="2" charset="2"/>
              <a:buAutoNum type="arabicPeriod"/>
            </a:pPr>
            <a:r>
              <a:rPr lang="en-US" sz="2000" dirty="0"/>
              <a:t>Specify an action for the </a:t>
            </a:r>
            <a:r>
              <a:rPr lang="en-US" sz="2000" dirty="0" smtClean="0"/>
              <a:t>FORM.</a:t>
            </a:r>
          </a:p>
          <a:p>
            <a:pPr marL="609600" indent="-609600">
              <a:buClr>
                <a:schemeClr val="accent2"/>
              </a:buClr>
              <a:buFont typeface="Wingdings" pitchFamily="2" charset="2"/>
              <a:buAutoNum type="arabicPeriod"/>
            </a:pPr>
            <a:r>
              <a:rPr lang="en-US" sz="2000" dirty="0" smtClean="0"/>
              <a:t>Forms </a:t>
            </a:r>
            <a:r>
              <a:rPr lang="en-US" sz="2000" dirty="0"/>
              <a:t>work in all </a:t>
            </a:r>
            <a:r>
              <a:rPr lang="en-US" sz="2000" dirty="0" smtClean="0"/>
              <a:t>browsers.</a:t>
            </a:r>
          </a:p>
          <a:p>
            <a:pPr marL="609600" indent="-609600">
              <a:buClr>
                <a:schemeClr val="accent2"/>
              </a:buClr>
              <a:buFont typeface="Wingdings" pitchFamily="2" charset="2"/>
              <a:buAutoNum type="arabicPeriod"/>
            </a:pPr>
            <a:r>
              <a:rPr lang="en-US" sz="2000" dirty="0" smtClean="0"/>
              <a:t>Forms </a:t>
            </a:r>
            <a:r>
              <a:rPr lang="en-US" sz="2000" dirty="0"/>
              <a:t>are Platform Independent.</a:t>
            </a:r>
          </a:p>
        </p:txBody>
      </p:sp>
      <p:sp>
        <p:nvSpPr>
          <p:cNvPr id="6" name="Slide Number Placeholder 5"/>
          <p:cNvSpPr>
            <a:spLocks noGrp="1"/>
          </p:cNvSpPr>
          <p:nvPr>
            <p:ph type="sldNum" sz="quarter" idx="12"/>
          </p:nvPr>
        </p:nvSpPr>
        <p:spPr/>
        <p:txBody>
          <a:bodyPr>
            <a:normAutofit/>
          </a:bodyPr>
          <a:lstStyle/>
          <a:p>
            <a:fld id="{8DDF5E13-4292-4182-BEE7-EC2728E2CFED}" type="slidenum">
              <a:rPr lang="ar-SA"/>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BE1C724-BF05-4D79-9A9A-A5ACB4B2541C}" type="slidenum">
              <a:rPr lang="ar-SA"/>
              <a:pPr/>
              <a:t>20</a:t>
            </a:fld>
            <a:endParaRPr lang="en-US"/>
          </a:p>
        </p:txBody>
      </p:sp>
      <p:pic>
        <p:nvPicPr>
          <p:cNvPr id="2" name="Picture 1" descr="C:\Users\Bijan\Desktop\Untitled.png"/>
          <p:cNvPicPr>
            <a:picLocks noChangeAspect="1" noChangeArrowheads="1"/>
          </p:cNvPicPr>
          <p:nvPr/>
        </p:nvPicPr>
        <p:blipFill>
          <a:blip r:embed="rId2"/>
          <a:srcRect/>
          <a:stretch>
            <a:fillRect/>
          </a:stretch>
        </p:blipFill>
        <p:spPr bwMode="auto">
          <a:xfrm>
            <a:off x="685800" y="381000"/>
            <a:ext cx="7924800" cy="597170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35C8E42-99F1-42CB-AF29-B02B6179DCAF}" type="slidenum">
              <a:rPr lang="ar-SA"/>
              <a:pPr/>
              <a:t>21</a:t>
            </a:fld>
            <a:endParaRPr lang="en-US"/>
          </a:p>
        </p:txBody>
      </p:sp>
      <p:sp>
        <p:nvSpPr>
          <p:cNvPr id="177156" name="Rectangle 4"/>
          <p:cNvSpPr>
            <a:spLocks noChangeArrowheads="1"/>
          </p:cNvSpPr>
          <p:nvPr/>
        </p:nvSpPr>
        <p:spPr bwMode="auto">
          <a:xfrm>
            <a:off x="457200" y="228600"/>
            <a:ext cx="8991600" cy="5995988"/>
          </a:xfrm>
          <a:prstGeom prst="rect">
            <a:avLst/>
          </a:prstGeom>
          <a:noFill/>
          <a:ln w="9525">
            <a:noFill/>
            <a:miter lim="800000"/>
            <a:headEnd/>
            <a:tailEnd/>
          </a:ln>
          <a:effectLst/>
        </p:spPr>
        <p:txBody>
          <a:bodyPr>
            <a:spAutoFit/>
          </a:bodyPr>
          <a:lstStyle/>
          <a:p>
            <a:pPr eaLnBrk="1" hangingPunct="1"/>
            <a:r>
              <a:rPr lang="en-US" sz="2400" b="1" dirty="0">
                <a:solidFill>
                  <a:srgbClr val="0000CC"/>
                </a:solidFill>
              </a:rPr>
              <a:t>&lt;HTML&gt;&lt;HEAD&gt;</a:t>
            </a:r>
          </a:p>
          <a:p>
            <a:pPr eaLnBrk="1" hangingPunct="1"/>
            <a:r>
              <a:rPr lang="en-US" sz="2400" b="1" dirty="0">
                <a:solidFill>
                  <a:srgbClr val="0000CC"/>
                </a:solidFill>
              </a:rPr>
              <a:t>&lt;TITLE&gt;</a:t>
            </a:r>
            <a:r>
              <a:rPr lang="en-US" sz="2400" b="1" dirty="0" err="1">
                <a:solidFill>
                  <a:srgbClr val="0000CC"/>
                </a:solidFill>
              </a:rPr>
              <a:t>RADIOBox</a:t>
            </a:r>
            <a:r>
              <a:rPr lang="en-US" sz="2400" b="1" dirty="0">
                <a:solidFill>
                  <a:srgbClr val="0000CC"/>
                </a:solidFill>
              </a:rPr>
              <a:t>&lt;/TITLE&gt; &lt;/HEAD&gt;</a:t>
            </a:r>
          </a:p>
          <a:p>
            <a:pPr eaLnBrk="1" hangingPunct="1"/>
            <a:r>
              <a:rPr lang="en-US" sz="2400" b="1" dirty="0">
                <a:solidFill>
                  <a:srgbClr val="0000CC"/>
                </a:solidFill>
              </a:rPr>
              <a:t>&lt;BODY&gt;</a:t>
            </a:r>
          </a:p>
          <a:p>
            <a:pPr eaLnBrk="1" hangingPunct="1"/>
            <a:r>
              <a:rPr lang="en-US" sz="2400" b="1" dirty="0">
                <a:solidFill>
                  <a:srgbClr val="FF0000"/>
                </a:solidFill>
              </a:rPr>
              <a:t>Form #1:</a:t>
            </a:r>
          </a:p>
          <a:p>
            <a:pPr eaLnBrk="1" hangingPunct="1"/>
            <a:r>
              <a:rPr lang="en-US" sz="2400" b="1" dirty="0"/>
              <a:t>&lt;FORM&gt;</a:t>
            </a:r>
          </a:p>
          <a:p>
            <a:pPr eaLnBrk="1" hangingPunct="1"/>
            <a:r>
              <a:rPr lang="en-US" sz="2400" b="1" dirty="0"/>
              <a:t>  &lt;INPUT TYPE="radio" NAME="choice" VALUE="one"&gt; Yes.</a:t>
            </a:r>
          </a:p>
          <a:p>
            <a:pPr eaLnBrk="1" hangingPunct="1"/>
            <a:r>
              <a:rPr lang="en-US" sz="2400" b="1" dirty="0"/>
              <a:t>   &lt;INPUT TYPE="radio" NAME="choice" VALUE="two"&gt; No.</a:t>
            </a:r>
          </a:p>
          <a:p>
            <a:pPr eaLnBrk="1" hangingPunct="1"/>
            <a:r>
              <a:rPr lang="en-US" sz="2400" b="1" dirty="0"/>
              <a:t>&lt;/FORM&gt;</a:t>
            </a:r>
          </a:p>
          <a:p>
            <a:pPr eaLnBrk="1" hangingPunct="1"/>
            <a:r>
              <a:rPr lang="en-US" sz="2800" b="1" dirty="0"/>
              <a:t>&lt;HR color=red size="10" &gt;</a:t>
            </a:r>
          </a:p>
          <a:p>
            <a:pPr eaLnBrk="1" hangingPunct="1"/>
            <a:r>
              <a:rPr lang="en-US" sz="2400" b="1" dirty="0">
                <a:solidFill>
                  <a:srgbClr val="FF0000"/>
                </a:solidFill>
              </a:rPr>
              <a:t>Form #2:</a:t>
            </a:r>
          </a:p>
          <a:p>
            <a:pPr eaLnBrk="1" hangingPunct="1"/>
            <a:r>
              <a:rPr lang="en-US" sz="2400" b="1" dirty="0"/>
              <a:t>&lt;FORM&gt;</a:t>
            </a:r>
          </a:p>
          <a:p>
            <a:pPr eaLnBrk="1" hangingPunct="1"/>
            <a:r>
              <a:rPr lang="en-US" sz="2400" b="1" dirty="0"/>
              <a:t>      &lt;INPUT TYPE="radio" NAME="choice" VALUE="three" CHECKED&gt; Yes.</a:t>
            </a:r>
          </a:p>
          <a:p>
            <a:pPr eaLnBrk="1" hangingPunct="1"/>
            <a:r>
              <a:rPr lang="en-US" sz="2400" b="1" dirty="0"/>
              <a:t>   &lt;INPUT TYPE="radio" NAME="choice" VALUE="four"&gt; No.</a:t>
            </a:r>
          </a:p>
          <a:p>
            <a:pPr eaLnBrk="1" hangingPunct="1"/>
            <a:r>
              <a:rPr lang="en-US" sz="2400" b="1" dirty="0"/>
              <a:t>&lt;/FORM&gt;</a:t>
            </a:r>
          </a:p>
          <a:p>
            <a:pPr eaLnBrk="1" hangingPunct="1"/>
            <a:r>
              <a:rPr lang="en-US" sz="2400" b="1" dirty="0"/>
              <a:t>&lt;/BODY&gt;&lt;/HTML&gt;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Rectangle 4"/>
          <p:cNvSpPr>
            <a:spLocks noGrp="1" noChangeArrowheads="1"/>
          </p:cNvSpPr>
          <p:nvPr>
            <p:ph type="title"/>
          </p:nvPr>
        </p:nvSpPr>
        <p:spPr>
          <a:xfrm>
            <a:off x="6096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Output</a:t>
            </a:r>
          </a:p>
        </p:txBody>
      </p:sp>
      <p:sp>
        <p:nvSpPr>
          <p:cNvPr id="6" name="Slide Number Placeholder 5"/>
          <p:cNvSpPr>
            <a:spLocks noGrp="1"/>
          </p:cNvSpPr>
          <p:nvPr>
            <p:ph type="sldNum" sz="quarter" idx="12"/>
          </p:nvPr>
        </p:nvSpPr>
        <p:spPr/>
        <p:txBody>
          <a:bodyPr/>
          <a:lstStyle/>
          <a:p>
            <a:fld id="{D7F4E9B0-7E54-408A-AA9D-09B635CB5AA5}" type="slidenum">
              <a:rPr lang="ar-SA"/>
              <a:pPr/>
              <a:t>22</a:t>
            </a:fld>
            <a:endParaRPr lang="en-US"/>
          </a:p>
        </p:txBody>
      </p:sp>
      <p:pic>
        <p:nvPicPr>
          <p:cNvPr id="32769" name="Picture 1" descr="C:\Users\Bijan\Desktop\Untitled.png"/>
          <p:cNvPicPr>
            <a:picLocks noChangeAspect="1" noChangeArrowheads="1"/>
          </p:cNvPicPr>
          <p:nvPr/>
        </p:nvPicPr>
        <p:blipFill>
          <a:blip r:embed="rId2"/>
          <a:srcRect/>
          <a:stretch>
            <a:fillRect/>
          </a:stretch>
        </p:blipFill>
        <p:spPr bwMode="auto">
          <a:xfrm>
            <a:off x="457200" y="1143000"/>
            <a:ext cx="8152278" cy="48768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0" name="Rectangle 6"/>
          <p:cNvSpPr>
            <a:spLocks noGrp="1" noChangeArrowheads="1"/>
          </p:cNvSpPr>
          <p:nvPr>
            <p:ph type="title"/>
          </p:nvPr>
        </p:nvSpPr>
        <p:spPr>
          <a:xfrm>
            <a:off x="606425" y="274638"/>
            <a:ext cx="793115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Push Button</a:t>
            </a:r>
          </a:p>
        </p:txBody>
      </p:sp>
      <p:sp>
        <p:nvSpPr>
          <p:cNvPr id="113667" name="Rectangle 3"/>
          <p:cNvSpPr>
            <a:spLocks noGrp="1" noChangeArrowheads="1"/>
          </p:cNvSpPr>
          <p:nvPr>
            <p:ph idx="1"/>
          </p:nvPr>
        </p:nvSpPr>
        <p:spPr>
          <a:xfrm>
            <a:off x="685800" y="1371600"/>
            <a:ext cx="7772400" cy="46482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Push Button:</a:t>
            </a:r>
            <a:r>
              <a:rPr lang="en-US" sz="2400"/>
              <a:t> This element would be used with</a:t>
            </a:r>
          </a:p>
          <a:p>
            <a:pPr>
              <a:lnSpc>
                <a:spcPct val="90000"/>
              </a:lnSpc>
              <a:buClr>
                <a:schemeClr val="accent2"/>
              </a:buClr>
              <a:buFont typeface="Wingdings" pitchFamily="2" charset="2"/>
              <a:buNone/>
            </a:pPr>
            <a:r>
              <a:rPr lang="en-US" sz="2400"/>
              <a:t>JavaScript to cause an action to take place.</a:t>
            </a:r>
          </a:p>
          <a:p>
            <a:pPr>
              <a:lnSpc>
                <a:spcPct val="90000"/>
              </a:lnSpc>
              <a:buClr>
                <a:schemeClr val="accent2"/>
              </a:buClr>
              <a:buFont typeface="Wingdings" pitchFamily="2" charset="2"/>
              <a:buNone/>
            </a:pPr>
            <a:r>
              <a:rPr lang="en-US" sz="2400" b="1">
                <a:solidFill>
                  <a:srgbClr val="FF0000"/>
                </a:solidFill>
              </a:rPr>
              <a:t>&lt;INPUT TYPE=“BUTTON”&gt;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endParaRPr lang="en-US" sz="2400"/>
          </a:p>
          <a:p>
            <a:pPr>
              <a:lnSpc>
                <a:spcPct val="90000"/>
              </a:lnSpc>
              <a:buClr>
                <a:schemeClr val="accent2"/>
              </a:buClr>
              <a:buFont typeface="Wingdings" pitchFamily="2" charset="2"/>
              <a:buNone/>
            </a:pPr>
            <a:r>
              <a:rPr lang="en-US" sz="2400"/>
              <a:t>Push Button has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button.</a:t>
            </a:r>
          </a:p>
          <a:p>
            <a:pPr>
              <a:lnSpc>
                <a:spcPct val="90000"/>
              </a:lnSpc>
              <a:buClr>
                <a:schemeClr val="accent2"/>
              </a:buClr>
              <a:buFont typeface="Wingdings" pitchFamily="2" charset="2"/>
              <a:buChar char="§"/>
            </a:pPr>
            <a:r>
              <a:rPr lang="en-US" sz="2400" b="1">
                <a:solidFill>
                  <a:srgbClr val="FF0000"/>
                </a:solidFill>
              </a:rPr>
              <a:t>NAME:</a:t>
            </a:r>
            <a:r>
              <a:rPr lang="en-US" sz="2400"/>
              <a:t> is the name of the button to be used</a:t>
            </a:r>
          </a:p>
          <a:p>
            <a:pPr>
              <a:lnSpc>
                <a:spcPct val="90000"/>
              </a:lnSpc>
              <a:buClr>
                <a:schemeClr val="accent2"/>
              </a:buClr>
              <a:buFont typeface="Wingdings" pitchFamily="2" charset="2"/>
              <a:buNone/>
            </a:pPr>
            <a:r>
              <a:rPr lang="en-US" sz="2400"/>
              <a:t>in scripting. </a:t>
            </a:r>
          </a:p>
          <a:p>
            <a:pPr>
              <a:lnSpc>
                <a:spcPct val="90000"/>
              </a:lnSpc>
              <a:buClr>
                <a:schemeClr val="accent2"/>
              </a:buClr>
              <a:buFont typeface="Wingdings" pitchFamily="2" charset="2"/>
              <a:buChar char="§"/>
            </a:pPr>
            <a:r>
              <a:rPr lang="en-US" sz="2400" b="1">
                <a:solidFill>
                  <a:srgbClr val="FF0000"/>
                </a:solidFill>
              </a:rPr>
              <a:t>VALUE:</a:t>
            </a:r>
            <a:r>
              <a:rPr lang="en-US" sz="2400"/>
              <a:t> determines the text label on the button.</a:t>
            </a:r>
          </a:p>
        </p:txBody>
      </p:sp>
      <p:sp>
        <p:nvSpPr>
          <p:cNvPr id="7" name="Slide Number Placeholder 5"/>
          <p:cNvSpPr>
            <a:spLocks noGrp="1"/>
          </p:cNvSpPr>
          <p:nvPr>
            <p:ph type="sldNum" sz="quarter" idx="12"/>
          </p:nvPr>
        </p:nvSpPr>
        <p:spPr/>
        <p:txBody>
          <a:bodyPr/>
          <a:lstStyle/>
          <a:p>
            <a:fld id="{3FF6001E-9014-4D8B-83E9-7A623148715C}" type="slidenum">
              <a:rPr lang="ar-SA"/>
              <a:pPr/>
              <a:t>23</a:t>
            </a:fld>
            <a:endParaRPr lang="en-US"/>
          </a:p>
        </p:txBody>
      </p:sp>
      <p:graphicFrame>
        <p:nvGraphicFramePr>
          <p:cNvPr id="113668" name="Object 4"/>
          <p:cNvGraphicFramePr>
            <a:graphicFrameLocks noChangeAspect="1"/>
          </p:cNvGraphicFramePr>
          <p:nvPr/>
        </p:nvGraphicFramePr>
        <p:xfrm>
          <a:off x="3733800" y="2819400"/>
          <a:ext cx="1581150" cy="481013"/>
        </p:xfrm>
        <a:graphic>
          <a:graphicData uri="http://schemas.openxmlformats.org/presentationml/2006/ole">
            <mc:AlternateContent xmlns:mc="http://schemas.openxmlformats.org/markup-compatibility/2006">
              <mc:Choice xmlns:v="urn:schemas-microsoft-com:vml" Requires="v">
                <p:oleObj spid="_x0000_s5123" name="Bitmap Image" r:id="rId3" imgW="876190" imgH="266737" progId="PBrush">
                  <p:embed/>
                </p:oleObj>
              </mc:Choice>
              <mc:Fallback>
                <p:oleObj name="Bitmap Image" r:id="rId3" imgW="876190" imgH="266737"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819400"/>
                        <a:ext cx="158115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idx="1"/>
          </p:nvPr>
        </p:nvSpPr>
        <p:spPr>
          <a:xfrm>
            <a:off x="457200" y="228600"/>
            <a:ext cx="8686800" cy="6400800"/>
          </a:xfrm>
          <a:solidFill>
            <a:schemeClr val="accent1"/>
          </a:solidFill>
        </p:spPr>
        <p:txBody>
          <a:bodyPr>
            <a:normAutofit fontScale="92500" lnSpcReduction="20000"/>
          </a:bodyPr>
          <a:lstStyle/>
          <a:p>
            <a:pPr>
              <a:lnSpc>
                <a:spcPct val="90000"/>
              </a:lnSpc>
              <a:buFontTx/>
              <a:buNone/>
            </a:pPr>
            <a:r>
              <a:rPr lang="en-US" sz="2600" dirty="0" smtClean="0">
                <a:solidFill>
                  <a:schemeClr val="bg1"/>
                </a:solidFill>
              </a:rPr>
              <a:t>&lt;HTML&gt;&lt;HEAD&gt;</a:t>
            </a:r>
          </a:p>
          <a:p>
            <a:pPr>
              <a:lnSpc>
                <a:spcPct val="90000"/>
              </a:lnSpc>
              <a:buFontTx/>
              <a:buNone/>
            </a:pPr>
            <a:r>
              <a:rPr lang="en-US" sz="2600" dirty="0" smtClean="0">
                <a:solidFill>
                  <a:schemeClr val="bg1"/>
                </a:solidFill>
              </a:rPr>
              <a:t>&lt;TITLE&gt;Button&lt;/TITLE&gt; &lt;/HEAD&gt;</a:t>
            </a:r>
          </a:p>
          <a:p>
            <a:pPr>
              <a:lnSpc>
                <a:spcPct val="90000"/>
              </a:lnSpc>
              <a:buFontTx/>
              <a:buNone/>
            </a:pPr>
            <a:r>
              <a:rPr lang="en-US" sz="2600" dirty="0" smtClean="0">
                <a:solidFill>
                  <a:schemeClr val="bg1"/>
                </a:solidFill>
              </a:rPr>
              <a:t>&lt;BODY&gt;</a:t>
            </a:r>
          </a:p>
          <a:p>
            <a:pPr>
              <a:lnSpc>
                <a:spcPct val="90000"/>
              </a:lnSpc>
              <a:buFontTx/>
              <a:buNone/>
            </a:pPr>
            <a:r>
              <a:rPr lang="en-US" sz="2600" b="1" dirty="0" smtClean="0">
                <a:solidFill>
                  <a:srgbClr val="FF0000"/>
                </a:solidFill>
              </a:rPr>
              <a:t>&lt;</a:t>
            </a:r>
            <a:r>
              <a:rPr lang="en-US" sz="2600" b="1" dirty="0">
                <a:solidFill>
                  <a:srgbClr val="FF0000"/>
                </a:solidFill>
              </a:rPr>
              <a:t>DIV align=center&gt;&lt;BR&gt;&lt;BR&gt;</a:t>
            </a:r>
          </a:p>
          <a:p>
            <a:pPr>
              <a:lnSpc>
                <a:spcPct val="90000"/>
              </a:lnSpc>
              <a:buFontTx/>
              <a:buNone/>
            </a:pPr>
            <a:r>
              <a:rPr lang="en-US" sz="2600" b="1" dirty="0">
                <a:solidFill>
                  <a:srgbClr val="009900"/>
                </a:solidFill>
              </a:rPr>
              <a:t>&lt;FORM&gt;</a:t>
            </a:r>
          </a:p>
          <a:p>
            <a:pPr>
              <a:lnSpc>
                <a:spcPct val="90000"/>
              </a:lnSpc>
              <a:buFontTx/>
              <a:buNone/>
            </a:pPr>
            <a:r>
              <a:rPr lang="en-US" sz="2600" b="1" dirty="0">
                <a:solidFill>
                  <a:srgbClr val="0000CC"/>
                </a:solidFill>
              </a:rPr>
              <a:t>&lt;FONT Color=red&gt;</a:t>
            </a:r>
          </a:p>
          <a:p>
            <a:pPr>
              <a:lnSpc>
                <a:spcPct val="90000"/>
              </a:lnSpc>
              <a:buFontTx/>
              <a:buNone/>
            </a:pPr>
            <a:r>
              <a:rPr lang="en-US" sz="2600" b="1" dirty="0">
                <a:solidFill>
                  <a:srgbClr val="0000CC"/>
                </a:solidFill>
              </a:rPr>
              <a:t>&lt;h1&gt;Press Here to see a baby crying:&lt;BR&gt;</a:t>
            </a:r>
          </a:p>
          <a:p>
            <a:pPr>
              <a:lnSpc>
                <a:spcPct val="90000"/>
              </a:lnSpc>
              <a:buFontTx/>
              <a:buNone/>
            </a:pPr>
            <a:r>
              <a:rPr lang="en-US" sz="2600" b="1" dirty="0">
                <a:solidFill>
                  <a:srgbClr val="0000CC"/>
                </a:solidFill>
              </a:rPr>
              <a:t>&lt;INPUT TYPE="button" VALUE="</a:t>
            </a:r>
            <a:r>
              <a:rPr lang="en-US" sz="2600" b="1" dirty="0" err="1">
                <a:solidFill>
                  <a:srgbClr val="0000CC"/>
                </a:solidFill>
              </a:rPr>
              <a:t>PressMe</a:t>
            </a:r>
            <a:r>
              <a:rPr lang="en-US" sz="2600" b="1" dirty="0">
                <a:solidFill>
                  <a:srgbClr val="0000CC"/>
                </a:solidFill>
              </a:rPr>
              <a:t>"&gt;&lt;BR&gt;&lt;BR&gt;</a:t>
            </a:r>
          </a:p>
          <a:p>
            <a:pPr>
              <a:lnSpc>
                <a:spcPct val="90000"/>
              </a:lnSpc>
              <a:buFontTx/>
              <a:buNone/>
            </a:pPr>
            <a:r>
              <a:rPr lang="en-US" sz="2600" b="1" dirty="0">
                <a:solidFill>
                  <a:srgbClr val="FF0000"/>
                </a:solidFill>
              </a:rPr>
              <a:t>&lt;FONT Color=blue&gt;</a:t>
            </a:r>
          </a:p>
          <a:p>
            <a:pPr>
              <a:lnSpc>
                <a:spcPct val="90000"/>
              </a:lnSpc>
              <a:buFontTx/>
              <a:buNone/>
            </a:pPr>
            <a:r>
              <a:rPr lang="en-US" sz="2600" b="1" dirty="0">
                <a:solidFill>
                  <a:srgbClr val="FF0000"/>
                </a:solidFill>
              </a:rPr>
              <a:t>Click Here to see a baby shouting:&lt;BR&gt;</a:t>
            </a:r>
          </a:p>
          <a:p>
            <a:pPr>
              <a:lnSpc>
                <a:spcPct val="90000"/>
              </a:lnSpc>
              <a:buFontTx/>
              <a:buNone/>
            </a:pPr>
            <a:r>
              <a:rPr lang="en-US" sz="2600" b="1" dirty="0">
                <a:solidFill>
                  <a:srgbClr val="FF0000"/>
                </a:solidFill>
              </a:rPr>
              <a:t>&lt;INPUT TYPE="button" VALUE="</a:t>
            </a:r>
            <a:r>
              <a:rPr lang="en-US" sz="2600" b="1" dirty="0" err="1">
                <a:solidFill>
                  <a:srgbClr val="FF0000"/>
                </a:solidFill>
              </a:rPr>
              <a:t>ClickMe</a:t>
            </a:r>
            <a:r>
              <a:rPr lang="en-US" sz="2600" b="1" dirty="0">
                <a:solidFill>
                  <a:srgbClr val="FF0000"/>
                </a:solidFill>
              </a:rPr>
              <a:t>" &gt; &lt;BR&gt;&lt;BR&gt;</a:t>
            </a:r>
          </a:p>
          <a:p>
            <a:pPr>
              <a:lnSpc>
                <a:spcPct val="90000"/>
              </a:lnSpc>
              <a:buFontTx/>
              <a:buNone/>
            </a:pPr>
            <a:r>
              <a:rPr lang="en-US" sz="2600" b="1" dirty="0"/>
              <a:t>&lt;FONT Color=green&gt;</a:t>
            </a:r>
          </a:p>
          <a:p>
            <a:pPr>
              <a:lnSpc>
                <a:spcPct val="90000"/>
              </a:lnSpc>
              <a:buFontTx/>
              <a:buNone/>
            </a:pPr>
            <a:r>
              <a:rPr lang="en-US" sz="2600" b="1" dirty="0"/>
              <a:t>Hit Here to see a baby eating:&lt;BR&gt;</a:t>
            </a:r>
          </a:p>
          <a:p>
            <a:pPr>
              <a:lnSpc>
                <a:spcPct val="90000"/>
              </a:lnSpc>
              <a:buFontTx/>
              <a:buNone/>
            </a:pPr>
            <a:r>
              <a:rPr lang="en-US" sz="2600" b="1" dirty="0"/>
              <a:t>&lt;INPUT TYPE="button" VALUE="</a:t>
            </a:r>
            <a:r>
              <a:rPr lang="en-US" sz="2600" b="1" dirty="0" err="1"/>
              <a:t>HitME</a:t>
            </a:r>
            <a:r>
              <a:rPr lang="en-US" sz="2600" b="1" dirty="0"/>
              <a:t>" &gt; &lt;BR&gt;&lt;BR&gt;</a:t>
            </a:r>
          </a:p>
          <a:p>
            <a:pPr>
              <a:lnSpc>
                <a:spcPct val="90000"/>
              </a:lnSpc>
              <a:buFontTx/>
              <a:buNone/>
            </a:pPr>
            <a:r>
              <a:rPr lang="en-US" sz="2600" b="1" dirty="0"/>
              <a:t>&lt;FONT Color=yellow&gt;</a:t>
            </a:r>
          </a:p>
          <a:p>
            <a:pPr>
              <a:lnSpc>
                <a:spcPct val="90000"/>
              </a:lnSpc>
              <a:buFontTx/>
              <a:buNone/>
            </a:pPr>
            <a:r>
              <a:rPr lang="en-US" sz="2600" b="1" dirty="0">
                <a:solidFill>
                  <a:srgbClr val="FF0000"/>
                </a:solidFill>
              </a:rPr>
              <a:t>&lt;/FORM&gt;&lt;/DIV</a:t>
            </a:r>
            <a:r>
              <a:rPr lang="en-US" sz="2600" b="1" dirty="0" smtClean="0">
                <a:solidFill>
                  <a:srgbClr val="FF0000"/>
                </a:solidFill>
              </a:rPr>
              <a:t>&gt;</a:t>
            </a:r>
          </a:p>
          <a:p>
            <a:pPr>
              <a:lnSpc>
                <a:spcPct val="90000"/>
              </a:lnSpc>
              <a:buNone/>
            </a:pPr>
            <a:r>
              <a:rPr lang="en-US" sz="2800" b="1" dirty="0" smtClean="0"/>
              <a:t>&lt;/BODY&gt;&lt;/HTML&gt;</a:t>
            </a:r>
          </a:p>
        </p:txBody>
      </p:sp>
      <p:sp>
        <p:nvSpPr>
          <p:cNvPr id="5" name="Slide Number Placeholder 5"/>
          <p:cNvSpPr>
            <a:spLocks noGrp="1"/>
          </p:cNvSpPr>
          <p:nvPr>
            <p:ph type="sldNum" sz="quarter" idx="12"/>
          </p:nvPr>
        </p:nvSpPr>
        <p:spPr/>
        <p:txBody>
          <a:bodyPr/>
          <a:lstStyle/>
          <a:p>
            <a:fld id="{A7E6CF50-3882-4C1A-ADFB-2CD42A817943}" type="slidenum">
              <a:rPr lang="ar-SA"/>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061072A-4475-4E1A-940C-6A22FA383891}" type="slidenum">
              <a:rPr lang="ar-SA"/>
              <a:pPr/>
              <a:t>25</a:t>
            </a:fld>
            <a:endParaRPr lang="en-US"/>
          </a:p>
        </p:txBody>
      </p:sp>
      <p:pic>
        <p:nvPicPr>
          <p:cNvPr id="37889" name="Picture 1" descr="C:\Users\Bijan\Desktop\Untitled.png"/>
          <p:cNvPicPr>
            <a:picLocks noChangeAspect="1" noChangeArrowheads="1"/>
          </p:cNvPicPr>
          <p:nvPr/>
        </p:nvPicPr>
        <p:blipFill>
          <a:blip r:embed="rId2"/>
          <a:srcRect/>
          <a:stretch>
            <a:fillRect/>
          </a:stretch>
        </p:blipFill>
        <p:spPr bwMode="auto">
          <a:xfrm>
            <a:off x="484321" y="457200"/>
            <a:ext cx="8354879" cy="57912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4" name="Rectangle 6"/>
          <p:cNvSpPr>
            <a:spLocks noGrp="1" noChangeArrowheads="1"/>
          </p:cNvSpPr>
          <p:nvPr>
            <p:ph type="title"/>
          </p:nvPr>
        </p:nvSpPr>
        <p:spPr>
          <a:xfrm>
            <a:off x="533400" y="274638"/>
            <a:ext cx="7929563"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Submit Button</a:t>
            </a:r>
          </a:p>
        </p:txBody>
      </p:sp>
      <p:sp>
        <p:nvSpPr>
          <p:cNvPr id="114691" name="Rectangle 3"/>
          <p:cNvSpPr>
            <a:spLocks noGrp="1" noChangeArrowheads="1"/>
          </p:cNvSpPr>
          <p:nvPr>
            <p:ph idx="1"/>
          </p:nvPr>
        </p:nvSpPr>
        <p:spPr>
          <a:xfrm>
            <a:off x="685800" y="1371600"/>
            <a:ext cx="7772400" cy="49530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Submit:</a:t>
            </a:r>
            <a:r>
              <a:rPr lang="en-US" sz="2400"/>
              <a:t> Every set of Form tags requires a Submit button. This is the element causes the browser to send the names and values of the other elements to the CGI Application specified by the ACTION attribute of the FORM element.</a:t>
            </a:r>
          </a:p>
          <a:p>
            <a:pPr>
              <a:lnSpc>
                <a:spcPct val="90000"/>
              </a:lnSpc>
              <a:buClr>
                <a:schemeClr val="accent2"/>
              </a:buClr>
              <a:buFont typeface="Wingdings" pitchFamily="2" charset="2"/>
              <a:buNone/>
            </a:pPr>
            <a:r>
              <a:rPr lang="en-US" sz="2400" b="1">
                <a:solidFill>
                  <a:srgbClr val="FF0000"/>
                </a:solidFill>
              </a:rPr>
              <a:t>&lt;INPUT TYPE=“SUBMIT”&gt;</a:t>
            </a:r>
          </a:p>
          <a:p>
            <a:pPr>
              <a:lnSpc>
                <a:spcPct val="90000"/>
              </a:lnSpc>
              <a:buClr>
                <a:schemeClr val="accent2"/>
              </a:buClr>
              <a:buFont typeface="Wingdings" pitchFamily="2" charset="2"/>
              <a:buNone/>
            </a:pPr>
            <a:r>
              <a:rPr lang="en-US" sz="2400"/>
              <a:t>The browser will display</a:t>
            </a:r>
          </a:p>
          <a:p>
            <a:pPr>
              <a:lnSpc>
                <a:spcPct val="90000"/>
              </a:lnSpc>
              <a:buClr>
                <a:schemeClr val="accent2"/>
              </a:buClr>
              <a:buFont typeface="Wingdings" pitchFamily="2" charset="2"/>
              <a:buNone/>
            </a:pPr>
            <a:r>
              <a:rPr lang="en-US" sz="2400"/>
              <a:t> Submit has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submit.</a:t>
            </a:r>
          </a:p>
          <a:p>
            <a:pPr>
              <a:lnSpc>
                <a:spcPct val="90000"/>
              </a:lnSpc>
              <a:buClr>
                <a:schemeClr val="accent2"/>
              </a:buClr>
              <a:buFont typeface="Wingdings" pitchFamily="2" charset="2"/>
              <a:buChar char="§"/>
            </a:pPr>
            <a:r>
              <a:rPr lang="en-US" sz="2400" b="1">
                <a:solidFill>
                  <a:srgbClr val="FF0000"/>
                </a:solidFill>
              </a:rPr>
              <a:t>NAME</a:t>
            </a:r>
            <a:r>
              <a:rPr lang="en-US" sz="2400" b="1"/>
              <a:t>:</a:t>
            </a:r>
            <a:r>
              <a:rPr lang="en-US" sz="2400"/>
              <a:t> value used by the CGI script for processing.</a:t>
            </a:r>
          </a:p>
          <a:p>
            <a:pPr>
              <a:lnSpc>
                <a:spcPct val="90000"/>
              </a:lnSpc>
              <a:buClr>
                <a:schemeClr val="accent2"/>
              </a:buClr>
              <a:buFont typeface="Wingdings" pitchFamily="2" charset="2"/>
              <a:buChar char="§"/>
            </a:pPr>
            <a:r>
              <a:rPr lang="en-US" sz="2400" b="1">
                <a:solidFill>
                  <a:srgbClr val="FF0000"/>
                </a:solidFill>
              </a:rPr>
              <a:t>VALUE:</a:t>
            </a:r>
            <a:r>
              <a:rPr lang="en-US" sz="2400"/>
              <a:t> determines the text label on the button, usually Submit Query.</a:t>
            </a:r>
          </a:p>
        </p:txBody>
      </p:sp>
      <p:sp>
        <p:nvSpPr>
          <p:cNvPr id="7" name="Slide Number Placeholder 5"/>
          <p:cNvSpPr>
            <a:spLocks noGrp="1"/>
          </p:cNvSpPr>
          <p:nvPr>
            <p:ph type="sldNum" sz="quarter" idx="12"/>
          </p:nvPr>
        </p:nvSpPr>
        <p:spPr/>
        <p:txBody>
          <a:bodyPr/>
          <a:lstStyle/>
          <a:p>
            <a:fld id="{C73ED8B5-2E4B-4B7F-8386-F344A051E3F9}" type="slidenum">
              <a:rPr lang="ar-SA"/>
              <a:pPr/>
              <a:t>26</a:t>
            </a:fld>
            <a:endParaRPr lang="en-US"/>
          </a:p>
        </p:txBody>
      </p:sp>
      <p:graphicFrame>
        <p:nvGraphicFramePr>
          <p:cNvPr id="114692" name="Object 4"/>
          <p:cNvGraphicFramePr>
            <a:graphicFrameLocks noChangeAspect="1"/>
          </p:cNvGraphicFramePr>
          <p:nvPr/>
        </p:nvGraphicFramePr>
        <p:xfrm>
          <a:off x="5181600" y="3352800"/>
          <a:ext cx="2438400" cy="595313"/>
        </p:xfrm>
        <a:graphic>
          <a:graphicData uri="http://schemas.openxmlformats.org/presentationml/2006/ole">
            <mc:AlternateContent xmlns:mc="http://schemas.openxmlformats.org/markup-compatibility/2006">
              <mc:Choice xmlns:v="urn:schemas-microsoft-com:vml" Requires="v">
                <p:oleObj spid="_x0000_s6147" name="Bitmap Image" r:id="rId3" imgW="1209524" imgH="295238" progId="PBrush">
                  <p:embed/>
                </p:oleObj>
              </mc:Choice>
              <mc:Fallback>
                <p:oleObj name="Bitmap Image" r:id="rId3" imgW="1209524" imgH="295238"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352800"/>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7DAFC1A-A6EF-4C70-AFE3-2721D1C81463}" type="slidenum">
              <a:rPr lang="ar-SA"/>
              <a:pPr/>
              <a:t>27</a:t>
            </a:fld>
            <a:endParaRPr lang="en-US"/>
          </a:p>
        </p:txBody>
      </p:sp>
      <p:sp>
        <p:nvSpPr>
          <p:cNvPr id="184324" name="Rectangle 4"/>
          <p:cNvSpPr>
            <a:spLocks noChangeArrowheads="1"/>
          </p:cNvSpPr>
          <p:nvPr/>
        </p:nvSpPr>
        <p:spPr bwMode="auto">
          <a:xfrm>
            <a:off x="152400" y="304800"/>
            <a:ext cx="8610600" cy="5995487"/>
          </a:xfrm>
          <a:prstGeom prst="rect">
            <a:avLst/>
          </a:prstGeom>
          <a:solidFill>
            <a:schemeClr val="accent1"/>
          </a:solidFill>
          <a:ln w="9525">
            <a:noFill/>
            <a:miter lim="800000"/>
            <a:headEnd/>
            <a:tailEnd/>
          </a:ln>
          <a:effectLst/>
        </p:spPr>
        <p:txBody>
          <a:bodyPr wrap="square">
            <a:spAutoFit/>
          </a:bodyPr>
          <a:lstStyle/>
          <a:p>
            <a:pPr>
              <a:lnSpc>
                <a:spcPct val="90000"/>
              </a:lnSpc>
              <a:buFontTx/>
              <a:buNone/>
            </a:pPr>
            <a:r>
              <a:rPr lang="en-US" sz="2800" dirty="0" smtClean="0">
                <a:solidFill>
                  <a:schemeClr val="bg1"/>
                </a:solidFill>
              </a:rPr>
              <a:t>&lt;HTML&gt;&lt;HEAD&gt;</a:t>
            </a:r>
          </a:p>
          <a:p>
            <a:pPr>
              <a:lnSpc>
                <a:spcPct val="90000"/>
              </a:lnSpc>
              <a:buFontTx/>
              <a:buNone/>
            </a:pPr>
            <a:r>
              <a:rPr lang="en-US" sz="2800" dirty="0" smtClean="0">
                <a:solidFill>
                  <a:schemeClr val="bg1"/>
                </a:solidFill>
              </a:rPr>
              <a:t>&lt;TITLE&gt;Button&lt;/TITLE&gt; &lt;/HEAD&gt;</a:t>
            </a:r>
          </a:p>
          <a:p>
            <a:pPr>
              <a:lnSpc>
                <a:spcPct val="90000"/>
              </a:lnSpc>
              <a:buFontTx/>
              <a:buNone/>
            </a:pPr>
            <a:r>
              <a:rPr lang="en-US" sz="2800" dirty="0" smtClean="0">
                <a:solidFill>
                  <a:schemeClr val="bg1"/>
                </a:solidFill>
              </a:rPr>
              <a:t>&lt;BODY&gt;</a:t>
            </a:r>
          </a:p>
          <a:p>
            <a:pPr eaLnBrk="1" hangingPunct="1"/>
            <a:r>
              <a:rPr lang="en-US" sz="2800" b="1" dirty="0" smtClean="0">
                <a:solidFill>
                  <a:srgbClr val="FF0000"/>
                </a:solidFill>
              </a:rPr>
              <a:t>&lt;</a:t>
            </a:r>
            <a:r>
              <a:rPr lang="en-US" sz="2800" b="1" dirty="0">
                <a:solidFill>
                  <a:srgbClr val="FF0000"/>
                </a:solidFill>
              </a:rPr>
              <a:t>FORM     Action="URL"         method="get"&gt;</a:t>
            </a:r>
          </a:p>
          <a:p>
            <a:pPr eaLnBrk="1" hangingPunct="1"/>
            <a:r>
              <a:rPr lang="en-US" sz="2800" b="1" dirty="0">
                <a:solidFill>
                  <a:srgbClr val="0000CC"/>
                </a:solidFill>
              </a:rPr>
              <a:t>First Name: &lt;INPUT TYPE="TEXT" Size=25 name="</a:t>
            </a:r>
            <a:r>
              <a:rPr lang="en-US" sz="2800" b="1" dirty="0" err="1">
                <a:solidFill>
                  <a:srgbClr val="0000CC"/>
                </a:solidFill>
              </a:rPr>
              <a:t>firstName</a:t>
            </a:r>
            <a:r>
              <a:rPr lang="en-US" sz="2800" b="1" dirty="0">
                <a:solidFill>
                  <a:srgbClr val="0000CC"/>
                </a:solidFill>
              </a:rPr>
              <a:t>"&gt;&lt;BR&gt;</a:t>
            </a:r>
          </a:p>
          <a:p>
            <a:pPr eaLnBrk="1" hangingPunct="1"/>
            <a:r>
              <a:rPr lang="en-US" sz="2800" b="1" dirty="0">
                <a:solidFill>
                  <a:schemeClr val="hlink"/>
                </a:solidFill>
              </a:rPr>
              <a:t>Family Name: &lt;INPUT TYPE="TEXT" Size=25 name="</a:t>
            </a:r>
            <a:r>
              <a:rPr lang="en-US" sz="2800" b="1" dirty="0" err="1">
                <a:solidFill>
                  <a:schemeClr val="hlink"/>
                </a:solidFill>
              </a:rPr>
              <a:t>LastName</a:t>
            </a:r>
            <a:r>
              <a:rPr lang="en-US" sz="2800" b="1" dirty="0">
                <a:solidFill>
                  <a:schemeClr val="hlink"/>
                </a:solidFill>
              </a:rPr>
              <a:t>"&gt;&lt;BR&gt;</a:t>
            </a:r>
          </a:p>
          <a:p>
            <a:pPr eaLnBrk="1" hangingPunct="1"/>
            <a:r>
              <a:rPr lang="en-US" sz="2800" b="1" dirty="0"/>
              <a:t>&lt;BR&gt;</a:t>
            </a:r>
          </a:p>
          <a:p>
            <a:pPr eaLnBrk="1" hangingPunct="1"/>
            <a:r>
              <a:rPr lang="en-US" sz="2800" b="1" dirty="0"/>
              <a:t>&lt;FONT Color=red&gt;</a:t>
            </a:r>
          </a:p>
          <a:p>
            <a:pPr eaLnBrk="1" hangingPunct="1"/>
            <a:r>
              <a:rPr lang="en-US" sz="2800" b="1" dirty="0"/>
              <a:t>Press Here to submit the data:&lt;BR&gt;</a:t>
            </a:r>
          </a:p>
          <a:p>
            <a:pPr eaLnBrk="1" hangingPunct="1"/>
            <a:r>
              <a:rPr lang="en-US" sz="2800" b="1" dirty="0">
                <a:solidFill>
                  <a:srgbClr val="990000"/>
                </a:solidFill>
              </a:rPr>
              <a:t>&lt;INPUT TYPE="submit" VALUE="</a:t>
            </a:r>
            <a:r>
              <a:rPr lang="en-US" sz="2800" b="1" dirty="0" err="1">
                <a:solidFill>
                  <a:srgbClr val="990000"/>
                </a:solidFill>
              </a:rPr>
              <a:t>SubmitData</a:t>
            </a:r>
            <a:r>
              <a:rPr lang="en-US" sz="2800" b="1" dirty="0">
                <a:solidFill>
                  <a:srgbClr val="990000"/>
                </a:solidFill>
              </a:rPr>
              <a:t> " &gt;</a:t>
            </a:r>
          </a:p>
          <a:p>
            <a:pPr eaLnBrk="1" hangingPunct="1"/>
            <a:r>
              <a:rPr lang="en-US" sz="2800" b="1" dirty="0">
                <a:solidFill>
                  <a:srgbClr val="FF0000"/>
                </a:solidFill>
              </a:rPr>
              <a:t>&lt;/FORM</a:t>
            </a:r>
            <a:r>
              <a:rPr lang="en-US" sz="2800" b="1" dirty="0" smtClean="0">
                <a:solidFill>
                  <a:srgbClr val="FF0000"/>
                </a:solidFill>
              </a:rPr>
              <a:t>&gt;</a:t>
            </a:r>
          </a:p>
          <a:p>
            <a:r>
              <a:rPr lang="en-US" sz="2800" b="1" dirty="0" smtClean="0"/>
              <a:t>&lt;/BODY&gt;&lt;/HTML&gt;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EF0AADD-5430-439C-AF6A-5156D101D080}" type="slidenum">
              <a:rPr lang="ar-SA"/>
              <a:pPr/>
              <a:t>28</a:t>
            </a:fld>
            <a:endParaRPr lang="en-US"/>
          </a:p>
        </p:txBody>
      </p:sp>
      <p:pic>
        <p:nvPicPr>
          <p:cNvPr id="51201" name="Picture 1" descr="C:\Users\Bijan\Desktop\Untitled.png"/>
          <p:cNvPicPr>
            <a:picLocks noChangeAspect="1" noChangeArrowheads="1"/>
          </p:cNvPicPr>
          <p:nvPr/>
        </p:nvPicPr>
        <p:blipFill>
          <a:blip r:embed="rId2"/>
          <a:srcRect/>
          <a:stretch>
            <a:fillRect/>
          </a:stretch>
        </p:blipFill>
        <p:spPr bwMode="auto">
          <a:xfrm>
            <a:off x="533400" y="609600"/>
            <a:ext cx="8377083" cy="54102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Grp="1" noChangeArrowheads="1"/>
          </p:cNvSpPr>
          <p:nvPr>
            <p:ph type="title"/>
          </p:nvPr>
        </p:nvSpPr>
        <p:spPr>
          <a:xfrm>
            <a:off x="381000" y="0"/>
            <a:ext cx="8229600" cy="6858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Reset Button</a:t>
            </a:r>
          </a:p>
        </p:txBody>
      </p:sp>
      <p:sp>
        <p:nvSpPr>
          <p:cNvPr id="181253" name="Rectangle 5"/>
          <p:cNvSpPr>
            <a:spLocks noGrp="1" noChangeArrowheads="1"/>
          </p:cNvSpPr>
          <p:nvPr>
            <p:ph idx="1"/>
          </p:nvPr>
        </p:nvSpPr>
        <p:spPr>
          <a:xfrm>
            <a:off x="685800" y="1066800"/>
            <a:ext cx="7772400" cy="5410200"/>
          </a:xfrm>
          <a:solidFill>
            <a:schemeClr val="accent1"/>
          </a:solidFill>
          <a:ln>
            <a:solidFill>
              <a:srgbClr val="333300"/>
            </a:solidFill>
          </a:ln>
        </p:spPr>
        <p:txBody>
          <a:bodyPr/>
          <a:lstStyle/>
          <a:p>
            <a:pPr>
              <a:lnSpc>
                <a:spcPct val="80000"/>
              </a:lnSpc>
            </a:pPr>
            <a:r>
              <a:rPr lang="en-US" sz="2800" b="1">
                <a:solidFill>
                  <a:srgbClr val="FF0000"/>
                </a:solidFill>
              </a:rPr>
              <a:t>Reset</a:t>
            </a:r>
            <a:r>
              <a:rPr lang="en-US" sz="2800" b="1"/>
              <a:t>:</a:t>
            </a:r>
            <a:r>
              <a:rPr lang="en-US" sz="2800"/>
              <a:t> It is a good idea to include one of these for each form where users are entering data. It allows the surfer to clear all the input in the form.</a:t>
            </a:r>
          </a:p>
          <a:p>
            <a:pPr>
              <a:lnSpc>
                <a:spcPct val="80000"/>
              </a:lnSpc>
            </a:pPr>
            <a:endParaRPr lang="en-US" sz="2800"/>
          </a:p>
          <a:p>
            <a:pPr>
              <a:lnSpc>
                <a:spcPct val="80000"/>
              </a:lnSpc>
            </a:pPr>
            <a:r>
              <a:rPr lang="en-US" sz="2800" b="1">
                <a:solidFill>
                  <a:srgbClr val="FF0000"/>
                </a:solidFill>
              </a:rPr>
              <a:t>&lt;INPUT TYPE=“RESET”&gt;</a:t>
            </a:r>
          </a:p>
          <a:p>
            <a:pPr>
              <a:lnSpc>
                <a:spcPct val="80000"/>
              </a:lnSpc>
            </a:pPr>
            <a:endParaRPr lang="en-US" sz="2800" b="1"/>
          </a:p>
          <a:p>
            <a:pPr>
              <a:lnSpc>
                <a:spcPct val="80000"/>
              </a:lnSpc>
            </a:pPr>
            <a:r>
              <a:rPr lang="en-US" sz="2800"/>
              <a:t>Browser will display  </a:t>
            </a:r>
          </a:p>
          <a:p>
            <a:pPr>
              <a:lnSpc>
                <a:spcPct val="80000"/>
              </a:lnSpc>
            </a:pPr>
            <a:r>
              <a:rPr lang="en-US" sz="2800"/>
              <a:t>         </a:t>
            </a:r>
          </a:p>
          <a:p>
            <a:pPr>
              <a:lnSpc>
                <a:spcPct val="80000"/>
              </a:lnSpc>
            </a:pPr>
            <a:r>
              <a:rPr lang="en-US" sz="2800"/>
              <a:t>Reset buttons have the following attributes:</a:t>
            </a:r>
          </a:p>
          <a:p>
            <a:pPr>
              <a:lnSpc>
                <a:spcPct val="80000"/>
              </a:lnSpc>
            </a:pPr>
            <a:r>
              <a:rPr lang="en-US" sz="2800" b="1">
                <a:solidFill>
                  <a:srgbClr val="FF0000"/>
                </a:solidFill>
              </a:rPr>
              <a:t>TYPE</a:t>
            </a:r>
            <a:r>
              <a:rPr lang="en-US" sz="2800" b="1"/>
              <a:t>:</a:t>
            </a:r>
            <a:r>
              <a:rPr lang="en-US" sz="2800"/>
              <a:t> reset.</a:t>
            </a:r>
          </a:p>
          <a:p>
            <a:pPr>
              <a:lnSpc>
                <a:spcPct val="80000"/>
              </a:lnSpc>
            </a:pPr>
            <a:r>
              <a:rPr lang="en-US" sz="2800" b="1">
                <a:solidFill>
                  <a:srgbClr val="FF0000"/>
                </a:solidFill>
              </a:rPr>
              <a:t>VALUE</a:t>
            </a:r>
            <a:r>
              <a:rPr lang="en-US" sz="2800" b="1"/>
              <a:t>:</a:t>
            </a:r>
            <a:r>
              <a:rPr lang="en-US" sz="2800"/>
              <a:t> determines the text label on the button, usually Reset.</a:t>
            </a:r>
          </a:p>
        </p:txBody>
      </p:sp>
      <p:sp>
        <p:nvSpPr>
          <p:cNvPr id="7" name="Slide Number Placeholder 5"/>
          <p:cNvSpPr>
            <a:spLocks noGrp="1"/>
          </p:cNvSpPr>
          <p:nvPr>
            <p:ph type="sldNum" sz="quarter" idx="12"/>
          </p:nvPr>
        </p:nvSpPr>
        <p:spPr/>
        <p:txBody>
          <a:bodyPr/>
          <a:lstStyle/>
          <a:p>
            <a:fld id="{5D6767BA-0651-442E-8014-872DCFAB2BE3}" type="slidenum">
              <a:rPr lang="ar-SA"/>
              <a:pPr/>
              <a:t>29</a:t>
            </a:fld>
            <a:endParaRPr lang="en-US"/>
          </a:p>
        </p:txBody>
      </p:sp>
      <p:pic>
        <p:nvPicPr>
          <p:cNvPr id="181255" name="Picture 7"/>
          <p:cNvPicPr>
            <a:picLocks noChangeAspect="1" noChangeArrowheads="1"/>
          </p:cNvPicPr>
          <p:nvPr/>
        </p:nvPicPr>
        <p:blipFill>
          <a:blip r:embed="rId2"/>
          <a:srcRect/>
          <a:stretch>
            <a:fillRect/>
          </a:stretch>
        </p:blipFill>
        <p:spPr bwMode="auto">
          <a:xfrm>
            <a:off x="4191000" y="3505200"/>
            <a:ext cx="1290638" cy="61436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normAutofit fontScale="90000"/>
            <a:flatTx/>
          </a:bodyPr>
          <a:lstStyle/>
          <a:p>
            <a:r>
              <a:rPr lang="en-US" sz="6600" b="1">
                <a:solidFill>
                  <a:srgbClr val="FFFF00"/>
                </a:solidFill>
                <a:latin typeface="Perpetua Titling MT" pitchFamily="18" charset="0"/>
              </a:rPr>
              <a:t>Forms</a:t>
            </a:r>
          </a:p>
        </p:txBody>
      </p:sp>
      <p:sp>
        <p:nvSpPr>
          <p:cNvPr id="103427" name="Rectangle 3"/>
          <p:cNvSpPr>
            <a:spLocks noGrp="1" noChangeArrowheads="1"/>
          </p:cNvSpPr>
          <p:nvPr>
            <p:ph idx="1"/>
          </p:nvPr>
        </p:nvSpPr>
        <p:spPr>
          <a:xfrm>
            <a:off x="228600" y="1371600"/>
            <a:ext cx="8686800" cy="5029200"/>
          </a:xfrm>
          <a:solidFill>
            <a:schemeClr val="accent1"/>
          </a:solidFill>
        </p:spPr>
        <p:txBody>
          <a:bodyPr/>
          <a:lstStyle/>
          <a:p>
            <a:pPr>
              <a:buClr>
                <a:schemeClr val="accent2"/>
              </a:buClr>
              <a:buFont typeface="Wingdings" pitchFamily="2" charset="2"/>
              <a:buChar char="§"/>
            </a:pPr>
            <a:r>
              <a:rPr lang="en-US" sz="2000" dirty="0"/>
              <a:t>To insert a form we use the &lt;FORM&gt;&lt;/FORM&gt; tags. The rest of the form elements must be inserted in between the form tags.</a:t>
            </a:r>
          </a:p>
          <a:p>
            <a:pPr>
              <a:buClr>
                <a:schemeClr val="accent2"/>
              </a:buClr>
              <a:buFont typeface="Wingdings" pitchFamily="2" charset="2"/>
              <a:buNone/>
            </a:pPr>
            <a:r>
              <a:rPr lang="en-US" sz="2000" dirty="0" smtClean="0"/>
              <a:t>&lt;HTML&gt; &lt;HEAD&gt;</a:t>
            </a:r>
          </a:p>
          <a:p>
            <a:pPr>
              <a:buClr>
                <a:schemeClr val="accent2"/>
              </a:buClr>
              <a:buFont typeface="Wingdings" pitchFamily="2" charset="2"/>
              <a:buNone/>
            </a:pPr>
            <a:r>
              <a:rPr lang="en-US" sz="2000" dirty="0" smtClean="0"/>
              <a:t>&lt;TITLE&gt; Sample Form&lt;/TITLE&gt;</a:t>
            </a:r>
          </a:p>
          <a:p>
            <a:pPr>
              <a:buClr>
                <a:schemeClr val="accent2"/>
              </a:buClr>
              <a:buFont typeface="Wingdings" pitchFamily="2" charset="2"/>
              <a:buNone/>
            </a:pPr>
            <a:r>
              <a:rPr lang="en-US" sz="2000" dirty="0" smtClean="0"/>
              <a:t>&lt;/HEAD&gt;</a:t>
            </a:r>
          </a:p>
          <a:p>
            <a:pPr>
              <a:buClr>
                <a:schemeClr val="accent2"/>
              </a:buClr>
              <a:buFont typeface="Wingdings" pitchFamily="2" charset="2"/>
              <a:buNone/>
            </a:pPr>
            <a:r>
              <a:rPr lang="en-US" sz="2000" dirty="0" smtClean="0"/>
              <a:t>&lt;BODY BGCOLOR="FFFFFF"&gt;</a:t>
            </a:r>
          </a:p>
          <a:p>
            <a:pPr>
              <a:buClr>
                <a:schemeClr val="accent2"/>
              </a:buClr>
              <a:buFont typeface="Wingdings" pitchFamily="2" charset="2"/>
              <a:buNone/>
            </a:pPr>
            <a:r>
              <a:rPr lang="en-US" sz="2000" dirty="0" smtClean="0">
                <a:solidFill>
                  <a:srgbClr val="FF0000"/>
                </a:solidFill>
              </a:rPr>
              <a:t>&lt;FORM </a:t>
            </a:r>
            <a:r>
              <a:rPr lang="en-US" sz="2000" dirty="0" smtClean="0"/>
              <a:t>ACTION = http://www.google.com&gt;</a:t>
            </a:r>
          </a:p>
          <a:p>
            <a:pPr>
              <a:buClr>
                <a:schemeClr val="accent2"/>
              </a:buClr>
              <a:buFont typeface="Wingdings" pitchFamily="2" charset="2"/>
              <a:buNone/>
            </a:pPr>
            <a:r>
              <a:rPr lang="en-US" sz="2000" dirty="0" smtClean="0"/>
              <a:t>&lt;P&gt; First Name: </a:t>
            </a:r>
            <a:r>
              <a:rPr lang="en-US" sz="2000" dirty="0" smtClean="0">
                <a:solidFill>
                  <a:srgbClr val="FF0000"/>
                </a:solidFill>
              </a:rPr>
              <a:t>&lt;INPUT TYPE="TEXT" NAME="</a:t>
            </a:r>
            <a:r>
              <a:rPr lang="en-US" sz="2000" dirty="0" err="1" smtClean="0">
                <a:solidFill>
                  <a:srgbClr val="FF0000"/>
                </a:solidFill>
              </a:rPr>
              <a:t>fname</a:t>
            </a:r>
            <a:r>
              <a:rPr lang="en-US" sz="2000" dirty="0" smtClean="0">
                <a:solidFill>
                  <a:srgbClr val="FF0000"/>
                </a:solidFill>
              </a:rPr>
              <a:t>" MAXLENGTH="50"&gt; </a:t>
            </a:r>
            <a:r>
              <a:rPr lang="en-US" sz="2000" dirty="0" smtClean="0"/>
              <a:t>&lt;/P&gt;</a:t>
            </a:r>
          </a:p>
          <a:p>
            <a:pPr>
              <a:buClr>
                <a:schemeClr val="accent2"/>
              </a:buClr>
              <a:buFont typeface="Wingdings" pitchFamily="2" charset="2"/>
              <a:buNone/>
            </a:pPr>
            <a:r>
              <a:rPr lang="en-US" sz="2000" dirty="0" smtClean="0"/>
              <a:t>&lt;P&gt; </a:t>
            </a:r>
            <a:r>
              <a:rPr lang="en-US" sz="2000" dirty="0" smtClean="0">
                <a:solidFill>
                  <a:srgbClr val="FF0000"/>
                </a:solidFill>
              </a:rPr>
              <a:t>&lt;INPUT TYPE="SUBMIT" NAME="fsubmit1" VALUE="Send Info"&gt; </a:t>
            </a:r>
            <a:r>
              <a:rPr lang="en-US" sz="2000" dirty="0" smtClean="0"/>
              <a:t>&lt;/P&gt;</a:t>
            </a:r>
          </a:p>
          <a:p>
            <a:pPr>
              <a:buClr>
                <a:schemeClr val="accent2"/>
              </a:buClr>
              <a:buFont typeface="Wingdings" pitchFamily="2" charset="2"/>
              <a:buNone/>
            </a:pPr>
            <a:r>
              <a:rPr lang="en-US" sz="2000" dirty="0" smtClean="0">
                <a:solidFill>
                  <a:srgbClr val="FF0000"/>
                </a:solidFill>
              </a:rPr>
              <a:t>&lt;/FORM&gt;</a:t>
            </a:r>
          </a:p>
          <a:p>
            <a:pPr>
              <a:buClr>
                <a:schemeClr val="accent2"/>
              </a:buClr>
              <a:buFont typeface="Wingdings" pitchFamily="2" charset="2"/>
              <a:buNone/>
            </a:pPr>
            <a:r>
              <a:rPr lang="en-US" sz="2000" dirty="0" smtClean="0"/>
              <a:t>&lt;/BODY&gt; &lt;/HTML&gt;</a:t>
            </a:r>
          </a:p>
        </p:txBody>
      </p:sp>
      <p:sp>
        <p:nvSpPr>
          <p:cNvPr id="6" name="Slide Number Placeholder 5"/>
          <p:cNvSpPr>
            <a:spLocks noGrp="1"/>
          </p:cNvSpPr>
          <p:nvPr>
            <p:ph type="sldNum" sz="quarter" idx="12"/>
          </p:nvPr>
        </p:nvSpPr>
        <p:spPr/>
        <p:txBody>
          <a:bodyPr>
            <a:normAutofit/>
          </a:bodyPr>
          <a:lstStyle/>
          <a:p>
            <a:fld id="{26647B25-556D-4CB2-82D7-8684F558235B}" type="slidenum">
              <a:rPr lang="ar-SA"/>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A6488FD-41DE-4960-BE00-63985EF6E6D7}" type="slidenum">
              <a:rPr lang="ar-SA"/>
              <a:pPr/>
              <a:t>30</a:t>
            </a:fld>
            <a:endParaRPr lang="en-US"/>
          </a:p>
        </p:txBody>
      </p:sp>
      <p:sp>
        <p:nvSpPr>
          <p:cNvPr id="186372" name="Rectangle 4"/>
          <p:cNvSpPr>
            <a:spLocks noChangeArrowheads="1"/>
          </p:cNvSpPr>
          <p:nvPr/>
        </p:nvSpPr>
        <p:spPr bwMode="auto">
          <a:xfrm>
            <a:off x="381000" y="0"/>
            <a:ext cx="8458200" cy="6857262"/>
          </a:xfrm>
          <a:prstGeom prst="rect">
            <a:avLst/>
          </a:prstGeom>
          <a:solidFill>
            <a:schemeClr val="accent1"/>
          </a:solidFill>
          <a:ln w="9525">
            <a:noFill/>
            <a:miter lim="800000"/>
            <a:headEnd/>
            <a:tailEnd/>
          </a:ln>
          <a:effectLst/>
        </p:spPr>
        <p:txBody>
          <a:bodyPr>
            <a:spAutoFit/>
          </a:bodyPr>
          <a:lstStyle/>
          <a:p>
            <a:pPr>
              <a:lnSpc>
                <a:spcPct val="90000"/>
              </a:lnSpc>
              <a:buFontTx/>
              <a:buNone/>
            </a:pPr>
            <a:r>
              <a:rPr lang="en-US" sz="2800" dirty="0" smtClean="0">
                <a:solidFill>
                  <a:schemeClr val="bg1"/>
                </a:solidFill>
              </a:rPr>
              <a:t>&lt;HTML&gt;&lt;HEAD&gt;</a:t>
            </a:r>
          </a:p>
          <a:p>
            <a:pPr>
              <a:lnSpc>
                <a:spcPct val="90000"/>
              </a:lnSpc>
              <a:buFontTx/>
              <a:buNone/>
            </a:pPr>
            <a:r>
              <a:rPr lang="en-US" sz="2800" dirty="0" smtClean="0">
                <a:solidFill>
                  <a:schemeClr val="bg1"/>
                </a:solidFill>
              </a:rPr>
              <a:t>&lt;TITLE&gt;Button&lt;/TITLE&gt; &lt;/HEAD&gt;</a:t>
            </a:r>
          </a:p>
          <a:p>
            <a:pPr>
              <a:lnSpc>
                <a:spcPct val="90000"/>
              </a:lnSpc>
              <a:buFontTx/>
              <a:buNone/>
            </a:pPr>
            <a:r>
              <a:rPr lang="en-US" sz="2800" dirty="0" smtClean="0">
                <a:solidFill>
                  <a:schemeClr val="bg1"/>
                </a:solidFill>
              </a:rPr>
              <a:t>&lt;BODY&gt;</a:t>
            </a:r>
          </a:p>
          <a:p>
            <a:pPr eaLnBrk="1" hangingPunct="1"/>
            <a:r>
              <a:rPr lang="en-US" sz="2800" b="1" dirty="0" smtClean="0">
                <a:solidFill>
                  <a:srgbClr val="FF0000"/>
                </a:solidFill>
              </a:rPr>
              <a:t>&lt;</a:t>
            </a:r>
            <a:r>
              <a:rPr lang="en-US" sz="2800" b="1" dirty="0">
                <a:solidFill>
                  <a:srgbClr val="FF0000"/>
                </a:solidFill>
              </a:rPr>
              <a:t>FORM     Action="URL"         method="get"&gt;</a:t>
            </a:r>
          </a:p>
          <a:p>
            <a:pPr eaLnBrk="1" hangingPunct="1"/>
            <a:r>
              <a:rPr lang="en-US" sz="2800" b="1" dirty="0">
                <a:solidFill>
                  <a:srgbClr val="0000CC"/>
                </a:solidFill>
              </a:rPr>
              <a:t>First Name: &lt;INPUT TYPE="TEXT" Size=25 name="</a:t>
            </a:r>
            <a:r>
              <a:rPr lang="en-US" sz="2800" b="1" dirty="0" err="1">
                <a:solidFill>
                  <a:srgbClr val="0000CC"/>
                </a:solidFill>
              </a:rPr>
              <a:t>firstName</a:t>
            </a:r>
            <a:r>
              <a:rPr lang="en-US" sz="2800" b="1" dirty="0">
                <a:solidFill>
                  <a:srgbClr val="0000CC"/>
                </a:solidFill>
              </a:rPr>
              <a:t>"&gt; &lt;BR&gt;</a:t>
            </a:r>
          </a:p>
          <a:p>
            <a:pPr eaLnBrk="1" hangingPunct="1"/>
            <a:r>
              <a:rPr lang="en-US" sz="2800" b="1" dirty="0">
                <a:solidFill>
                  <a:srgbClr val="990000"/>
                </a:solidFill>
              </a:rPr>
              <a:t>Family Name: &lt;INPUT TYPE="TEXT" Size=25 name="</a:t>
            </a:r>
            <a:r>
              <a:rPr lang="en-US" sz="2800" b="1" dirty="0" err="1">
                <a:solidFill>
                  <a:srgbClr val="990000"/>
                </a:solidFill>
              </a:rPr>
              <a:t>LastName</a:t>
            </a:r>
            <a:r>
              <a:rPr lang="en-US" sz="2800" b="1" dirty="0">
                <a:solidFill>
                  <a:srgbClr val="990000"/>
                </a:solidFill>
              </a:rPr>
              <a:t>"&gt;&lt;BR&gt;</a:t>
            </a:r>
          </a:p>
          <a:p>
            <a:pPr eaLnBrk="1" hangingPunct="1"/>
            <a:r>
              <a:rPr lang="en-US" sz="2800" b="1" dirty="0"/>
              <a:t>&lt;BR&gt;</a:t>
            </a:r>
          </a:p>
          <a:p>
            <a:pPr eaLnBrk="1" hangingPunct="1"/>
            <a:r>
              <a:rPr lang="en-US" sz="2800" b="1" dirty="0"/>
              <a:t>&lt;FONT Color</a:t>
            </a:r>
            <a:r>
              <a:rPr lang="ar-SA" sz="2800" b="1" dirty="0"/>
              <a:t> </a:t>
            </a:r>
            <a:r>
              <a:rPr lang="en-US" sz="2800" b="1" dirty="0"/>
              <a:t>= red&gt;</a:t>
            </a:r>
          </a:p>
          <a:p>
            <a:pPr eaLnBrk="1" hangingPunct="1"/>
            <a:r>
              <a:rPr lang="en-US" sz="2800" b="1" dirty="0"/>
              <a:t>&lt;STRONG&gt;&lt;font size=5&gt;Press Here to submit the data:&lt;/font&gt;&lt;/STRONG&gt;&lt;BR&gt;</a:t>
            </a:r>
          </a:p>
          <a:p>
            <a:pPr eaLnBrk="1" hangingPunct="1"/>
            <a:r>
              <a:rPr lang="en-US" sz="2800" b="1" dirty="0">
                <a:solidFill>
                  <a:srgbClr val="FF0000"/>
                </a:solidFill>
              </a:rPr>
              <a:t>&lt;INPUT TYPE="submit" VALUE="</a:t>
            </a:r>
            <a:r>
              <a:rPr lang="en-US" sz="2800" b="1" dirty="0" err="1">
                <a:solidFill>
                  <a:srgbClr val="FF0000"/>
                </a:solidFill>
              </a:rPr>
              <a:t>SubmitData</a:t>
            </a:r>
            <a:r>
              <a:rPr lang="en-US" sz="2800" b="1" dirty="0">
                <a:solidFill>
                  <a:srgbClr val="FF0000"/>
                </a:solidFill>
              </a:rPr>
              <a:t>"&gt;</a:t>
            </a:r>
          </a:p>
          <a:p>
            <a:pPr eaLnBrk="1" hangingPunct="1"/>
            <a:r>
              <a:rPr lang="en-US" sz="2800" b="1" dirty="0">
                <a:solidFill>
                  <a:srgbClr val="0000CC"/>
                </a:solidFill>
              </a:rPr>
              <a:t>&lt;INPUT TYPE="RESET" VALUE="Reset"&gt;</a:t>
            </a:r>
          </a:p>
          <a:p>
            <a:pPr eaLnBrk="1" hangingPunct="1"/>
            <a:r>
              <a:rPr lang="en-US" sz="2800" b="1" dirty="0">
                <a:solidFill>
                  <a:srgbClr val="FF0000"/>
                </a:solidFill>
              </a:rPr>
              <a:t>&lt;/FORM</a:t>
            </a:r>
            <a:r>
              <a:rPr lang="en-US" sz="2800" b="1" dirty="0" smtClean="0">
                <a:solidFill>
                  <a:srgbClr val="FF0000"/>
                </a:solidFill>
              </a:rPr>
              <a:t>&gt;</a:t>
            </a:r>
          </a:p>
          <a:p>
            <a:r>
              <a:rPr lang="en-US" sz="2800" b="1" dirty="0" smtClean="0"/>
              <a:t>&lt;/BODY&gt;&lt;/HTML&gt;</a:t>
            </a:r>
            <a:endParaRPr lang="en-US" sz="2800" b="1"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A967532-B6B7-4B2F-834D-47FFCA8B8B56}" type="slidenum">
              <a:rPr lang="ar-SA"/>
              <a:pPr/>
              <a:t>31</a:t>
            </a:fld>
            <a:endParaRPr lang="en-US"/>
          </a:p>
        </p:txBody>
      </p:sp>
      <p:pic>
        <p:nvPicPr>
          <p:cNvPr id="48129" name="Picture 1" descr="C:\Users\Bijan\Desktop\Untitled.png"/>
          <p:cNvPicPr>
            <a:picLocks noChangeAspect="1" noChangeArrowheads="1"/>
          </p:cNvPicPr>
          <p:nvPr/>
        </p:nvPicPr>
        <p:blipFill>
          <a:blip r:embed="rId2"/>
          <a:srcRect/>
          <a:stretch>
            <a:fillRect/>
          </a:stretch>
        </p:blipFill>
        <p:spPr bwMode="auto">
          <a:xfrm>
            <a:off x="838200" y="381000"/>
            <a:ext cx="7865707" cy="42672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274638"/>
            <a:ext cx="8229600" cy="762000"/>
          </a:xfrm>
          <a:solidFill>
            <a:srgbClr val="333300"/>
          </a:solidFill>
          <a:scene3d>
            <a:camera prst="legacyObliqueBottomLeft"/>
            <a:lightRig rig="legacyFlat3" dir="t"/>
          </a:scene3d>
          <a:sp3d extrusionH="430200" prstMaterial="legacyMatte">
            <a:bevelT w="13500" h="13500" prst="angle"/>
            <a:bevelB w="13500" h="13500" prst="angle"/>
            <a:extrusionClr>
              <a:srgbClr val="333300"/>
            </a:extrusionClr>
          </a:sp3d>
        </p:spPr>
        <p:txBody>
          <a:bodyPr>
            <a:flatTx/>
          </a:bodyPr>
          <a:lstStyle/>
          <a:p>
            <a:r>
              <a:rPr lang="en-US" b="1">
                <a:solidFill>
                  <a:srgbClr val="FFFF00"/>
                </a:solidFill>
              </a:rPr>
              <a:t>Image Submit Button</a:t>
            </a:r>
          </a:p>
        </p:txBody>
      </p:sp>
      <p:sp>
        <p:nvSpPr>
          <p:cNvPr id="115715" name="Rectangle 3"/>
          <p:cNvSpPr>
            <a:spLocks noGrp="1" noChangeArrowheads="1"/>
          </p:cNvSpPr>
          <p:nvPr>
            <p:ph idx="1"/>
          </p:nvPr>
        </p:nvSpPr>
        <p:spPr>
          <a:xfrm>
            <a:off x="685800" y="1447800"/>
            <a:ext cx="7772400" cy="4419600"/>
          </a:xfrm>
          <a:solidFill>
            <a:schemeClr val="accent1"/>
          </a:solidFill>
          <a:ln>
            <a:solidFill>
              <a:srgbClr val="333300"/>
            </a:solidFill>
          </a:ln>
        </p:spPr>
        <p:txBody>
          <a:bodyPr/>
          <a:lstStyle/>
          <a:p>
            <a:pPr>
              <a:buClr>
                <a:schemeClr val="accent2"/>
              </a:buClr>
              <a:buFont typeface="Wingdings" pitchFamily="2" charset="2"/>
              <a:buChar char="§"/>
            </a:pPr>
            <a:r>
              <a:rPr lang="en-US" sz="2800" b="1" dirty="0">
                <a:solidFill>
                  <a:srgbClr val="0000FF"/>
                </a:solidFill>
              </a:rPr>
              <a:t>Image Submit Button:</a:t>
            </a:r>
            <a:r>
              <a:rPr lang="en-US" sz="2400" dirty="0"/>
              <a:t> Allows you to substitute an image for the standard submit button.</a:t>
            </a:r>
          </a:p>
          <a:p>
            <a:pPr>
              <a:buClr>
                <a:schemeClr val="accent2"/>
              </a:buClr>
              <a:buFont typeface="Wingdings" pitchFamily="2" charset="2"/>
              <a:buNone/>
            </a:pPr>
            <a:endParaRPr lang="en-US" sz="2400" dirty="0"/>
          </a:p>
          <a:p>
            <a:pPr>
              <a:buClr>
                <a:schemeClr val="accent2"/>
              </a:buClr>
              <a:buFont typeface="Wingdings" pitchFamily="2" charset="2"/>
              <a:buNone/>
            </a:pPr>
            <a:r>
              <a:rPr lang="en-US" sz="2400" b="1" dirty="0">
                <a:solidFill>
                  <a:srgbClr val="FF0000"/>
                </a:solidFill>
              </a:rPr>
              <a:t>&lt;INPUT  TYPE=“IMAGE”  SRC</a:t>
            </a:r>
            <a:r>
              <a:rPr lang="en-US" sz="2400" b="1" dirty="0" smtClean="0">
                <a:solidFill>
                  <a:srgbClr val="FF0000"/>
                </a:solidFill>
              </a:rPr>
              <a:t>=“BD.gif</a:t>
            </a:r>
            <a:r>
              <a:rPr lang="en-US" sz="2400" b="1" dirty="0">
                <a:solidFill>
                  <a:srgbClr val="FF0000"/>
                </a:solidFill>
              </a:rPr>
              <a:t>”&gt;</a:t>
            </a:r>
          </a:p>
          <a:p>
            <a:pPr>
              <a:buClr>
                <a:schemeClr val="accent2"/>
              </a:buClr>
              <a:buFont typeface="Wingdings" pitchFamily="2" charset="2"/>
              <a:buNone/>
            </a:pPr>
            <a:endParaRPr lang="en-US" sz="2400" b="1" dirty="0">
              <a:solidFill>
                <a:srgbClr val="FF0000"/>
              </a:solidFill>
            </a:endParaRPr>
          </a:p>
          <a:p>
            <a:pPr>
              <a:buClr>
                <a:schemeClr val="accent2"/>
              </a:buClr>
              <a:buFont typeface="Wingdings" pitchFamily="2" charset="2"/>
              <a:buNone/>
            </a:pPr>
            <a:r>
              <a:rPr lang="en-US" sz="2400" dirty="0"/>
              <a:t>Image submit button has the following attributes:</a:t>
            </a:r>
          </a:p>
          <a:p>
            <a:pPr>
              <a:buClr>
                <a:schemeClr val="accent2"/>
              </a:buClr>
              <a:buFont typeface="Wingdings" pitchFamily="2" charset="2"/>
              <a:buChar char="§"/>
            </a:pPr>
            <a:r>
              <a:rPr lang="en-US" sz="2400" b="1" dirty="0">
                <a:solidFill>
                  <a:srgbClr val="FF0000"/>
                </a:solidFill>
              </a:rPr>
              <a:t>TYPE:</a:t>
            </a:r>
            <a:r>
              <a:rPr lang="en-US" sz="2400" dirty="0"/>
              <a:t> Image.</a:t>
            </a:r>
          </a:p>
          <a:p>
            <a:pPr>
              <a:buClr>
                <a:schemeClr val="accent2"/>
              </a:buClr>
              <a:buFont typeface="Wingdings" pitchFamily="2" charset="2"/>
              <a:buChar char="§"/>
            </a:pPr>
            <a:r>
              <a:rPr lang="en-US" sz="2400" b="1" dirty="0">
                <a:solidFill>
                  <a:srgbClr val="FF0000"/>
                </a:solidFill>
              </a:rPr>
              <a:t>NAME:</a:t>
            </a:r>
            <a:r>
              <a:rPr lang="en-US" sz="2400" dirty="0"/>
              <a:t> is the name of the button to be used in scripting.</a:t>
            </a:r>
          </a:p>
          <a:p>
            <a:pPr>
              <a:buClr>
                <a:schemeClr val="accent2"/>
              </a:buClr>
              <a:buFont typeface="Wingdings" pitchFamily="2" charset="2"/>
              <a:buChar char="§"/>
            </a:pPr>
            <a:r>
              <a:rPr lang="en-US" sz="2400" b="1" dirty="0">
                <a:solidFill>
                  <a:srgbClr val="FF0000"/>
                </a:solidFill>
              </a:rPr>
              <a:t>SRC:</a:t>
            </a:r>
            <a:r>
              <a:rPr lang="en-US" sz="2400" dirty="0"/>
              <a:t> URL of the Image file.</a:t>
            </a:r>
          </a:p>
        </p:txBody>
      </p:sp>
      <p:sp>
        <p:nvSpPr>
          <p:cNvPr id="6" name="Slide Number Placeholder 5"/>
          <p:cNvSpPr>
            <a:spLocks noGrp="1"/>
          </p:cNvSpPr>
          <p:nvPr>
            <p:ph type="sldNum" sz="quarter" idx="12"/>
          </p:nvPr>
        </p:nvSpPr>
        <p:spPr/>
        <p:txBody>
          <a:bodyPr/>
          <a:lstStyle/>
          <a:p>
            <a:fld id="{1F3EC08E-13D0-4E25-BD21-D9A314CB114A}" type="slidenum">
              <a:rPr lang="ar-SA"/>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28600" y="228600"/>
            <a:ext cx="8229600" cy="2133600"/>
          </a:xfrm>
          <a:solidFill>
            <a:schemeClr val="tx2"/>
          </a:solidFill>
        </p:spPr>
        <p:txBody>
          <a:bodyPr/>
          <a:lstStyle/>
          <a:p>
            <a:r>
              <a:rPr lang="en-US" sz="2800" dirty="0">
                <a:solidFill>
                  <a:srgbClr val="FFFF00"/>
                </a:solidFill>
              </a:rPr>
              <a:t>&lt;form&gt;</a:t>
            </a:r>
            <a:br>
              <a:rPr lang="en-US" sz="2800" dirty="0">
                <a:solidFill>
                  <a:srgbClr val="FFFF00"/>
                </a:solidFill>
              </a:rPr>
            </a:br>
            <a:r>
              <a:rPr lang="en-US" sz="2800" dirty="0">
                <a:solidFill>
                  <a:srgbClr val="FFFF00"/>
                </a:solidFill>
              </a:rPr>
              <a:t>&lt;H1&gt;&lt;font color=blue&gt;</a:t>
            </a:r>
            <a:br>
              <a:rPr lang="en-US" sz="2800" dirty="0">
                <a:solidFill>
                  <a:srgbClr val="FFFF00"/>
                </a:solidFill>
              </a:rPr>
            </a:br>
            <a:r>
              <a:rPr lang="en-US" sz="2800" dirty="0">
                <a:solidFill>
                  <a:srgbClr val="FFFF00"/>
                </a:solidFill>
              </a:rPr>
              <a:t>Click to go </a:t>
            </a:r>
            <a:r>
              <a:rPr lang="en-US" sz="2800" dirty="0" smtClean="0">
                <a:solidFill>
                  <a:srgbClr val="FFFF00"/>
                </a:solidFill>
              </a:rPr>
              <a:t>BD’s </a:t>
            </a:r>
            <a:r>
              <a:rPr lang="en-US" sz="2800" dirty="0">
                <a:solidFill>
                  <a:srgbClr val="FFFF00"/>
                </a:solidFill>
              </a:rPr>
              <a:t>Map:</a:t>
            </a:r>
            <a:br>
              <a:rPr lang="en-US" sz="2800" dirty="0">
                <a:solidFill>
                  <a:srgbClr val="FFFF00"/>
                </a:solidFill>
              </a:rPr>
            </a:br>
            <a:r>
              <a:rPr lang="en-US" sz="2800" dirty="0">
                <a:solidFill>
                  <a:srgbClr val="FFFF00"/>
                </a:solidFill>
              </a:rPr>
              <a:t>&lt;INPUT  TYPE="IMAGE"  </a:t>
            </a:r>
            <a:r>
              <a:rPr lang="en-US" sz="2800" dirty="0" smtClean="0">
                <a:solidFill>
                  <a:srgbClr val="FFFF00"/>
                </a:solidFill>
              </a:rPr>
              <a:t>SRC="BD.gif</a:t>
            </a:r>
            <a:r>
              <a:rPr lang="en-US" sz="2800" dirty="0">
                <a:solidFill>
                  <a:srgbClr val="FFFF00"/>
                </a:solidFill>
              </a:rPr>
              <a:t>"&gt;</a:t>
            </a:r>
            <a:br>
              <a:rPr lang="en-US" sz="2800" dirty="0">
                <a:solidFill>
                  <a:srgbClr val="FFFF00"/>
                </a:solidFill>
              </a:rPr>
            </a:br>
            <a:r>
              <a:rPr lang="en-US" sz="2800" dirty="0">
                <a:solidFill>
                  <a:srgbClr val="FFFF00"/>
                </a:solidFill>
              </a:rPr>
              <a:t>&lt;/form&gt;</a:t>
            </a:r>
          </a:p>
        </p:txBody>
      </p:sp>
      <p:sp>
        <p:nvSpPr>
          <p:cNvPr id="6" name="Slide Number Placeholder 5"/>
          <p:cNvSpPr>
            <a:spLocks noGrp="1"/>
          </p:cNvSpPr>
          <p:nvPr>
            <p:ph type="sldNum" sz="quarter" idx="12"/>
          </p:nvPr>
        </p:nvSpPr>
        <p:spPr/>
        <p:txBody>
          <a:bodyPr/>
          <a:lstStyle/>
          <a:p>
            <a:fld id="{747B0F4E-277F-425B-9632-81C27BF51BFC}" type="slidenum">
              <a:rPr lang="ar-SA"/>
              <a:pPr/>
              <a:t>33</a:t>
            </a:fld>
            <a:endParaRPr lang="en-US"/>
          </a:p>
        </p:txBody>
      </p:sp>
      <p:pic>
        <p:nvPicPr>
          <p:cNvPr id="46081" name="Picture 1" descr="C:\Users\Bijan\Desktop\Untitled.png"/>
          <p:cNvPicPr>
            <a:picLocks noChangeAspect="1" noChangeArrowheads="1"/>
          </p:cNvPicPr>
          <p:nvPr/>
        </p:nvPicPr>
        <p:blipFill>
          <a:blip r:embed="rId2"/>
          <a:srcRect/>
          <a:stretch>
            <a:fillRect/>
          </a:stretch>
        </p:blipFill>
        <p:spPr bwMode="auto">
          <a:xfrm>
            <a:off x="533400" y="2514600"/>
            <a:ext cx="8374063" cy="37338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6" name="Rectangle 6"/>
          <p:cNvSpPr>
            <a:spLocks noGrp="1" noChangeArrowheads="1"/>
          </p:cNvSpPr>
          <p:nvPr>
            <p:ph type="title"/>
          </p:nvPr>
        </p:nvSpPr>
        <p:spPr>
          <a:xfrm>
            <a:off x="5334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800" b="1">
                <a:solidFill>
                  <a:srgbClr val="FFFF00"/>
                </a:solidFill>
              </a:rPr>
              <a:t>File</a:t>
            </a:r>
          </a:p>
        </p:txBody>
      </p:sp>
      <p:sp>
        <p:nvSpPr>
          <p:cNvPr id="174084" name="Rectangle 4"/>
          <p:cNvSpPr>
            <a:spLocks noGrp="1" noChangeArrowheads="1"/>
          </p:cNvSpPr>
          <p:nvPr>
            <p:ph idx="1"/>
          </p:nvPr>
        </p:nvSpPr>
        <p:spPr>
          <a:xfrm>
            <a:off x="533400" y="1066800"/>
            <a:ext cx="8305800" cy="5638800"/>
          </a:xfrm>
          <a:solidFill>
            <a:schemeClr val="accent1"/>
          </a:solidFill>
          <a:ln>
            <a:solidFill>
              <a:srgbClr val="333300"/>
            </a:solidFill>
          </a:ln>
        </p:spPr>
        <p:txBody>
          <a:bodyPr/>
          <a:lstStyle/>
          <a:p>
            <a:r>
              <a:rPr lang="en-US" sz="2400" b="1">
                <a:solidFill>
                  <a:srgbClr val="FF0000"/>
                </a:solidFill>
              </a:rPr>
              <a:t>File Upload</a:t>
            </a:r>
            <a:r>
              <a:rPr lang="en-US" sz="2400" b="1"/>
              <a:t>:</a:t>
            </a:r>
            <a:r>
              <a:rPr lang="en-US" sz="2400"/>
              <a:t> You can use a file upload to allow surfers to upload files to your web server.</a:t>
            </a:r>
          </a:p>
          <a:p>
            <a:r>
              <a:rPr lang="en-US" sz="2400" b="1">
                <a:solidFill>
                  <a:srgbClr val="FF0000"/>
                </a:solidFill>
              </a:rPr>
              <a:t>&lt;INPUT TYPE=“FILE”&gt;</a:t>
            </a:r>
          </a:p>
          <a:p>
            <a:r>
              <a:rPr lang="en-US" sz="2400"/>
              <a:t>Browser will display </a:t>
            </a:r>
          </a:p>
          <a:p>
            <a:endParaRPr lang="en-US" sz="2400"/>
          </a:p>
          <a:p>
            <a:r>
              <a:rPr lang="en-US" sz="2400"/>
              <a:t>File Upload has the following attributes:</a:t>
            </a:r>
          </a:p>
          <a:p>
            <a:r>
              <a:rPr lang="en-US" sz="2400" b="1">
                <a:solidFill>
                  <a:srgbClr val="FF0000"/>
                </a:solidFill>
              </a:rPr>
              <a:t>TYPE</a:t>
            </a:r>
            <a:r>
              <a:rPr lang="en-US" sz="2400" b="1"/>
              <a:t>:</a:t>
            </a:r>
            <a:r>
              <a:rPr lang="en-US" sz="2400" b="1" i="1"/>
              <a:t>  </a:t>
            </a:r>
            <a:r>
              <a:rPr lang="en-US" sz="2400"/>
              <a:t>file.</a:t>
            </a:r>
          </a:p>
          <a:p>
            <a:r>
              <a:rPr lang="en-US" sz="2400" b="1">
                <a:solidFill>
                  <a:srgbClr val="FF0000"/>
                </a:solidFill>
              </a:rPr>
              <a:t>SIZE</a:t>
            </a:r>
            <a:r>
              <a:rPr lang="en-US" sz="2400" b="1"/>
              <a:t>:</a:t>
            </a:r>
            <a:r>
              <a:rPr lang="en-US" sz="2400" b="1" i="1"/>
              <a:t> </a:t>
            </a:r>
            <a:r>
              <a:rPr lang="en-US" sz="2400"/>
              <a:t>is the size of the text box in characters.</a:t>
            </a:r>
          </a:p>
          <a:p>
            <a:r>
              <a:rPr lang="en-US" sz="2400" b="1">
                <a:solidFill>
                  <a:srgbClr val="FF0000"/>
                </a:solidFill>
              </a:rPr>
              <a:t>NAME</a:t>
            </a:r>
            <a:r>
              <a:rPr lang="en-US" sz="2400" b="1"/>
              <a:t>:</a:t>
            </a:r>
            <a:r>
              <a:rPr lang="en-US" sz="2400"/>
              <a:t> is the name of the variable to be sent to the</a:t>
            </a:r>
          </a:p>
          <a:p>
            <a:pPr>
              <a:buFontTx/>
              <a:buNone/>
            </a:pPr>
            <a:r>
              <a:rPr lang="en-US" sz="2400"/>
              <a:t>CGI application.</a:t>
            </a:r>
          </a:p>
          <a:p>
            <a:r>
              <a:rPr lang="en-US" sz="2400" b="1">
                <a:solidFill>
                  <a:srgbClr val="FF0000"/>
                </a:solidFill>
              </a:rPr>
              <a:t>MAXLENGHT</a:t>
            </a:r>
            <a:r>
              <a:rPr lang="en-US" sz="2400" b="1"/>
              <a:t>:</a:t>
            </a:r>
            <a:r>
              <a:rPr lang="en-US" sz="2400"/>
              <a:t> is the maximum size of the input in the</a:t>
            </a:r>
          </a:p>
          <a:p>
            <a:pPr>
              <a:buFontTx/>
              <a:buNone/>
            </a:pPr>
            <a:r>
              <a:rPr lang="en-US" sz="2400"/>
              <a:t>textbox in characters.</a:t>
            </a:r>
          </a:p>
        </p:txBody>
      </p:sp>
      <p:sp>
        <p:nvSpPr>
          <p:cNvPr id="7" name="Slide Number Placeholder 5"/>
          <p:cNvSpPr>
            <a:spLocks noGrp="1"/>
          </p:cNvSpPr>
          <p:nvPr>
            <p:ph type="sldNum" sz="quarter" idx="12"/>
          </p:nvPr>
        </p:nvSpPr>
        <p:spPr/>
        <p:txBody>
          <a:bodyPr/>
          <a:lstStyle/>
          <a:p>
            <a:fld id="{ECED35FA-BF12-493A-82D6-79406A096C9C}" type="slidenum">
              <a:rPr lang="ar-SA"/>
              <a:pPr/>
              <a:t>34</a:t>
            </a:fld>
            <a:endParaRPr lang="en-US"/>
          </a:p>
        </p:txBody>
      </p:sp>
      <p:pic>
        <p:nvPicPr>
          <p:cNvPr id="174087" name="Picture 7"/>
          <p:cNvPicPr>
            <a:picLocks noChangeAspect="1" noChangeArrowheads="1"/>
          </p:cNvPicPr>
          <p:nvPr/>
        </p:nvPicPr>
        <p:blipFill>
          <a:blip r:embed="rId2"/>
          <a:srcRect/>
          <a:stretch>
            <a:fillRect/>
          </a:stretch>
        </p:blipFill>
        <p:spPr bwMode="auto">
          <a:xfrm>
            <a:off x="3657600" y="2362200"/>
            <a:ext cx="3700463" cy="47625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idx="1"/>
          </p:nvPr>
        </p:nvSpPr>
        <p:spPr>
          <a:xfrm>
            <a:off x="457200" y="304800"/>
            <a:ext cx="8458200" cy="5821363"/>
          </a:xfrm>
          <a:solidFill>
            <a:schemeClr val="accent1"/>
          </a:solidFill>
        </p:spPr>
        <p:txBody>
          <a:bodyPr/>
          <a:lstStyle/>
          <a:p>
            <a:pPr>
              <a:lnSpc>
                <a:spcPct val="90000"/>
              </a:lnSpc>
              <a:buFontTx/>
              <a:buNone/>
            </a:pPr>
            <a:r>
              <a:rPr lang="en-US" sz="2800" b="1">
                <a:solidFill>
                  <a:srgbClr val="FF0000"/>
                </a:solidFill>
              </a:rPr>
              <a:t>&lt;BODY </a:t>
            </a:r>
            <a:r>
              <a:rPr lang="en-US" sz="2800" b="1"/>
              <a:t>bgcolor=lightblue</a:t>
            </a:r>
            <a:r>
              <a:rPr lang="en-US" sz="2800" b="1">
                <a:solidFill>
                  <a:srgbClr val="FF0000"/>
                </a:solidFill>
              </a:rPr>
              <a:t>&gt;</a:t>
            </a:r>
          </a:p>
          <a:p>
            <a:pPr>
              <a:lnSpc>
                <a:spcPct val="90000"/>
              </a:lnSpc>
              <a:buFontTx/>
              <a:buNone/>
            </a:pPr>
            <a:r>
              <a:rPr lang="en-US" sz="2800" b="1">
                <a:solidFill>
                  <a:srgbClr val="0000CC"/>
                </a:solidFill>
              </a:rPr>
              <a:t>&lt;form&gt;</a:t>
            </a:r>
          </a:p>
          <a:p>
            <a:pPr>
              <a:lnSpc>
                <a:spcPct val="90000"/>
              </a:lnSpc>
              <a:buFontTx/>
              <a:buNone/>
            </a:pPr>
            <a:r>
              <a:rPr lang="en-US" sz="2800" b="1">
                <a:solidFill>
                  <a:schemeClr val="tx2"/>
                </a:solidFill>
              </a:rPr>
              <a:t>&lt;H3&gt;&lt;font color=</a:t>
            </a:r>
            <a:r>
              <a:rPr lang="en-US" sz="2800" b="1"/>
              <a:t>forestgreen</a:t>
            </a:r>
            <a:r>
              <a:rPr lang="en-US" sz="2800" b="1">
                <a:solidFill>
                  <a:schemeClr val="tx2"/>
                </a:solidFill>
              </a:rPr>
              <a:t>&gt;</a:t>
            </a:r>
          </a:p>
          <a:p>
            <a:pPr>
              <a:lnSpc>
                <a:spcPct val="90000"/>
              </a:lnSpc>
              <a:buFontTx/>
              <a:buNone/>
            </a:pPr>
            <a:r>
              <a:rPr lang="en-US" sz="2800" b="1"/>
              <a:t>Please attach your file here to for uploading to</a:t>
            </a:r>
          </a:p>
          <a:p>
            <a:pPr>
              <a:lnSpc>
                <a:spcPct val="90000"/>
              </a:lnSpc>
              <a:buFontTx/>
              <a:buNone/>
            </a:pPr>
            <a:r>
              <a:rPr lang="en-US" sz="2800" b="1"/>
              <a:t>My &lt;font color =</a:t>
            </a:r>
            <a:r>
              <a:rPr lang="en-US" sz="2800" b="1">
                <a:solidFill>
                  <a:srgbClr val="FF0000"/>
                </a:solidFill>
              </a:rPr>
              <a:t>red</a:t>
            </a:r>
            <a:r>
              <a:rPr lang="en-US" sz="2800" b="1"/>
              <a:t>&gt;SERVER...&lt;BR&gt;</a:t>
            </a:r>
          </a:p>
          <a:p>
            <a:pPr>
              <a:lnSpc>
                <a:spcPct val="90000"/>
              </a:lnSpc>
              <a:buFontTx/>
              <a:buNone/>
            </a:pPr>
            <a:endParaRPr lang="en-US" sz="2800" b="1">
              <a:solidFill>
                <a:srgbClr val="0000CC"/>
              </a:solidFill>
            </a:endParaRPr>
          </a:p>
          <a:p>
            <a:pPr>
              <a:lnSpc>
                <a:spcPct val="90000"/>
              </a:lnSpc>
              <a:buFontTx/>
              <a:buNone/>
            </a:pPr>
            <a:r>
              <a:rPr lang="en-US" sz="2800" b="1">
                <a:solidFill>
                  <a:srgbClr val="0000CC"/>
                </a:solidFill>
              </a:rPr>
              <a:t>&lt;INPUT  TYPE="File"  name="myFile"  size="30"&gt;</a:t>
            </a:r>
          </a:p>
          <a:p>
            <a:pPr>
              <a:lnSpc>
                <a:spcPct val="90000"/>
              </a:lnSpc>
              <a:buFontTx/>
              <a:buNone/>
            </a:pPr>
            <a:endParaRPr lang="en-US" sz="2800" b="1">
              <a:solidFill>
                <a:srgbClr val="993300"/>
              </a:solidFill>
            </a:endParaRPr>
          </a:p>
          <a:p>
            <a:pPr>
              <a:lnSpc>
                <a:spcPct val="90000"/>
              </a:lnSpc>
              <a:buFontTx/>
              <a:buNone/>
            </a:pPr>
            <a:r>
              <a:rPr lang="en-US" sz="2800" b="1">
                <a:solidFill>
                  <a:srgbClr val="993300"/>
                </a:solidFill>
              </a:rPr>
              <a:t>&lt;INPUT  TYPE="Submit"  value="SubmitFile"&gt;</a:t>
            </a:r>
          </a:p>
          <a:p>
            <a:pPr>
              <a:lnSpc>
                <a:spcPct val="90000"/>
              </a:lnSpc>
              <a:buFontTx/>
              <a:buNone/>
            </a:pPr>
            <a:r>
              <a:rPr lang="en-US" sz="2800" b="1">
                <a:solidFill>
                  <a:srgbClr val="0000CC"/>
                </a:solidFill>
              </a:rPr>
              <a:t>&lt;/form&gt;</a:t>
            </a:r>
          </a:p>
          <a:p>
            <a:pPr>
              <a:lnSpc>
                <a:spcPct val="90000"/>
              </a:lnSpc>
              <a:buFontTx/>
              <a:buNone/>
            </a:pPr>
            <a:r>
              <a:rPr lang="en-US" sz="2800" b="1">
                <a:solidFill>
                  <a:srgbClr val="FF0000"/>
                </a:solidFill>
              </a:rPr>
              <a:t>&lt;/BODY&gt;</a:t>
            </a:r>
          </a:p>
        </p:txBody>
      </p:sp>
      <p:sp>
        <p:nvSpPr>
          <p:cNvPr id="5" name="Slide Number Placeholder 5"/>
          <p:cNvSpPr>
            <a:spLocks noGrp="1"/>
          </p:cNvSpPr>
          <p:nvPr>
            <p:ph type="sldNum" sz="quarter" idx="12"/>
          </p:nvPr>
        </p:nvSpPr>
        <p:spPr/>
        <p:txBody>
          <a:bodyPr/>
          <a:lstStyle/>
          <a:p>
            <a:fld id="{FC5B87F2-BD9C-4B0E-8DA0-F30521355891}" type="slidenum">
              <a:rPr lang="ar-SA"/>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0"/>
            <a:ext cx="8229600" cy="1036638"/>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b="1">
                <a:solidFill>
                  <a:srgbClr val="FFFF00"/>
                </a:solidFill>
              </a:rPr>
              <a:t>Other Elements used in Forms</a:t>
            </a:r>
          </a:p>
        </p:txBody>
      </p:sp>
      <p:sp>
        <p:nvSpPr>
          <p:cNvPr id="117763" name="Rectangle 3"/>
          <p:cNvSpPr>
            <a:spLocks noGrp="1" noChangeArrowheads="1"/>
          </p:cNvSpPr>
          <p:nvPr>
            <p:ph idx="1"/>
          </p:nvPr>
        </p:nvSpPr>
        <p:spPr>
          <a:xfrm>
            <a:off x="609600" y="1371600"/>
            <a:ext cx="7848600" cy="5029200"/>
          </a:xfrm>
          <a:solidFill>
            <a:schemeClr val="accent1"/>
          </a:solidFill>
        </p:spPr>
        <p:txBody>
          <a:bodyPr/>
          <a:lstStyle/>
          <a:p>
            <a:pPr>
              <a:buClr>
                <a:schemeClr val="accent2"/>
              </a:buClr>
              <a:buFont typeface="Wingdings" pitchFamily="2" charset="2"/>
              <a:buChar char="§"/>
            </a:pPr>
            <a:r>
              <a:rPr lang="en-US" sz="2800" b="1">
                <a:solidFill>
                  <a:srgbClr val="FF0000"/>
                </a:solidFill>
              </a:rPr>
              <a:t>&lt;TEXTAREA&gt;&lt;/TEXTAREA&gt;:</a:t>
            </a:r>
            <a:r>
              <a:rPr lang="en-US" sz="2800"/>
              <a:t> is an element that allows for free form text entry.</a:t>
            </a:r>
          </a:p>
          <a:p>
            <a:pPr>
              <a:buClr>
                <a:schemeClr val="accent2"/>
              </a:buClr>
              <a:buFont typeface="Wingdings" pitchFamily="2" charset="2"/>
              <a:buNone/>
            </a:pPr>
            <a:endParaRPr lang="en-US" sz="2800"/>
          </a:p>
          <a:p>
            <a:pPr>
              <a:buClr>
                <a:schemeClr val="accent2"/>
              </a:buClr>
              <a:buFont typeface="Wingdings" pitchFamily="2" charset="2"/>
              <a:buNone/>
            </a:pPr>
            <a:r>
              <a:rPr lang="en-US" sz="2800"/>
              <a:t>Browser will display </a:t>
            </a:r>
          </a:p>
          <a:p>
            <a:pPr>
              <a:buClr>
                <a:schemeClr val="accent2"/>
              </a:buClr>
              <a:buFont typeface="Wingdings" pitchFamily="2" charset="2"/>
              <a:buNone/>
            </a:pPr>
            <a:endParaRPr lang="en-US" sz="2800"/>
          </a:p>
          <a:p>
            <a:pPr>
              <a:buClr>
                <a:schemeClr val="accent2"/>
              </a:buClr>
              <a:buFont typeface="Wingdings" pitchFamily="2" charset="2"/>
              <a:buNone/>
            </a:pPr>
            <a:r>
              <a:rPr lang="en-US" sz="2800"/>
              <a:t>Textarea has the following attributes:</a:t>
            </a:r>
          </a:p>
          <a:p>
            <a:pPr>
              <a:buClr>
                <a:schemeClr val="accent2"/>
              </a:buClr>
              <a:buFont typeface="Wingdings" pitchFamily="2" charset="2"/>
              <a:buChar char="§"/>
            </a:pPr>
            <a:r>
              <a:rPr lang="en-US" sz="2800" b="1">
                <a:solidFill>
                  <a:srgbClr val="FF0000"/>
                </a:solidFill>
              </a:rPr>
              <a:t>NAME</a:t>
            </a:r>
            <a:r>
              <a:rPr lang="en-US" sz="2800" b="1"/>
              <a:t>:</a:t>
            </a:r>
            <a:r>
              <a:rPr lang="en-US" sz="2800"/>
              <a:t> is the name of the variable to be sent to the CGI application.</a:t>
            </a:r>
          </a:p>
          <a:p>
            <a:pPr>
              <a:buClr>
                <a:schemeClr val="accent2"/>
              </a:buClr>
              <a:buFont typeface="Wingdings" pitchFamily="2" charset="2"/>
              <a:buChar char="§"/>
            </a:pPr>
            <a:r>
              <a:rPr lang="en-US" sz="2800" b="1">
                <a:solidFill>
                  <a:srgbClr val="FF0000"/>
                </a:solidFill>
              </a:rPr>
              <a:t>ROWS</a:t>
            </a:r>
            <a:r>
              <a:rPr lang="en-US" sz="2800" b="1"/>
              <a:t>:</a:t>
            </a:r>
            <a:r>
              <a:rPr lang="en-US" sz="2800"/>
              <a:t> the number of rows to the textbox.</a:t>
            </a:r>
          </a:p>
          <a:p>
            <a:pPr>
              <a:buClr>
                <a:schemeClr val="accent2"/>
              </a:buClr>
              <a:buFont typeface="Wingdings" pitchFamily="2" charset="2"/>
              <a:buChar char="§"/>
            </a:pPr>
            <a:r>
              <a:rPr lang="en-US" sz="2800" b="1">
                <a:solidFill>
                  <a:srgbClr val="FF0000"/>
                </a:solidFill>
              </a:rPr>
              <a:t>COLS</a:t>
            </a:r>
            <a:r>
              <a:rPr lang="en-US" sz="2800" b="1"/>
              <a:t>:</a:t>
            </a:r>
            <a:r>
              <a:rPr lang="en-US" sz="2800"/>
              <a:t> the number of columns to the textbox.</a:t>
            </a:r>
          </a:p>
        </p:txBody>
      </p:sp>
      <p:sp>
        <p:nvSpPr>
          <p:cNvPr id="7" name="Slide Number Placeholder 5"/>
          <p:cNvSpPr>
            <a:spLocks noGrp="1"/>
          </p:cNvSpPr>
          <p:nvPr>
            <p:ph type="sldNum" sz="quarter" idx="12"/>
          </p:nvPr>
        </p:nvSpPr>
        <p:spPr/>
        <p:txBody>
          <a:bodyPr/>
          <a:lstStyle/>
          <a:p>
            <a:fld id="{99B3CDDD-A999-4BB9-9632-53333A860D6D}" type="slidenum">
              <a:rPr lang="ar-SA"/>
              <a:pPr/>
              <a:t>36</a:t>
            </a:fld>
            <a:endParaRPr lang="en-US"/>
          </a:p>
        </p:txBody>
      </p:sp>
      <p:pic>
        <p:nvPicPr>
          <p:cNvPr id="117766" name="Picture 6"/>
          <p:cNvPicPr>
            <a:picLocks noChangeAspect="1" noChangeArrowheads="1"/>
          </p:cNvPicPr>
          <p:nvPr/>
        </p:nvPicPr>
        <p:blipFill>
          <a:blip r:embed="rId2"/>
          <a:srcRect/>
          <a:stretch>
            <a:fillRect/>
          </a:stretch>
        </p:blipFill>
        <p:spPr bwMode="auto">
          <a:xfrm>
            <a:off x="4267200" y="2362200"/>
            <a:ext cx="2686050" cy="15621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BF25275-B070-41C4-B3A3-E6FB07839E49}" type="slidenum">
              <a:rPr lang="ar-SA"/>
              <a:pPr/>
              <a:t>37</a:t>
            </a:fld>
            <a:endParaRPr lang="en-US"/>
          </a:p>
        </p:txBody>
      </p:sp>
      <p:sp>
        <p:nvSpPr>
          <p:cNvPr id="190468" name="Text Box 4"/>
          <p:cNvSpPr txBox="1">
            <a:spLocks noChangeArrowheads="1"/>
          </p:cNvSpPr>
          <p:nvPr/>
        </p:nvSpPr>
        <p:spPr bwMode="auto">
          <a:xfrm>
            <a:off x="304800" y="838200"/>
            <a:ext cx="8610600" cy="5251450"/>
          </a:xfrm>
          <a:prstGeom prst="rect">
            <a:avLst/>
          </a:prstGeom>
          <a:solidFill>
            <a:schemeClr val="accent1"/>
          </a:solidFill>
          <a:ln w="9525">
            <a:noFill/>
            <a:miter lim="800000"/>
            <a:headEnd/>
            <a:tailEnd/>
          </a:ln>
          <a:effectLst/>
        </p:spPr>
        <p:txBody>
          <a:bodyPr>
            <a:spAutoFit/>
          </a:bodyPr>
          <a:lstStyle/>
          <a:p>
            <a:pPr eaLnBrk="1" hangingPunct="1"/>
            <a:r>
              <a:rPr lang="en-US" sz="2600" b="1" dirty="0">
                <a:solidFill>
                  <a:srgbClr val="FF0000"/>
                </a:solidFill>
              </a:rPr>
              <a:t>&lt;BODY </a:t>
            </a:r>
            <a:r>
              <a:rPr lang="en-US" sz="2600" b="1" dirty="0" err="1">
                <a:solidFill>
                  <a:srgbClr val="FF0000"/>
                </a:solidFill>
              </a:rPr>
              <a:t>bgcolor</a:t>
            </a:r>
            <a:r>
              <a:rPr lang="en-US" sz="2600" b="1" dirty="0">
                <a:solidFill>
                  <a:srgbClr val="FF0000"/>
                </a:solidFill>
              </a:rPr>
              <a:t>=</a:t>
            </a:r>
            <a:r>
              <a:rPr lang="en-US" sz="2600" b="1" dirty="0" err="1">
                <a:solidFill>
                  <a:srgbClr val="3366CC"/>
                </a:solidFill>
              </a:rPr>
              <a:t>lightblue</a:t>
            </a:r>
            <a:r>
              <a:rPr lang="en-US" sz="2600" b="1" dirty="0">
                <a:solidFill>
                  <a:schemeClr val="tx2"/>
                </a:solidFill>
              </a:rPr>
              <a:t>&gt;</a:t>
            </a:r>
          </a:p>
          <a:p>
            <a:pPr eaLnBrk="1" hangingPunct="1"/>
            <a:r>
              <a:rPr lang="en-US" sz="2600" b="1" dirty="0">
                <a:solidFill>
                  <a:schemeClr val="tx2"/>
                </a:solidFill>
              </a:rPr>
              <a:t>&lt;form&gt;</a:t>
            </a:r>
          </a:p>
          <a:p>
            <a:pPr eaLnBrk="1" hangingPunct="1"/>
            <a:r>
              <a:rPr lang="en-US" sz="2600" b="1" dirty="0">
                <a:solidFill>
                  <a:schemeClr val="tx2"/>
                </a:solidFill>
              </a:rPr>
              <a:t>&lt;TEXTAREA   </a:t>
            </a:r>
            <a:r>
              <a:rPr lang="en-US" sz="2600" b="1" dirty="0">
                <a:solidFill>
                  <a:srgbClr val="008000"/>
                </a:solidFill>
              </a:rPr>
              <a:t>COLS=40  ROWS=20</a:t>
            </a:r>
            <a:r>
              <a:rPr lang="en-US" sz="2600" b="1" dirty="0">
                <a:solidFill>
                  <a:schemeClr val="tx2"/>
                </a:solidFill>
              </a:rPr>
              <a:t>  Name="comments"  &gt;</a:t>
            </a:r>
          </a:p>
          <a:p>
            <a:pPr eaLnBrk="1" hangingPunct="1"/>
            <a:r>
              <a:rPr lang="en-US" sz="2600" b="1" dirty="0">
                <a:solidFill>
                  <a:srgbClr val="FF0000"/>
                </a:solidFill>
              </a:rPr>
              <a:t>From observing the apathy of those</a:t>
            </a:r>
          </a:p>
          <a:p>
            <a:pPr eaLnBrk="1" hangingPunct="1"/>
            <a:r>
              <a:rPr lang="en-US" sz="2600" b="1" dirty="0">
                <a:solidFill>
                  <a:srgbClr val="FF0000"/>
                </a:solidFill>
              </a:rPr>
              <a:t>about me during flag  raising I </a:t>
            </a:r>
          </a:p>
          <a:p>
            <a:pPr eaLnBrk="1" hangingPunct="1"/>
            <a:r>
              <a:rPr lang="en-US" sz="2600" b="1" dirty="0">
                <a:solidFill>
                  <a:srgbClr val="FF0000"/>
                </a:solidFill>
              </a:rPr>
              <a:t>concluded that patriotism if not</a:t>
            </a:r>
          </a:p>
          <a:p>
            <a:pPr eaLnBrk="1" hangingPunct="1"/>
            <a:r>
              <a:rPr lang="en-US" sz="2600" b="1" dirty="0">
                <a:solidFill>
                  <a:srgbClr val="FF0000"/>
                </a:solidFill>
              </a:rPr>
              <a:t>actually  on the decline is at least </a:t>
            </a:r>
          </a:p>
          <a:p>
            <a:pPr eaLnBrk="1" hangingPunct="1"/>
            <a:r>
              <a:rPr lang="en-US" sz="2600" b="1" dirty="0">
                <a:solidFill>
                  <a:srgbClr val="FF0000"/>
                </a:solidFill>
              </a:rPr>
              <a:t>in a state of dormancy.</a:t>
            </a:r>
          </a:p>
          <a:p>
            <a:pPr eaLnBrk="1" hangingPunct="1"/>
            <a:r>
              <a:rPr lang="en-US" sz="2600" b="1" dirty="0">
                <a:solidFill>
                  <a:schemeClr val="tx2"/>
                </a:solidFill>
              </a:rPr>
              <a:t>Written by </a:t>
            </a:r>
            <a:r>
              <a:rPr lang="en-US" sz="2600" b="1" dirty="0" err="1">
                <a:solidFill>
                  <a:schemeClr val="tx2"/>
                </a:solidFill>
              </a:rPr>
              <a:t>Khaled</a:t>
            </a:r>
            <a:r>
              <a:rPr lang="en-US" sz="2600" b="1" dirty="0">
                <a:solidFill>
                  <a:schemeClr val="tx2"/>
                </a:solidFill>
              </a:rPr>
              <a:t> Al-</a:t>
            </a:r>
            <a:r>
              <a:rPr lang="en-US" sz="2600" b="1" dirty="0" err="1">
                <a:solidFill>
                  <a:schemeClr val="tx2"/>
                </a:solidFill>
              </a:rPr>
              <a:t>Fagih</a:t>
            </a:r>
            <a:endParaRPr lang="en-US" sz="2600" b="1" dirty="0">
              <a:solidFill>
                <a:schemeClr val="tx2"/>
              </a:solidFill>
            </a:endParaRPr>
          </a:p>
          <a:p>
            <a:pPr eaLnBrk="1" hangingPunct="1"/>
            <a:r>
              <a:rPr lang="en-US" sz="2600" b="1" dirty="0">
                <a:solidFill>
                  <a:schemeClr val="tx2"/>
                </a:solidFill>
              </a:rPr>
              <a:t>&lt;/TEXTAREA&gt;: </a:t>
            </a:r>
          </a:p>
          <a:p>
            <a:pPr eaLnBrk="1" hangingPunct="1"/>
            <a:r>
              <a:rPr lang="en-US" sz="2600" b="1" dirty="0">
                <a:solidFill>
                  <a:schemeClr val="tx2"/>
                </a:solidFill>
              </a:rPr>
              <a:t>&lt;/form&gt;</a:t>
            </a:r>
          </a:p>
          <a:p>
            <a:pPr eaLnBrk="1" hangingPunct="1"/>
            <a:r>
              <a:rPr lang="en-US" sz="2600" b="1" dirty="0">
                <a:solidFill>
                  <a:srgbClr val="FF0000"/>
                </a:solidFill>
              </a:rPr>
              <a:t>&lt;/BODY&gt;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F41C154-95B6-4339-BE5C-2574362678F5}" type="slidenum">
              <a:rPr lang="ar-SA"/>
              <a:pPr/>
              <a:t>38</a:t>
            </a:fld>
            <a:endParaRPr lang="en-US"/>
          </a:p>
        </p:txBody>
      </p:sp>
      <p:pic>
        <p:nvPicPr>
          <p:cNvPr id="40961" name="Picture 1" descr="C:\Users\Bijan\Desktop\Untitled.png"/>
          <p:cNvPicPr>
            <a:picLocks noChangeAspect="1" noChangeArrowheads="1"/>
          </p:cNvPicPr>
          <p:nvPr/>
        </p:nvPicPr>
        <p:blipFill>
          <a:blip r:embed="rId2"/>
          <a:srcRect/>
          <a:stretch>
            <a:fillRect/>
          </a:stretch>
        </p:blipFill>
        <p:spPr bwMode="auto">
          <a:xfrm>
            <a:off x="522287" y="685800"/>
            <a:ext cx="8393113" cy="4695825"/>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06425" y="274638"/>
            <a:ext cx="793115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Other Elements used in Forms</a:t>
            </a:r>
          </a:p>
        </p:txBody>
      </p:sp>
      <p:sp>
        <p:nvSpPr>
          <p:cNvPr id="120835" name="Rectangle 3"/>
          <p:cNvSpPr>
            <a:spLocks noGrp="1" noChangeArrowheads="1"/>
          </p:cNvSpPr>
          <p:nvPr>
            <p:ph idx="1"/>
          </p:nvPr>
        </p:nvSpPr>
        <p:spPr>
          <a:xfrm>
            <a:off x="685800" y="1371600"/>
            <a:ext cx="7772400" cy="4800600"/>
          </a:xfrm>
          <a:solidFill>
            <a:schemeClr val="accent1"/>
          </a:solidFill>
          <a:ln>
            <a:solidFill>
              <a:schemeClr val="accent1"/>
            </a:solidFill>
          </a:ln>
        </p:spPr>
        <p:txBody>
          <a:bodyPr/>
          <a:lstStyle/>
          <a:p>
            <a:pPr>
              <a:lnSpc>
                <a:spcPct val="90000"/>
              </a:lnSpc>
              <a:buClr>
                <a:schemeClr val="accent2"/>
              </a:buClr>
              <a:buFont typeface="Wingdings" pitchFamily="2" charset="2"/>
              <a:buChar char="§"/>
            </a:pPr>
            <a:r>
              <a:rPr lang="en-US" sz="2800"/>
              <a:t>The two following examples are </a:t>
            </a:r>
            <a:r>
              <a:rPr lang="en-US" sz="2800" b="1">
                <a:solidFill>
                  <a:srgbClr val="FF0000"/>
                </a:solidFill>
              </a:rPr>
              <a:t>&lt;SELECT&gt;&lt;/SELECT&gt;</a:t>
            </a:r>
            <a:r>
              <a:rPr lang="en-US" sz="2800"/>
              <a:t> elements, where the attributes are set differently.</a:t>
            </a:r>
          </a:p>
          <a:p>
            <a:pPr>
              <a:lnSpc>
                <a:spcPct val="90000"/>
              </a:lnSpc>
              <a:buClr>
                <a:schemeClr val="accent2"/>
              </a:buClr>
              <a:buFont typeface="Wingdings" pitchFamily="2" charset="2"/>
              <a:buNone/>
            </a:pPr>
            <a:r>
              <a:rPr lang="en-US" sz="2800"/>
              <a:t>The Select elements attributes are:</a:t>
            </a:r>
          </a:p>
          <a:p>
            <a:pPr>
              <a:lnSpc>
                <a:spcPct val="90000"/>
              </a:lnSpc>
              <a:buClr>
                <a:schemeClr val="accent2"/>
              </a:buClr>
              <a:buFont typeface="Wingdings" pitchFamily="2" charset="2"/>
              <a:buChar char="§"/>
            </a:pPr>
            <a:r>
              <a:rPr lang="en-US" sz="2800" b="1">
                <a:solidFill>
                  <a:srgbClr val="FF0000"/>
                </a:solidFill>
              </a:rPr>
              <a:t>NAME</a:t>
            </a:r>
            <a:r>
              <a:rPr lang="en-US" sz="2800" b="1"/>
              <a:t>:</a:t>
            </a:r>
            <a:r>
              <a:rPr lang="en-US" sz="2800"/>
              <a:t> is the name of the variable to be sent to the CGI application.</a:t>
            </a:r>
          </a:p>
          <a:p>
            <a:pPr>
              <a:lnSpc>
                <a:spcPct val="90000"/>
              </a:lnSpc>
              <a:buClr>
                <a:schemeClr val="accent2"/>
              </a:buClr>
              <a:buFont typeface="Wingdings" pitchFamily="2" charset="2"/>
              <a:buChar char="§"/>
            </a:pPr>
            <a:r>
              <a:rPr lang="en-US" sz="2800" b="1">
                <a:solidFill>
                  <a:srgbClr val="FF0000"/>
                </a:solidFill>
              </a:rPr>
              <a:t>SIZE</a:t>
            </a:r>
            <a:r>
              <a:rPr lang="en-US" sz="2800" b="1"/>
              <a:t>:</a:t>
            </a:r>
            <a:r>
              <a:rPr lang="en-US" sz="2800"/>
              <a:t> this sets the number of </a:t>
            </a:r>
            <a:r>
              <a:rPr lang="en-US" sz="2800" b="1">
                <a:solidFill>
                  <a:srgbClr val="0000FF"/>
                </a:solidFill>
              </a:rPr>
              <a:t>visible</a:t>
            </a:r>
            <a:r>
              <a:rPr lang="en-US" sz="2800"/>
              <a:t> choices.</a:t>
            </a:r>
          </a:p>
          <a:p>
            <a:pPr>
              <a:lnSpc>
                <a:spcPct val="90000"/>
              </a:lnSpc>
              <a:buClr>
                <a:schemeClr val="accent2"/>
              </a:buClr>
              <a:buFont typeface="Wingdings" pitchFamily="2" charset="2"/>
              <a:buChar char="§"/>
            </a:pPr>
            <a:r>
              <a:rPr lang="en-US" sz="2800" b="1">
                <a:solidFill>
                  <a:srgbClr val="FF0000"/>
                </a:solidFill>
              </a:rPr>
              <a:t>MULTIPLE</a:t>
            </a:r>
            <a:r>
              <a:rPr lang="en-US" sz="2800" b="1"/>
              <a:t>:</a:t>
            </a:r>
            <a:r>
              <a:rPr lang="en-US" sz="2800"/>
              <a:t> the presence of this attribute signifies that the user can make multiple selections. By default only one selection is allowed.</a:t>
            </a:r>
          </a:p>
          <a:p>
            <a:pPr>
              <a:lnSpc>
                <a:spcPct val="90000"/>
              </a:lnSpc>
              <a:buClr>
                <a:schemeClr val="accent2"/>
              </a:buClr>
              <a:buFont typeface="Wingdings" pitchFamily="2" charset="2"/>
              <a:buChar char="§"/>
            </a:pPr>
            <a:endParaRPr lang="en-US" sz="2800"/>
          </a:p>
        </p:txBody>
      </p:sp>
      <p:sp>
        <p:nvSpPr>
          <p:cNvPr id="6" name="Slide Number Placeholder 5"/>
          <p:cNvSpPr>
            <a:spLocks noGrp="1"/>
          </p:cNvSpPr>
          <p:nvPr>
            <p:ph type="sldNum" sz="quarter" idx="12"/>
          </p:nvPr>
        </p:nvSpPr>
        <p:spPr/>
        <p:txBody>
          <a:bodyPr/>
          <a:lstStyle/>
          <a:p>
            <a:fld id="{3EF4B4A5-5C52-4E3B-8130-17B8D1BD7EFC}" type="slidenum">
              <a:rPr lang="ar-SA"/>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274638"/>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normAutofit/>
            <a:flatTx/>
          </a:bodyPr>
          <a:lstStyle/>
          <a:p>
            <a:r>
              <a:rPr lang="en-US">
                <a:solidFill>
                  <a:srgbClr val="FFFF00"/>
                </a:solidFill>
              </a:rPr>
              <a:t>&lt;FORM&gt; element attributes</a:t>
            </a:r>
          </a:p>
        </p:txBody>
      </p:sp>
      <p:sp>
        <p:nvSpPr>
          <p:cNvPr id="104451" name="Rectangle 3"/>
          <p:cNvSpPr>
            <a:spLocks noGrp="1" noChangeArrowheads="1"/>
          </p:cNvSpPr>
          <p:nvPr>
            <p:ph idx="1"/>
          </p:nvPr>
        </p:nvSpPr>
        <p:spPr>
          <a:xfrm>
            <a:off x="838200" y="1371600"/>
            <a:ext cx="7848600" cy="5029200"/>
          </a:xfrm>
          <a:solidFill>
            <a:schemeClr val="accent1"/>
          </a:solidFill>
        </p:spPr>
        <p:txBody>
          <a:bodyPr/>
          <a:lstStyle/>
          <a:p>
            <a:pPr>
              <a:lnSpc>
                <a:spcPct val="80000"/>
              </a:lnSpc>
              <a:buClr>
                <a:schemeClr val="accent2"/>
              </a:buClr>
              <a:buFont typeface="Wingdings" pitchFamily="2" charset="2"/>
              <a:buChar char="§"/>
            </a:pPr>
            <a:r>
              <a:rPr lang="en-US" sz="2800" b="1" dirty="0">
                <a:solidFill>
                  <a:srgbClr val="FF0000"/>
                </a:solidFill>
              </a:rPr>
              <a:t>ACTION</a:t>
            </a:r>
            <a:r>
              <a:rPr lang="en-US" sz="2800" b="1" dirty="0"/>
              <a:t>:</a:t>
            </a:r>
            <a:r>
              <a:rPr lang="en-US" sz="2800" dirty="0"/>
              <a:t> is the</a:t>
            </a:r>
            <a:r>
              <a:rPr lang="en-US" sz="2800" b="1" dirty="0">
                <a:solidFill>
                  <a:srgbClr val="0000FF"/>
                </a:solidFill>
              </a:rPr>
              <a:t> URL</a:t>
            </a:r>
            <a:r>
              <a:rPr lang="en-US" sz="2800" dirty="0"/>
              <a:t> of the </a:t>
            </a:r>
            <a:r>
              <a:rPr lang="en-US" sz="2800" b="1" dirty="0">
                <a:solidFill>
                  <a:srgbClr val="0000FF"/>
                </a:solidFill>
              </a:rPr>
              <a:t>CGI</a:t>
            </a:r>
            <a:r>
              <a:rPr lang="en-US" sz="2800" dirty="0"/>
              <a:t> (Common Gateway Interface) program that is going to accept the data from the form, process it, and send a response back to the browser.</a:t>
            </a:r>
          </a:p>
          <a:p>
            <a:pPr>
              <a:lnSpc>
                <a:spcPct val="80000"/>
              </a:lnSpc>
              <a:buClr>
                <a:schemeClr val="accent2"/>
              </a:buClr>
              <a:buFont typeface="Wingdings" pitchFamily="2" charset="2"/>
              <a:buChar char="§"/>
            </a:pPr>
            <a:r>
              <a:rPr lang="en-US" sz="2800" b="1" dirty="0">
                <a:solidFill>
                  <a:srgbClr val="FF0000"/>
                </a:solidFill>
              </a:rPr>
              <a:t>METHOD</a:t>
            </a:r>
            <a:r>
              <a:rPr lang="en-US" sz="2800" b="1" dirty="0"/>
              <a:t>:</a:t>
            </a:r>
            <a:r>
              <a:rPr lang="en-US" sz="2800" dirty="0"/>
              <a:t> </a:t>
            </a:r>
            <a:r>
              <a:rPr lang="en-US" sz="2800" b="1" dirty="0">
                <a:solidFill>
                  <a:srgbClr val="0000FF"/>
                </a:solidFill>
              </a:rPr>
              <a:t>GET</a:t>
            </a:r>
            <a:r>
              <a:rPr lang="en-US" sz="2800" dirty="0"/>
              <a:t> (default) or </a:t>
            </a:r>
            <a:r>
              <a:rPr lang="en-US" sz="2800" b="1" dirty="0">
                <a:solidFill>
                  <a:srgbClr val="0000FF"/>
                </a:solidFill>
              </a:rPr>
              <a:t>POST</a:t>
            </a:r>
            <a:r>
              <a:rPr lang="en-US" sz="2800" dirty="0"/>
              <a:t> specifies which </a:t>
            </a:r>
            <a:r>
              <a:rPr lang="en-US" sz="2800" b="1" dirty="0">
                <a:solidFill>
                  <a:srgbClr val="0000FF"/>
                </a:solidFill>
              </a:rPr>
              <a:t>HTTP</a:t>
            </a:r>
            <a:r>
              <a:rPr lang="en-US" sz="2800" dirty="0"/>
              <a:t> method will be used to send the form’s contents to the web server. The CGI application should be written to accept the data from either method.</a:t>
            </a:r>
          </a:p>
          <a:p>
            <a:pPr>
              <a:lnSpc>
                <a:spcPct val="80000"/>
              </a:lnSpc>
              <a:buClr>
                <a:schemeClr val="accent2"/>
              </a:buClr>
              <a:buFont typeface="Wingdings" pitchFamily="2" charset="2"/>
              <a:buChar char="§"/>
            </a:pPr>
            <a:r>
              <a:rPr lang="en-US" sz="2800" b="1" dirty="0" smtClean="0">
                <a:solidFill>
                  <a:srgbClr val="FF0000"/>
                </a:solidFill>
              </a:rPr>
              <a:t>TARGET</a:t>
            </a:r>
            <a:r>
              <a:rPr lang="en-US" sz="2800" b="1" dirty="0"/>
              <a:t>:</a:t>
            </a:r>
            <a:r>
              <a:rPr lang="en-US" sz="2800" dirty="0"/>
              <a:t> is the target frame where the response page will show up.</a:t>
            </a:r>
          </a:p>
          <a:p>
            <a:pPr>
              <a:lnSpc>
                <a:spcPct val="80000"/>
              </a:lnSpc>
              <a:buClr>
                <a:schemeClr val="accent2"/>
              </a:buClr>
              <a:buFont typeface="Wingdings" pitchFamily="2" charset="2"/>
              <a:buChar char="§"/>
            </a:pPr>
            <a:endParaRPr lang="en-US" sz="2800" dirty="0"/>
          </a:p>
        </p:txBody>
      </p:sp>
      <p:sp>
        <p:nvSpPr>
          <p:cNvPr id="6" name="Slide Number Placeholder 5"/>
          <p:cNvSpPr>
            <a:spLocks noGrp="1"/>
          </p:cNvSpPr>
          <p:nvPr>
            <p:ph type="sldNum" sz="quarter" idx="12"/>
          </p:nvPr>
        </p:nvSpPr>
        <p:spPr/>
        <p:txBody>
          <a:bodyPr>
            <a:normAutofit/>
          </a:bodyPr>
          <a:lstStyle/>
          <a:p>
            <a:fld id="{7FBAD8F1-C71B-4980-BFC2-E42E7A86CF53}" type="slidenum">
              <a:rPr lang="ar-SA"/>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703B7C1-62CA-49E9-9D8C-52108447943B}" type="slidenum">
              <a:rPr lang="ar-SA"/>
              <a:pPr/>
              <a:t>40</a:t>
            </a:fld>
            <a:endParaRPr lang="en-US"/>
          </a:p>
        </p:txBody>
      </p:sp>
      <p:sp>
        <p:nvSpPr>
          <p:cNvPr id="192517" name="Text Box 5"/>
          <p:cNvSpPr txBox="1">
            <a:spLocks noChangeArrowheads="1"/>
          </p:cNvSpPr>
          <p:nvPr/>
        </p:nvSpPr>
        <p:spPr bwMode="auto">
          <a:xfrm>
            <a:off x="304800" y="457200"/>
            <a:ext cx="8610600" cy="5643563"/>
          </a:xfrm>
          <a:prstGeom prst="rect">
            <a:avLst/>
          </a:prstGeom>
          <a:solidFill>
            <a:schemeClr val="accent1"/>
          </a:solidFill>
          <a:ln w="9525">
            <a:noFill/>
            <a:miter lim="800000"/>
            <a:headEnd/>
            <a:tailEnd/>
          </a:ln>
          <a:effectLst/>
        </p:spPr>
        <p:txBody>
          <a:bodyPr>
            <a:spAutoFit/>
          </a:bodyPr>
          <a:lstStyle/>
          <a:p>
            <a:pPr eaLnBrk="1" hangingPunct="1"/>
            <a:r>
              <a:rPr lang="en-US" sz="2800" b="1">
                <a:solidFill>
                  <a:srgbClr val="FF0000"/>
                </a:solidFill>
              </a:rPr>
              <a:t>&lt;BODY bgcolor=lightblue&gt;</a:t>
            </a:r>
          </a:p>
          <a:p>
            <a:pPr eaLnBrk="1" hangingPunct="1"/>
            <a:r>
              <a:rPr lang="en-US" sz="2800" b="1"/>
              <a:t>&lt;form&gt;</a:t>
            </a:r>
          </a:p>
          <a:p>
            <a:pPr eaLnBrk="1" hangingPunct="1"/>
            <a:r>
              <a:rPr lang="en-US" sz="2800" b="1"/>
              <a:t>Select the cities you have visited:</a:t>
            </a:r>
          </a:p>
          <a:p>
            <a:pPr eaLnBrk="1" hangingPunct="1"/>
            <a:r>
              <a:rPr lang="en-US" sz="2800" b="1">
                <a:solidFill>
                  <a:srgbClr val="0000FF"/>
                </a:solidFill>
              </a:rPr>
              <a:t>&lt;SELECT name=“list”  size=5&gt;</a:t>
            </a:r>
          </a:p>
          <a:p>
            <a:pPr eaLnBrk="1" hangingPunct="1"/>
            <a:r>
              <a:rPr lang="en-US" sz="2800" b="1">
                <a:solidFill>
                  <a:srgbClr val="FF0000"/>
                </a:solidFill>
              </a:rPr>
              <a:t>&lt;option&gt; London&lt;/option&gt;</a:t>
            </a:r>
          </a:p>
          <a:p>
            <a:pPr eaLnBrk="1" hangingPunct="1"/>
            <a:r>
              <a:rPr lang="en-US" sz="2800" b="1"/>
              <a:t>&lt;option&gt; Tokyo&lt;/option&gt;</a:t>
            </a:r>
          </a:p>
          <a:p>
            <a:pPr eaLnBrk="1" hangingPunct="1"/>
            <a:r>
              <a:rPr lang="en-US" sz="2800" b="1"/>
              <a:t>&lt;option&gt; Paris&lt;/option&gt;</a:t>
            </a:r>
          </a:p>
          <a:p>
            <a:pPr eaLnBrk="1" hangingPunct="1"/>
            <a:r>
              <a:rPr lang="en-US" sz="2800" b="1">
                <a:solidFill>
                  <a:srgbClr val="FF0000"/>
                </a:solidFill>
              </a:rPr>
              <a:t>&lt;option&gt; New York&lt;/option&gt;</a:t>
            </a:r>
          </a:p>
          <a:p>
            <a:pPr eaLnBrk="1" hangingPunct="1"/>
            <a:r>
              <a:rPr lang="en-US" sz="2800" b="1"/>
              <a:t>&lt;option&gt; LA&lt;/option&gt;</a:t>
            </a:r>
          </a:p>
          <a:p>
            <a:pPr eaLnBrk="1" hangingPunct="1"/>
            <a:r>
              <a:rPr lang="en-US" sz="2800" b="1">
                <a:solidFill>
                  <a:srgbClr val="FF0000"/>
                </a:solidFill>
              </a:rPr>
              <a:t>&lt;option&gt; KL&lt;/option&gt;</a:t>
            </a:r>
          </a:p>
          <a:p>
            <a:pPr eaLnBrk="1" hangingPunct="1"/>
            <a:r>
              <a:rPr lang="en-US" sz="2800" b="1">
                <a:solidFill>
                  <a:srgbClr val="0000FF"/>
                </a:solidFill>
              </a:rPr>
              <a:t>&lt;/SELECT&gt;</a:t>
            </a:r>
            <a:r>
              <a:rPr lang="en-US" sz="2800" b="1"/>
              <a:t> </a:t>
            </a:r>
          </a:p>
          <a:p>
            <a:pPr eaLnBrk="1" hangingPunct="1"/>
            <a:r>
              <a:rPr lang="en-US" sz="2800" b="1"/>
              <a:t>&lt;/form&gt;</a:t>
            </a:r>
          </a:p>
          <a:p>
            <a:pPr eaLnBrk="1" hangingPunct="1"/>
            <a:r>
              <a:rPr lang="en-US" sz="2800" b="1">
                <a:solidFill>
                  <a:srgbClr val="FF0000"/>
                </a:solidFill>
              </a:rPr>
              <a:t>&lt;/BODY&gt;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4A7FA6F-A21D-450F-8220-AFE15AD1FE44}" type="slidenum">
              <a:rPr lang="ar-SA"/>
              <a:pPr/>
              <a:t>41</a:t>
            </a:fld>
            <a:endParaRPr lang="en-US"/>
          </a:p>
        </p:txBody>
      </p:sp>
      <p:pic>
        <p:nvPicPr>
          <p:cNvPr id="55297" name="Picture 1" descr="C:\Users\Bijan\Desktop\Untitled.png"/>
          <p:cNvPicPr>
            <a:picLocks noChangeAspect="1" noChangeArrowheads="1"/>
          </p:cNvPicPr>
          <p:nvPr/>
        </p:nvPicPr>
        <p:blipFill>
          <a:blip r:embed="rId2"/>
          <a:srcRect/>
          <a:stretch>
            <a:fillRect/>
          </a:stretch>
        </p:blipFill>
        <p:spPr bwMode="auto">
          <a:xfrm>
            <a:off x="465137" y="609601"/>
            <a:ext cx="8602663" cy="4776788"/>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Other Elements used in Forms</a:t>
            </a:r>
          </a:p>
        </p:txBody>
      </p:sp>
      <p:sp>
        <p:nvSpPr>
          <p:cNvPr id="121859" name="Rectangle 3"/>
          <p:cNvSpPr>
            <a:spLocks noGrp="1" noChangeArrowheads="1"/>
          </p:cNvSpPr>
          <p:nvPr>
            <p:ph idx="1"/>
          </p:nvPr>
        </p:nvSpPr>
        <p:spPr>
          <a:xfrm>
            <a:off x="533400" y="1828800"/>
            <a:ext cx="7772400" cy="3505200"/>
          </a:xfrm>
          <a:solidFill>
            <a:schemeClr val="accent1"/>
          </a:solidFill>
        </p:spPr>
        <p:txBody>
          <a:bodyPr>
            <a:normAutofit lnSpcReduction="10000"/>
          </a:bodyPr>
          <a:lstStyle/>
          <a:p>
            <a:pPr>
              <a:buClr>
                <a:schemeClr val="accent2"/>
              </a:buClr>
              <a:buFont typeface="Wingdings" pitchFamily="2" charset="2"/>
              <a:buChar char="§"/>
            </a:pPr>
            <a:r>
              <a:rPr lang="en-US" sz="2800" b="1">
                <a:solidFill>
                  <a:srgbClr val="FF0000"/>
                </a:solidFill>
              </a:rPr>
              <a:t>Drop Down List:</a:t>
            </a:r>
          </a:p>
          <a:p>
            <a:pPr>
              <a:buClr>
                <a:schemeClr val="accent2"/>
              </a:buClr>
              <a:buFont typeface="Wingdings" pitchFamily="2" charset="2"/>
              <a:buChar char="§"/>
            </a:pPr>
            <a:endParaRPr lang="en-US" sz="2800">
              <a:solidFill>
                <a:srgbClr val="FF0000"/>
              </a:solidFill>
            </a:endParaRPr>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r>
              <a:rPr lang="en-US" sz="2800" b="1">
                <a:solidFill>
                  <a:srgbClr val="FF0000"/>
                </a:solidFill>
              </a:rPr>
              <a:t>Name:</a:t>
            </a:r>
            <a:r>
              <a:rPr lang="en-US" sz="2800"/>
              <a:t> is the name of the variable to be sent to the CGI application.</a:t>
            </a:r>
          </a:p>
          <a:p>
            <a:pPr>
              <a:buClr>
                <a:schemeClr val="accent2"/>
              </a:buClr>
              <a:buFont typeface="Wingdings" pitchFamily="2" charset="2"/>
              <a:buChar char="§"/>
            </a:pPr>
            <a:r>
              <a:rPr lang="en-US" sz="2800" b="1">
                <a:solidFill>
                  <a:srgbClr val="FF0000"/>
                </a:solidFill>
              </a:rPr>
              <a:t>Size:</a:t>
            </a:r>
            <a:r>
              <a:rPr lang="en-US" sz="2800">
                <a:solidFill>
                  <a:srgbClr val="FF0000"/>
                </a:solidFill>
              </a:rPr>
              <a:t> </a:t>
            </a:r>
            <a:r>
              <a:rPr lang="en-US">
                <a:solidFill>
                  <a:srgbClr val="FF0000"/>
                </a:solidFill>
              </a:rPr>
              <a:t>1</a:t>
            </a:r>
            <a:r>
              <a:rPr lang="en-US" sz="2800"/>
              <a:t>.</a:t>
            </a:r>
          </a:p>
          <a:p>
            <a:pPr>
              <a:buClr>
                <a:schemeClr val="accent2"/>
              </a:buClr>
              <a:buFont typeface="Wingdings" pitchFamily="2" charset="2"/>
              <a:buChar char="§"/>
            </a:pPr>
            <a:endParaRPr lang="en-US" sz="2800"/>
          </a:p>
          <a:p>
            <a:pPr>
              <a:buClr>
                <a:schemeClr val="accent2"/>
              </a:buClr>
              <a:buFont typeface="Wingdings" pitchFamily="2" charset="2"/>
              <a:buChar char="§"/>
            </a:pPr>
            <a:endParaRPr lang="en-US" sz="2800"/>
          </a:p>
          <a:p>
            <a:pPr>
              <a:buClr>
                <a:schemeClr val="accent2"/>
              </a:buClr>
              <a:buFont typeface="Wingdings" pitchFamily="2" charset="2"/>
              <a:buNone/>
            </a:pPr>
            <a:endParaRPr lang="en-US" sz="2800"/>
          </a:p>
          <a:p>
            <a:pPr>
              <a:buClr>
                <a:schemeClr val="accent2"/>
              </a:buClr>
              <a:buFont typeface="Wingdings" pitchFamily="2" charset="2"/>
              <a:buNone/>
            </a:pPr>
            <a:endParaRPr lang="en-US" sz="2800"/>
          </a:p>
        </p:txBody>
      </p:sp>
      <p:sp>
        <p:nvSpPr>
          <p:cNvPr id="7" name="Slide Number Placeholder 5"/>
          <p:cNvSpPr>
            <a:spLocks noGrp="1"/>
          </p:cNvSpPr>
          <p:nvPr>
            <p:ph type="sldNum" sz="quarter" idx="12"/>
          </p:nvPr>
        </p:nvSpPr>
        <p:spPr/>
        <p:txBody>
          <a:bodyPr/>
          <a:lstStyle/>
          <a:p>
            <a:fld id="{0AF1D23A-082E-41DC-BF1E-EFC5CA600738}" type="slidenum">
              <a:rPr lang="ar-SA"/>
              <a:pPr/>
              <a:t>42</a:t>
            </a:fld>
            <a:endParaRPr lang="en-US"/>
          </a:p>
        </p:txBody>
      </p:sp>
      <p:graphicFrame>
        <p:nvGraphicFramePr>
          <p:cNvPr id="121860" name="Object 4"/>
          <p:cNvGraphicFramePr>
            <a:graphicFrameLocks noChangeAspect="1"/>
          </p:cNvGraphicFramePr>
          <p:nvPr/>
        </p:nvGraphicFramePr>
        <p:xfrm>
          <a:off x="1219200" y="2438400"/>
          <a:ext cx="2133600" cy="865188"/>
        </p:xfrm>
        <a:graphic>
          <a:graphicData uri="http://schemas.openxmlformats.org/presentationml/2006/ole">
            <mc:AlternateContent xmlns:mc="http://schemas.openxmlformats.org/markup-compatibility/2006">
              <mc:Choice xmlns:v="urn:schemas-microsoft-com:vml" Requires="v">
                <p:oleObj spid="_x0000_s9219" name="Bitmap Image" r:id="rId3" imgW="657317" imgH="266737" progId="PBrush">
                  <p:embed/>
                </p:oleObj>
              </mc:Choice>
              <mc:Fallback>
                <p:oleObj name="Bitmap Image" r:id="rId3" imgW="657317" imgH="266737"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2133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274638"/>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Other Elements used in Forms</a:t>
            </a:r>
          </a:p>
        </p:txBody>
      </p:sp>
      <p:sp>
        <p:nvSpPr>
          <p:cNvPr id="122883" name="Rectangle 3"/>
          <p:cNvSpPr>
            <a:spLocks noGrp="1" noChangeArrowheads="1"/>
          </p:cNvSpPr>
          <p:nvPr>
            <p:ph idx="1"/>
          </p:nvPr>
        </p:nvSpPr>
        <p:spPr>
          <a:xfrm>
            <a:off x="685800" y="1524000"/>
            <a:ext cx="7772400" cy="4495800"/>
          </a:xfrm>
          <a:solidFill>
            <a:schemeClr val="accent1"/>
          </a:solidFill>
        </p:spPr>
        <p:txBody>
          <a:bodyPr>
            <a:normAutofit lnSpcReduction="10000"/>
          </a:bodyPr>
          <a:lstStyle/>
          <a:p>
            <a:pPr>
              <a:buClr>
                <a:schemeClr val="accent2"/>
              </a:buClr>
              <a:buFont typeface="Wingdings" pitchFamily="2" charset="2"/>
              <a:buChar char="§"/>
            </a:pPr>
            <a:r>
              <a:rPr lang="en-US" sz="2800" b="1">
                <a:solidFill>
                  <a:srgbClr val="FF0000"/>
                </a:solidFill>
              </a:rPr>
              <a:t>List Box:</a:t>
            </a:r>
          </a:p>
          <a:p>
            <a:pPr>
              <a:buClr>
                <a:schemeClr val="accent2"/>
              </a:buClr>
              <a:buFont typeface="Wingdings" pitchFamily="2" charset="2"/>
              <a:buNone/>
            </a:pPr>
            <a:endParaRPr lang="en-US" sz="2800" b="1">
              <a:solidFill>
                <a:srgbClr val="FF0000"/>
              </a:solidFill>
            </a:endParaRPr>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endParaRPr lang="en-US" sz="2800" b="1"/>
          </a:p>
          <a:p>
            <a:pPr>
              <a:buClr>
                <a:schemeClr val="accent2"/>
              </a:buClr>
              <a:buFont typeface="Wingdings" pitchFamily="2" charset="2"/>
              <a:buChar char="§"/>
            </a:pPr>
            <a:r>
              <a:rPr lang="en-US" sz="2800" b="1">
                <a:solidFill>
                  <a:srgbClr val="FF0000"/>
                </a:solidFill>
              </a:rPr>
              <a:t>Name:</a:t>
            </a:r>
            <a:r>
              <a:rPr lang="en-US" sz="2800" b="1"/>
              <a:t> is the name of the variable to be sent to the CGI application.</a:t>
            </a:r>
          </a:p>
          <a:p>
            <a:pPr>
              <a:buClr>
                <a:schemeClr val="accent2"/>
              </a:buClr>
              <a:buFont typeface="Wingdings" pitchFamily="2" charset="2"/>
              <a:buChar char="§"/>
            </a:pPr>
            <a:r>
              <a:rPr lang="en-US" sz="2800" b="1">
                <a:solidFill>
                  <a:srgbClr val="FF0000"/>
                </a:solidFill>
              </a:rPr>
              <a:t>SIZE:</a:t>
            </a:r>
            <a:r>
              <a:rPr lang="en-US" sz="2800" b="1"/>
              <a:t> is greater than one.</a:t>
            </a:r>
          </a:p>
        </p:txBody>
      </p:sp>
      <p:sp>
        <p:nvSpPr>
          <p:cNvPr id="7" name="Slide Number Placeholder 5"/>
          <p:cNvSpPr>
            <a:spLocks noGrp="1"/>
          </p:cNvSpPr>
          <p:nvPr>
            <p:ph type="sldNum" sz="quarter" idx="12"/>
          </p:nvPr>
        </p:nvSpPr>
        <p:spPr/>
        <p:txBody>
          <a:bodyPr/>
          <a:lstStyle/>
          <a:p>
            <a:fld id="{4450FC3A-6866-489C-BBE1-201B7C233DCE}" type="slidenum">
              <a:rPr lang="ar-SA"/>
              <a:pPr/>
              <a:t>43</a:t>
            </a:fld>
            <a:endParaRPr lang="en-US"/>
          </a:p>
        </p:txBody>
      </p:sp>
      <p:graphicFrame>
        <p:nvGraphicFramePr>
          <p:cNvPr id="122884" name="Object 4"/>
          <p:cNvGraphicFramePr>
            <a:graphicFrameLocks noChangeAspect="1"/>
          </p:cNvGraphicFramePr>
          <p:nvPr/>
        </p:nvGraphicFramePr>
        <p:xfrm>
          <a:off x="990600" y="2133600"/>
          <a:ext cx="1400175" cy="1585913"/>
        </p:xfrm>
        <a:graphic>
          <a:graphicData uri="http://schemas.openxmlformats.org/presentationml/2006/ole">
            <mc:AlternateContent xmlns:mc="http://schemas.openxmlformats.org/markup-compatibility/2006">
              <mc:Choice xmlns:v="urn:schemas-microsoft-com:vml" Requires="v">
                <p:oleObj spid="_x0000_s10243" name="Bitmap Image" r:id="rId3" imgW="647619" imgH="733333" progId="PBrush">
                  <p:embed/>
                </p:oleObj>
              </mc:Choice>
              <mc:Fallback>
                <p:oleObj name="Bitmap Image" r:id="rId3" imgW="647619" imgH="733333"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133600"/>
                        <a:ext cx="1400175"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57200" y="274638"/>
            <a:ext cx="8229600" cy="8382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a:solidFill>
                  <a:srgbClr val="FFFF00"/>
                </a:solidFill>
              </a:rPr>
              <a:t>Other Elements used in Forms</a:t>
            </a:r>
          </a:p>
        </p:txBody>
      </p:sp>
      <p:sp>
        <p:nvSpPr>
          <p:cNvPr id="123907" name="Rectangle 3"/>
          <p:cNvSpPr>
            <a:spLocks noGrp="1" noChangeArrowheads="1"/>
          </p:cNvSpPr>
          <p:nvPr>
            <p:ph idx="1"/>
          </p:nvPr>
        </p:nvSpPr>
        <p:spPr>
          <a:xfrm>
            <a:off x="685800" y="1600200"/>
            <a:ext cx="7772400" cy="4876800"/>
          </a:xfrm>
          <a:solidFill>
            <a:schemeClr val="accent1"/>
          </a:solidFill>
        </p:spPr>
        <p:txBody>
          <a:bodyPr/>
          <a:lstStyle/>
          <a:p>
            <a:pPr>
              <a:lnSpc>
                <a:spcPct val="90000"/>
              </a:lnSpc>
              <a:buClr>
                <a:schemeClr val="accent2"/>
              </a:buClr>
              <a:buFont typeface="Wingdings" pitchFamily="2" charset="2"/>
              <a:buChar char="§"/>
            </a:pPr>
            <a:r>
              <a:rPr lang="en-US" sz="2800" b="1">
                <a:solidFill>
                  <a:srgbClr val="FF0000"/>
                </a:solidFill>
              </a:rPr>
              <a:t>Option</a:t>
            </a:r>
          </a:p>
          <a:p>
            <a:pPr>
              <a:lnSpc>
                <a:spcPct val="90000"/>
              </a:lnSpc>
              <a:buClr>
                <a:schemeClr val="accent2"/>
              </a:buClr>
              <a:buFont typeface="Wingdings" pitchFamily="2" charset="2"/>
              <a:buNone/>
            </a:pPr>
            <a:r>
              <a:rPr lang="en-US" sz="2800"/>
              <a:t>The list items are added to the </a:t>
            </a:r>
            <a:r>
              <a:rPr lang="en-US" sz="2800" b="1"/>
              <a:t>&lt;SELECT&gt;</a:t>
            </a:r>
            <a:r>
              <a:rPr lang="en-US" sz="2800"/>
              <a:t> element by inserting </a:t>
            </a:r>
            <a:r>
              <a:rPr lang="en-US" sz="2800" b="1"/>
              <a:t>&lt;OPTION&gt;&lt;/OPTION&gt;</a:t>
            </a:r>
            <a:r>
              <a:rPr lang="en-US" sz="2800"/>
              <a:t> elements.</a:t>
            </a:r>
          </a:p>
          <a:p>
            <a:pPr>
              <a:lnSpc>
                <a:spcPct val="90000"/>
              </a:lnSpc>
              <a:buClr>
                <a:schemeClr val="accent2"/>
              </a:buClr>
              <a:buFont typeface="Wingdings" pitchFamily="2" charset="2"/>
              <a:buNone/>
            </a:pPr>
            <a:r>
              <a:rPr lang="en-US" sz="2800"/>
              <a:t>The Option Element’s attributes are:</a:t>
            </a:r>
          </a:p>
          <a:p>
            <a:pPr>
              <a:lnSpc>
                <a:spcPct val="90000"/>
              </a:lnSpc>
              <a:buClr>
                <a:schemeClr val="accent2"/>
              </a:buClr>
              <a:buFont typeface="Wingdings" pitchFamily="2" charset="2"/>
              <a:buChar char="§"/>
            </a:pPr>
            <a:r>
              <a:rPr lang="en-US" sz="2800" b="1">
                <a:solidFill>
                  <a:srgbClr val="FF0000"/>
                </a:solidFill>
              </a:rPr>
              <a:t>SELECTED</a:t>
            </a:r>
            <a:r>
              <a:rPr lang="en-US" sz="2800" b="1"/>
              <a:t>:</a:t>
            </a:r>
            <a:r>
              <a:rPr lang="en-US" sz="2800"/>
              <a:t> When this attribute is present, the option is selected when the document is initially loaded. </a:t>
            </a:r>
            <a:r>
              <a:rPr lang="en-US" sz="2800" b="1">
                <a:solidFill>
                  <a:srgbClr val="FF0000"/>
                </a:solidFill>
              </a:rPr>
              <a:t>It is an error for more than one option to be selected.</a:t>
            </a:r>
          </a:p>
          <a:p>
            <a:pPr>
              <a:lnSpc>
                <a:spcPct val="90000"/>
              </a:lnSpc>
              <a:buClr>
                <a:schemeClr val="accent2"/>
              </a:buClr>
              <a:buFont typeface="Wingdings" pitchFamily="2" charset="2"/>
              <a:buChar char="§"/>
            </a:pPr>
            <a:r>
              <a:rPr lang="en-US" sz="2800" b="1">
                <a:solidFill>
                  <a:srgbClr val="FF0000"/>
                </a:solidFill>
              </a:rPr>
              <a:t>VALUE</a:t>
            </a:r>
            <a:r>
              <a:rPr lang="en-US" sz="2800" b="1"/>
              <a:t>:</a:t>
            </a:r>
            <a:r>
              <a:rPr lang="en-US" sz="2800"/>
              <a:t> Specifies the value the variable named in the select element.</a:t>
            </a:r>
          </a:p>
          <a:p>
            <a:pPr>
              <a:lnSpc>
                <a:spcPct val="90000"/>
              </a:lnSpc>
              <a:buClr>
                <a:schemeClr val="accent2"/>
              </a:buClr>
              <a:buFont typeface="Wingdings" pitchFamily="2" charset="2"/>
              <a:buNone/>
            </a:pPr>
            <a:r>
              <a:rPr lang="en-US" sz="2800"/>
              <a:t>							</a:t>
            </a:r>
          </a:p>
        </p:txBody>
      </p:sp>
      <p:sp>
        <p:nvSpPr>
          <p:cNvPr id="6" name="Slide Number Placeholder 5"/>
          <p:cNvSpPr>
            <a:spLocks noGrp="1"/>
          </p:cNvSpPr>
          <p:nvPr>
            <p:ph type="sldNum" sz="quarter" idx="12"/>
          </p:nvPr>
        </p:nvSpPr>
        <p:spPr/>
        <p:txBody>
          <a:bodyPr/>
          <a:lstStyle/>
          <a:p>
            <a:fld id="{C5180818-25F5-4077-9AB9-2AADDEFB44A6}" type="slidenum">
              <a:rPr lang="ar-SA"/>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idx="1"/>
          </p:nvPr>
        </p:nvSpPr>
        <p:spPr>
          <a:xfrm>
            <a:off x="304800" y="304800"/>
            <a:ext cx="8382000" cy="6096000"/>
          </a:xfrm>
          <a:solidFill>
            <a:schemeClr val="accent1"/>
          </a:solidFill>
          <a:ln/>
        </p:spPr>
        <p:txBody>
          <a:bodyPr/>
          <a:lstStyle/>
          <a:p>
            <a:pPr>
              <a:buFontTx/>
              <a:buNone/>
            </a:pPr>
            <a:r>
              <a:rPr lang="en-US" sz="2400" b="1"/>
              <a:t>&lt;/HEAD&gt;</a:t>
            </a:r>
          </a:p>
          <a:p>
            <a:pPr>
              <a:buFontTx/>
              <a:buNone/>
            </a:pPr>
            <a:r>
              <a:rPr lang="en-US" sz="2400" b="1"/>
              <a:t>&lt;BODY&gt;</a:t>
            </a:r>
          </a:p>
          <a:p>
            <a:pPr>
              <a:buFontTx/>
              <a:buNone/>
            </a:pPr>
            <a:r>
              <a:rPr lang="en-US" sz="2400" b="1">
                <a:solidFill>
                  <a:srgbClr val="FF0000"/>
                </a:solidFill>
              </a:rPr>
              <a:t>&lt;h2&gt;&lt;font color=blue&gt;What type of Computer do you have?&lt;/font&gt;&lt;h2&gt;</a:t>
            </a:r>
          </a:p>
          <a:p>
            <a:pPr>
              <a:buFontTx/>
              <a:buNone/>
            </a:pPr>
            <a:r>
              <a:rPr lang="en-US" sz="2400" b="1"/>
              <a:t>&lt;FORM&gt;</a:t>
            </a:r>
          </a:p>
          <a:p>
            <a:pPr>
              <a:buFontTx/>
              <a:buNone/>
            </a:pPr>
            <a:r>
              <a:rPr lang="en-US" sz="2400" b="1">
                <a:solidFill>
                  <a:srgbClr val="FF0000"/>
                </a:solidFill>
              </a:rPr>
              <a:t>&lt;SELECT NAME="ComputerType" size=4&gt;</a:t>
            </a:r>
          </a:p>
          <a:p>
            <a:pPr>
              <a:buFontTx/>
              <a:buNone/>
            </a:pPr>
            <a:r>
              <a:rPr lang="en-US" sz="2400" b="1"/>
              <a:t> 	</a:t>
            </a:r>
            <a:r>
              <a:rPr lang="en-US" sz="2400" b="1">
                <a:solidFill>
                  <a:srgbClr val="0000FF"/>
                </a:solidFill>
              </a:rPr>
              <a:t>&lt;OPTION  value="IBM" SELECTED&gt; IBM&lt;/OPTION&gt;</a:t>
            </a:r>
          </a:p>
          <a:p>
            <a:pPr>
              <a:buFontTx/>
              <a:buNone/>
            </a:pPr>
            <a:r>
              <a:rPr lang="en-US" sz="2400" b="1">
                <a:solidFill>
                  <a:srgbClr val="0000FF"/>
                </a:solidFill>
              </a:rPr>
              <a:t>	&lt;OPTION  value="INTEL"&gt; INTEL&lt;/OPTION&gt;</a:t>
            </a:r>
          </a:p>
          <a:p>
            <a:pPr>
              <a:buFontTx/>
              <a:buNone/>
            </a:pPr>
            <a:r>
              <a:rPr lang="en-US" sz="2400" b="1">
                <a:solidFill>
                  <a:srgbClr val="0000FF"/>
                </a:solidFill>
              </a:rPr>
              <a:t>	&lt;OPTION value=" Apple"&gt; Apple&lt;/OPTION&gt;</a:t>
            </a:r>
          </a:p>
          <a:p>
            <a:pPr>
              <a:buFontTx/>
              <a:buNone/>
            </a:pPr>
            <a:r>
              <a:rPr lang="en-US" sz="2400" b="1">
                <a:solidFill>
                  <a:srgbClr val="0000FF"/>
                </a:solidFill>
              </a:rPr>
              <a:t>	&lt;OPTION value="Compaq"&gt;</a:t>
            </a:r>
            <a:r>
              <a:rPr lang="en-US" sz="2400" b="1"/>
              <a:t> </a:t>
            </a:r>
            <a:r>
              <a:rPr lang="en-US" sz="2400" b="1">
                <a:solidFill>
                  <a:srgbClr val="0000FF"/>
                </a:solidFill>
              </a:rPr>
              <a:t>Compaq&lt;/OPTION&gt;</a:t>
            </a:r>
          </a:p>
          <a:p>
            <a:pPr>
              <a:buFontTx/>
              <a:buNone/>
            </a:pPr>
            <a:r>
              <a:rPr lang="en-US" sz="2400" b="1">
                <a:solidFill>
                  <a:srgbClr val="FF0000"/>
                </a:solidFill>
              </a:rPr>
              <a:t>&lt;/SELECT&gt; </a:t>
            </a:r>
          </a:p>
          <a:p>
            <a:pPr>
              <a:buFontTx/>
              <a:buNone/>
            </a:pPr>
            <a:r>
              <a:rPr lang="en-US" sz="2400" b="1"/>
              <a:t>&lt;/FORM&gt;&lt;/BODY&gt;&lt;/HTML&gt;							</a:t>
            </a:r>
          </a:p>
        </p:txBody>
      </p:sp>
      <p:sp>
        <p:nvSpPr>
          <p:cNvPr id="5" name="Slide Number Placeholder 5"/>
          <p:cNvSpPr>
            <a:spLocks noGrp="1"/>
          </p:cNvSpPr>
          <p:nvPr>
            <p:ph type="sldNum" sz="quarter" idx="12"/>
          </p:nvPr>
        </p:nvSpPr>
        <p:spPr/>
        <p:txBody>
          <a:bodyPr/>
          <a:lstStyle/>
          <a:p>
            <a:fld id="{DD62D553-F40E-458D-B808-BCCE002963C0}" type="slidenum">
              <a:rPr lang="ar-SA"/>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1D31432-04A8-40AE-B488-79C9B18B8E56}" type="slidenum">
              <a:rPr lang="ar-SA"/>
              <a:pPr/>
              <a:t>46</a:t>
            </a:fld>
            <a:endParaRPr lang="en-US"/>
          </a:p>
        </p:txBody>
      </p:sp>
      <p:pic>
        <p:nvPicPr>
          <p:cNvPr id="60418" name="Picture 2" descr="C:\Users\Bijan\Desktop\Untitled.png"/>
          <p:cNvPicPr>
            <a:picLocks noChangeAspect="1" noChangeArrowheads="1"/>
          </p:cNvPicPr>
          <p:nvPr/>
        </p:nvPicPr>
        <p:blipFill>
          <a:blip r:embed="rId2"/>
          <a:srcRect/>
          <a:stretch>
            <a:fillRect/>
          </a:stretch>
        </p:blipFill>
        <p:spPr bwMode="auto">
          <a:xfrm>
            <a:off x="838200" y="609600"/>
            <a:ext cx="8305800" cy="510063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a:xfrm>
            <a:off x="0" y="304800"/>
            <a:ext cx="9144000" cy="6400800"/>
          </a:xfrm>
          <a:solidFill>
            <a:schemeClr val="accent1"/>
          </a:solidFill>
        </p:spPr>
        <p:txBody>
          <a:bodyPr/>
          <a:lstStyle/>
          <a:p>
            <a:pPr>
              <a:lnSpc>
                <a:spcPct val="90000"/>
              </a:lnSpc>
              <a:buFontTx/>
              <a:buNone/>
            </a:pPr>
            <a:r>
              <a:rPr lang="en-US" sz="2600" b="1">
                <a:solidFill>
                  <a:srgbClr val="FF0000"/>
                </a:solidFill>
              </a:rPr>
              <a:t>&lt;HEAD&gt; &lt;TITLE&gt;SELECT with Mutiple &lt;/TITLE&gt; &lt;/HEAD&gt;</a:t>
            </a:r>
          </a:p>
          <a:p>
            <a:pPr>
              <a:lnSpc>
                <a:spcPct val="90000"/>
              </a:lnSpc>
              <a:buFontTx/>
              <a:buNone/>
            </a:pPr>
            <a:r>
              <a:rPr lang="en-US" sz="2600" b="1"/>
              <a:t>&lt;BODY&gt;</a:t>
            </a:r>
          </a:p>
          <a:p>
            <a:pPr>
              <a:lnSpc>
                <a:spcPct val="90000"/>
              </a:lnSpc>
              <a:buFontTx/>
              <a:buNone/>
            </a:pPr>
            <a:r>
              <a:rPr lang="en-US" sz="2600" b="1"/>
              <a:t>&lt;h2&gt;&lt;font color=blue&gt;What type of Computer do you have?&lt;/font&gt;&lt;h2&gt;</a:t>
            </a:r>
          </a:p>
          <a:p>
            <a:pPr>
              <a:lnSpc>
                <a:spcPct val="90000"/>
              </a:lnSpc>
              <a:buFontTx/>
              <a:buNone/>
            </a:pPr>
            <a:r>
              <a:rPr lang="en-US" sz="2600" b="1">
                <a:solidFill>
                  <a:srgbClr val="FF0000"/>
                </a:solidFill>
              </a:rPr>
              <a:t>&lt;FORM&gt;</a:t>
            </a:r>
          </a:p>
          <a:p>
            <a:pPr>
              <a:lnSpc>
                <a:spcPct val="90000"/>
              </a:lnSpc>
              <a:buFontTx/>
              <a:buNone/>
            </a:pPr>
            <a:r>
              <a:rPr lang="en-US" sz="2600" b="1"/>
              <a:t>&lt;SELECT NAME="ComputerType" size=5   multiple&gt;</a:t>
            </a:r>
          </a:p>
          <a:p>
            <a:pPr>
              <a:lnSpc>
                <a:spcPct val="90000"/>
              </a:lnSpc>
              <a:buFontTx/>
              <a:buNone/>
            </a:pPr>
            <a:r>
              <a:rPr lang="en-US" sz="2600" b="1"/>
              <a:t>	</a:t>
            </a:r>
            <a:r>
              <a:rPr lang="en-US" sz="2600" b="1">
                <a:solidFill>
                  <a:srgbClr val="0000FF"/>
                </a:solidFill>
              </a:rPr>
              <a:t>&lt;OPTION  value="IBM" &gt; IBM&lt;/OPTION&gt;</a:t>
            </a:r>
          </a:p>
          <a:p>
            <a:pPr>
              <a:lnSpc>
                <a:spcPct val="90000"/>
              </a:lnSpc>
              <a:buFontTx/>
              <a:buNone/>
            </a:pPr>
            <a:r>
              <a:rPr lang="en-US" sz="2600" b="1">
                <a:solidFill>
                  <a:srgbClr val="0000FF"/>
                </a:solidFill>
              </a:rPr>
              <a:t> 	&lt;OPTION  value="INTEL"&gt; INTEL&lt;/OPTION&gt;</a:t>
            </a:r>
          </a:p>
          <a:p>
            <a:pPr>
              <a:lnSpc>
                <a:spcPct val="90000"/>
              </a:lnSpc>
              <a:buFontTx/>
              <a:buNone/>
            </a:pPr>
            <a:r>
              <a:rPr lang="en-US" sz="2600" b="1">
                <a:solidFill>
                  <a:srgbClr val="0000FF"/>
                </a:solidFill>
              </a:rPr>
              <a:t>	&lt;OPTION value=" Apple"&gt; Apple&lt;/OPTION&gt;</a:t>
            </a:r>
          </a:p>
          <a:p>
            <a:pPr>
              <a:lnSpc>
                <a:spcPct val="90000"/>
              </a:lnSpc>
              <a:buFontTx/>
              <a:buNone/>
            </a:pPr>
            <a:r>
              <a:rPr lang="en-US" sz="2600" b="1">
                <a:solidFill>
                  <a:srgbClr val="0000FF"/>
                </a:solidFill>
              </a:rPr>
              <a:t>	&lt;OPTION value="Compaq" SELECTED&gt; Compaq&lt;/OPTION&gt;</a:t>
            </a:r>
          </a:p>
          <a:p>
            <a:pPr>
              <a:lnSpc>
                <a:spcPct val="90000"/>
              </a:lnSpc>
              <a:buFontTx/>
              <a:buNone/>
            </a:pPr>
            <a:r>
              <a:rPr lang="en-US" sz="2600" b="1">
                <a:solidFill>
                  <a:srgbClr val="0000FF"/>
                </a:solidFill>
              </a:rPr>
              <a:t>	&lt;OPTION value=" other"&gt; Other&lt;/OPTION&gt;</a:t>
            </a:r>
          </a:p>
          <a:p>
            <a:pPr>
              <a:lnSpc>
                <a:spcPct val="90000"/>
              </a:lnSpc>
              <a:buFontTx/>
              <a:buNone/>
            </a:pPr>
            <a:r>
              <a:rPr lang="en-US" sz="2600" b="1"/>
              <a:t>&lt;/SELECT&gt;</a:t>
            </a:r>
          </a:p>
          <a:p>
            <a:pPr>
              <a:lnSpc>
                <a:spcPct val="90000"/>
              </a:lnSpc>
              <a:buFontTx/>
              <a:buNone/>
            </a:pPr>
            <a:r>
              <a:rPr lang="en-US" sz="2600" b="1">
                <a:solidFill>
                  <a:srgbClr val="FF0000"/>
                </a:solidFill>
              </a:rPr>
              <a:t>&lt;/FORM&gt;&lt;/BODY&gt;&lt;/HTML&gt;</a:t>
            </a:r>
          </a:p>
        </p:txBody>
      </p:sp>
      <p:sp>
        <p:nvSpPr>
          <p:cNvPr id="5" name="Slide Number Placeholder 5"/>
          <p:cNvSpPr>
            <a:spLocks noGrp="1"/>
          </p:cNvSpPr>
          <p:nvPr>
            <p:ph type="sldNum" sz="quarter" idx="12"/>
          </p:nvPr>
        </p:nvSpPr>
        <p:spPr/>
        <p:txBody>
          <a:bodyPr/>
          <a:lstStyle/>
          <a:p>
            <a:fld id="{16199AD2-680E-4719-943E-F5F412627833}" type="slidenum">
              <a:rPr lang="ar-SA"/>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7968392-CDDC-4A99-BC76-DBC00EA9EBA2}" type="slidenum">
              <a:rPr lang="ar-SA"/>
              <a:pPr/>
              <a:t>48</a:t>
            </a:fld>
            <a:endParaRPr lang="en-US"/>
          </a:p>
        </p:txBody>
      </p:sp>
      <p:pic>
        <p:nvPicPr>
          <p:cNvPr id="61442" name="Picture 2" descr="C:\Users\Bijan\Desktop\Untitled.png"/>
          <p:cNvPicPr>
            <a:picLocks noChangeAspect="1" noChangeArrowheads="1"/>
          </p:cNvPicPr>
          <p:nvPr/>
        </p:nvPicPr>
        <p:blipFill>
          <a:blip r:embed="rId2"/>
          <a:srcRect/>
          <a:stretch>
            <a:fillRect/>
          </a:stretch>
        </p:blipFill>
        <p:spPr bwMode="auto">
          <a:xfrm>
            <a:off x="427037" y="762000"/>
            <a:ext cx="8640763" cy="474345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3A46915-7B7D-4118-AED8-F66DA3F59318}" type="slidenum">
              <a:rPr lang="ar-SA"/>
              <a:pPr/>
              <a:t>49</a:t>
            </a:fld>
            <a:endParaRPr lang="en-US"/>
          </a:p>
        </p:txBody>
      </p:sp>
      <p:pic>
        <p:nvPicPr>
          <p:cNvPr id="180229" name="Picture 5"/>
          <p:cNvPicPr>
            <a:picLocks noChangeAspect="1" noChangeArrowheads="1"/>
          </p:cNvPicPr>
          <p:nvPr/>
        </p:nvPicPr>
        <p:blipFill>
          <a:blip r:embed="rId2">
            <a:lum contrast="-12000"/>
          </a:blip>
          <a:srcRect/>
          <a:stretch>
            <a:fillRect/>
          </a:stretch>
        </p:blipFill>
        <p:spPr bwMode="auto">
          <a:xfrm>
            <a:off x="1143000" y="0"/>
            <a:ext cx="6423025" cy="6477000"/>
          </a:xfrm>
          <a:prstGeom prst="rect">
            <a:avLst/>
          </a:prstGeom>
          <a:solidFill>
            <a:schemeClr val="accent1"/>
          </a:solidFill>
        </p:spPr>
      </p:pic>
      <p:sp>
        <p:nvSpPr>
          <p:cNvPr id="180230" name="Text Box 6"/>
          <p:cNvSpPr txBox="1">
            <a:spLocks noChangeArrowheads="1"/>
          </p:cNvSpPr>
          <p:nvPr/>
        </p:nvSpPr>
        <p:spPr bwMode="auto">
          <a:xfrm>
            <a:off x="6477000" y="2438400"/>
            <a:ext cx="1905000" cy="366713"/>
          </a:xfrm>
          <a:prstGeom prst="rect">
            <a:avLst/>
          </a:prstGeom>
          <a:noFill/>
          <a:ln w="9525">
            <a:noFill/>
            <a:miter lim="800000"/>
            <a:headEnd/>
            <a:tailEnd/>
          </a:ln>
          <a:effectLst/>
        </p:spPr>
        <p:txBody>
          <a:bodyPr>
            <a:spAutoFit/>
          </a:bodyPr>
          <a:lstStyle/>
          <a:p>
            <a:pPr eaLnBrk="1" hangingPunct="1">
              <a:spcBef>
                <a:spcPct val="50000"/>
              </a:spcBef>
            </a:pPr>
            <a:endParaRPr lang="en-US"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152400"/>
            <a:ext cx="822960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Form Elements</a:t>
            </a:r>
          </a:p>
        </p:txBody>
      </p:sp>
      <p:sp>
        <p:nvSpPr>
          <p:cNvPr id="105475" name="Rectangle 3"/>
          <p:cNvSpPr>
            <a:spLocks noGrp="1" noChangeArrowheads="1"/>
          </p:cNvSpPr>
          <p:nvPr>
            <p:ph idx="1"/>
          </p:nvPr>
        </p:nvSpPr>
        <p:spPr>
          <a:xfrm>
            <a:off x="457200" y="1447800"/>
            <a:ext cx="8229600" cy="4594225"/>
          </a:xfrm>
          <a:solidFill>
            <a:schemeClr val="accent1"/>
          </a:solidFill>
        </p:spPr>
        <p:txBody>
          <a:bodyPr/>
          <a:lstStyle/>
          <a:p>
            <a:pPr>
              <a:buClr>
                <a:schemeClr val="accent2"/>
              </a:buClr>
              <a:buFont typeface="Wingdings" pitchFamily="2" charset="2"/>
              <a:buChar char="§"/>
            </a:pPr>
            <a:r>
              <a:rPr lang="en-US" b="1" dirty="0"/>
              <a:t>Form elements have properties: </a:t>
            </a:r>
            <a:r>
              <a:rPr lang="en-US" b="1" dirty="0">
                <a:solidFill>
                  <a:srgbClr val="FF0000"/>
                </a:solidFill>
              </a:rPr>
              <a:t>Text</a:t>
            </a:r>
            <a:r>
              <a:rPr lang="en-US" b="1" dirty="0"/>
              <a:t> boxes, </a:t>
            </a:r>
            <a:r>
              <a:rPr lang="en-US" b="1" dirty="0">
                <a:solidFill>
                  <a:srgbClr val="FF0000"/>
                </a:solidFill>
              </a:rPr>
              <a:t>Password</a:t>
            </a:r>
            <a:r>
              <a:rPr lang="en-US" b="1" dirty="0"/>
              <a:t> boxes, </a:t>
            </a:r>
            <a:r>
              <a:rPr lang="en-US" b="1" dirty="0">
                <a:solidFill>
                  <a:srgbClr val="FF0000"/>
                </a:solidFill>
              </a:rPr>
              <a:t>Checkboxes</a:t>
            </a:r>
            <a:r>
              <a:rPr lang="en-US" b="1" dirty="0"/>
              <a:t>, Option(</a:t>
            </a:r>
            <a:r>
              <a:rPr lang="en-US" b="1" dirty="0">
                <a:solidFill>
                  <a:srgbClr val="FF0000"/>
                </a:solidFill>
              </a:rPr>
              <a:t>Radio</a:t>
            </a:r>
            <a:r>
              <a:rPr lang="en-US" b="1" dirty="0"/>
              <a:t>) buttons, </a:t>
            </a:r>
            <a:r>
              <a:rPr lang="en-US" b="1" dirty="0">
                <a:solidFill>
                  <a:srgbClr val="FF0000"/>
                </a:solidFill>
              </a:rPr>
              <a:t>Submit</a:t>
            </a:r>
            <a:r>
              <a:rPr lang="en-US" b="1" dirty="0"/>
              <a:t>, </a:t>
            </a:r>
            <a:r>
              <a:rPr lang="en-US" b="1" dirty="0">
                <a:solidFill>
                  <a:srgbClr val="FF0000"/>
                </a:solidFill>
              </a:rPr>
              <a:t>Reset</a:t>
            </a:r>
            <a:r>
              <a:rPr lang="en-US" b="1" dirty="0"/>
              <a:t>, </a:t>
            </a:r>
            <a:r>
              <a:rPr lang="en-US" b="1" dirty="0">
                <a:solidFill>
                  <a:srgbClr val="FF0000"/>
                </a:solidFill>
              </a:rPr>
              <a:t>File</a:t>
            </a:r>
            <a:r>
              <a:rPr lang="en-US" b="1" dirty="0"/>
              <a:t>, </a:t>
            </a:r>
            <a:r>
              <a:rPr lang="en-US" b="1" dirty="0">
                <a:solidFill>
                  <a:srgbClr val="FF0000"/>
                </a:solidFill>
              </a:rPr>
              <a:t>Hidden</a:t>
            </a:r>
            <a:r>
              <a:rPr lang="en-US" b="1" dirty="0"/>
              <a:t> and </a:t>
            </a:r>
            <a:r>
              <a:rPr lang="en-US" b="1" dirty="0">
                <a:solidFill>
                  <a:srgbClr val="FF0000"/>
                </a:solidFill>
              </a:rPr>
              <a:t>Image</a:t>
            </a:r>
            <a:r>
              <a:rPr lang="en-US" b="1" dirty="0"/>
              <a:t>.</a:t>
            </a:r>
          </a:p>
          <a:p>
            <a:pPr>
              <a:buClr>
                <a:schemeClr val="accent2"/>
              </a:buClr>
              <a:buFont typeface="Wingdings" pitchFamily="2" charset="2"/>
              <a:buChar char="§"/>
            </a:pPr>
            <a:r>
              <a:rPr lang="en-US" b="1" dirty="0"/>
              <a:t>The properties are specified in the TYPE Attribute of the HTML element </a:t>
            </a:r>
            <a:r>
              <a:rPr lang="en-US" b="1" dirty="0">
                <a:solidFill>
                  <a:srgbClr val="FF0000"/>
                </a:solidFill>
              </a:rPr>
              <a:t>&lt;INPUT&gt;&lt;/INPUT&gt;.</a:t>
            </a:r>
          </a:p>
        </p:txBody>
      </p:sp>
      <p:sp>
        <p:nvSpPr>
          <p:cNvPr id="6" name="Slide Number Placeholder 5"/>
          <p:cNvSpPr>
            <a:spLocks noGrp="1"/>
          </p:cNvSpPr>
          <p:nvPr>
            <p:ph type="sldNum" sz="quarter" idx="12"/>
          </p:nvPr>
        </p:nvSpPr>
        <p:spPr/>
        <p:txBody>
          <a:bodyPr>
            <a:normAutofit/>
          </a:bodyPr>
          <a:lstStyle/>
          <a:p>
            <a:fld id="{48A9D704-2D4B-4C44-B98A-43D0BD42A8AA}" type="slidenum">
              <a:rPr lang="ar-SA"/>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41998FC6-C817-45F9-99F9-921C44E64255}" type="slidenum">
              <a:rPr lang="ar-SA"/>
              <a:pPr/>
              <a:t>6</a:t>
            </a:fld>
            <a:endParaRPr lang="en-US"/>
          </a:p>
        </p:txBody>
      </p:sp>
      <p:grpSp>
        <p:nvGrpSpPr>
          <p:cNvPr id="2" name="Group 6"/>
          <p:cNvGrpSpPr>
            <a:grpSpLocks/>
          </p:cNvGrpSpPr>
          <p:nvPr/>
        </p:nvGrpSpPr>
        <p:grpSpPr bwMode="auto">
          <a:xfrm>
            <a:off x="381000" y="80963"/>
            <a:ext cx="8382000" cy="6696075"/>
            <a:chOff x="240" y="51"/>
            <a:chExt cx="5280" cy="4218"/>
          </a:xfrm>
        </p:grpSpPr>
        <p:grpSp>
          <p:nvGrpSpPr>
            <p:cNvPr id="3" name="Group 4"/>
            <p:cNvGrpSpPr>
              <a:grpSpLocks/>
            </p:cNvGrpSpPr>
            <p:nvPr/>
          </p:nvGrpSpPr>
          <p:grpSpPr bwMode="auto">
            <a:xfrm>
              <a:off x="240" y="51"/>
              <a:ext cx="5280" cy="4218"/>
              <a:chOff x="240" y="51"/>
              <a:chExt cx="5280" cy="4218"/>
            </a:xfrm>
          </p:grpSpPr>
          <p:pic>
            <p:nvPicPr>
              <p:cNvPr id="247810" name="Picture 2"/>
              <p:cNvPicPr>
                <a:picLocks noChangeAspect="1" noChangeArrowheads="1"/>
              </p:cNvPicPr>
              <p:nvPr/>
            </p:nvPicPr>
            <p:blipFill>
              <a:blip r:embed="rId2"/>
              <a:srcRect/>
              <a:stretch>
                <a:fillRect/>
              </a:stretch>
            </p:blipFill>
            <p:spPr bwMode="auto">
              <a:xfrm>
                <a:off x="240" y="51"/>
                <a:ext cx="5280" cy="4218"/>
              </a:xfrm>
              <a:prstGeom prst="rect">
                <a:avLst/>
              </a:prstGeom>
              <a:noFill/>
            </p:spPr>
          </p:pic>
          <p:sp>
            <p:nvSpPr>
              <p:cNvPr id="247811" name="Text Box 3"/>
              <p:cNvSpPr txBox="1">
                <a:spLocks noChangeArrowheads="1"/>
              </p:cNvSpPr>
              <p:nvPr/>
            </p:nvSpPr>
            <p:spPr bwMode="auto">
              <a:xfrm>
                <a:off x="1338" y="222"/>
                <a:ext cx="1584" cy="237"/>
              </a:xfrm>
              <a:prstGeom prst="rect">
                <a:avLst/>
              </a:prstGeom>
              <a:solidFill>
                <a:schemeClr val="bg1"/>
              </a:solidFill>
              <a:ln w="9525">
                <a:solidFill>
                  <a:schemeClr val="hlink"/>
                </a:solidFill>
                <a:miter lim="800000"/>
                <a:headEnd/>
                <a:tailEnd/>
              </a:ln>
              <a:effectLst/>
            </p:spPr>
            <p:txBody>
              <a:bodyPr>
                <a:spAutoFit/>
              </a:bodyPr>
              <a:lstStyle/>
              <a:p>
                <a:pPr>
                  <a:spcBef>
                    <a:spcPct val="50000"/>
                  </a:spcBef>
                </a:pPr>
                <a:r>
                  <a:rPr lang="en-US"/>
                  <a:t>Sami Ali</a:t>
                </a:r>
              </a:p>
            </p:txBody>
          </p:sp>
        </p:grpSp>
        <p:sp>
          <p:nvSpPr>
            <p:cNvPr id="247813" name="Text Box 5"/>
            <p:cNvSpPr txBox="1">
              <a:spLocks noChangeArrowheads="1"/>
            </p:cNvSpPr>
            <p:nvPr/>
          </p:nvSpPr>
          <p:spPr bwMode="auto">
            <a:xfrm>
              <a:off x="1296" y="1158"/>
              <a:ext cx="1824" cy="192"/>
            </a:xfrm>
            <a:prstGeom prst="rect">
              <a:avLst/>
            </a:prstGeom>
            <a:solidFill>
              <a:schemeClr val="bg1"/>
            </a:solidFill>
            <a:ln w="9525">
              <a:noFill/>
              <a:miter lim="800000"/>
              <a:headEnd/>
              <a:tailEnd/>
            </a:ln>
            <a:effectLst/>
          </p:spPr>
          <p:txBody>
            <a:bodyPr>
              <a:spAutoFit/>
            </a:bodyPr>
            <a:lstStyle/>
            <a:p>
              <a:pPr>
                <a:spcBef>
                  <a:spcPct val="50000"/>
                </a:spcBef>
              </a:pPr>
              <a:r>
                <a:rPr lang="en-US" sz="1400" b="1"/>
                <a:t>Al al-Bayt University</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06425" y="274638"/>
            <a:ext cx="7931150" cy="9144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Form Elements</a:t>
            </a:r>
          </a:p>
        </p:txBody>
      </p:sp>
      <p:graphicFrame>
        <p:nvGraphicFramePr>
          <p:cNvPr id="106499" name="Group 3"/>
          <p:cNvGraphicFramePr>
            <a:graphicFrameLocks noGrp="1"/>
          </p:cNvGraphicFramePr>
          <p:nvPr>
            <p:ph type="tbl" idx="1"/>
          </p:nvPr>
        </p:nvGraphicFramePr>
        <p:xfrm>
          <a:off x="381000" y="1447800"/>
          <a:ext cx="8458200" cy="4495801"/>
        </p:xfrm>
        <a:graphic>
          <a:graphicData uri="http://schemas.openxmlformats.org/drawingml/2006/table">
            <a:tbl>
              <a:tblPr/>
              <a:tblGrid>
                <a:gridCol w="8458200"/>
              </a:tblGrid>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FF"/>
                          </a:solidFill>
                          <a:effectLst/>
                          <a:latin typeface="Arial" charset="0"/>
                          <a:cs typeface="Arial"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TYPE=</a:t>
                      </a:r>
                      <a:r>
                        <a:rPr kumimoji="0" lang="en-US" sz="2400" b="0" i="0" u="none" strike="noStrike" cap="none" normalizeH="0" baseline="0" smtClean="0">
                          <a:ln>
                            <a:noFill/>
                          </a:ln>
                          <a:solidFill>
                            <a:schemeClr val="tx1"/>
                          </a:solidFill>
                          <a:effectLst/>
                          <a:latin typeface="Arial" charset="0"/>
                          <a:cs typeface="Arial"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NAME =</a:t>
                      </a:r>
                      <a:r>
                        <a:rPr kumimoji="0" lang="en-US" sz="2400" b="0" i="0" u="none" strike="noStrike" cap="none" normalizeH="0" baseline="0" smtClean="0">
                          <a:ln>
                            <a:noFill/>
                          </a:ln>
                          <a:solidFill>
                            <a:schemeClr val="tx1"/>
                          </a:solidFill>
                          <a:effectLst/>
                          <a:latin typeface="Arial" charset="0"/>
                          <a:cs typeface="Arial" charset="0"/>
                        </a:rPr>
                        <a:t> Variable name passed to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VALUE=</a:t>
                      </a:r>
                      <a:r>
                        <a:rPr kumimoji="0" lang="en-US" sz="2400" b="0" i="0" u="none" strike="noStrike" cap="none" normalizeH="0" baseline="0" smtClean="0">
                          <a:ln>
                            <a:noFill/>
                          </a:ln>
                          <a:solidFill>
                            <a:schemeClr val="tx1"/>
                          </a:solidFill>
                          <a:effectLst/>
                          <a:latin typeface="Arial" charset="0"/>
                          <a:cs typeface="Arial"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name to be passed to the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CHECKED=</a:t>
                      </a:r>
                      <a:r>
                        <a:rPr kumimoji="0" lang="en-US" sz="2400" b="0" i="0" u="none" strike="noStrike" cap="none" normalizeH="0" baseline="0" smtClean="0">
                          <a:ln>
                            <a:noFill/>
                          </a:ln>
                          <a:solidFill>
                            <a:schemeClr val="tx1"/>
                          </a:solidFill>
                          <a:effectLst/>
                          <a:latin typeface="Arial" charset="0"/>
                          <a:cs typeface="Arial"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SIZE=</a:t>
                      </a:r>
                      <a:r>
                        <a:rPr kumimoji="0" lang="en-US" sz="2400" b="0" i="0" u="none" strike="noStrike" cap="none" normalizeH="0" baseline="0" smtClean="0">
                          <a:ln>
                            <a:noFill/>
                          </a:ln>
                          <a:solidFill>
                            <a:schemeClr val="tx1"/>
                          </a:solidFill>
                          <a:effectLst/>
                          <a:latin typeface="Arial" charset="0"/>
                          <a:cs typeface="Arial"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MAXLENGHT=</a:t>
                      </a:r>
                      <a:r>
                        <a:rPr kumimoji="0" lang="en-US" sz="2400" b="0" i="0" u="none" strike="noStrike" cap="none" normalizeH="0" baseline="0" smtClean="0">
                          <a:ln>
                            <a:noFill/>
                          </a:ln>
                          <a:solidFill>
                            <a:schemeClr val="tx1"/>
                          </a:solidFill>
                          <a:effectLst/>
                          <a:latin typeface="Arial" charset="0"/>
                          <a:cs typeface="Arial"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bl>
          </a:graphicData>
        </a:graphic>
      </p:graphicFrame>
      <p:sp>
        <p:nvSpPr>
          <p:cNvPr id="23" name="Slide Number Placeholder 5"/>
          <p:cNvSpPr>
            <a:spLocks noGrp="1"/>
          </p:cNvSpPr>
          <p:nvPr>
            <p:ph type="sldNum" sz="quarter" idx="12"/>
          </p:nvPr>
        </p:nvSpPr>
        <p:spPr/>
        <p:txBody>
          <a:bodyPr/>
          <a:lstStyle/>
          <a:p>
            <a:fld id="{FEBFA6C9-45AD-4C2C-9504-AB8FBEC4092B}" type="slidenum">
              <a:rPr lang="ar-SA"/>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06425" y="274638"/>
            <a:ext cx="793115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normAutofit fontScale="90000"/>
            <a:flatTx/>
          </a:bodyPr>
          <a:lstStyle/>
          <a:p>
            <a:r>
              <a:rPr lang="en-US" sz="4800" b="1">
                <a:solidFill>
                  <a:srgbClr val="FFFF00"/>
                </a:solidFill>
              </a:rPr>
              <a:t>Text Box</a:t>
            </a:r>
          </a:p>
        </p:txBody>
      </p:sp>
      <p:sp>
        <p:nvSpPr>
          <p:cNvPr id="107523" name="Rectangle 3"/>
          <p:cNvSpPr>
            <a:spLocks noGrp="1" noChangeArrowheads="1"/>
          </p:cNvSpPr>
          <p:nvPr>
            <p:ph idx="1"/>
          </p:nvPr>
        </p:nvSpPr>
        <p:spPr>
          <a:xfrm>
            <a:off x="609600" y="1371600"/>
            <a:ext cx="7848600" cy="54864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Text boxes</a:t>
            </a:r>
            <a:r>
              <a:rPr lang="en-US" sz="2400" b="1" i="1"/>
              <a:t>:</a:t>
            </a:r>
            <a:r>
              <a:rPr lang="en-US" sz="2400"/>
              <a:t> Used to provide input fields for text, phone numbers, dates, etc.</a:t>
            </a:r>
          </a:p>
          <a:p>
            <a:pPr>
              <a:lnSpc>
                <a:spcPct val="90000"/>
              </a:lnSpc>
              <a:buClr>
                <a:schemeClr val="accent2"/>
              </a:buClr>
              <a:buFont typeface="Wingdings" pitchFamily="2" charset="2"/>
              <a:buNone/>
            </a:pPr>
            <a:r>
              <a:rPr lang="en-US" sz="2400" b="1">
                <a:solidFill>
                  <a:srgbClr val="FF0000"/>
                </a:solidFill>
              </a:rPr>
              <a:t>&lt;INPUT TYPE= </a:t>
            </a:r>
            <a:r>
              <a:rPr lang="en-US" sz="2800" b="1">
                <a:solidFill>
                  <a:srgbClr val="FF0000"/>
                </a:solidFill>
              </a:rPr>
              <a:t>"</a:t>
            </a:r>
            <a:r>
              <a:rPr lang="en-US" sz="2400" b="1">
                <a:solidFill>
                  <a:srgbClr val="FF0000"/>
                </a:solidFill>
              </a:rPr>
              <a:t> TEXT </a:t>
            </a:r>
            <a:r>
              <a:rPr lang="en-US" sz="2800" b="1">
                <a:solidFill>
                  <a:srgbClr val="FF0000"/>
                </a:solidFill>
              </a:rPr>
              <a:t>"</a:t>
            </a:r>
            <a:r>
              <a:rPr lang="en-US" sz="2400" b="1">
                <a:solidFill>
                  <a:srgbClr val="FF0000"/>
                </a:solidFill>
              </a:rPr>
              <a:t> &gt;</a:t>
            </a:r>
          </a:p>
          <a:p>
            <a:pPr>
              <a:lnSpc>
                <a:spcPct val="90000"/>
              </a:lnSpc>
              <a:buClr>
                <a:schemeClr val="accent2"/>
              </a:buClr>
              <a:buFont typeface="Wingdings" pitchFamily="2" charset="2"/>
              <a:buNone/>
            </a:pPr>
            <a:r>
              <a:rPr lang="en-US" sz="2400"/>
              <a:t>Browser will display </a:t>
            </a:r>
          </a:p>
          <a:p>
            <a:pPr>
              <a:lnSpc>
                <a:spcPct val="90000"/>
              </a:lnSpc>
              <a:buClr>
                <a:schemeClr val="accent2"/>
              </a:buClr>
              <a:buFont typeface="Wingdings" pitchFamily="2" charset="2"/>
              <a:buNone/>
            </a:pPr>
            <a:r>
              <a:rPr lang="en-US" sz="2400"/>
              <a:t>Textboxes use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text.</a:t>
            </a:r>
          </a:p>
          <a:p>
            <a:pPr>
              <a:lnSpc>
                <a:spcPct val="90000"/>
              </a:lnSpc>
              <a:buClr>
                <a:schemeClr val="accent2"/>
              </a:buClr>
              <a:buFont typeface="Wingdings" pitchFamily="2" charset="2"/>
              <a:buChar char="§"/>
            </a:pPr>
            <a:r>
              <a:rPr lang="en-US" sz="2400" b="1">
                <a:solidFill>
                  <a:srgbClr val="FF0000"/>
                </a:solidFill>
              </a:rPr>
              <a:t>SIZE:</a:t>
            </a:r>
            <a:r>
              <a:rPr lang="en-US" sz="2400"/>
              <a:t> determines the size of the textbox in characters. </a:t>
            </a:r>
            <a:r>
              <a:rPr lang="en-US" sz="2400" b="1">
                <a:solidFill>
                  <a:srgbClr val="0000FF"/>
                </a:solidFill>
              </a:rPr>
              <a:t>Default=20</a:t>
            </a:r>
            <a:r>
              <a:rPr lang="en-US" sz="2400"/>
              <a:t> characters.</a:t>
            </a:r>
          </a:p>
          <a:p>
            <a:pPr>
              <a:lnSpc>
                <a:spcPct val="90000"/>
              </a:lnSpc>
              <a:buClr>
                <a:schemeClr val="accent2"/>
              </a:buClr>
              <a:buFont typeface="Wingdings" pitchFamily="2" charset="2"/>
              <a:buChar char="§"/>
            </a:pPr>
            <a:r>
              <a:rPr lang="en-US" sz="2800" b="1">
                <a:solidFill>
                  <a:srgbClr val="FF0000"/>
                </a:solidFill>
              </a:rPr>
              <a:t>MAXLENGHT</a:t>
            </a:r>
            <a:r>
              <a:rPr lang="en-US" sz="2400" b="1">
                <a:solidFill>
                  <a:srgbClr val="FF0000"/>
                </a:solidFill>
              </a:rPr>
              <a:t> </a:t>
            </a:r>
            <a:r>
              <a:rPr lang="en-US" sz="2400" b="1" i="1"/>
              <a:t>:</a:t>
            </a:r>
            <a:r>
              <a:rPr lang="en-US" sz="2400"/>
              <a:t> determines the maximum number of characters that the field will accept.</a:t>
            </a:r>
          </a:p>
          <a:p>
            <a:pPr>
              <a:lnSpc>
                <a:spcPct val="90000"/>
              </a:lnSpc>
              <a:buClr>
                <a:schemeClr val="accent2"/>
              </a:buClr>
              <a:buFont typeface="Wingdings" pitchFamily="2" charset="2"/>
              <a:buChar char="§"/>
            </a:pPr>
            <a:r>
              <a:rPr lang="en-US" sz="2400" b="1">
                <a:solidFill>
                  <a:srgbClr val="FF0000"/>
                </a:solidFill>
              </a:rPr>
              <a:t>NAME:</a:t>
            </a:r>
            <a:r>
              <a:rPr lang="en-US" sz="2400"/>
              <a:t> is the name of the variable to be sent to the CGI application.</a:t>
            </a:r>
          </a:p>
          <a:p>
            <a:pPr>
              <a:lnSpc>
                <a:spcPct val="90000"/>
              </a:lnSpc>
              <a:buClr>
                <a:schemeClr val="accent2"/>
              </a:buClr>
              <a:buFont typeface="Wingdings" pitchFamily="2" charset="2"/>
              <a:buChar char="§"/>
            </a:pPr>
            <a:r>
              <a:rPr lang="en-US" sz="2400" b="1">
                <a:solidFill>
                  <a:srgbClr val="FF0000"/>
                </a:solidFill>
              </a:rPr>
              <a:t>VALUE:</a:t>
            </a:r>
            <a:r>
              <a:rPr lang="en-US" sz="2400"/>
              <a:t> will display its contents as the default value.</a:t>
            </a:r>
          </a:p>
        </p:txBody>
      </p:sp>
      <p:sp>
        <p:nvSpPr>
          <p:cNvPr id="7" name="Slide Number Placeholder 5"/>
          <p:cNvSpPr>
            <a:spLocks noGrp="1"/>
          </p:cNvSpPr>
          <p:nvPr>
            <p:ph type="sldNum" sz="quarter" idx="12"/>
          </p:nvPr>
        </p:nvSpPr>
        <p:spPr/>
        <p:txBody>
          <a:bodyPr>
            <a:normAutofit/>
          </a:bodyPr>
          <a:lstStyle/>
          <a:p>
            <a:fld id="{6997599D-5053-4621-BD53-0251CC3CD302}" type="slidenum">
              <a:rPr lang="ar-SA"/>
              <a:pPr/>
              <a:t>8</a:t>
            </a:fld>
            <a:endParaRPr lang="en-US"/>
          </a:p>
        </p:txBody>
      </p:sp>
      <p:graphicFrame>
        <p:nvGraphicFramePr>
          <p:cNvPr id="107524" name="Object 4"/>
          <p:cNvGraphicFramePr>
            <a:graphicFrameLocks noChangeAspect="1"/>
          </p:cNvGraphicFramePr>
          <p:nvPr/>
        </p:nvGraphicFramePr>
        <p:xfrm>
          <a:off x="4724400" y="2133600"/>
          <a:ext cx="2590800" cy="612775"/>
        </p:xfrm>
        <a:graphic>
          <a:graphicData uri="http://schemas.openxmlformats.org/presentationml/2006/ole">
            <mc:AlternateContent xmlns:mc="http://schemas.openxmlformats.org/markup-compatibility/2006">
              <mc:Choice xmlns:v="urn:schemas-microsoft-com:vml" Requires="v">
                <p:oleObj spid="_x0000_s1027" name="Bitmap Image" r:id="rId3" imgW="1609524" imgH="380852" progId="PBrush">
                  <p:embed/>
                </p:oleObj>
              </mc:Choice>
              <mc:Fallback>
                <p:oleObj name="Bitmap Image" r:id="rId3" imgW="1609524" imgH="380852"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0"/>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a:xfrm>
            <a:off x="457200" y="0"/>
            <a:ext cx="8229600" cy="762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normAutofit/>
            <a:flatTx/>
          </a:bodyPr>
          <a:lstStyle/>
          <a:p>
            <a:r>
              <a:rPr lang="en-US" b="1">
                <a:solidFill>
                  <a:srgbClr val="FFFF00"/>
                </a:solidFill>
              </a:rPr>
              <a:t>Example on Text Box</a:t>
            </a:r>
          </a:p>
        </p:txBody>
      </p:sp>
      <p:sp>
        <p:nvSpPr>
          <p:cNvPr id="167939" name="Rectangle 3"/>
          <p:cNvSpPr>
            <a:spLocks noGrp="1" noChangeArrowheads="1"/>
          </p:cNvSpPr>
          <p:nvPr>
            <p:ph idx="1"/>
          </p:nvPr>
        </p:nvSpPr>
        <p:spPr>
          <a:xfrm>
            <a:off x="0" y="1066800"/>
            <a:ext cx="8839200" cy="5410200"/>
          </a:xfrm>
          <a:solidFill>
            <a:schemeClr val="accent1"/>
          </a:solidFill>
        </p:spPr>
        <p:txBody>
          <a:bodyPr>
            <a:normAutofit/>
          </a:bodyPr>
          <a:lstStyle/>
          <a:p>
            <a:pPr>
              <a:lnSpc>
                <a:spcPct val="80000"/>
              </a:lnSpc>
              <a:buFontTx/>
              <a:buNone/>
            </a:pPr>
            <a:r>
              <a:rPr lang="en-US" sz="2000" b="1" dirty="0" smtClean="0"/>
              <a:t>&lt;HTML&gt; </a:t>
            </a:r>
          </a:p>
          <a:p>
            <a:pPr>
              <a:lnSpc>
                <a:spcPct val="80000"/>
              </a:lnSpc>
              <a:buFontTx/>
              <a:buNone/>
            </a:pPr>
            <a:r>
              <a:rPr lang="en-US" sz="2000" b="1" dirty="0" smtClean="0"/>
              <a:t>&lt;HEAD&gt;</a:t>
            </a:r>
          </a:p>
          <a:p>
            <a:pPr>
              <a:lnSpc>
                <a:spcPct val="80000"/>
              </a:lnSpc>
              <a:buFontTx/>
              <a:buNone/>
            </a:pPr>
            <a:r>
              <a:rPr lang="en-US" sz="2000" b="1" dirty="0" smtClean="0"/>
              <a:t>&lt;TITLE&gt;</a:t>
            </a:r>
            <a:r>
              <a:rPr lang="en-US" sz="2000" b="1" dirty="0" err="1" smtClean="0"/>
              <a:t>Form_Text_Type</a:t>
            </a:r>
            <a:r>
              <a:rPr lang="en-US" sz="2000" b="1" dirty="0" smtClean="0"/>
              <a:t>&lt;/TITLE&gt;</a:t>
            </a:r>
          </a:p>
          <a:p>
            <a:pPr>
              <a:lnSpc>
                <a:spcPct val="80000"/>
              </a:lnSpc>
              <a:buFontTx/>
              <a:buNone/>
            </a:pPr>
            <a:r>
              <a:rPr lang="en-US" sz="2000" b="1" dirty="0" smtClean="0"/>
              <a:t>&lt;/HEAD&gt; </a:t>
            </a:r>
          </a:p>
          <a:p>
            <a:pPr>
              <a:lnSpc>
                <a:spcPct val="80000"/>
              </a:lnSpc>
              <a:buFontTx/>
              <a:buNone/>
            </a:pPr>
            <a:r>
              <a:rPr lang="en-US" sz="2000" b="1" dirty="0" smtClean="0"/>
              <a:t>&lt;BODY&gt;&lt;h1&gt; &lt;font color=blue&gt;Please enter the following Data&lt;/font&gt;&lt;/h1&gt;</a:t>
            </a:r>
          </a:p>
          <a:p>
            <a:pPr>
              <a:lnSpc>
                <a:spcPct val="80000"/>
              </a:lnSpc>
              <a:buFontTx/>
              <a:buNone/>
            </a:pPr>
            <a:r>
              <a:rPr lang="en-US" sz="2000" b="1" dirty="0" smtClean="0">
                <a:solidFill>
                  <a:srgbClr val="FF0000"/>
                </a:solidFill>
              </a:rPr>
              <a:t>&lt;FORM name="fome1"  Method= " get " Action= " URL " &gt;</a:t>
            </a:r>
          </a:p>
          <a:p>
            <a:pPr>
              <a:lnSpc>
                <a:spcPct val="80000"/>
              </a:lnSpc>
              <a:buFontTx/>
              <a:buNone/>
            </a:pPr>
            <a:r>
              <a:rPr lang="en-US" sz="2000" b="1" dirty="0" smtClean="0">
                <a:solidFill>
                  <a:srgbClr val="0000FF"/>
                </a:solidFill>
              </a:rPr>
              <a:t>First Name: &lt;INPUT TYPE="TEXT" NAME="</a:t>
            </a:r>
            <a:r>
              <a:rPr lang="en-US" sz="2000" b="1" dirty="0" err="1" smtClean="0">
                <a:solidFill>
                  <a:srgbClr val="0000FF"/>
                </a:solidFill>
              </a:rPr>
              <a:t>FName</a:t>
            </a:r>
            <a:r>
              <a:rPr lang="en-US" sz="2000" b="1" dirty="0" smtClean="0">
                <a:solidFill>
                  <a:srgbClr val="0000FF"/>
                </a:solidFill>
              </a:rPr>
              <a:t>"</a:t>
            </a:r>
          </a:p>
          <a:p>
            <a:pPr>
              <a:lnSpc>
                <a:spcPct val="80000"/>
              </a:lnSpc>
              <a:buFontTx/>
              <a:buNone/>
            </a:pPr>
            <a:r>
              <a:rPr lang="en-US" sz="2000" b="1" dirty="0" smtClean="0">
                <a:solidFill>
                  <a:srgbClr val="0000FF"/>
                </a:solidFill>
              </a:rPr>
              <a:t>SIZE="15" MAXLENGTH="25"&gt;&lt;BR&gt;</a:t>
            </a:r>
          </a:p>
          <a:p>
            <a:pPr>
              <a:lnSpc>
                <a:spcPct val="80000"/>
              </a:lnSpc>
              <a:buFontTx/>
              <a:buNone/>
            </a:pPr>
            <a:r>
              <a:rPr lang="en-US" sz="2000" b="1" dirty="0" smtClean="0">
                <a:solidFill>
                  <a:srgbClr val="333300"/>
                </a:solidFill>
              </a:rPr>
              <a:t>Last Name: &lt;INPUT TYPE="TEXT" NAME="</a:t>
            </a:r>
            <a:r>
              <a:rPr lang="en-US" sz="2000" b="1" dirty="0" err="1" smtClean="0">
                <a:solidFill>
                  <a:srgbClr val="333300"/>
                </a:solidFill>
              </a:rPr>
              <a:t>LName</a:t>
            </a:r>
            <a:r>
              <a:rPr lang="en-US" sz="2000" b="1" dirty="0" smtClean="0">
                <a:solidFill>
                  <a:srgbClr val="333300"/>
                </a:solidFill>
              </a:rPr>
              <a:t>"</a:t>
            </a:r>
          </a:p>
          <a:p>
            <a:pPr>
              <a:lnSpc>
                <a:spcPct val="80000"/>
              </a:lnSpc>
              <a:buFontTx/>
              <a:buNone/>
            </a:pPr>
            <a:r>
              <a:rPr lang="en-US" sz="2000" b="1" dirty="0" smtClean="0">
                <a:solidFill>
                  <a:srgbClr val="333300"/>
                </a:solidFill>
              </a:rPr>
              <a:t>SIZE="15" MAXLENGTH="25"&gt;&lt;BR&gt;</a:t>
            </a:r>
          </a:p>
          <a:p>
            <a:pPr>
              <a:lnSpc>
                <a:spcPct val="80000"/>
              </a:lnSpc>
              <a:buFontTx/>
              <a:buNone/>
            </a:pPr>
            <a:r>
              <a:rPr lang="en-US" sz="2000" b="1" dirty="0" smtClean="0">
                <a:solidFill>
                  <a:srgbClr val="FF0000"/>
                </a:solidFill>
              </a:rPr>
              <a:t>Nationality: &lt;INPUT TYPE="TEXT" NAME="Country"</a:t>
            </a:r>
          </a:p>
          <a:p>
            <a:pPr>
              <a:lnSpc>
                <a:spcPct val="80000"/>
              </a:lnSpc>
              <a:buFontTx/>
              <a:buNone/>
            </a:pPr>
            <a:r>
              <a:rPr lang="en-US" sz="2000" b="1" dirty="0" smtClean="0">
                <a:solidFill>
                  <a:srgbClr val="FF0000"/>
                </a:solidFill>
              </a:rPr>
              <a:t>SIZE="25" MAXLENGTH="25"&gt;&lt;BR&gt;</a:t>
            </a:r>
          </a:p>
          <a:p>
            <a:pPr>
              <a:lnSpc>
                <a:spcPct val="80000"/>
              </a:lnSpc>
              <a:buFontTx/>
              <a:buNone/>
            </a:pPr>
            <a:r>
              <a:rPr lang="en-US" sz="2000" b="1" dirty="0" smtClean="0">
                <a:solidFill>
                  <a:srgbClr val="009900"/>
                </a:solidFill>
              </a:rPr>
              <a:t>The Phone Number: &lt;INPUT TYPE="TEXT" NAME="Phone"</a:t>
            </a:r>
          </a:p>
          <a:p>
            <a:pPr>
              <a:lnSpc>
                <a:spcPct val="80000"/>
              </a:lnSpc>
              <a:buFontTx/>
              <a:buNone/>
            </a:pPr>
            <a:r>
              <a:rPr lang="en-US" sz="2000" b="1" dirty="0" smtClean="0">
                <a:solidFill>
                  <a:srgbClr val="009900"/>
                </a:solidFill>
              </a:rPr>
              <a:t>SIZE="15" MAXLENGTH="12"&gt;&lt;BR&gt;</a:t>
            </a:r>
          </a:p>
          <a:p>
            <a:pPr>
              <a:lnSpc>
                <a:spcPct val="80000"/>
              </a:lnSpc>
              <a:buFontTx/>
              <a:buNone/>
            </a:pPr>
            <a:r>
              <a:rPr lang="en-US" sz="2000" b="1" dirty="0" smtClean="0">
                <a:solidFill>
                  <a:srgbClr val="FF0000"/>
                </a:solidFill>
              </a:rPr>
              <a:t>&lt;/FORM&gt;</a:t>
            </a:r>
            <a:r>
              <a:rPr lang="en-US" sz="2000" b="1" dirty="0" smtClean="0"/>
              <a:t> &lt;/BODY&gt; &lt;/HTML&gt;</a:t>
            </a:r>
          </a:p>
          <a:p>
            <a:pPr>
              <a:lnSpc>
                <a:spcPct val="80000"/>
              </a:lnSpc>
            </a:pPr>
            <a:endParaRPr lang="en-US" sz="2000" b="1" dirty="0" smtClean="0"/>
          </a:p>
          <a:p>
            <a:pPr>
              <a:lnSpc>
                <a:spcPct val="80000"/>
              </a:lnSpc>
              <a:buFontTx/>
              <a:buNone/>
            </a:pPr>
            <a:endParaRPr lang="en-US" sz="2000" b="1" dirty="0"/>
          </a:p>
        </p:txBody>
      </p:sp>
      <p:sp>
        <p:nvSpPr>
          <p:cNvPr id="6" name="Slide Number Placeholder 5"/>
          <p:cNvSpPr>
            <a:spLocks noGrp="1"/>
          </p:cNvSpPr>
          <p:nvPr>
            <p:ph type="sldNum" sz="quarter" idx="12"/>
          </p:nvPr>
        </p:nvSpPr>
        <p:spPr/>
        <p:txBody>
          <a:bodyPr>
            <a:normAutofit/>
          </a:bodyPr>
          <a:lstStyle/>
          <a:p>
            <a:fld id="{6D78C942-BA4D-4EF6-A4B0-823720401FD7}" type="slidenum">
              <a:rPr lang="ar-SA"/>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64</TotalTime>
  <Words>2867</Words>
  <Application>Microsoft Office PowerPoint</Application>
  <PresentationFormat>On-screen Show (4:3)</PresentationFormat>
  <Paragraphs>411</Paragraphs>
  <Slides>49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Apex</vt:lpstr>
      <vt:lpstr>Bitmap Image</vt:lpstr>
      <vt:lpstr>HTML Forms</vt:lpstr>
      <vt:lpstr>Forms</vt:lpstr>
      <vt:lpstr>Forms</vt:lpstr>
      <vt:lpstr>&lt;FORM&gt; element attributes</vt:lpstr>
      <vt:lpstr>Form Elements</vt:lpstr>
      <vt:lpstr>PowerPoint Presentation</vt:lpstr>
      <vt:lpstr>Form Elements</vt:lpstr>
      <vt:lpstr>Text Box</vt:lpstr>
      <vt:lpstr>Example on Text Box</vt:lpstr>
      <vt:lpstr>Output</vt:lpstr>
      <vt:lpstr>Password</vt:lpstr>
      <vt:lpstr>Example on Password Box</vt:lpstr>
      <vt:lpstr>Output</vt:lpstr>
      <vt:lpstr>Hidden</vt:lpstr>
      <vt:lpstr>Check Box</vt:lpstr>
      <vt:lpstr>PowerPoint Presentation</vt:lpstr>
      <vt:lpstr>Output</vt:lpstr>
      <vt:lpstr>Radio Button</vt:lpstr>
      <vt:lpstr>PowerPoint Presentation</vt:lpstr>
      <vt:lpstr>PowerPoint Presentation</vt:lpstr>
      <vt:lpstr>PowerPoint Presentation</vt:lpstr>
      <vt:lpstr>Output</vt:lpstr>
      <vt:lpstr>Push Button</vt:lpstr>
      <vt:lpstr>PowerPoint Presentation</vt:lpstr>
      <vt:lpstr>PowerPoint Presentation</vt:lpstr>
      <vt:lpstr>Submit Button</vt:lpstr>
      <vt:lpstr>PowerPoint Presentation</vt:lpstr>
      <vt:lpstr>PowerPoint Presentation</vt:lpstr>
      <vt:lpstr>Reset Button</vt:lpstr>
      <vt:lpstr>PowerPoint Presentation</vt:lpstr>
      <vt:lpstr>PowerPoint Presentation</vt:lpstr>
      <vt:lpstr>Image Submit Button</vt:lpstr>
      <vt:lpstr>&lt;form&gt; &lt;H1&gt;&lt;font color=blue&gt; Click to go BD’s Map: &lt;INPUT  TYPE="IMAGE"  SRC="BD.gif"&gt; &lt;/form&gt;</vt:lpstr>
      <vt:lpstr>File</vt:lpstr>
      <vt:lpstr>PowerPoint Presentation</vt:lpstr>
      <vt:lpstr>Other Elements used in Forms</vt:lpstr>
      <vt:lpstr>PowerPoint Presentation</vt:lpstr>
      <vt:lpstr>PowerPoint Presentation</vt:lpstr>
      <vt:lpstr>Other Elements used in Forms</vt:lpstr>
      <vt:lpstr>PowerPoint Presentation</vt:lpstr>
      <vt:lpstr>PowerPoint Presentation</vt:lpstr>
      <vt:lpstr>Other Elements used in Forms</vt:lpstr>
      <vt:lpstr>Other Elements used in Forms</vt:lpstr>
      <vt:lpstr>Other Elements used in Forms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Forms</dc:title>
  <dc:creator>Bijan</dc:creator>
  <cp:lastModifiedBy>Xplo</cp:lastModifiedBy>
  <cp:revision>17</cp:revision>
  <dcterms:created xsi:type="dcterms:W3CDTF">2017-05-13T12:30:55Z</dcterms:created>
  <dcterms:modified xsi:type="dcterms:W3CDTF">2017-05-29T18:52:12Z</dcterms:modified>
</cp:coreProperties>
</file>