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3"/>
  </p:notesMasterIdLst>
  <p:sldIdLst>
    <p:sldId id="256" r:id="rId2"/>
    <p:sldId id="260" r:id="rId3"/>
    <p:sldId id="261" r:id="rId4"/>
    <p:sldId id="262" r:id="rId5"/>
    <p:sldId id="264" r:id="rId6"/>
    <p:sldId id="265" r:id="rId7"/>
    <p:sldId id="266" r:id="rId8"/>
    <p:sldId id="267" r:id="rId9"/>
    <p:sldId id="268" r:id="rId10"/>
    <p:sldId id="269" r:id="rId11"/>
    <p:sldId id="270" r:id="rId12"/>
    <p:sldId id="271" r:id="rId13"/>
    <p:sldId id="336" r:id="rId14"/>
    <p:sldId id="337" r:id="rId15"/>
    <p:sldId id="338" r:id="rId16"/>
    <p:sldId id="343" r:id="rId17"/>
    <p:sldId id="272" r:id="rId18"/>
    <p:sldId id="273" r:id="rId19"/>
    <p:sldId id="274" r:id="rId20"/>
    <p:sldId id="275" r:id="rId21"/>
    <p:sldId id="339" r:id="rId22"/>
    <p:sldId id="340" r:id="rId23"/>
    <p:sldId id="344" r:id="rId24"/>
    <p:sldId id="276" r:id="rId25"/>
    <p:sldId id="277" r:id="rId26"/>
    <p:sldId id="341"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345" r:id="rId42"/>
  </p:sldIdLst>
  <p:sldSz cx="10080625" cy="7559675"/>
  <p:notesSz cx="7772400" cy="10058400"/>
  <p:defaultTextStyle>
    <a:defPPr>
      <a:defRPr lang="en-GB"/>
    </a:defPPr>
    <a:lvl1pPr algn="l" defTabSz="457200" rtl="0" fontAlgn="base" hangingPunct="0">
      <a:lnSpc>
        <a:spcPct val="96000"/>
      </a:lnSpc>
      <a:spcBef>
        <a:spcPct val="0"/>
      </a:spcBef>
      <a:spcAft>
        <a:spcPct val="0"/>
      </a:spcAft>
      <a:buClr>
        <a:srgbClr val="000000"/>
      </a:buClr>
      <a:buSzPct val="45000"/>
      <a:buFont typeface="Wingdings" charset="2"/>
      <a:defRPr kern="1200">
        <a:solidFill>
          <a:schemeClr val="tx1"/>
        </a:solidFill>
        <a:latin typeface="Arial" charset="0"/>
        <a:ea typeface="+mn-ea"/>
        <a:cs typeface="Arial Unicode MS" charset="0"/>
      </a:defRPr>
    </a:lvl1pPr>
    <a:lvl2pPr marL="431800" indent="-215900" algn="l" defTabSz="457200" rtl="0" fontAlgn="base" hangingPunct="0">
      <a:lnSpc>
        <a:spcPct val="96000"/>
      </a:lnSpc>
      <a:spcBef>
        <a:spcPct val="0"/>
      </a:spcBef>
      <a:spcAft>
        <a:spcPct val="0"/>
      </a:spcAft>
      <a:buClr>
        <a:srgbClr val="000000"/>
      </a:buClr>
      <a:buSzPct val="45000"/>
      <a:buFont typeface="Wingdings" charset="2"/>
      <a:defRPr kern="1200">
        <a:solidFill>
          <a:schemeClr val="tx1"/>
        </a:solidFill>
        <a:latin typeface="Arial" charset="0"/>
        <a:ea typeface="+mn-ea"/>
        <a:cs typeface="Arial Unicode MS" charset="0"/>
      </a:defRPr>
    </a:lvl2pPr>
    <a:lvl3pPr marL="647700" indent="-215900" algn="l" defTabSz="457200" rtl="0" fontAlgn="base" hangingPunct="0">
      <a:lnSpc>
        <a:spcPct val="96000"/>
      </a:lnSpc>
      <a:spcBef>
        <a:spcPct val="0"/>
      </a:spcBef>
      <a:spcAft>
        <a:spcPct val="0"/>
      </a:spcAft>
      <a:buClr>
        <a:srgbClr val="000000"/>
      </a:buClr>
      <a:buSzPct val="45000"/>
      <a:buFont typeface="Wingdings" charset="2"/>
      <a:defRPr kern="1200">
        <a:solidFill>
          <a:schemeClr val="tx1"/>
        </a:solidFill>
        <a:latin typeface="Arial" charset="0"/>
        <a:ea typeface="+mn-ea"/>
        <a:cs typeface="Arial Unicode MS" charset="0"/>
      </a:defRPr>
    </a:lvl3pPr>
    <a:lvl4pPr marL="863600" indent="-215900" algn="l" defTabSz="457200" rtl="0" fontAlgn="base" hangingPunct="0">
      <a:lnSpc>
        <a:spcPct val="96000"/>
      </a:lnSpc>
      <a:spcBef>
        <a:spcPct val="0"/>
      </a:spcBef>
      <a:spcAft>
        <a:spcPct val="0"/>
      </a:spcAft>
      <a:buClr>
        <a:srgbClr val="000000"/>
      </a:buClr>
      <a:buSzPct val="45000"/>
      <a:buFont typeface="Wingdings" charset="2"/>
      <a:defRPr kern="1200">
        <a:solidFill>
          <a:schemeClr val="tx1"/>
        </a:solidFill>
        <a:latin typeface="Arial" charset="0"/>
        <a:ea typeface="+mn-ea"/>
        <a:cs typeface="Arial Unicode MS" charset="0"/>
      </a:defRPr>
    </a:lvl4pPr>
    <a:lvl5pPr marL="1079500" indent="-215900" algn="l" defTabSz="457200" rtl="0" fontAlgn="base" hangingPunct="0">
      <a:lnSpc>
        <a:spcPct val="96000"/>
      </a:lnSpc>
      <a:spcBef>
        <a:spcPct val="0"/>
      </a:spcBef>
      <a:spcAft>
        <a:spcPct val="0"/>
      </a:spcAft>
      <a:buClr>
        <a:srgbClr val="000000"/>
      </a:buClr>
      <a:buSzPct val="45000"/>
      <a:buFont typeface="Wingdings" charset="2"/>
      <a:defRPr kern="1200">
        <a:solidFill>
          <a:schemeClr val="tx1"/>
        </a:solidFill>
        <a:latin typeface="Arial" charset="0"/>
        <a:ea typeface="+mn-ea"/>
        <a:cs typeface="Arial Unicode MS" charset="0"/>
      </a:defRPr>
    </a:lvl5pPr>
    <a:lvl6pPr marL="2286000" algn="l" defTabSz="914400" rtl="0" eaLnBrk="1" latinLnBrk="0" hangingPunct="1">
      <a:defRPr kern="1200">
        <a:solidFill>
          <a:schemeClr val="tx1"/>
        </a:solidFill>
        <a:latin typeface="Arial" charset="0"/>
        <a:ea typeface="+mn-ea"/>
        <a:cs typeface="Arial Unicode MS" charset="0"/>
      </a:defRPr>
    </a:lvl6pPr>
    <a:lvl7pPr marL="2743200" algn="l" defTabSz="914400" rtl="0" eaLnBrk="1" latinLnBrk="0" hangingPunct="1">
      <a:defRPr kern="1200">
        <a:solidFill>
          <a:schemeClr val="tx1"/>
        </a:solidFill>
        <a:latin typeface="Arial" charset="0"/>
        <a:ea typeface="+mn-ea"/>
        <a:cs typeface="Arial Unicode MS" charset="0"/>
      </a:defRPr>
    </a:lvl7pPr>
    <a:lvl8pPr marL="3200400" algn="l" defTabSz="914400" rtl="0" eaLnBrk="1" latinLnBrk="0" hangingPunct="1">
      <a:defRPr kern="1200">
        <a:solidFill>
          <a:schemeClr val="tx1"/>
        </a:solidFill>
        <a:latin typeface="Arial" charset="0"/>
        <a:ea typeface="+mn-ea"/>
        <a:cs typeface="Arial Unicode MS" charset="0"/>
      </a:defRPr>
    </a:lvl8pPr>
    <a:lvl9pPr marL="3657600" algn="l" defTabSz="914400" rtl="0" eaLnBrk="1" latinLnBrk="0" hangingPunct="1">
      <a:defRPr kern="1200">
        <a:solidFill>
          <a:schemeClr val="tx1"/>
        </a:solidFill>
        <a:latin typeface="Arial" charset="0"/>
        <a:ea typeface="+mn-ea"/>
        <a:cs typeface="Arial Unicode MS"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1380"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w="9525">
            <a:noFill/>
            <a:round/>
            <a:headEnd/>
            <a:tailEnd/>
          </a:ln>
          <a:effectLst/>
        </p:spPr>
      </p:sp>
      <p:sp>
        <p:nvSpPr>
          <p:cNvPr id="2050"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defRPr>
            </a:lvl1pPr>
          </a:lstStyle>
          <a:p>
            <a:endParaRPr lang="en-GB"/>
          </a:p>
        </p:txBody>
      </p:sp>
      <p:sp>
        <p:nvSpPr>
          <p:cNvPr id="2052"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defRPr>
            </a:lvl1pPr>
          </a:lstStyle>
          <a:p>
            <a:endParaRPr lang="en-GB"/>
          </a:p>
        </p:txBody>
      </p:sp>
      <p:sp>
        <p:nvSpPr>
          <p:cNvPr id="2053"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defRPr>
            </a:lvl1pPr>
          </a:lstStyle>
          <a:p>
            <a:endParaRPr lang="en-GB"/>
          </a:p>
        </p:txBody>
      </p:sp>
      <p:sp>
        <p:nvSpPr>
          <p:cNvPr id="2054"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defRPr>
            </a:lvl1pPr>
          </a:lstStyle>
          <a:p>
            <a:fld id="{06FCE8A6-3095-45D4-AC03-4F93C625B5F1}" type="slidenum">
              <a:rPr lang="en-GB"/>
              <a:pPr/>
              <a:t>‹#›</a:t>
            </a:fld>
            <a:endParaRPr lang="en-GB"/>
          </a:p>
        </p:txBody>
      </p:sp>
    </p:spTree>
    <p:extLst>
      <p:ext uri="{BB962C8B-B14F-4D97-AF65-F5344CB8AC3E}">
        <p14:creationId xmlns="" xmlns:p14="http://schemas.microsoft.com/office/powerpoint/2010/main" val="196279556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D2324EC-9F63-41E4-8AD3-11AD1B1DEC57}" type="slidenum">
              <a:rPr lang="en-GB"/>
              <a:pPr/>
              <a:t>1</a:t>
            </a:fld>
            <a:endParaRPr lang="en-GB"/>
          </a:p>
        </p:txBody>
      </p:sp>
      <p:sp>
        <p:nvSpPr>
          <p:cNvPr id="8601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86018"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831135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D3D89A9-92DA-4650-A812-E15959FC7F49}" type="slidenum">
              <a:rPr lang="en-GB"/>
              <a:pPr/>
              <a:t>10</a:t>
            </a:fld>
            <a:endParaRPr lang="en-GB"/>
          </a:p>
        </p:txBody>
      </p:sp>
      <p:sp>
        <p:nvSpPr>
          <p:cNvPr id="9932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933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3727196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B10E59D-BFC3-4F38-9D7D-4BACA5CFC0A5}" type="slidenum">
              <a:rPr lang="en-GB"/>
              <a:pPr/>
              <a:t>11</a:t>
            </a:fld>
            <a:endParaRPr lang="en-GB"/>
          </a:p>
        </p:txBody>
      </p:sp>
      <p:sp>
        <p:nvSpPr>
          <p:cNvPr id="10035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035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1952450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045E90-7CA0-43C9-AD5C-B9D02D4546D2}" type="slidenum">
              <a:rPr lang="en-GB"/>
              <a:pPr/>
              <a:t>12</a:t>
            </a:fld>
            <a:endParaRPr lang="en-GB"/>
          </a:p>
        </p:txBody>
      </p:sp>
      <p:sp>
        <p:nvSpPr>
          <p:cNvPr id="10137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137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785175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B08764B-9B58-4840-BCE5-1FA44E655978}" type="slidenum">
              <a:rPr lang="en-GB"/>
              <a:pPr/>
              <a:t>17</a:t>
            </a:fld>
            <a:endParaRPr lang="en-GB"/>
          </a:p>
        </p:txBody>
      </p:sp>
      <p:sp>
        <p:nvSpPr>
          <p:cNvPr id="10240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240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570507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9574D0-23DF-4ABF-8677-C52268AAD8F0}" type="slidenum">
              <a:rPr lang="en-GB"/>
              <a:pPr/>
              <a:t>18</a:t>
            </a:fld>
            <a:endParaRPr lang="en-GB"/>
          </a:p>
        </p:txBody>
      </p:sp>
      <p:sp>
        <p:nvSpPr>
          <p:cNvPr id="10342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342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1979077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8AEB991-614E-4A4A-B7DE-88936F1A7384}" type="slidenum">
              <a:rPr lang="en-GB"/>
              <a:pPr/>
              <a:t>19</a:t>
            </a:fld>
            <a:endParaRPr lang="en-GB"/>
          </a:p>
        </p:txBody>
      </p:sp>
      <p:sp>
        <p:nvSpPr>
          <p:cNvPr id="10444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445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624664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2E78C7F-57FF-4B92-909D-5D3C90DEF122}" type="slidenum">
              <a:rPr lang="en-GB"/>
              <a:pPr/>
              <a:t>20</a:t>
            </a:fld>
            <a:endParaRPr lang="en-GB"/>
          </a:p>
        </p:txBody>
      </p:sp>
      <p:sp>
        <p:nvSpPr>
          <p:cNvPr id="10547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547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870175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99ECB12-ECB4-42B5-A603-90AD7DC259F2}" type="slidenum">
              <a:rPr lang="en-GB"/>
              <a:pPr/>
              <a:t>24</a:t>
            </a:fld>
            <a:endParaRPr lang="en-GB"/>
          </a:p>
        </p:txBody>
      </p:sp>
      <p:sp>
        <p:nvSpPr>
          <p:cNvPr id="10649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649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320693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DACF7B2-25CC-473A-AD7B-6EA14C9E2C6F}" type="slidenum">
              <a:rPr lang="en-GB"/>
              <a:pPr/>
              <a:t>25</a:t>
            </a:fld>
            <a:endParaRPr lang="en-GB"/>
          </a:p>
        </p:txBody>
      </p:sp>
      <p:sp>
        <p:nvSpPr>
          <p:cNvPr id="10752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752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162090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653EFA3-F676-468E-A5EF-39BB44E4091B}" type="slidenum">
              <a:rPr lang="en-GB"/>
              <a:pPr/>
              <a:t>27</a:t>
            </a:fld>
            <a:endParaRPr lang="en-GB"/>
          </a:p>
        </p:txBody>
      </p:sp>
      <p:sp>
        <p:nvSpPr>
          <p:cNvPr id="10854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854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1613540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5FF584-B0D3-4A73-8CC1-1DEAC8F2F1EF}" type="slidenum">
              <a:rPr lang="en-GB"/>
              <a:pPr/>
              <a:t>2</a:t>
            </a:fld>
            <a:endParaRPr lang="en-GB"/>
          </a:p>
        </p:txBody>
      </p:sp>
      <p:sp>
        <p:nvSpPr>
          <p:cNvPr id="9011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011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1792576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BDCB244-5C07-41CB-98A3-AFED72B64166}" type="slidenum">
              <a:rPr lang="en-GB"/>
              <a:pPr/>
              <a:t>28</a:t>
            </a:fld>
            <a:endParaRPr lang="en-GB"/>
          </a:p>
        </p:txBody>
      </p:sp>
      <p:sp>
        <p:nvSpPr>
          <p:cNvPr id="10956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957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3926431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1FF8378-435F-4452-8420-09A297E255CC}" type="slidenum">
              <a:rPr lang="en-GB"/>
              <a:pPr/>
              <a:t>29</a:t>
            </a:fld>
            <a:endParaRPr lang="en-GB"/>
          </a:p>
        </p:txBody>
      </p:sp>
      <p:sp>
        <p:nvSpPr>
          <p:cNvPr id="11059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059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2360521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11E2CF4-B5C1-4640-A9AD-FF17A2AD7301}" type="slidenum">
              <a:rPr lang="en-GB"/>
              <a:pPr/>
              <a:t>30</a:t>
            </a:fld>
            <a:endParaRPr lang="en-GB"/>
          </a:p>
        </p:txBody>
      </p:sp>
      <p:sp>
        <p:nvSpPr>
          <p:cNvPr id="11161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161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3296089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AD71893-623A-44BD-9556-1E0E10A09DA4}" type="slidenum">
              <a:rPr lang="en-GB"/>
              <a:pPr/>
              <a:t>31</a:t>
            </a:fld>
            <a:endParaRPr lang="en-GB"/>
          </a:p>
        </p:txBody>
      </p:sp>
      <p:sp>
        <p:nvSpPr>
          <p:cNvPr id="11264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264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1643326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B553F3B-A5D8-4B9B-A751-78389E8F46B8}" type="slidenum">
              <a:rPr lang="en-GB"/>
              <a:pPr/>
              <a:t>32</a:t>
            </a:fld>
            <a:endParaRPr lang="en-GB"/>
          </a:p>
        </p:txBody>
      </p:sp>
      <p:sp>
        <p:nvSpPr>
          <p:cNvPr id="11366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366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2141872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FD6415B-779F-4C09-8937-C6C4418F0A47}" type="slidenum">
              <a:rPr lang="en-GB"/>
              <a:pPr/>
              <a:t>33</a:t>
            </a:fld>
            <a:endParaRPr lang="en-GB"/>
          </a:p>
        </p:txBody>
      </p:sp>
      <p:sp>
        <p:nvSpPr>
          <p:cNvPr id="11468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469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33585610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5DB1EDE-4EB4-4150-B5EE-EB553B025A17}" type="slidenum">
              <a:rPr lang="en-GB"/>
              <a:pPr/>
              <a:t>34</a:t>
            </a:fld>
            <a:endParaRPr lang="en-GB"/>
          </a:p>
        </p:txBody>
      </p:sp>
      <p:sp>
        <p:nvSpPr>
          <p:cNvPr id="11571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571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4221866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6126E3-5122-4E6C-9F87-4AC54AAF3E6B}" type="slidenum">
              <a:rPr lang="en-GB"/>
              <a:pPr/>
              <a:t>35</a:t>
            </a:fld>
            <a:endParaRPr lang="en-GB"/>
          </a:p>
        </p:txBody>
      </p:sp>
      <p:sp>
        <p:nvSpPr>
          <p:cNvPr id="11673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673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9339240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937308E-B4C2-42BB-B629-43118FD2C669}" type="slidenum">
              <a:rPr lang="en-GB"/>
              <a:pPr/>
              <a:t>36</a:t>
            </a:fld>
            <a:endParaRPr lang="en-GB"/>
          </a:p>
        </p:txBody>
      </p:sp>
      <p:sp>
        <p:nvSpPr>
          <p:cNvPr id="11776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776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3732073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124EC3B-0F87-4E0E-9AD7-BB1A8458FF7E}" type="slidenum">
              <a:rPr lang="en-GB"/>
              <a:pPr/>
              <a:t>37</a:t>
            </a:fld>
            <a:endParaRPr lang="en-GB"/>
          </a:p>
        </p:txBody>
      </p:sp>
      <p:sp>
        <p:nvSpPr>
          <p:cNvPr id="11878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878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3634642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BD4088F-B818-4323-8DC8-66CEF3E0202C}" type="slidenum">
              <a:rPr lang="en-GB"/>
              <a:pPr/>
              <a:t>3</a:t>
            </a:fld>
            <a:endParaRPr lang="en-GB"/>
          </a:p>
        </p:txBody>
      </p:sp>
      <p:sp>
        <p:nvSpPr>
          <p:cNvPr id="9113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113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35321411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5A4B80F-CBE7-4040-A497-1ABE7AA07947}" type="slidenum">
              <a:rPr lang="en-GB"/>
              <a:pPr/>
              <a:t>38</a:t>
            </a:fld>
            <a:endParaRPr lang="en-GB"/>
          </a:p>
        </p:txBody>
      </p:sp>
      <p:sp>
        <p:nvSpPr>
          <p:cNvPr id="11980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981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3604173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FB5C11E-1CB1-470C-B0F0-32F5ADECE19A}" type="slidenum">
              <a:rPr lang="en-GB"/>
              <a:pPr/>
              <a:t>39</a:t>
            </a:fld>
            <a:endParaRPr lang="en-GB"/>
          </a:p>
        </p:txBody>
      </p:sp>
      <p:sp>
        <p:nvSpPr>
          <p:cNvPr id="12083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083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61141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FF53C85-0742-495D-87EC-FD406F1179E6}" type="slidenum">
              <a:rPr lang="en-GB"/>
              <a:pPr/>
              <a:t>40</a:t>
            </a:fld>
            <a:endParaRPr lang="en-GB"/>
          </a:p>
        </p:txBody>
      </p:sp>
      <p:sp>
        <p:nvSpPr>
          <p:cNvPr id="12185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185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1810639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3C3034-1AC4-4830-972F-B89863EF483F}" type="slidenum">
              <a:rPr lang="en-GB"/>
              <a:pPr/>
              <a:t>4</a:t>
            </a:fld>
            <a:endParaRPr lang="en-GB"/>
          </a:p>
        </p:txBody>
      </p:sp>
      <p:sp>
        <p:nvSpPr>
          <p:cNvPr id="9216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3940069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EC2354D-E817-4BD5-9066-D6A5ED38C8B5}" type="slidenum">
              <a:rPr lang="en-GB"/>
              <a:pPr/>
              <a:t>5</a:t>
            </a:fld>
            <a:endParaRPr lang="en-GB"/>
          </a:p>
        </p:txBody>
      </p:sp>
      <p:sp>
        <p:nvSpPr>
          <p:cNvPr id="9420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421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1576357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DBC2FBF-FF8F-408F-BEE4-3DB4F5CA5BB1}" type="slidenum">
              <a:rPr lang="en-GB"/>
              <a:pPr/>
              <a:t>6</a:t>
            </a:fld>
            <a:endParaRPr lang="en-GB"/>
          </a:p>
        </p:txBody>
      </p:sp>
      <p:sp>
        <p:nvSpPr>
          <p:cNvPr id="9523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523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3571066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1658055-DCFD-45E9-B46E-276DE75B06C0}" type="slidenum">
              <a:rPr lang="en-GB"/>
              <a:pPr/>
              <a:t>7</a:t>
            </a:fld>
            <a:endParaRPr lang="en-GB"/>
          </a:p>
        </p:txBody>
      </p:sp>
      <p:sp>
        <p:nvSpPr>
          <p:cNvPr id="9625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1940088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1583D60-29B5-41EB-BE4A-B50EE45DA33B}" type="slidenum">
              <a:rPr lang="en-GB"/>
              <a:pPr/>
              <a:t>8</a:t>
            </a:fld>
            <a:endParaRPr lang="en-GB"/>
          </a:p>
        </p:txBody>
      </p:sp>
      <p:sp>
        <p:nvSpPr>
          <p:cNvPr id="9728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728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1577910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17B347B-705D-4811-ACBB-C72BD3E91613}" type="slidenum">
              <a:rPr lang="en-GB"/>
              <a:pPr/>
              <a:t>9</a:t>
            </a:fld>
            <a:endParaRPr lang="en-GB"/>
          </a:p>
        </p:txBody>
      </p:sp>
      <p:sp>
        <p:nvSpPr>
          <p:cNvPr id="9830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830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 xmlns:p14="http://schemas.microsoft.com/office/powerpoint/2010/main" val="1525001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EE568E73-DE21-4AB2-A639-D5D639117C45}"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BAAC2F23-D537-4EFA-9263-B8B0E51E099F}"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7263" y="301625"/>
            <a:ext cx="2266950" cy="64547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1625" cy="6454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D43B9FFD-4172-4385-B662-6530B8A81318}"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70975" cy="1260475"/>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503238" y="6886575"/>
            <a:ext cx="2346325" cy="520700"/>
          </a:xfrm>
        </p:spPr>
        <p:txBody>
          <a:bodyPr/>
          <a:lstStyle>
            <a:lvl1pPr>
              <a:defRPr/>
            </a:lvl1pPr>
          </a:lstStyle>
          <a:p>
            <a:endParaRPr lang="en-GB"/>
          </a:p>
        </p:txBody>
      </p:sp>
      <p:sp>
        <p:nvSpPr>
          <p:cNvPr id="4" name="Footer Placeholder 3"/>
          <p:cNvSpPr>
            <a:spLocks noGrp="1"/>
          </p:cNvSpPr>
          <p:nvPr>
            <p:ph type="ftr" idx="11"/>
          </p:nvPr>
        </p:nvSpPr>
        <p:spPr>
          <a:xfrm>
            <a:off x="3448050" y="6886575"/>
            <a:ext cx="3194050" cy="520700"/>
          </a:xfrm>
        </p:spPr>
        <p:txBody>
          <a:bodyPr/>
          <a:lstStyle>
            <a:lvl1pPr>
              <a:defRPr/>
            </a:lvl1pPr>
          </a:lstStyle>
          <a:p>
            <a:endParaRPr lang="en-GB"/>
          </a:p>
        </p:txBody>
      </p:sp>
      <p:sp>
        <p:nvSpPr>
          <p:cNvPr id="5" name="Slide Number Placeholder 4"/>
          <p:cNvSpPr>
            <a:spLocks noGrp="1"/>
          </p:cNvSpPr>
          <p:nvPr>
            <p:ph type="sldNum" idx="12"/>
          </p:nvPr>
        </p:nvSpPr>
        <p:spPr>
          <a:xfrm>
            <a:off x="7227888" y="6886575"/>
            <a:ext cx="2346325" cy="520700"/>
          </a:xfrm>
        </p:spPr>
        <p:txBody>
          <a:bodyPr/>
          <a:lstStyle>
            <a:lvl1pPr>
              <a:defRPr/>
            </a:lvl1pPr>
          </a:lstStyle>
          <a:p>
            <a:fld id="{720C1A14-2DE1-400B-A58F-F7AB56A298D5}"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D575DE0F-5E71-4127-A509-F48EE0F3C55E}"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0C17D759-2408-4530-AF69-C2CBBF49BCA1}"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768475"/>
            <a:ext cx="4459288"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949BBC75-85B8-478D-8292-6173C5E6EEF5}"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p>
        </p:txBody>
      </p:sp>
      <p:sp>
        <p:nvSpPr>
          <p:cNvPr id="8" name="Footer Placeholder 7"/>
          <p:cNvSpPr>
            <a:spLocks noGrp="1"/>
          </p:cNvSpPr>
          <p:nvPr>
            <p:ph type="ftr" idx="11"/>
          </p:nvPr>
        </p:nvSpPr>
        <p:spPr/>
        <p:txBody>
          <a:bodyPr/>
          <a:lstStyle>
            <a:lvl1pPr>
              <a:defRPr/>
            </a:lvl1pPr>
          </a:lstStyle>
          <a:p>
            <a:endParaRPr lang="en-GB"/>
          </a:p>
        </p:txBody>
      </p:sp>
      <p:sp>
        <p:nvSpPr>
          <p:cNvPr id="9" name="Slide Number Placeholder 8"/>
          <p:cNvSpPr>
            <a:spLocks noGrp="1"/>
          </p:cNvSpPr>
          <p:nvPr>
            <p:ph type="sldNum" idx="12"/>
          </p:nvPr>
        </p:nvSpPr>
        <p:spPr/>
        <p:txBody>
          <a:bodyPr/>
          <a:lstStyle>
            <a:lvl1pPr>
              <a:defRPr/>
            </a:lvl1pPr>
          </a:lstStyle>
          <a:p>
            <a:fld id="{ACA83FDA-EF93-4739-951D-963C9D9359AD}"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p>
        </p:txBody>
      </p:sp>
      <p:sp>
        <p:nvSpPr>
          <p:cNvPr id="4" name="Footer Placeholder 3"/>
          <p:cNvSpPr>
            <a:spLocks noGrp="1"/>
          </p:cNvSpPr>
          <p:nvPr>
            <p:ph type="ftr" idx="11"/>
          </p:nvPr>
        </p:nvSpPr>
        <p:spPr/>
        <p:txBody>
          <a:bodyPr/>
          <a:lstStyle>
            <a:lvl1pPr>
              <a:defRPr/>
            </a:lvl1pPr>
          </a:lstStyle>
          <a:p>
            <a:endParaRPr lang="en-GB"/>
          </a:p>
        </p:txBody>
      </p:sp>
      <p:sp>
        <p:nvSpPr>
          <p:cNvPr id="5" name="Slide Number Placeholder 4"/>
          <p:cNvSpPr>
            <a:spLocks noGrp="1"/>
          </p:cNvSpPr>
          <p:nvPr>
            <p:ph type="sldNum" idx="12"/>
          </p:nvPr>
        </p:nvSpPr>
        <p:spPr/>
        <p:txBody>
          <a:bodyPr/>
          <a:lstStyle>
            <a:lvl1pPr>
              <a:defRPr/>
            </a:lvl1pPr>
          </a:lstStyle>
          <a:p>
            <a:fld id="{834C7FF5-2456-4299-A622-4B9CD5A4D4D6}"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p>
        </p:txBody>
      </p:sp>
      <p:sp>
        <p:nvSpPr>
          <p:cNvPr id="3" name="Footer Placeholder 2"/>
          <p:cNvSpPr>
            <a:spLocks noGrp="1"/>
          </p:cNvSpPr>
          <p:nvPr>
            <p:ph type="ftr" idx="11"/>
          </p:nvPr>
        </p:nvSpPr>
        <p:spPr/>
        <p:txBody>
          <a:bodyPr/>
          <a:lstStyle>
            <a:lvl1pPr>
              <a:defRPr/>
            </a:lvl1pPr>
          </a:lstStyle>
          <a:p>
            <a:endParaRPr lang="en-GB"/>
          </a:p>
        </p:txBody>
      </p:sp>
      <p:sp>
        <p:nvSpPr>
          <p:cNvPr id="4" name="Slide Number Placeholder 3"/>
          <p:cNvSpPr>
            <a:spLocks noGrp="1"/>
          </p:cNvSpPr>
          <p:nvPr>
            <p:ph type="sldNum" idx="12"/>
          </p:nvPr>
        </p:nvSpPr>
        <p:spPr/>
        <p:txBody>
          <a:bodyPr/>
          <a:lstStyle>
            <a:lvl1pPr>
              <a:defRPr/>
            </a:lvl1pPr>
          </a:lstStyle>
          <a:p>
            <a:fld id="{A0C6CAD1-E9A5-4412-A527-92A631102F9D}"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B66D72A4-0F9F-4EF0-8F50-DE0ADAC40303}"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E38035B3-FCD2-46FE-B265-9E4F034BED3B}"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301625"/>
            <a:ext cx="9070975" cy="126047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503238" y="1768475"/>
            <a:ext cx="9070975"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dt"/>
          </p:nvPr>
        </p:nvSpPr>
        <p:spPr bwMode="auto">
          <a:xfrm>
            <a:off x="503238" y="6886575"/>
            <a:ext cx="2346325"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a:solidFill>
                  <a:srgbClr val="000000"/>
                </a:solidFill>
                <a:latin typeface="Times New Roman" pitchFamily="16" charset="0"/>
              </a:defRPr>
            </a:lvl1pPr>
          </a:lstStyle>
          <a:p>
            <a:endParaRPr lang="en-GB"/>
          </a:p>
        </p:txBody>
      </p:sp>
      <p:sp>
        <p:nvSpPr>
          <p:cNvPr id="1028" name="Rectangle 4"/>
          <p:cNvSpPr>
            <a:spLocks noGrp="1" noChangeArrowheads="1"/>
          </p:cNvSpPr>
          <p:nvPr>
            <p:ph type="ftr"/>
          </p:nvPr>
        </p:nvSpPr>
        <p:spPr bwMode="auto">
          <a:xfrm>
            <a:off x="3448050" y="6886575"/>
            <a:ext cx="3194050"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a:solidFill>
                  <a:srgbClr val="000000"/>
                </a:solidFill>
                <a:latin typeface="Times New Roman" pitchFamily="16" charset="0"/>
              </a:defRPr>
            </a:lvl1pPr>
          </a:lstStyle>
          <a:p>
            <a:endParaRPr lang="en-GB"/>
          </a:p>
        </p:txBody>
      </p:sp>
      <p:sp>
        <p:nvSpPr>
          <p:cNvPr id="1029" name="Rectangle 5"/>
          <p:cNvSpPr>
            <a:spLocks noGrp="1" noChangeArrowheads="1"/>
          </p:cNvSpPr>
          <p:nvPr>
            <p:ph type="sldNum"/>
          </p:nvPr>
        </p:nvSpPr>
        <p:spPr bwMode="auto">
          <a:xfrm>
            <a:off x="7227888" y="6886575"/>
            <a:ext cx="2346325"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a:solidFill>
                  <a:srgbClr val="000000"/>
                </a:solidFill>
                <a:latin typeface="Times New Roman" pitchFamily="16" charset="0"/>
              </a:defRPr>
            </a:lvl1pPr>
          </a:lstStyle>
          <a:p>
            <a:fld id="{2D8A7B61-5B70-4E11-9CD6-DA6FB0560DD5}"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mj-lt"/>
          <a:ea typeface="+mj-ea"/>
          <a:cs typeface="+mj-cs"/>
        </a:defRPr>
      </a:lvl1pPr>
      <a:lvl2pPr marL="4318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2pPr>
      <a:lvl3pPr marL="6477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3pPr>
      <a:lvl4pPr marL="8636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4pPr>
      <a:lvl5pPr marL="10795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5pPr>
      <a:lvl6pPr marL="15367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6pPr>
      <a:lvl7pPr marL="19939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7pPr>
      <a:lvl8pPr marL="24511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8pPr>
      <a:lvl9pPr marL="29083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9pPr>
    </p:titleStyle>
    <p:bodyStyle>
      <a:lvl1pPr marL="431800" indent="-323850" algn="l" defTabSz="457200" rtl="0" fontAlgn="base" hangingPunct="0">
        <a:lnSpc>
          <a:spcPct val="96000"/>
        </a:lnSpc>
        <a:spcBef>
          <a:spcPct val="0"/>
        </a:spcBef>
        <a:spcAft>
          <a:spcPts val="1425"/>
        </a:spcAft>
        <a:buClr>
          <a:srgbClr val="000000"/>
        </a:buClr>
        <a:buSzPct val="45000"/>
        <a:buFont typeface="Wingdings" charset="2"/>
        <a:defRPr sz="3200">
          <a:solidFill>
            <a:srgbClr val="000000"/>
          </a:solidFill>
          <a:latin typeface="+mn-lt"/>
          <a:ea typeface="+mn-ea"/>
          <a:cs typeface="+mn-cs"/>
        </a:defRPr>
      </a:lvl1pPr>
      <a:lvl2pPr marL="863600" indent="-287338" algn="l" defTabSz="457200" rtl="0" fontAlgn="base" hangingPunct="0">
        <a:lnSpc>
          <a:spcPct val="96000"/>
        </a:lnSpc>
        <a:spcBef>
          <a:spcPct val="0"/>
        </a:spcBef>
        <a:spcAft>
          <a:spcPts val="1138"/>
        </a:spcAft>
        <a:buClr>
          <a:srgbClr val="000000"/>
        </a:buClr>
        <a:buSzPct val="75000"/>
        <a:buFont typeface="Symbol" charset="2"/>
        <a:defRPr sz="2800">
          <a:solidFill>
            <a:srgbClr val="000000"/>
          </a:solidFill>
          <a:latin typeface="+mn-lt"/>
          <a:cs typeface="+mn-cs"/>
        </a:defRPr>
      </a:lvl2pPr>
      <a:lvl3pPr marL="1295400" indent="-215900" algn="l" defTabSz="457200" rtl="0" fontAlgn="base" hangingPunct="0">
        <a:lnSpc>
          <a:spcPct val="96000"/>
        </a:lnSpc>
        <a:spcBef>
          <a:spcPct val="0"/>
        </a:spcBef>
        <a:spcAft>
          <a:spcPts val="850"/>
        </a:spcAft>
        <a:buClr>
          <a:srgbClr val="000000"/>
        </a:buClr>
        <a:buSzPct val="45000"/>
        <a:buFont typeface="Wingdings" charset="2"/>
        <a:defRPr sz="2400">
          <a:solidFill>
            <a:srgbClr val="000000"/>
          </a:solidFill>
          <a:latin typeface="+mn-lt"/>
          <a:cs typeface="+mn-cs"/>
        </a:defRPr>
      </a:lvl3pPr>
      <a:lvl4pPr marL="1727200" indent="-215900" algn="l" defTabSz="457200" rtl="0" fontAlgn="base" hangingPunct="0">
        <a:lnSpc>
          <a:spcPct val="96000"/>
        </a:lnSpc>
        <a:spcBef>
          <a:spcPct val="0"/>
        </a:spcBef>
        <a:spcAft>
          <a:spcPts val="575"/>
        </a:spcAft>
        <a:buClr>
          <a:srgbClr val="000000"/>
        </a:buClr>
        <a:buSzPct val="75000"/>
        <a:buFont typeface="Symbol" charset="2"/>
        <a:defRPr sz="2000">
          <a:solidFill>
            <a:srgbClr val="000000"/>
          </a:solidFill>
          <a:latin typeface="+mn-lt"/>
          <a:cs typeface="+mn-cs"/>
        </a:defRPr>
      </a:lvl4pPr>
      <a:lvl5pPr marL="21590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5pPr>
      <a:lvl6pPr marL="26162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6pPr>
      <a:lvl7pPr marL="30734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7pPr>
      <a:lvl8pPr marL="35306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8pPr>
      <a:lvl9pPr marL="39878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www.apachefriends.org/download.html"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www.mamp.info/en/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AutoShape 1"/>
          <p:cNvSpPr>
            <a:spLocks noChangeArrowheads="1"/>
          </p:cNvSpPr>
          <p:nvPr/>
        </p:nvSpPr>
        <p:spPr bwMode="auto">
          <a:xfrm>
            <a:off x="1905000" y="1704975"/>
            <a:ext cx="6315075" cy="4117975"/>
          </a:xfrm>
          <a:prstGeom prst="roundRect">
            <a:avLst>
              <a:gd name="adj" fmla="val 37"/>
            </a:avLst>
          </a:prstGeom>
          <a:solidFill>
            <a:srgbClr val="000000"/>
          </a:solidFill>
          <a:ln w="9525">
            <a:solidFill>
              <a:srgbClr val="000000"/>
            </a:solidFill>
            <a:round/>
            <a:headEnd/>
            <a:tailEnd/>
          </a:ln>
          <a:effectLst/>
        </p:spPr>
        <p:txBody>
          <a:bodyPr wrap="none" anchor="ctr"/>
          <a:lstStyle/>
          <a:p>
            <a:endParaRPr lang="en-US"/>
          </a:p>
        </p:txBody>
      </p:sp>
      <p:pic>
        <p:nvPicPr>
          <p:cNvPr id="3074" name="Picture 2"/>
          <p:cNvPicPr>
            <a:picLocks noChangeAspect="1" noChangeArrowheads="1"/>
          </p:cNvPicPr>
          <p:nvPr/>
        </p:nvPicPr>
        <p:blipFill>
          <a:blip r:embed="rId3" cstate="print"/>
          <a:srcRect/>
          <a:stretch>
            <a:fillRect/>
          </a:stretch>
        </p:blipFill>
        <p:spPr bwMode="auto">
          <a:xfrm>
            <a:off x="2255838" y="2339975"/>
            <a:ext cx="5653087" cy="2974975"/>
          </a:xfrm>
          <a:prstGeom prst="rect">
            <a:avLst/>
          </a:prstGeom>
          <a:noFill/>
          <a:ln w="9525">
            <a:noFill/>
            <a:round/>
            <a:headEnd/>
            <a:tailEnd/>
          </a:ln>
          <a:effectLst/>
        </p:spPr>
      </p:pic>
      <p:sp>
        <p:nvSpPr>
          <p:cNvPr id="3075" name="Rectangle 3"/>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Introduction to PHP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Hello World</a:t>
            </a:r>
          </a:p>
        </p:txBody>
      </p:sp>
      <p:sp>
        <p:nvSpPr>
          <p:cNvPr id="16386" name="Rectangle 2"/>
          <p:cNvSpPr>
            <a:spLocks noGrp="1" noChangeArrowheads="1"/>
          </p:cNvSpPr>
          <p:nvPr>
            <p:ph type="subTitle" idx="4294967295"/>
          </p:nvPr>
        </p:nvSpPr>
        <p:spPr bwMode="auto">
          <a:xfrm>
            <a:off x="503238" y="5568950"/>
            <a:ext cx="9072562" cy="1144588"/>
          </a:xfrm>
          <a:prstGeom prst="rect">
            <a:avLst/>
          </a:prstGeom>
          <a:noFill/>
          <a:ln/>
        </p:spPr>
        <p:txBody>
          <a:bodyPr lIns="0" tIns="0" rIns="0" bIns="0" anchor="ctr"/>
          <a:lstStyle/>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Above is the PHP source code.</a:t>
            </a:r>
          </a:p>
        </p:txBody>
      </p:sp>
      <p:pic>
        <p:nvPicPr>
          <p:cNvPr id="16387" name="Picture 3"/>
          <p:cNvPicPr>
            <a:picLocks noChangeAspect="1" noChangeArrowheads="1"/>
          </p:cNvPicPr>
          <p:nvPr/>
        </p:nvPicPr>
        <p:blipFill>
          <a:blip r:embed="rId3" cstate="print"/>
          <a:srcRect/>
          <a:stretch>
            <a:fillRect/>
          </a:stretch>
        </p:blipFill>
        <p:spPr bwMode="auto">
          <a:xfrm>
            <a:off x="866775" y="1627188"/>
            <a:ext cx="8321675" cy="39592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Hello World</a:t>
            </a:r>
          </a:p>
        </p:txBody>
      </p:sp>
      <p:sp>
        <p:nvSpPr>
          <p:cNvPr id="17410" name="Rectangle 2"/>
          <p:cNvSpPr>
            <a:spLocks noGrp="1" noChangeArrowheads="1"/>
          </p:cNvSpPr>
          <p:nvPr>
            <p:ph type="subTitle" idx="4294967295"/>
          </p:nvPr>
        </p:nvSpPr>
        <p:spPr bwMode="auto">
          <a:xfrm>
            <a:off x="503238" y="1814513"/>
            <a:ext cx="9072562" cy="779462"/>
          </a:xfrm>
          <a:prstGeom prst="rect">
            <a:avLst/>
          </a:prstGeom>
          <a:noFill/>
          <a:ln/>
        </p:spPr>
        <p:txBody>
          <a:bodyPr lIns="0" tIns="0" rIns="0" bIns="0" anchor="ctr"/>
          <a:lstStyle/>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It renders as HTML that looks like this:</a:t>
            </a:r>
          </a:p>
        </p:txBody>
      </p:sp>
      <p:pic>
        <p:nvPicPr>
          <p:cNvPr id="17411" name="Picture 3"/>
          <p:cNvPicPr>
            <a:picLocks noChangeAspect="1" noChangeArrowheads="1"/>
          </p:cNvPicPr>
          <p:nvPr/>
        </p:nvPicPr>
        <p:blipFill>
          <a:blip r:embed="rId3" cstate="print"/>
          <a:srcRect/>
          <a:stretch>
            <a:fillRect/>
          </a:stretch>
        </p:blipFill>
        <p:spPr bwMode="auto">
          <a:xfrm>
            <a:off x="2286000" y="2886075"/>
            <a:ext cx="5641975" cy="372268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Hello World</a:t>
            </a:r>
          </a:p>
        </p:txBody>
      </p:sp>
      <p:sp>
        <p:nvSpPr>
          <p:cNvPr id="18434" name="Rectangle 2"/>
          <p:cNvSpPr>
            <a:spLocks noGrp="1" noChangeArrowheads="1"/>
          </p:cNvSpPr>
          <p:nvPr>
            <p:ph type="subTitle" idx="4294967295"/>
          </p:nvPr>
        </p:nvSpPr>
        <p:spPr bwMode="auto">
          <a:xfrm>
            <a:off x="503238" y="1814513"/>
            <a:ext cx="9072562" cy="489902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This program is extremely simple and you really did not need to use PHP to create a page like this. All it does is display: Hello World using the PHP </a:t>
            </a:r>
            <a:r>
              <a:rPr lang="en-GB" b="1">
                <a:solidFill>
                  <a:srgbClr val="0000FF"/>
                </a:solidFill>
              </a:rPr>
              <a:t>echo()</a:t>
            </a:r>
            <a:r>
              <a:rPr lang="en-GB"/>
              <a:t> statement. </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Think of this as a normal HTML file which happens to have a set of special tags available to you that do a lot of interesting things.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88037" y="335986"/>
            <a:ext cx="8134504" cy="1209199"/>
          </a:xfrm>
          <a:extLst>
            <a:ext uri="{909E8E84-426E-40DD-AFC4-6F175D3DCCD1}"/>
          </a:extLst>
        </p:spPr>
        <p:txBody>
          <a:bodyPr/>
          <a:lstStyle/>
          <a:p>
            <a:pPr eaLnBrk="1" hangingPunct="1">
              <a:defRPr/>
            </a:pPr>
            <a:r>
              <a:rPr lang="en-CA" altLang="en-US" dirty="0" smtClean="0">
                <a:effectLst>
                  <a:outerShdw blurRad="38100" dist="38100" dir="2700000" algn="tl">
                    <a:srgbClr val="C0C0C0"/>
                  </a:outerShdw>
                </a:effectLst>
                <a:latin typeface="Times New Roman" panose="02020603050405020304" pitchFamily="18" charset="0"/>
              </a:rPr>
              <a:t>Echo</a:t>
            </a:r>
            <a:endParaRPr lang="en-US" altLang="zh-CN" dirty="0" smtClean="0">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3315" name="Rectangle 3"/>
          <p:cNvSpPr>
            <a:spLocks noGrp="1" noChangeArrowheads="1"/>
          </p:cNvSpPr>
          <p:nvPr>
            <p:ph type="body" idx="1"/>
          </p:nvPr>
        </p:nvSpPr>
        <p:spPr>
          <a:xfrm>
            <a:off x="420026" y="1511935"/>
            <a:ext cx="9072563" cy="5039783"/>
          </a:xfrm>
        </p:spPr>
        <p:txBody>
          <a:bodyPr/>
          <a:lstStyle/>
          <a:p>
            <a:pPr eaLnBrk="1" hangingPunct="1"/>
            <a:r>
              <a:rPr lang="en-CA" altLang="en-US" sz="3500" dirty="0" smtClean="0"/>
              <a:t>The PHP command </a:t>
            </a:r>
            <a:r>
              <a:rPr lang="en-CA" altLang="en-US" sz="3500" dirty="0" smtClean="0">
                <a:latin typeface="Tahoma" pitchFamily="34" charset="0"/>
              </a:rPr>
              <a:t>‘</a:t>
            </a:r>
            <a:r>
              <a:rPr lang="en-CA" altLang="en-US" sz="3500" b="1" dirty="0" smtClean="0"/>
              <a:t>echo</a:t>
            </a:r>
            <a:r>
              <a:rPr lang="en-CA" altLang="en-US" sz="3500" dirty="0" smtClean="0">
                <a:latin typeface="Tahoma" pitchFamily="34" charset="0"/>
              </a:rPr>
              <a:t>’</a:t>
            </a:r>
            <a:r>
              <a:rPr lang="en-CA" altLang="en-US" sz="3500" dirty="0" smtClean="0"/>
              <a:t> is used to output the parameters passed to it</a:t>
            </a:r>
          </a:p>
          <a:p>
            <a:pPr lvl="1" eaLnBrk="1" hangingPunct="1"/>
            <a:r>
              <a:rPr lang="en-CA" altLang="en-US" sz="3100" dirty="0" smtClean="0"/>
              <a:t>The typical usage for this is to send data to the client</a:t>
            </a:r>
            <a:r>
              <a:rPr lang="en-CA" altLang="en-US" sz="3100" dirty="0" smtClean="0">
                <a:latin typeface="Tahoma" pitchFamily="34" charset="0"/>
              </a:rPr>
              <a:t>’</a:t>
            </a:r>
            <a:r>
              <a:rPr lang="en-CA" altLang="en-US" sz="3100" dirty="0" smtClean="0"/>
              <a:t>s web-browser</a:t>
            </a:r>
          </a:p>
          <a:p>
            <a:pPr eaLnBrk="1" hangingPunct="1"/>
            <a:r>
              <a:rPr lang="en-CA" altLang="en-US" sz="3500" dirty="0" smtClean="0"/>
              <a:t>Example</a:t>
            </a:r>
          </a:p>
          <a:p>
            <a:pPr lvl="1" eaLnBrk="1" hangingPunct="1"/>
            <a:r>
              <a:rPr lang="en-CA" altLang="en-US" sz="3100" dirty="0" smtClean="0"/>
              <a:t>echo “hello World!”;</a:t>
            </a:r>
          </a:p>
        </p:txBody>
      </p:sp>
      <p:sp>
        <p:nvSpPr>
          <p:cNvPr id="2" name="Footer Placeholder 1"/>
          <p:cNvSpPr>
            <a:spLocks noGrp="1"/>
          </p:cNvSpPr>
          <p:nvPr>
            <p:ph type="ftr" sz="quarter" idx="11"/>
          </p:nvPr>
        </p:nvSpPr>
        <p:spPr/>
        <p:txBody>
          <a:bodyPr/>
          <a:lstStyle/>
          <a:p>
            <a:pPr>
              <a:defRPr/>
            </a:pPr>
            <a:r>
              <a:rPr lang="en-US" altLang="en-US"/>
              <a:t>Web Technology - PHP</a:t>
            </a:r>
          </a:p>
        </p:txBody>
      </p:sp>
      <p:sp>
        <p:nvSpPr>
          <p:cNvPr id="13317" name="Slide Number Placeholder 2"/>
          <p:cNvSpPr>
            <a:spLocks noGrp="1"/>
          </p:cNvSpPr>
          <p:nvPr>
            <p:ph type="sldNum" sz="quarter" idx="12"/>
          </p:nvPr>
        </p:nvSpPr>
        <p:spPr>
          <a:noFill/>
          <a:ln>
            <a:miter lim="800000"/>
            <a:headEnd/>
            <a:tailEnd/>
          </a:ln>
        </p:spPr>
        <p:txBody>
          <a:bodyPr/>
          <a:lstStyle/>
          <a:p>
            <a:fld id="{3714C9B2-F099-46CA-97FF-C84CD1679C6C}" type="slidenum">
              <a:rPr lang="en-US" altLang="en-US" smtClean="0"/>
              <a:pPr/>
              <a:t>13</a:t>
            </a:fld>
            <a:endParaRPr lang="en-US"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04032" y="335986"/>
            <a:ext cx="7509716" cy="923960"/>
          </a:xfrm>
          <a:extLst>
            <a:ext uri="{909E8E84-426E-40DD-AFC4-6F175D3DCCD1}"/>
          </a:extLst>
        </p:spPr>
        <p:txBody>
          <a:bodyPr/>
          <a:lstStyle/>
          <a:p>
            <a:pPr eaLnBrk="1" hangingPunct="1">
              <a:defRPr/>
            </a:pPr>
            <a:r>
              <a:rPr lang="en-CA" altLang="en-US" dirty="0" smtClean="0">
                <a:effectLst>
                  <a:outerShdw blurRad="38100" dist="38100" dir="2700000" algn="tl">
                    <a:srgbClr val="C0C0C0"/>
                  </a:outerShdw>
                </a:effectLst>
                <a:latin typeface="Times New Roman" panose="02020603050405020304" pitchFamily="18" charset="0"/>
              </a:rPr>
              <a:t>Echo example</a:t>
            </a:r>
            <a:endParaRPr lang="en-US" altLang="zh-CN" dirty="0" smtClean="0">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4339" name="Rectangle 3"/>
          <p:cNvSpPr>
            <a:spLocks noGrp="1" noChangeArrowheads="1"/>
          </p:cNvSpPr>
          <p:nvPr>
            <p:ph type="body" idx="1"/>
          </p:nvPr>
        </p:nvSpPr>
        <p:spPr>
          <a:xfrm>
            <a:off x="435777" y="4969786"/>
            <a:ext cx="9072563" cy="1667679"/>
          </a:xfrm>
        </p:spPr>
        <p:txBody>
          <a:bodyPr/>
          <a:lstStyle/>
          <a:p>
            <a:pPr eaLnBrk="1" hangingPunct="1">
              <a:lnSpc>
                <a:spcPct val="90000"/>
              </a:lnSpc>
            </a:pPr>
            <a:r>
              <a:rPr lang="en-CA" altLang="en-US" sz="2000" b="1" dirty="0" smtClean="0"/>
              <a:t>Notice</a:t>
            </a:r>
            <a:r>
              <a:rPr lang="en-CA" altLang="en-US" sz="2000" dirty="0" smtClean="0"/>
              <a:t> how echo </a:t>
            </a:r>
            <a:r>
              <a:rPr lang="en-CA" altLang="en-US" sz="2000" dirty="0" smtClean="0">
                <a:latin typeface="Tahoma" pitchFamily="34" charset="0"/>
              </a:rPr>
              <a:t>‘</a:t>
            </a:r>
            <a:r>
              <a:rPr lang="en-CA" altLang="en-US" sz="2000" dirty="0" smtClean="0"/>
              <a:t>5x5=$</a:t>
            </a:r>
            <a:r>
              <a:rPr lang="en-CA" altLang="en-US" sz="2000" dirty="0" err="1" smtClean="0"/>
              <a:t>foo</a:t>
            </a:r>
            <a:r>
              <a:rPr lang="en-CA" altLang="en-US" sz="2000" dirty="0" smtClean="0">
                <a:latin typeface="Tahoma" pitchFamily="34" charset="0"/>
              </a:rPr>
              <a:t>’</a:t>
            </a:r>
            <a:r>
              <a:rPr lang="en-CA" altLang="en-US" sz="2000" dirty="0" smtClean="0"/>
              <a:t> outputs $</a:t>
            </a:r>
            <a:r>
              <a:rPr lang="en-CA" altLang="en-US" sz="2000" dirty="0" err="1" smtClean="0"/>
              <a:t>foo</a:t>
            </a:r>
            <a:r>
              <a:rPr lang="en-CA" altLang="en-US" sz="2000" dirty="0" smtClean="0"/>
              <a:t> rather than replacing it with 25</a:t>
            </a:r>
          </a:p>
          <a:p>
            <a:pPr eaLnBrk="1" hangingPunct="1">
              <a:lnSpc>
                <a:spcPct val="90000"/>
              </a:lnSpc>
            </a:pPr>
            <a:r>
              <a:rPr lang="en-CA" altLang="en-US" sz="2000" dirty="0" smtClean="0"/>
              <a:t>Strings in single quotes (</a:t>
            </a:r>
            <a:r>
              <a:rPr lang="en-CA" altLang="en-US" sz="2000" dirty="0" smtClean="0">
                <a:latin typeface="Tahoma" pitchFamily="34" charset="0"/>
              </a:rPr>
              <a:t>‘</a:t>
            </a:r>
            <a:r>
              <a:rPr lang="en-CA" altLang="en-US" sz="2000" dirty="0" smtClean="0"/>
              <a:t>  </a:t>
            </a:r>
            <a:r>
              <a:rPr lang="en-CA" altLang="en-US" sz="2000" dirty="0" smtClean="0">
                <a:latin typeface="Tahoma" pitchFamily="34" charset="0"/>
              </a:rPr>
              <a:t>’</a:t>
            </a:r>
            <a:r>
              <a:rPr lang="en-CA" altLang="en-US" sz="2000" dirty="0" smtClean="0"/>
              <a:t>) are not interpreted or evaluated by PHP </a:t>
            </a:r>
          </a:p>
          <a:p>
            <a:pPr eaLnBrk="1" hangingPunct="1">
              <a:lnSpc>
                <a:spcPct val="90000"/>
              </a:lnSpc>
            </a:pPr>
            <a:r>
              <a:rPr lang="en-CA" altLang="en-US" sz="2000" dirty="0" smtClean="0"/>
              <a:t>This is true for both variables and character escape-sequences (such as </a:t>
            </a:r>
            <a:r>
              <a:rPr lang="en-CA" altLang="en-US" sz="2000" dirty="0" smtClean="0">
                <a:latin typeface="Tahoma" pitchFamily="34" charset="0"/>
              </a:rPr>
              <a:t>“</a:t>
            </a:r>
            <a:r>
              <a:rPr lang="en-CA" altLang="en-US" sz="2000" dirty="0" smtClean="0"/>
              <a:t>\n</a:t>
            </a:r>
            <a:r>
              <a:rPr lang="en-CA" altLang="en-US" sz="2000" dirty="0" smtClean="0">
                <a:latin typeface="Tahoma" pitchFamily="34" charset="0"/>
              </a:rPr>
              <a:t>”</a:t>
            </a:r>
            <a:r>
              <a:rPr lang="en-CA" altLang="en-US" sz="2000" dirty="0" smtClean="0"/>
              <a:t> or </a:t>
            </a:r>
            <a:r>
              <a:rPr lang="en-CA" altLang="en-US" sz="2000" dirty="0" smtClean="0">
                <a:latin typeface="Tahoma" pitchFamily="34" charset="0"/>
              </a:rPr>
              <a:t>“</a:t>
            </a:r>
            <a:r>
              <a:rPr lang="en-CA" altLang="en-US" sz="2000" dirty="0" smtClean="0"/>
              <a:t>\\</a:t>
            </a:r>
            <a:r>
              <a:rPr lang="en-CA" altLang="en-US" sz="2000" dirty="0" smtClean="0">
                <a:latin typeface="Tahoma" pitchFamily="34" charset="0"/>
              </a:rPr>
              <a:t>”</a:t>
            </a:r>
            <a:r>
              <a:rPr lang="en-CA" altLang="en-US" sz="2000" dirty="0" smtClean="0"/>
              <a:t>)</a:t>
            </a:r>
            <a:endParaRPr lang="en-US" altLang="zh-CN" sz="2000" dirty="0" smtClean="0">
              <a:ea typeface="宋体" pitchFamily="2" charset="-122"/>
            </a:endParaRPr>
          </a:p>
        </p:txBody>
      </p:sp>
      <p:sp>
        <p:nvSpPr>
          <p:cNvPr id="14340" name="Text Box 4"/>
          <p:cNvSpPr txBox="1">
            <a:spLocks noChangeArrowheads="1"/>
          </p:cNvSpPr>
          <p:nvPr/>
        </p:nvSpPr>
        <p:spPr bwMode="auto">
          <a:xfrm>
            <a:off x="833052" y="1636180"/>
            <a:ext cx="6587408" cy="2760840"/>
          </a:xfrm>
          <a:prstGeom prst="rect">
            <a:avLst/>
          </a:prstGeom>
          <a:solidFill>
            <a:schemeClr val="folHlink"/>
          </a:solidFill>
          <a:ln w="9525">
            <a:noFill/>
            <a:miter lim="800000"/>
            <a:headEnd/>
            <a:tailEnd/>
          </a:ln>
        </p:spPr>
        <p:txBody>
          <a:bodyPr lIns="100794" tIns="50397" rIns="100794" bIns="50397">
            <a:spAutoFit/>
          </a:bodyPr>
          <a:lstStyle/>
          <a:p>
            <a:pPr eaLnBrk="1" hangingPunct="1"/>
            <a:r>
              <a:rPr lang="en-US" altLang="zh-CN" b="1" i="1" dirty="0">
                <a:latin typeface="Courier New" pitchFamily="49" charset="0"/>
                <a:ea typeface="宋体" pitchFamily="2" charset="-122"/>
              </a:rPr>
              <a:t>&lt;?</a:t>
            </a:r>
            <a:r>
              <a:rPr lang="en-US" altLang="zh-CN" b="1" i="1" dirty="0" err="1">
                <a:latin typeface="Courier New" pitchFamily="49" charset="0"/>
                <a:ea typeface="宋体" pitchFamily="2" charset="-122"/>
              </a:rPr>
              <a:t>php</a:t>
            </a:r>
            <a:endParaRPr lang="en-US" altLang="zh-CN" b="1" i="1" dirty="0">
              <a:latin typeface="Courier New" pitchFamily="49" charset="0"/>
              <a:ea typeface="宋体" pitchFamily="2" charset="-122"/>
            </a:endParaRPr>
          </a:p>
          <a:p>
            <a:pPr eaLnBrk="1" hangingPunct="1"/>
            <a:r>
              <a:rPr lang="en-US" altLang="zh-CN" b="1" i="1" dirty="0">
                <a:latin typeface="Courier New" pitchFamily="49" charset="0"/>
                <a:ea typeface="宋体" pitchFamily="2" charset="-122"/>
              </a:rPr>
              <a:t>$</a:t>
            </a:r>
            <a:r>
              <a:rPr lang="en-US" altLang="zh-CN" b="1" i="1" dirty="0" err="1">
                <a:latin typeface="Courier New" pitchFamily="49" charset="0"/>
                <a:ea typeface="宋体" pitchFamily="2" charset="-122"/>
              </a:rPr>
              <a:t>foo</a:t>
            </a:r>
            <a:r>
              <a:rPr lang="en-US" altLang="zh-CN" b="1" i="1" dirty="0">
                <a:latin typeface="Courier New" pitchFamily="49" charset="0"/>
                <a:ea typeface="宋体" pitchFamily="2" charset="-122"/>
              </a:rPr>
              <a:t> = 25;		// Numerical variable</a:t>
            </a:r>
            <a:br>
              <a:rPr lang="en-US" altLang="zh-CN" b="1" i="1" dirty="0">
                <a:latin typeface="Courier New" pitchFamily="49" charset="0"/>
                <a:ea typeface="宋体" pitchFamily="2" charset="-122"/>
              </a:rPr>
            </a:br>
            <a:r>
              <a:rPr lang="en-US" altLang="zh-CN" b="1" i="1" dirty="0">
                <a:latin typeface="Courier New" pitchFamily="49" charset="0"/>
                <a:ea typeface="宋体" pitchFamily="2" charset="-122"/>
              </a:rPr>
              <a:t>$bar = “Hello”;	// String variable</a:t>
            </a:r>
          </a:p>
          <a:p>
            <a:pPr eaLnBrk="1" hangingPunct="1"/>
            <a:endParaRPr lang="en-US" altLang="zh-CN" b="1" i="1" dirty="0">
              <a:latin typeface="Courier New" pitchFamily="49" charset="0"/>
              <a:ea typeface="宋体" pitchFamily="2" charset="-122"/>
            </a:endParaRPr>
          </a:p>
          <a:p>
            <a:pPr eaLnBrk="1" hangingPunct="1"/>
            <a:r>
              <a:rPr lang="en-US" altLang="zh-CN" b="1" i="1" dirty="0">
                <a:latin typeface="Courier New" pitchFamily="49" charset="0"/>
                <a:ea typeface="宋体" pitchFamily="2" charset="-122"/>
              </a:rPr>
              <a:t>echo $bar;		// Outputs Hello</a:t>
            </a:r>
          </a:p>
          <a:p>
            <a:pPr eaLnBrk="1" hangingPunct="1"/>
            <a:r>
              <a:rPr lang="en-CA" altLang="en-US" b="1" i="1" dirty="0">
                <a:latin typeface="Courier New" pitchFamily="49" charset="0"/>
              </a:rPr>
              <a:t>echo $</a:t>
            </a:r>
            <a:r>
              <a:rPr lang="en-CA" altLang="en-US" b="1" i="1" dirty="0" err="1">
                <a:latin typeface="Courier New" pitchFamily="49" charset="0"/>
              </a:rPr>
              <a:t>foo,$bar</a:t>
            </a:r>
            <a:r>
              <a:rPr lang="en-CA" altLang="en-US" b="1" i="1" dirty="0">
                <a:latin typeface="Courier New" pitchFamily="49" charset="0"/>
              </a:rPr>
              <a:t>;	// Outputs 25Hello</a:t>
            </a:r>
          </a:p>
          <a:p>
            <a:pPr eaLnBrk="1" hangingPunct="1"/>
            <a:r>
              <a:rPr lang="en-CA" altLang="en-US" b="1" i="1" dirty="0">
                <a:latin typeface="Courier New" pitchFamily="49" charset="0"/>
              </a:rPr>
              <a:t>echo “5x5=”,$</a:t>
            </a:r>
            <a:r>
              <a:rPr lang="en-CA" altLang="en-US" b="1" i="1" dirty="0" err="1">
                <a:latin typeface="Courier New" pitchFamily="49" charset="0"/>
              </a:rPr>
              <a:t>foo</a:t>
            </a:r>
            <a:r>
              <a:rPr lang="en-CA" altLang="en-US" b="1" i="1" dirty="0">
                <a:latin typeface="Courier New" pitchFamily="49" charset="0"/>
              </a:rPr>
              <a:t>;	// Outputs 5x5=25</a:t>
            </a:r>
          </a:p>
          <a:p>
            <a:pPr eaLnBrk="1" hangingPunct="1"/>
            <a:r>
              <a:rPr lang="en-CA" altLang="en-US" b="1" i="1" dirty="0">
                <a:latin typeface="Courier New" pitchFamily="49" charset="0"/>
              </a:rPr>
              <a:t>echo “5x5=$</a:t>
            </a:r>
            <a:r>
              <a:rPr lang="en-CA" altLang="en-US" b="1" i="1" dirty="0" err="1">
                <a:latin typeface="Courier New" pitchFamily="49" charset="0"/>
              </a:rPr>
              <a:t>foo</a:t>
            </a:r>
            <a:r>
              <a:rPr lang="en-CA" altLang="en-US" b="1" i="1" dirty="0">
                <a:latin typeface="Courier New" pitchFamily="49" charset="0"/>
              </a:rPr>
              <a:t>”;	// Outputs 5x5=25</a:t>
            </a:r>
            <a:br>
              <a:rPr lang="en-CA" altLang="en-US" b="1" i="1" dirty="0">
                <a:latin typeface="Courier New" pitchFamily="49" charset="0"/>
              </a:rPr>
            </a:br>
            <a:r>
              <a:rPr lang="en-CA" altLang="en-US" b="1" i="1" dirty="0">
                <a:latin typeface="Courier New" pitchFamily="49" charset="0"/>
              </a:rPr>
              <a:t>echo ‘5x5=$</a:t>
            </a:r>
            <a:r>
              <a:rPr lang="en-CA" altLang="en-US" b="1" i="1" dirty="0" err="1">
                <a:latin typeface="Courier New" pitchFamily="49" charset="0"/>
              </a:rPr>
              <a:t>foo</a:t>
            </a:r>
            <a:r>
              <a:rPr lang="en-CA" altLang="en-US" b="1" i="1" dirty="0">
                <a:latin typeface="Courier New" pitchFamily="49" charset="0"/>
              </a:rPr>
              <a:t>’;	// Outputs 5x5=$</a:t>
            </a:r>
            <a:r>
              <a:rPr lang="en-CA" altLang="en-US" b="1" i="1" dirty="0" err="1">
                <a:latin typeface="Courier New" pitchFamily="49" charset="0"/>
              </a:rPr>
              <a:t>foo</a:t>
            </a:r>
            <a:endParaRPr lang="en-US" altLang="zh-CN" b="1" i="1" dirty="0">
              <a:latin typeface="Courier New" pitchFamily="49" charset="0"/>
              <a:ea typeface="宋体" pitchFamily="2" charset="-122"/>
            </a:endParaRPr>
          </a:p>
          <a:p>
            <a:pPr eaLnBrk="1" hangingPunct="1"/>
            <a:r>
              <a:rPr lang="en-US" altLang="zh-CN" b="1" i="1" dirty="0">
                <a:latin typeface="Courier New" pitchFamily="49" charset="0"/>
                <a:ea typeface="宋体" pitchFamily="2" charset="-122"/>
              </a:rPr>
              <a:t>?&gt;</a:t>
            </a:r>
            <a:r>
              <a:rPr lang="en-US" altLang="zh-CN" dirty="0">
                <a:latin typeface="Courier New" pitchFamily="49" charset="0"/>
                <a:ea typeface="宋体" pitchFamily="2" charset="-122"/>
              </a:rPr>
              <a:t> </a:t>
            </a:r>
          </a:p>
        </p:txBody>
      </p:sp>
      <p:sp>
        <p:nvSpPr>
          <p:cNvPr id="2" name="Footer Placeholder 1"/>
          <p:cNvSpPr>
            <a:spLocks noGrp="1"/>
          </p:cNvSpPr>
          <p:nvPr>
            <p:ph type="ftr" sz="quarter" idx="11"/>
          </p:nvPr>
        </p:nvSpPr>
        <p:spPr/>
        <p:txBody>
          <a:bodyPr/>
          <a:lstStyle/>
          <a:p>
            <a:pPr>
              <a:defRPr/>
            </a:pPr>
            <a:r>
              <a:rPr lang="en-US" altLang="en-US"/>
              <a:t>Web Technology - PHP</a:t>
            </a:r>
          </a:p>
        </p:txBody>
      </p:sp>
      <p:sp>
        <p:nvSpPr>
          <p:cNvPr id="14342" name="Slide Number Placeholder 2"/>
          <p:cNvSpPr>
            <a:spLocks noGrp="1"/>
          </p:cNvSpPr>
          <p:nvPr>
            <p:ph type="sldNum" sz="quarter" idx="12"/>
          </p:nvPr>
        </p:nvSpPr>
        <p:spPr>
          <a:noFill/>
          <a:ln>
            <a:miter lim="800000"/>
            <a:headEnd/>
            <a:tailEnd/>
          </a:ln>
        </p:spPr>
        <p:txBody>
          <a:bodyPr/>
          <a:lstStyle/>
          <a:p>
            <a:fld id="{02EB8941-B89E-4F0B-8AFE-60F3DB882C61}" type="slidenum">
              <a:rPr lang="en-US" altLang="en-US" smtClean="0"/>
              <a:pPr/>
              <a:t>14</a:t>
            </a:fld>
            <a:endParaRPr lang="en-US"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Print Command</a:t>
            </a:r>
          </a:p>
        </p:txBody>
      </p:sp>
      <p:sp>
        <p:nvSpPr>
          <p:cNvPr id="15363" name="Content Placeholder 2"/>
          <p:cNvSpPr>
            <a:spLocks noGrp="1"/>
          </p:cNvSpPr>
          <p:nvPr>
            <p:ph idx="1"/>
          </p:nvPr>
        </p:nvSpPr>
        <p:spPr/>
        <p:txBody>
          <a:bodyPr/>
          <a:lstStyle/>
          <a:p>
            <a:r>
              <a:rPr lang="en-US" dirty="0" smtClean="0"/>
              <a:t>can only output one string, and returns always 1.</a:t>
            </a:r>
          </a:p>
          <a:p>
            <a:endParaRPr lang="en-US" dirty="0" smtClean="0"/>
          </a:p>
        </p:txBody>
      </p:sp>
      <p:sp>
        <p:nvSpPr>
          <p:cNvPr id="4" name="Footer Placeholder 3"/>
          <p:cNvSpPr>
            <a:spLocks noGrp="1"/>
          </p:cNvSpPr>
          <p:nvPr>
            <p:ph type="ftr" sz="quarter" idx="11"/>
          </p:nvPr>
        </p:nvSpPr>
        <p:spPr/>
        <p:txBody>
          <a:bodyPr/>
          <a:lstStyle/>
          <a:p>
            <a:pPr>
              <a:defRPr/>
            </a:pPr>
            <a:r>
              <a:rPr lang="en-US" altLang="en-US"/>
              <a:t>Web Technology - PHP</a:t>
            </a:r>
          </a:p>
        </p:txBody>
      </p:sp>
      <p:sp>
        <p:nvSpPr>
          <p:cNvPr id="15365" name="Slide Number Placeholder 4"/>
          <p:cNvSpPr>
            <a:spLocks noGrp="1"/>
          </p:cNvSpPr>
          <p:nvPr>
            <p:ph type="sldNum" sz="quarter" idx="12"/>
          </p:nvPr>
        </p:nvSpPr>
        <p:spPr>
          <a:noFill/>
          <a:ln>
            <a:miter lim="800000"/>
            <a:headEnd/>
            <a:tailEnd/>
          </a:ln>
        </p:spPr>
        <p:txBody>
          <a:bodyPr/>
          <a:lstStyle/>
          <a:p>
            <a:fld id="{D229F5A5-BB9C-404A-B9FC-18433580699E}" type="slidenum">
              <a:rPr lang="en-US" altLang="en-US" smtClean="0"/>
              <a:pPr/>
              <a:t>15</a:t>
            </a:fld>
            <a:endParaRPr lang="en-US" altLang="en-US" smtClean="0"/>
          </a:p>
        </p:txBody>
      </p:sp>
      <p:sp>
        <p:nvSpPr>
          <p:cNvPr id="15366" name="Text Box 4"/>
          <p:cNvSpPr txBox="1">
            <a:spLocks noChangeArrowheads="1"/>
          </p:cNvSpPr>
          <p:nvPr/>
        </p:nvSpPr>
        <p:spPr bwMode="auto">
          <a:xfrm>
            <a:off x="1176073" y="3107867"/>
            <a:ext cx="6587408" cy="2760840"/>
          </a:xfrm>
          <a:prstGeom prst="rect">
            <a:avLst/>
          </a:prstGeom>
          <a:solidFill>
            <a:schemeClr val="folHlink"/>
          </a:solidFill>
          <a:ln w="9525">
            <a:noFill/>
            <a:miter lim="800000"/>
            <a:headEnd/>
            <a:tailEnd/>
          </a:ln>
        </p:spPr>
        <p:txBody>
          <a:bodyPr lIns="100794" tIns="50397" rIns="100794" bIns="50397">
            <a:spAutoFit/>
          </a:bodyPr>
          <a:lstStyle/>
          <a:p>
            <a:pPr eaLnBrk="1" hangingPunct="1"/>
            <a:r>
              <a:rPr lang="en-US" altLang="zh-CN" b="1" i="1" dirty="0">
                <a:latin typeface="Courier New" pitchFamily="49" charset="0"/>
                <a:ea typeface="宋体" pitchFamily="2" charset="-122"/>
              </a:rPr>
              <a:t>&lt;?</a:t>
            </a:r>
            <a:r>
              <a:rPr lang="en-US" altLang="zh-CN" b="1" i="1" dirty="0" err="1">
                <a:latin typeface="Courier New" pitchFamily="49" charset="0"/>
                <a:ea typeface="宋体" pitchFamily="2" charset="-122"/>
              </a:rPr>
              <a:t>php</a:t>
            </a:r>
            <a:endParaRPr lang="en-US" altLang="zh-CN" b="1" i="1" dirty="0">
              <a:latin typeface="Courier New" pitchFamily="49" charset="0"/>
              <a:ea typeface="宋体" pitchFamily="2" charset="-122"/>
            </a:endParaRPr>
          </a:p>
          <a:p>
            <a:pPr eaLnBrk="1" hangingPunct="1"/>
            <a:r>
              <a:rPr lang="en-US" altLang="zh-CN" b="1" i="1" dirty="0">
                <a:latin typeface="Courier New" pitchFamily="49" charset="0"/>
                <a:ea typeface="宋体" pitchFamily="2" charset="-122"/>
              </a:rPr>
              <a:t>$</a:t>
            </a:r>
            <a:r>
              <a:rPr lang="en-US" altLang="zh-CN" b="1" i="1" dirty="0" err="1">
                <a:latin typeface="Courier New" pitchFamily="49" charset="0"/>
                <a:ea typeface="宋体" pitchFamily="2" charset="-122"/>
              </a:rPr>
              <a:t>foo</a:t>
            </a:r>
            <a:r>
              <a:rPr lang="en-US" altLang="zh-CN" b="1" i="1" dirty="0">
                <a:latin typeface="Courier New" pitchFamily="49" charset="0"/>
                <a:ea typeface="宋体" pitchFamily="2" charset="-122"/>
              </a:rPr>
              <a:t> = 25;		// Numerical variable</a:t>
            </a:r>
            <a:br>
              <a:rPr lang="en-US" altLang="zh-CN" b="1" i="1" dirty="0">
                <a:latin typeface="Courier New" pitchFamily="49" charset="0"/>
                <a:ea typeface="宋体" pitchFamily="2" charset="-122"/>
              </a:rPr>
            </a:br>
            <a:r>
              <a:rPr lang="en-US" altLang="zh-CN" b="1" i="1" dirty="0">
                <a:latin typeface="Courier New" pitchFamily="49" charset="0"/>
                <a:ea typeface="宋体" pitchFamily="2" charset="-122"/>
              </a:rPr>
              <a:t>$bar = “Hello”;	// String variable</a:t>
            </a:r>
          </a:p>
          <a:p>
            <a:pPr eaLnBrk="1" hangingPunct="1"/>
            <a:endParaRPr lang="en-US" altLang="zh-CN" b="1" i="1" dirty="0">
              <a:latin typeface="Courier New" pitchFamily="49" charset="0"/>
              <a:ea typeface="宋体" pitchFamily="2" charset="-122"/>
            </a:endParaRPr>
          </a:p>
          <a:p>
            <a:pPr eaLnBrk="1" hangingPunct="1"/>
            <a:r>
              <a:rPr lang="en-US" altLang="zh-CN" b="1" i="1" dirty="0">
                <a:latin typeface="Courier New" pitchFamily="49" charset="0"/>
                <a:ea typeface="宋体" pitchFamily="2" charset="-122"/>
              </a:rPr>
              <a:t>print $bar;		// Outputs Hello</a:t>
            </a:r>
          </a:p>
          <a:p>
            <a:pPr eaLnBrk="1" hangingPunct="1"/>
            <a:r>
              <a:rPr lang="en-CA" altLang="en-US" b="1" i="1" dirty="0">
                <a:latin typeface="Courier New" pitchFamily="49" charset="0"/>
              </a:rPr>
              <a:t>print $</a:t>
            </a:r>
            <a:r>
              <a:rPr lang="en-CA" altLang="en-US" b="1" i="1" dirty="0" err="1">
                <a:latin typeface="Courier New" pitchFamily="49" charset="0"/>
              </a:rPr>
              <a:t>foo,$bar</a:t>
            </a:r>
            <a:r>
              <a:rPr lang="en-CA" altLang="en-US" b="1" i="1" dirty="0">
                <a:latin typeface="Courier New" pitchFamily="49" charset="0"/>
              </a:rPr>
              <a:t>;	// Parsing error</a:t>
            </a:r>
          </a:p>
          <a:p>
            <a:pPr eaLnBrk="1" hangingPunct="1"/>
            <a:r>
              <a:rPr lang="en-CA" altLang="en-US" b="1" i="1" dirty="0">
                <a:latin typeface="Courier New" pitchFamily="49" charset="0"/>
              </a:rPr>
              <a:t>print “5x5=”,$</a:t>
            </a:r>
            <a:r>
              <a:rPr lang="en-CA" altLang="en-US" b="1" i="1" dirty="0" err="1">
                <a:latin typeface="Courier New" pitchFamily="49" charset="0"/>
              </a:rPr>
              <a:t>foo</a:t>
            </a:r>
            <a:r>
              <a:rPr lang="en-CA" altLang="en-US" b="1" i="1" dirty="0">
                <a:latin typeface="Courier New" pitchFamily="49" charset="0"/>
              </a:rPr>
              <a:t>;	// Parsing error</a:t>
            </a:r>
          </a:p>
          <a:p>
            <a:pPr eaLnBrk="1" hangingPunct="1"/>
            <a:r>
              <a:rPr lang="en-CA" altLang="en-US" b="1" i="1" dirty="0">
                <a:latin typeface="Courier New" pitchFamily="49" charset="0"/>
              </a:rPr>
              <a:t>print “5x5=$</a:t>
            </a:r>
            <a:r>
              <a:rPr lang="en-CA" altLang="en-US" b="1" i="1" dirty="0" err="1">
                <a:latin typeface="Courier New" pitchFamily="49" charset="0"/>
              </a:rPr>
              <a:t>foo</a:t>
            </a:r>
            <a:r>
              <a:rPr lang="en-CA" altLang="en-US" b="1" i="1" dirty="0">
                <a:latin typeface="Courier New" pitchFamily="49" charset="0"/>
              </a:rPr>
              <a:t>”;	// Outputs 5x5=25</a:t>
            </a:r>
            <a:br>
              <a:rPr lang="en-CA" altLang="en-US" b="1" i="1" dirty="0">
                <a:latin typeface="Courier New" pitchFamily="49" charset="0"/>
              </a:rPr>
            </a:br>
            <a:r>
              <a:rPr lang="en-CA" altLang="en-US" b="1" i="1" dirty="0">
                <a:latin typeface="Courier New" pitchFamily="49" charset="0"/>
              </a:rPr>
              <a:t>print ‘5x5=$</a:t>
            </a:r>
            <a:r>
              <a:rPr lang="en-CA" altLang="en-US" b="1" i="1" dirty="0" err="1">
                <a:latin typeface="Courier New" pitchFamily="49" charset="0"/>
              </a:rPr>
              <a:t>foo</a:t>
            </a:r>
            <a:r>
              <a:rPr lang="en-CA" altLang="en-US" b="1" i="1" dirty="0">
                <a:latin typeface="Courier New" pitchFamily="49" charset="0"/>
              </a:rPr>
              <a:t>’;	// Outputs 5x5=$</a:t>
            </a:r>
            <a:r>
              <a:rPr lang="en-CA" altLang="en-US" b="1" i="1" dirty="0" err="1">
                <a:latin typeface="Courier New" pitchFamily="49" charset="0"/>
              </a:rPr>
              <a:t>foo</a:t>
            </a:r>
            <a:endParaRPr lang="en-US" altLang="zh-CN" b="1" i="1" dirty="0">
              <a:latin typeface="Courier New" pitchFamily="49" charset="0"/>
              <a:ea typeface="宋体" pitchFamily="2" charset="-122"/>
            </a:endParaRPr>
          </a:p>
          <a:p>
            <a:pPr eaLnBrk="1" hangingPunct="1"/>
            <a:r>
              <a:rPr lang="en-US" altLang="zh-CN" b="1" i="1" dirty="0">
                <a:latin typeface="Courier New" pitchFamily="49" charset="0"/>
                <a:ea typeface="宋体" pitchFamily="2" charset="-122"/>
              </a:rPr>
              <a:t>?&gt;</a:t>
            </a:r>
            <a:r>
              <a:rPr lang="en-US" altLang="zh-CN" dirty="0">
                <a:latin typeface="Courier New" pitchFamily="49" charset="0"/>
                <a:ea typeface="宋体" pitchFamily="2" charset="-122"/>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Print Command</a:t>
            </a:r>
          </a:p>
        </p:txBody>
      </p:sp>
      <p:sp>
        <p:nvSpPr>
          <p:cNvPr id="15363" name="Content Placeholder 2"/>
          <p:cNvSpPr>
            <a:spLocks noGrp="1"/>
          </p:cNvSpPr>
          <p:nvPr>
            <p:ph idx="1"/>
          </p:nvPr>
        </p:nvSpPr>
        <p:spPr>
          <a:xfrm>
            <a:off x="503238" y="1341437"/>
            <a:ext cx="9070975" cy="5414963"/>
          </a:xfrm>
        </p:spPr>
        <p:txBody>
          <a:bodyPr/>
          <a:lstStyle/>
          <a:p>
            <a:r>
              <a:rPr lang="en-US" sz="2400" dirty="0" smtClean="0">
                <a:latin typeface="+mj-lt"/>
              </a:rPr>
              <a:t>Change the print statements to the following:</a:t>
            </a:r>
          </a:p>
          <a:p>
            <a:r>
              <a:rPr lang="en-US" sz="2000" dirty="0" smtClean="0">
                <a:latin typeface="+mj-lt"/>
              </a:rPr>
              <a:t>			print “line 1\n”;</a:t>
            </a:r>
          </a:p>
          <a:p>
            <a:r>
              <a:rPr lang="en-US" sz="2000" dirty="0" smtClean="0">
                <a:latin typeface="+mj-lt"/>
              </a:rPr>
              <a:t>			print “line 2”;</a:t>
            </a:r>
          </a:p>
          <a:p>
            <a:r>
              <a:rPr lang="en-US" sz="2400" dirty="0" smtClean="0">
                <a:latin typeface="+mj-lt"/>
              </a:rPr>
              <a:t>Now you see the following on the web page: </a:t>
            </a:r>
          </a:p>
          <a:p>
            <a:r>
              <a:rPr lang="en-US" sz="2000" dirty="0" smtClean="0">
                <a:latin typeface="+mj-lt"/>
              </a:rPr>
              <a:t>			line 1 line 2</a:t>
            </a:r>
          </a:p>
          <a:p>
            <a:r>
              <a:rPr lang="en-US" sz="2400" dirty="0" smtClean="0">
                <a:latin typeface="+mj-lt"/>
              </a:rPr>
              <a:t>HTML displays the output on the web page as one line. If you </a:t>
            </a:r>
          </a:p>
          <a:p>
            <a:r>
              <a:rPr lang="en-US" sz="2400" dirty="0" smtClean="0">
                <a:latin typeface="+mj-lt"/>
              </a:rPr>
              <a:t>want HTML to display two lines, you must use a tag, such as the </a:t>
            </a:r>
          </a:p>
          <a:p>
            <a:r>
              <a:rPr lang="en-US" sz="2400" dirty="0" smtClean="0">
                <a:latin typeface="+mj-lt"/>
              </a:rPr>
              <a:t>&lt;</a:t>
            </a:r>
            <a:r>
              <a:rPr lang="en-US" sz="2400" dirty="0" err="1" smtClean="0">
                <a:latin typeface="+mj-lt"/>
              </a:rPr>
              <a:t>br</a:t>
            </a:r>
            <a:r>
              <a:rPr lang="en-US" sz="2400" dirty="0" smtClean="0">
                <a:latin typeface="+mj-lt"/>
              </a:rPr>
              <a:t>&gt; </a:t>
            </a:r>
            <a:r>
              <a:rPr lang="en-US" sz="2400" dirty="0" smtClean="0">
                <a:latin typeface="+mj-lt"/>
              </a:rPr>
              <a:t>tag. So, change the PHP end-of-line special character to an </a:t>
            </a:r>
          </a:p>
          <a:p>
            <a:r>
              <a:rPr lang="en-US" sz="2400" dirty="0" smtClean="0">
                <a:latin typeface="+mj-lt"/>
              </a:rPr>
              <a:t>HTML tag, as follows:</a:t>
            </a:r>
          </a:p>
          <a:p>
            <a:r>
              <a:rPr lang="en-US" sz="2000" dirty="0" smtClean="0">
                <a:latin typeface="+mj-lt"/>
              </a:rPr>
              <a:t>			print “line 1&lt;</a:t>
            </a:r>
            <a:r>
              <a:rPr lang="en-US" sz="2000" dirty="0" err="1" smtClean="0">
                <a:latin typeface="+mj-lt"/>
              </a:rPr>
              <a:t>br</a:t>
            </a:r>
            <a:r>
              <a:rPr lang="en-US" sz="2000" dirty="0" smtClean="0">
                <a:latin typeface="+mj-lt"/>
              </a:rPr>
              <a:t>&gt;”;</a:t>
            </a:r>
          </a:p>
          <a:p>
            <a:r>
              <a:rPr lang="en-US" sz="2000" dirty="0" smtClean="0">
                <a:latin typeface="+mj-lt"/>
              </a:rPr>
              <a:t>			print “line 2”;</a:t>
            </a:r>
          </a:p>
        </p:txBody>
      </p:sp>
      <p:sp>
        <p:nvSpPr>
          <p:cNvPr id="4" name="Footer Placeholder 3"/>
          <p:cNvSpPr>
            <a:spLocks noGrp="1"/>
          </p:cNvSpPr>
          <p:nvPr>
            <p:ph type="ftr" sz="quarter" idx="11"/>
          </p:nvPr>
        </p:nvSpPr>
        <p:spPr/>
        <p:txBody>
          <a:bodyPr/>
          <a:lstStyle/>
          <a:p>
            <a:pPr>
              <a:defRPr/>
            </a:pPr>
            <a:r>
              <a:rPr lang="en-US" altLang="en-US"/>
              <a:t>Web Technology - PHP</a:t>
            </a:r>
          </a:p>
        </p:txBody>
      </p:sp>
      <p:sp>
        <p:nvSpPr>
          <p:cNvPr id="15365" name="Slide Number Placeholder 4"/>
          <p:cNvSpPr>
            <a:spLocks noGrp="1"/>
          </p:cNvSpPr>
          <p:nvPr>
            <p:ph type="sldNum" sz="quarter" idx="12"/>
          </p:nvPr>
        </p:nvSpPr>
        <p:spPr>
          <a:noFill/>
          <a:ln>
            <a:miter lim="800000"/>
            <a:headEnd/>
            <a:tailEnd/>
          </a:ln>
        </p:spPr>
        <p:txBody>
          <a:bodyPr/>
          <a:lstStyle/>
          <a:p>
            <a:fld id="{D229F5A5-BB9C-404A-B9FC-18433580699E}" type="slidenum">
              <a:rPr lang="en-US" altLang="en-US" smtClean="0"/>
              <a:pPr/>
              <a:t>16</a:t>
            </a:fld>
            <a:endParaRPr lang="en-US"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Comments</a:t>
            </a:r>
          </a:p>
        </p:txBody>
      </p:sp>
      <p:sp>
        <p:nvSpPr>
          <p:cNvPr id="19458" name="Rectangle 2"/>
          <p:cNvSpPr>
            <a:spLocks noGrp="1" noChangeArrowheads="1"/>
          </p:cNvSpPr>
          <p:nvPr>
            <p:ph type="subTitle" idx="4294967295"/>
          </p:nvPr>
        </p:nvSpPr>
        <p:spPr bwMode="auto">
          <a:xfrm>
            <a:off x="658813" y="1914525"/>
            <a:ext cx="4675187" cy="1873250"/>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Lst>
            </a:pPr>
            <a:r>
              <a:rPr lang="en-GB"/>
              <a:t>In PHP, we use </a:t>
            </a:r>
            <a:r>
              <a:rPr lang="en-GB" b="1">
                <a:solidFill>
                  <a:srgbClr val="0000FF"/>
                </a:solidFill>
              </a:rPr>
              <a:t>//</a:t>
            </a:r>
            <a:r>
              <a:rPr lang="en-GB"/>
              <a:t> to make a single-line comment or </a:t>
            </a:r>
            <a:r>
              <a:rPr lang="en-GB" b="1">
                <a:solidFill>
                  <a:srgbClr val="0000FF"/>
                </a:solidFill>
              </a:rPr>
              <a:t>/*</a:t>
            </a:r>
            <a:r>
              <a:rPr lang="en-GB"/>
              <a:t> and </a:t>
            </a:r>
            <a:r>
              <a:rPr lang="en-GB" b="1">
                <a:solidFill>
                  <a:srgbClr val="0000FF"/>
                </a:solidFill>
              </a:rPr>
              <a:t>*/</a:t>
            </a:r>
            <a:r>
              <a:rPr lang="en-GB"/>
              <a:t> to make a large comment block.</a:t>
            </a:r>
          </a:p>
        </p:txBody>
      </p:sp>
      <p:pic>
        <p:nvPicPr>
          <p:cNvPr id="19459" name="Picture 3"/>
          <p:cNvPicPr>
            <a:picLocks noChangeAspect="1" noChangeArrowheads="1"/>
          </p:cNvPicPr>
          <p:nvPr/>
        </p:nvPicPr>
        <p:blipFill>
          <a:blip r:embed="rId3" cstate="print"/>
          <a:srcRect/>
          <a:stretch>
            <a:fillRect/>
          </a:stretch>
        </p:blipFill>
        <p:spPr bwMode="auto">
          <a:xfrm>
            <a:off x="5611813" y="1801813"/>
            <a:ext cx="3851275" cy="5141912"/>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Variables</a:t>
            </a:r>
          </a:p>
        </p:txBody>
      </p:sp>
      <p:sp>
        <p:nvSpPr>
          <p:cNvPr id="20482" name="Rectangle 2"/>
          <p:cNvSpPr>
            <a:spLocks noGrp="1" noChangeArrowheads="1"/>
          </p:cNvSpPr>
          <p:nvPr>
            <p:ph type="body" idx="1"/>
          </p:nvPr>
        </p:nvSpPr>
        <p:spPr>
          <a:xfrm>
            <a:off x="503238" y="1655763"/>
            <a:ext cx="9072562" cy="3633787"/>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Variables are used for storing values, like text strings, numbers or arrays.</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When a variable is declared, it can be used over and over again in your script.</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All variables in PHP start with a $ sign symbol.</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The correct way of declaring a variable in PHP:</a:t>
            </a:r>
          </a:p>
        </p:txBody>
      </p:sp>
      <p:pic>
        <p:nvPicPr>
          <p:cNvPr id="20483" name="Picture 3"/>
          <p:cNvPicPr>
            <a:picLocks noChangeAspect="1" noChangeArrowheads="1"/>
          </p:cNvPicPr>
          <p:nvPr/>
        </p:nvPicPr>
        <p:blipFill>
          <a:blip r:embed="rId3" cstate="print"/>
          <a:srcRect/>
          <a:stretch>
            <a:fillRect/>
          </a:stretch>
        </p:blipFill>
        <p:spPr bwMode="auto">
          <a:xfrm>
            <a:off x="2570163" y="5305425"/>
            <a:ext cx="4859337" cy="13716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Variables</a:t>
            </a:r>
          </a:p>
        </p:txBody>
      </p:sp>
      <p:sp>
        <p:nvSpPr>
          <p:cNvPr id="21506" name="Rectangle 2"/>
          <p:cNvSpPr>
            <a:spLocks noGrp="1" noChangeArrowheads="1"/>
          </p:cNvSpPr>
          <p:nvPr>
            <p:ph type="body" idx="1"/>
          </p:nvPr>
        </p:nvSpPr>
        <p:spPr>
          <a:xfrm>
            <a:off x="503238" y="3765550"/>
            <a:ext cx="9072562" cy="3348038"/>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In PHP, a variable does not need to be declared before adding a value to it.</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In the example above, you see that you do not have to tell PHP which data type the variable is.</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PHP automatically converts the variable to the correct data type, depending on its value.</a:t>
            </a:r>
          </a:p>
        </p:txBody>
      </p:sp>
      <p:pic>
        <p:nvPicPr>
          <p:cNvPr id="21507" name="Picture 3"/>
          <p:cNvPicPr>
            <a:picLocks noChangeAspect="1" noChangeArrowheads="1"/>
          </p:cNvPicPr>
          <p:nvPr/>
        </p:nvPicPr>
        <p:blipFill>
          <a:blip r:embed="rId3" cstate="print"/>
          <a:srcRect/>
          <a:stretch>
            <a:fillRect/>
          </a:stretch>
        </p:blipFill>
        <p:spPr bwMode="auto">
          <a:xfrm>
            <a:off x="2697163" y="1300163"/>
            <a:ext cx="4468812" cy="23082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Introduction</a:t>
            </a:r>
          </a:p>
        </p:txBody>
      </p:sp>
      <p:sp>
        <p:nvSpPr>
          <p:cNvPr id="7170" name="Rectangle 2"/>
          <p:cNvSpPr>
            <a:spLocks noGrp="1" noChangeArrowheads="1"/>
          </p:cNvSpPr>
          <p:nvPr>
            <p:ph type="subTitle" idx="4294967295"/>
          </p:nvPr>
        </p:nvSpPr>
        <p:spPr bwMode="auto">
          <a:xfrm>
            <a:off x="731838" y="1379536"/>
            <a:ext cx="8843962" cy="4076701"/>
          </a:xfrm>
          <a:prstGeom prst="rect">
            <a:avLst/>
          </a:prstGeom>
          <a:noFill/>
          <a:ln/>
        </p:spPr>
        <p:txBody>
          <a:bodyPr lIns="0" tIns="0" rIns="0" bIns="0" anchor="ctr"/>
          <a:lstStyle/>
          <a:p>
            <a:pPr marL="0" indent="0" algn="just">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latin typeface="+mj-lt"/>
              </a:rPr>
              <a:t>The PHP Hypertext Preprocessor (PHP) is a programming language that </a:t>
            </a:r>
            <a:r>
              <a:rPr lang="en-GB" dirty="0" smtClean="0">
                <a:latin typeface="+mj-lt"/>
              </a:rPr>
              <a:t>is </a:t>
            </a:r>
            <a:r>
              <a:rPr lang="en-GB" dirty="0">
                <a:latin typeface="+mj-lt"/>
              </a:rPr>
              <a:t>a widely-used open source general-purpose scripting language that is especially suited for web development and can be embedded into HTML.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PHP Variables</a:t>
            </a:r>
          </a:p>
        </p:txBody>
      </p:sp>
      <p:sp>
        <p:nvSpPr>
          <p:cNvPr id="22530" name="Rectangle 2"/>
          <p:cNvSpPr>
            <a:spLocks noGrp="1" noChangeArrowheads="1"/>
          </p:cNvSpPr>
          <p:nvPr>
            <p:ph type="body" idx="1"/>
          </p:nvPr>
        </p:nvSpPr>
        <p:spPr>
          <a:xfrm>
            <a:off x="503238" y="1978025"/>
            <a:ext cx="9072562" cy="4691063"/>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A variable name must start with a letter or an underscore "_" -- not a number</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A variable name can only contain alpha-numeric characters, underscores (a-z, A-Z, 0-9, and _ )</a:t>
            </a:r>
            <a:r>
              <a:rPr lang="ar-SA"/>
              <a:t>‏</a:t>
            </a:r>
            <a:endParaRPr lang="en-GB"/>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A variable name should not contain spaces. If a variable name is more than one word, it should be separated with an underscore ($my_string) or with capitalization ($myString)</a:t>
            </a:r>
            <a:r>
              <a:rPr lang="ar-SA"/>
              <a:t>‏</a:t>
            </a:r>
            <a:endParaRPr lang="en-GB"/>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04030" y="335986"/>
            <a:ext cx="8727281" cy="1121702"/>
          </a:xfrm>
          <a:extLst>
            <a:ext uri="{909E8E84-426E-40DD-AFC4-6F175D3DCCD1}"/>
          </a:extLst>
        </p:spPr>
        <p:txBody>
          <a:bodyPr/>
          <a:lstStyle/>
          <a:p>
            <a:pPr eaLnBrk="1" hangingPunct="1">
              <a:defRPr/>
            </a:pPr>
            <a:r>
              <a:rPr lang="en-CA" altLang="en-US" dirty="0" smtClean="0">
                <a:effectLst>
                  <a:outerShdw blurRad="38100" dist="38100" dir="2700000" algn="tl">
                    <a:srgbClr val="C0C0C0"/>
                  </a:outerShdw>
                </a:effectLst>
              </a:rPr>
              <a:t>Variables in PHP</a:t>
            </a:r>
            <a:endParaRPr lang="en-US" altLang="zh-CN" dirty="0" smtClean="0">
              <a:effectLst>
                <a:outerShdw blurRad="38100" dist="38100" dir="2700000" algn="tl">
                  <a:srgbClr val="C0C0C0"/>
                </a:outerShdw>
              </a:effectLst>
              <a:ea typeface="宋体" panose="02010600030101010101" pitchFamily="2" charset="-122"/>
            </a:endParaRPr>
          </a:p>
        </p:txBody>
      </p:sp>
      <p:sp>
        <p:nvSpPr>
          <p:cNvPr id="11267" name="Rectangle 3"/>
          <p:cNvSpPr>
            <a:spLocks noGrp="1" noChangeArrowheads="1"/>
          </p:cNvSpPr>
          <p:nvPr>
            <p:ph type="body" idx="1"/>
          </p:nvPr>
        </p:nvSpPr>
        <p:spPr/>
        <p:txBody>
          <a:bodyPr/>
          <a:lstStyle/>
          <a:p>
            <a:pPr eaLnBrk="1" hangingPunct="1">
              <a:lnSpc>
                <a:spcPct val="90000"/>
              </a:lnSpc>
            </a:pPr>
            <a:r>
              <a:rPr lang="en-CA" altLang="en-US" smtClean="0"/>
              <a:t>PHP variables must begin with a </a:t>
            </a:r>
            <a:r>
              <a:rPr lang="en-CA" altLang="en-US" smtClean="0">
                <a:latin typeface="Tahoma" pitchFamily="34" charset="0"/>
              </a:rPr>
              <a:t>“</a:t>
            </a:r>
            <a:r>
              <a:rPr lang="en-CA" altLang="en-US" smtClean="0"/>
              <a:t>$</a:t>
            </a:r>
            <a:r>
              <a:rPr lang="en-CA" altLang="en-US" smtClean="0">
                <a:latin typeface="Tahoma" pitchFamily="34" charset="0"/>
              </a:rPr>
              <a:t>”</a:t>
            </a:r>
            <a:r>
              <a:rPr lang="en-CA" altLang="en-US" smtClean="0"/>
              <a:t> sign</a:t>
            </a:r>
          </a:p>
          <a:p>
            <a:pPr eaLnBrk="1" hangingPunct="1">
              <a:lnSpc>
                <a:spcPct val="90000"/>
              </a:lnSpc>
            </a:pPr>
            <a:r>
              <a:rPr lang="en-CA" altLang="en-US" smtClean="0"/>
              <a:t>Case-sensitive ($Foo != $foo != $fOo)</a:t>
            </a:r>
          </a:p>
          <a:p>
            <a:pPr eaLnBrk="1" hangingPunct="1">
              <a:lnSpc>
                <a:spcPct val="90000"/>
              </a:lnSpc>
            </a:pPr>
            <a:r>
              <a:rPr lang="en-CA" altLang="en-US" smtClean="0"/>
              <a:t>Global and locally-scoped variables</a:t>
            </a:r>
          </a:p>
          <a:p>
            <a:pPr lvl="1" eaLnBrk="1" hangingPunct="1">
              <a:lnSpc>
                <a:spcPct val="90000"/>
              </a:lnSpc>
            </a:pPr>
            <a:r>
              <a:rPr lang="en-CA" altLang="en-US" smtClean="0"/>
              <a:t>Global variables can be used anywhere</a:t>
            </a:r>
          </a:p>
          <a:p>
            <a:pPr lvl="1" eaLnBrk="1" hangingPunct="1">
              <a:lnSpc>
                <a:spcPct val="90000"/>
              </a:lnSpc>
            </a:pPr>
            <a:r>
              <a:rPr lang="en-CA" altLang="en-US" smtClean="0"/>
              <a:t>Local variables restricted to a function or class</a:t>
            </a:r>
          </a:p>
          <a:p>
            <a:pPr eaLnBrk="1" hangingPunct="1">
              <a:lnSpc>
                <a:spcPct val="90000"/>
              </a:lnSpc>
            </a:pPr>
            <a:r>
              <a:rPr lang="en-CA" altLang="en-US" smtClean="0"/>
              <a:t>Certain variable names reserved by PHP</a:t>
            </a:r>
          </a:p>
          <a:p>
            <a:pPr lvl="1" eaLnBrk="1" hangingPunct="1">
              <a:lnSpc>
                <a:spcPct val="90000"/>
              </a:lnSpc>
            </a:pPr>
            <a:r>
              <a:rPr lang="en-CA" altLang="en-US" smtClean="0"/>
              <a:t>Form variables ($_POST, $_GET)</a:t>
            </a:r>
          </a:p>
          <a:p>
            <a:pPr lvl="1" eaLnBrk="1" hangingPunct="1">
              <a:lnSpc>
                <a:spcPct val="90000"/>
              </a:lnSpc>
            </a:pPr>
            <a:r>
              <a:rPr lang="en-CA" altLang="en-US" smtClean="0"/>
              <a:t>Server variables ($_SERVER)</a:t>
            </a:r>
          </a:p>
          <a:p>
            <a:pPr lvl="1" eaLnBrk="1" hangingPunct="1">
              <a:lnSpc>
                <a:spcPct val="90000"/>
              </a:lnSpc>
            </a:pPr>
            <a:r>
              <a:rPr lang="en-CA" altLang="en-US" smtClean="0"/>
              <a:t>Etc.</a:t>
            </a:r>
            <a:endParaRPr lang="en-US" altLang="zh-CN" smtClean="0">
              <a:ea typeface="宋体" pitchFamily="2" charset="-122"/>
            </a:endParaRPr>
          </a:p>
        </p:txBody>
      </p:sp>
      <p:sp>
        <p:nvSpPr>
          <p:cNvPr id="2" name="Footer Placeholder 1"/>
          <p:cNvSpPr>
            <a:spLocks noGrp="1"/>
          </p:cNvSpPr>
          <p:nvPr>
            <p:ph type="ftr" sz="quarter" idx="11"/>
          </p:nvPr>
        </p:nvSpPr>
        <p:spPr/>
        <p:txBody>
          <a:bodyPr/>
          <a:lstStyle/>
          <a:p>
            <a:pPr>
              <a:defRPr/>
            </a:pPr>
            <a:r>
              <a:rPr lang="en-US" altLang="en-US"/>
              <a:t>Web Technology - PHP</a:t>
            </a:r>
          </a:p>
        </p:txBody>
      </p:sp>
      <p:sp>
        <p:nvSpPr>
          <p:cNvPr id="11269" name="Slide Number Placeholder 2"/>
          <p:cNvSpPr>
            <a:spLocks noGrp="1"/>
          </p:cNvSpPr>
          <p:nvPr>
            <p:ph type="sldNum" sz="quarter" idx="12"/>
          </p:nvPr>
        </p:nvSpPr>
        <p:spPr>
          <a:noFill/>
          <a:ln>
            <a:miter lim="800000"/>
            <a:headEnd/>
            <a:tailEnd/>
          </a:ln>
        </p:spPr>
        <p:txBody>
          <a:bodyPr/>
          <a:lstStyle/>
          <a:p>
            <a:fld id="{FF076030-AEDF-42BF-B38C-EDBD732AD90C}" type="slidenum">
              <a:rPr lang="en-US" altLang="en-US" smtClean="0"/>
              <a:pPr/>
              <a:t>21</a:t>
            </a:fld>
            <a:endParaRPr lang="en-US"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04031" y="335986"/>
            <a:ext cx="8134504" cy="1074454"/>
          </a:xfrm>
          <a:extLst>
            <a:ext uri="{909E8E84-426E-40DD-AFC4-6F175D3DCCD1}"/>
          </a:extLst>
        </p:spPr>
        <p:txBody>
          <a:bodyPr/>
          <a:lstStyle/>
          <a:p>
            <a:pPr eaLnBrk="1" hangingPunct="1">
              <a:defRPr/>
            </a:pPr>
            <a:r>
              <a:rPr lang="en-CA" altLang="en-US" dirty="0" smtClean="0">
                <a:effectLst>
                  <a:outerShdw blurRad="38100" dist="38100" dir="2700000" algn="tl">
                    <a:srgbClr val="C0C0C0"/>
                  </a:outerShdw>
                </a:effectLst>
                <a:latin typeface="Times New Roman" panose="02020603050405020304" pitchFamily="18" charset="0"/>
              </a:rPr>
              <a:t>Variable usage</a:t>
            </a:r>
            <a:endParaRPr lang="en-US" altLang="zh-CN" dirty="0" smtClean="0">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2291" name="Text Box 3"/>
          <p:cNvSpPr txBox="1">
            <a:spLocks noChangeArrowheads="1"/>
          </p:cNvSpPr>
          <p:nvPr/>
        </p:nvSpPr>
        <p:spPr bwMode="auto">
          <a:xfrm>
            <a:off x="1309080" y="1951037"/>
            <a:ext cx="8150832" cy="2583868"/>
          </a:xfrm>
          <a:prstGeom prst="rect">
            <a:avLst/>
          </a:prstGeom>
          <a:solidFill>
            <a:schemeClr val="folHlink"/>
          </a:solidFill>
          <a:ln w="9525">
            <a:noFill/>
            <a:miter lim="800000"/>
            <a:headEnd/>
            <a:tailEnd/>
          </a:ln>
        </p:spPr>
        <p:txBody>
          <a:bodyPr wrap="square" lIns="100794" tIns="50397" rIns="100794" bIns="50397">
            <a:spAutoFit/>
          </a:bodyPr>
          <a:lstStyle/>
          <a:p>
            <a:pPr eaLnBrk="1" hangingPunct="1"/>
            <a:r>
              <a:rPr lang="en-US" altLang="zh-CN" sz="2400" b="1" i="1" dirty="0">
                <a:latin typeface="Courier New" pitchFamily="49" charset="0"/>
                <a:ea typeface="宋体" pitchFamily="2" charset="-122"/>
              </a:rPr>
              <a:t>&lt;?</a:t>
            </a:r>
            <a:r>
              <a:rPr lang="en-US" altLang="zh-CN" sz="2400" b="1" i="1" dirty="0" err="1">
                <a:latin typeface="Courier New" pitchFamily="49" charset="0"/>
                <a:ea typeface="宋体" pitchFamily="2" charset="-122"/>
              </a:rPr>
              <a:t>php</a:t>
            </a:r>
            <a:endParaRPr lang="en-US" altLang="zh-CN" sz="2400" b="1" i="1" dirty="0">
              <a:latin typeface="Courier New" pitchFamily="49" charset="0"/>
              <a:ea typeface="宋体" pitchFamily="2" charset="-122"/>
            </a:endParaRPr>
          </a:p>
          <a:p>
            <a:pPr eaLnBrk="1" hangingPunct="1"/>
            <a:r>
              <a:rPr lang="en-US" altLang="zh-CN" sz="2400" b="1" i="1" dirty="0">
                <a:latin typeface="Courier New" pitchFamily="49" charset="0"/>
                <a:ea typeface="宋体" pitchFamily="2" charset="-122"/>
              </a:rPr>
              <a:t>$</a:t>
            </a:r>
            <a:r>
              <a:rPr lang="en-US" altLang="zh-CN" sz="2400" b="1" i="1" dirty="0" err="1">
                <a:latin typeface="Courier New" pitchFamily="49" charset="0"/>
                <a:ea typeface="宋体" pitchFamily="2" charset="-122"/>
              </a:rPr>
              <a:t>foo</a:t>
            </a:r>
            <a:r>
              <a:rPr lang="en-US" altLang="zh-CN" sz="2400" b="1" i="1" dirty="0">
                <a:latin typeface="Courier New" pitchFamily="49" charset="0"/>
                <a:ea typeface="宋体" pitchFamily="2" charset="-122"/>
              </a:rPr>
              <a:t> = 25;		// Numerical variable</a:t>
            </a:r>
            <a:br>
              <a:rPr lang="en-US" altLang="zh-CN" sz="2400" b="1" i="1" dirty="0">
                <a:latin typeface="Courier New" pitchFamily="49" charset="0"/>
                <a:ea typeface="宋体" pitchFamily="2" charset="-122"/>
              </a:rPr>
            </a:br>
            <a:r>
              <a:rPr lang="en-US" altLang="zh-CN" sz="2400" b="1" i="1" dirty="0">
                <a:latin typeface="Courier New" pitchFamily="49" charset="0"/>
                <a:ea typeface="宋体" pitchFamily="2" charset="-122"/>
              </a:rPr>
              <a:t>$bar = “Hello”;	// String variable</a:t>
            </a:r>
          </a:p>
          <a:p>
            <a:pPr eaLnBrk="1" hangingPunct="1"/>
            <a:endParaRPr lang="en-US" altLang="zh-CN" sz="2400" b="1" i="1" dirty="0">
              <a:latin typeface="Courier New" pitchFamily="49" charset="0"/>
              <a:ea typeface="宋体" pitchFamily="2" charset="-122"/>
            </a:endParaRPr>
          </a:p>
          <a:p>
            <a:pPr eaLnBrk="1" hangingPunct="1"/>
            <a:r>
              <a:rPr lang="en-US" altLang="zh-CN" sz="2400" b="1" i="1" dirty="0">
                <a:latin typeface="Courier New" pitchFamily="49" charset="0"/>
                <a:ea typeface="宋体" pitchFamily="2" charset="-122"/>
              </a:rPr>
              <a:t>$</a:t>
            </a:r>
            <a:r>
              <a:rPr lang="en-US" altLang="zh-CN" sz="2400" b="1" i="1" dirty="0" err="1">
                <a:latin typeface="Courier New" pitchFamily="49" charset="0"/>
                <a:ea typeface="宋体" pitchFamily="2" charset="-122"/>
              </a:rPr>
              <a:t>foo</a:t>
            </a:r>
            <a:r>
              <a:rPr lang="en-US" altLang="zh-CN" sz="2400" b="1" i="1" dirty="0">
                <a:latin typeface="Courier New" pitchFamily="49" charset="0"/>
                <a:ea typeface="宋体" pitchFamily="2" charset="-122"/>
              </a:rPr>
              <a:t> = ($</a:t>
            </a:r>
            <a:r>
              <a:rPr lang="en-US" altLang="zh-CN" sz="2400" b="1" i="1" dirty="0" err="1">
                <a:latin typeface="Courier New" pitchFamily="49" charset="0"/>
                <a:ea typeface="宋体" pitchFamily="2" charset="-122"/>
              </a:rPr>
              <a:t>foo</a:t>
            </a:r>
            <a:r>
              <a:rPr lang="en-US" altLang="zh-CN" sz="2400" b="1" i="1" dirty="0">
                <a:latin typeface="Courier New" pitchFamily="49" charset="0"/>
                <a:ea typeface="宋体" pitchFamily="2" charset="-122"/>
              </a:rPr>
              <a:t> * 7);	// Multiplies </a:t>
            </a:r>
            <a:r>
              <a:rPr lang="en-US" altLang="zh-CN" sz="2400" b="1" i="1" dirty="0" err="1">
                <a:latin typeface="Courier New" pitchFamily="49" charset="0"/>
                <a:ea typeface="宋体" pitchFamily="2" charset="-122"/>
              </a:rPr>
              <a:t>foo</a:t>
            </a:r>
            <a:r>
              <a:rPr lang="en-US" altLang="zh-CN" sz="2400" b="1" i="1" dirty="0">
                <a:latin typeface="Courier New" pitchFamily="49" charset="0"/>
                <a:ea typeface="宋体" pitchFamily="2" charset="-122"/>
              </a:rPr>
              <a:t> by 7</a:t>
            </a:r>
            <a:br>
              <a:rPr lang="en-US" altLang="zh-CN" sz="2400" b="1" i="1" dirty="0">
                <a:latin typeface="Courier New" pitchFamily="49" charset="0"/>
                <a:ea typeface="宋体" pitchFamily="2" charset="-122"/>
              </a:rPr>
            </a:br>
            <a:r>
              <a:rPr lang="en-US" altLang="zh-CN" sz="2400" b="1" i="1" dirty="0">
                <a:latin typeface="Courier New" pitchFamily="49" charset="0"/>
                <a:ea typeface="宋体" pitchFamily="2" charset="-122"/>
              </a:rPr>
              <a:t>$bar = ($bar * 7);	// Invalid expression </a:t>
            </a:r>
          </a:p>
          <a:p>
            <a:pPr eaLnBrk="1" hangingPunct="1"/>
            <a:r>
              <a:rPr lang="en-US" altLang="zh-CN" sz="2400" b="1" i="1" dirty="0">
                <a:latin typeface="Courier New" pitchFamily="49" charset="0"/>
                <a:ea typeface="宋体" pitchFamily="2" charset="-122"/>
              </a:rPr>
              <a:t>?&gt;</a:t>
            </a:r>
            <a:r>
              <a:rPr lang="en-US" altLang="zh-CN" sz="2400" dirty="0">
                <a:latin typeface="Courier New" pitchFamily="49" charset="0"/>
                <a:ea typeface="宋体" pitchFamily="2" charset="-122"/>
              </a:rPr>
              <a:t> </a:t>
            </a:r>
          </a:p>
        </p:txBody>
      </p:sp>
      <p:sp>
        <p:nvSpPr>
          <p:cNvPr id="2" name="Footer Placeholder 1"/>
          <p:cNvSpPr>
            <a:spLocks noGrp="1"/>
          </p:cNvSpPr>
          <p:nvPr>
            <p:ph type="ftr" sz="quarter" idx="11"/>
          </p:nvPr>
        </p:nvSpPr>
        <p:spPr/>
        <p:txBody>
          <a:bodyPr/>
          <a:lstStyle/>
          <a:p>
            <a:pPr>
              <a:defRPr/>
            </a:pPr>
            <a:r>
              <a:rPr lang="en-US" altLang="en-US"/>
              <a:t>Web Technology - PHP</a:t>
            </a:r>
          </a:p>
        </p:txBody>
      </p:sp>
      <p:sp>
        <p:nvSpPr>
          <p:cNvPr id="12293" name="Slide Number Placeholder 2"/>
          <p:cNvSpPr>
            <a:spLocks noGrp="1"/>
          </p:cNvSpPr>
          <p:nvPr>
            <p:ph type="sldNum" sz="quarter" idx="12"/>
          </p:nvPr>
        </p:nvSpPr>
        <p:spPr>
          <a:noFill/>
          <a:ln>
            <a:miter lim="800000"/>
            <a:headEnd/>
            <a:tailEnd/>
          </a:ln>
        </p:spPr>
        <p:txBody>
          <a:bodyPr/>
          <a:lstStyle/>
          <a:p>
            <a:fld id="{0B56F9E2-0BEC-4612-A813-DAAD5B344AE5}" type="slidenum">
              <a:rPr lang="en-US" altLang="en-US" smtClean="0"/>
              <a:pPr/>
              <a:t>22</a:t>
            </a:fld>
            <a:endParaRPr lang="en-US"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6037"/>
            <a:ext cx="9070975" cy="506412"/>
          </a:xfrm>
        </p:spPr>
        <p:txBody>
          <a:bodyPr/>
          <a:lstStyle/>
          <a:p>
            <a:r>
              <a:rPr lang="en-US" dirty="0" smtClean="0"/>
              <a:t>Using PHP Constants</a:t>
            </a:r>
            <a:endParaRPr lang="en-US" dirty="0"/>
          </a:p>
        </p:txBody>
      </p:sp>
      <p:sp>
        <p:nvSpPr>
          <p:cNvPr id="3" name="Content Placeholder 2"/>
          <p:cNvSpPr>
            <a:spLocks noGrp="1"/>
          </p:cNvSpPr>
          <p:nvPr>
            <p:ph idx="1"/>
          </p:nvPr>
        </p:nvSpPr>
        <p:spPr>
          <a:xfrm>
            <a:off x="503238" y="960437"/>
            <a:ext cx="9070975" cy="5029200"/>
          </a:xfrm>
        </p:spPr>
        <p:txBody>
          <a:bodyPr/>
          <a:lstStyle/>
          <a:p>
            <a:r>
              <a:rPr lang="en-US" sz="2000" dirty="0" smtClean="0"/>
              <a:t>&gt; Constants are constant; that is, they can’t be changed by the script. After you set the value for a constant, it stays the same. If you used a constant for age and set it to 21, for example, the Value is always and forever 21.</a:t>
            </a:r>
          </a:p>
          <a:p>
            <a:r>
              <a:rPr lang="en-US" sz="2000" dirty="0" smtClean="0"/>
              <a:t>&gt; You set constants by using the define statement. The format is define(“</a:t>
            </a:r>
            <a:r>
              <a:rPr lang="en-US" sz="2000" i="1" dirty="0" err="1" smtClean="0"/>
              <a:t>constantname”,”constantvalue</a:t>
            </a:r>
            <a:r>
              <a:rPr lang="en-US" sz="2000" i="1" dirty="0" smtClean="0"/>
              <a:t>”);</a:t>
            </a:r>
          </a:p>
          <a:p>
            <a:r>
              <a:rPr lang="en-US" sz="2000" dirty="0" smtClean="0"/>
              <a:t>For instance, to set a constant with the company name, use the following </a:t>
            </a:r>
          </a:p>
          <a:p>
            <a:r>
              <a:rPr lang="en-US" sz="2000" dirty="0" smtClean="0"/>
              <a:t>Statement:		              </a:t>
            </a:r>
            <a:r>
              <a:rPr lang="en-US" sz="2000" b="1" dirty="0" smtClean="0"/>
              <a:t>define(“</a:t>
            </a:r>
            <a:r>
              <a:rPr lang="en-US" sz="2000" b="1" dirty="0" err="1" smtClean="0"/>
              <a:t>COMPANY”,”My</a:t>
            </a:r>
            <a:r>
              <a:rPr lang="en-US" sz="2000" b="1" dirty="0" smtClean="0"/>
              <a:t> Company”);</a:t>
            </a:r>
          </a:p>
          <a:p>
            <a:r>
              <a:rPr lang="en-US" sz="2000" dirty="0" smtClean="0"/>
              <a:t>Another  example:		 </a:t>
            </a:r>
            <a:r>
              <a:rPr lang="en-US" sz="2000" b="1" dirty="0" smtClean="0"/>
              <a:t>define (“AGE”,29);</a:t>
            </a:r>
          </a:p>
          <a:p>
            <a:r>
              <a:rPr lang="en-US" sz="2000" dirty="0" smtClean="0"/>
              <a:t>&gt; Constant names are not preceded by a dollar sign ($).</a:t>
            </a:r>
          </a:p>
          <a:p>
            <a:r>
              <a:rPr lang="en-US" sz="2000" dirty="0" smtClean="0"/>
              <a:t>				echo COMPANY;     // output= My Company;</a:t>
            </a:r>
          </a:p>
          <a:p>
            <a:r>
              <a:rPr lang="en-US" sz="2000" dirty="0" smtClean="0"/>
              <a:t>				echo $COMPANY;     // Undefined variable problem</a:t>
            </a:r>
          </a:p>
          <a:p>
            <a:endParaRPr lang="en-US" sz="2000" dirty="0" smtClean="0"/>
          </a:p>
          <a:p>
            <a:r>
              <a:rPr lang="en-US" sz="2000" dirty="0" smtClean="0"/>
              <a:t>                   </a:t>
            </a: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Concatenation</a:t>
            </a:r>
          </a:p>
        </p:txBody>
      </p:sp>
      <p:sp>
        <p:nvSpPr>
          <p:cNvPr id="23554" name="Rectangle 2"/>
          <p:cNvSpPr>
            <a:spLocks noGrp="1" noChangeArrowheads="1"/>
          </p:cNvSpPr>
          <p:nvPr>
            <p:ph type="body" idx="1"/>
          </p:nvPr>
        </p:nvSpPr>
        <p:spPr>
          <a:xfrm>
            <a:off x="503238" y="1768475"/>
            <a:ext cx="9072562" cy="2232025"/>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The concatenation operator (.)  is used to put two string values together.</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To concatenate two string variables together, use the concatenation operator:</a:t>
            </a:r>
          </a:p>
        </p:txBody>
      </p:sp>
      <p:pic>
        <p:nvPicPr>
          <p:cNvPr id="23555" name="Picture 3"/>
          <p:cNvPicPr>
            <a:picLocks noChangeAspect="1" noChangeArrowheads="1"/>
          </p:cNvPicPr>
          <p:nvPr/>
        </p:nvPicPr>
        <p:blipFill>
          <a:blip r:embed="rId3" cstate="print"/>
          <a:srcRect/>
          <a:stretch>
            <a:fillRect/>
          </a:stretch>
        </p:blipFill>
        <p:spPr bwMode="auto">
          <a:xfrm>
            <a:off x="2182813" y="4164013"/>
            <a:ext cx="5543550" cy="2732087"/>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Concatenation</a:t>
            </a:r>
          </a:p>
        </p:txBody>
      </p:sp>
      <p:sp>
        <p:nvSpPr>
          <p:cNvPr id="24578" name="Rectangle 2"/>
          <p:cNvSpPr>
            <a:spLocks noGrp="1" noChangeArrowheads="1"/>
          </p:cNvSpPr>
          <p:nvPr>
            <p:ph type="subTitle" idx="4294967295"/>
          </p:nvPr>
        </p:nvSpPr>
        <p:spPr bwMode="auto">
          <a:xfrm>
            <a:off x="503238" y="1814513"/>
            <a:ext cx="9072562" cy="500062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The output of the code on the last slide will be:</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If we look at the code you see that we used the concatenation operator two times. This is because we had to insert a third string (a space character), to separate the two strings.</a:t>
            </a:r>
          </a:p>
        </p:txBody>
      </p:sp>
      <p:pic>
        <p:nvPicPr>
          <p:cNvPr id="24579" name="Picture 3"/>
          <p:cNvPicPr>
            <a:picLocks noChangeAspect="1" noChangeArrowheads="1"/>
          </p:cNvPicPr>
          <p:nvPr/>
        </p:nvPicPr>
        <p:blipFill>
          <a:blip r:embed="rId3" cstate="print"/>
          <a:srcRect/>
          <a:stretch>
            <a:fillRect/>
          </a:stretch>
        </p:blipFill>
        <p:spPr bwMode="auto">
          <a:xfrm>
            <a:off x="471488" y="2989263"/>
            <a:ext cx="6088062" cy="12065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altLang="en-US" dirty="0" smtClean="0">
                <a:effectLst>
                  <a:outerShdw blurRad="38100" dist="38100" dir="2700000" algn="tl">
                    <a:srgbClr val="C0C0C0"/>
                  </a:outerShdw>
                </a:effectLst>
              </a:rPr>
              <a:t>Escaping the Character</a:t>
            </a:r>
          </a:p>
        </p:txBody>
      </p:sp>
      <p:sp>
        <p:nvSpPr>
          <p:cNvPr id="18435" name="Rectangle 3"/>
          <p:cNvSpPr>
            <a:spLocks noGrp="1" noChangeArrowheads="1"/>
          </p:cNvSpPr>
          <p:nvPr>
            <p:ph type="body" idx="1"/>
          </p:nvPr>
        </p:nvSpPr>
        <p:spPr>
          <a:xfrm>
            <a:off x="503238" y="1493837"/>
            <a:ext cx="9070975" cy="4987925"/>
          </a:xfrm>
        </p:spPr>
        <p:txBody>
          <a:bodyPr/>
          <a:lstStyle/>
          <a:p>
            <a:pPr eaLnBrk="1" hangingPunct="1"/>
            <a:r>
              <a:rPr lang="en-US" altLang="en-US" dirty="0" smtClean="0"/>
              <a:t>If the string has a set of double quotation marks </a:t>
            </a:r>
          </a:p>
          <a:p>
            <a:pPr eaLnBrk="1" hangingPunct="1"/>
            <a:r>
              <a:rPr lang="en-US" altLang="en-US" dirty="0" smtClean="0"/>
              <a:t>that must remain visible, use the \ [backslash] </a:t>
            </a:r>
          </a:p>
          <a:p>
            <a:pPr eaLnBrk="1" hangingPunct="1"/>
            <a:r>
              <a:rPr lang="en-US" altLang="en-US" dirty="0" smtClean="0"/>
              <a:t>before the quotation marks to ignore and display </a:t>
            </a:r>
          </a:p>
          <a:p>
            <a:pPr eaLnBrk="1" hangingPunct="1"/>
            <a:r>
              <a:rPr lang="en-US" altLang="en-US" dirty="0" smtClean="0"/>
              <a:t>them.</a:t>
            </a:r>
          </a:p>
        </p:txBody>
      </p:sp>
      <p:sp>
        <p:nvSpPr>
          <p:cNvPr id="18436" name="Text Box 4"/>
          <p:cNvSpPr txBox="1">
            <a:spLocks noChangeArrowheads="1"/>
          </p:cNvSpPr>
          <p:nvPr/>
        </p:nvSpPr>
        <p:spPr bwMode="auto">
          <a:xfrm>
            <a:off x="1344083" y="4199820"/>
            <a:ext cx="5460339" cy="1165403"/>
          </a:xfrm>
          <a:prstGeom prst="rect">
            <a:avLst/>
          </a:prstGeom>
          <a:solidFill>
            <a:schemeClr val="folHlink"/>
          </a:solidFill>
          <a:ln w="9525">
            <a:noFill/>
            <a:miter lim="800000"/>
            <a:headEnd/>
            <a:tailEnd/>
          </a:ln>
        </p:spPr>
        <p:txBody>
          <a:bodyPr lIns="100794" tIns="50397" rIns="100794" bIns="50397">
            <a:spAutoFit/>
          </a:bodyPr>
          <a:lstStyle/>
          <a:p>
            <a:pPr eaLnBrk="1" hangingPunct="1"/>
            <a:r>
              <a:rPr lang="en-US" altLang="zh-CN" b="1" i="1">
                <a:latin typeface="Courier New" pitchFamily="49" charset="0"/>
                <a:ea typeface="宋体" pitchFamily="2" charset="-122"/>
              </a:rPr>
              <a:t>&lt;?php</a:t>
            </a:r>
          </a:p>
          <a:p>
            <a:pPr eaLnBrk="1" hangingPunct="1"/>
            <a:r>
              <a:rPr lang="en-US" altLang="zh-CN" b="1" i="1">
                <a:latin typeface="Courier New" pitchFamily="49" charset="0"/>
                <a:ea typeface="宋体" pitchFamily="2" charset="-122"/>
              </a:rPr>
              <a:t>$heading=“\”Computer Science\””;</a:t>
            </a:r>
          </a:p>
          <a:p>
            <a:pPr eaLnBrk="1" hangingPunct="1"/>
            <a:r>
              <a:rPr lang="en-US" altLang="zh-CN" b="1" i="1">
                <a:latin typeface="Courier New" pitchFamily="49" charset="0"/>
                <a:ea typeface="宋体" pitchFamily="2" charset="-122"/>
              </a:rPr>
              <a:t>Print $heading;</a:t>
            </a:r>
          </a:p>
          <a:p>
            <a:pPr eaLnBrk="1" hangingPunct="1"/>
            <a:r>
              <a:rPr lang="en-US" altLang="zh-CN" b="1" i="1">
                <a:latin typeface="Courier New" pitchFamily="49" charset="0"/>
                <a:ea typeface="宋体" pitchFamily="2" charset="-122"/>
              </a:rPr>
              <a:t>?&gt;</a:t>
            </a:r>
            <a:r>
              <a:rPr lang="en-US" altLang="zh-CN">
                <a:latin typeface="Courier New" pitchFamily="49" charset="0"/>
                <a:ea typeface="宋体" pitchFamily="2" charset="-122"/>
              </a:rPr>
              <a:t> </a:t>
            </a:r>
          </a:p>
        </p:txBody>
      </p:sp>
      <p:sp>
        <p:nvSpPr>
          <p:cNvPr id="18437" name="Text Box 5"/>
          <p:cNvSpPr txBox="1">
            <a:spLocks noChangeArrowheads="1"/>
          </p:cNvSpPr>
          <p:nvPr/>
        </p:nvSpPr>
        <p:spPr bwMode="auto">
          <a:xfrm>
            <a:off x="1344083" y="5795751"/>
            <a:ext cx="5460339" cy="437481"/>
          </a:xfrm>
          <a:prstGeom prst="rect">
            <a:avLst/>
          </a:prstGeom>
          <a:solidFill>
            <a:schemeClr val="folHlink"/>
          </a:solidFill>
          <a:ln w="9525">
            <a:noFill/>
            <a:miter lim="800000"/>
            <a:headEnd/>
            <a:tailEnd/>
          </a:ln>
        </p:spPr>
        <p:txBody>
          <a:bodyPr lIns="100794" tIns="50397" rIns="100794" bIns="50397">
            <a:spAutoFit/>
          </a:bodyPr>
          <a:lstStyle/>
          <a:p>
            <a:pPr eaLnBrk="1" hangingPunct="1"/>
            <a:r>
              <a:rPr lang="en-US" altLang="zh-CN" sz="2200" b="1" dirty="0">
                <a:latin typeface="Courier New" pitchFamily="49" charset="0"/>
                <a:ea typeface="宋体" pitchFamily="2" charset="-122"/>
              </a:rPr>
              <a:t>“Computer Science”</a:t>
            </a:r>
          </a:p>
        </p:txBody>
      </p:sp>
      <p:sp>
        <p:nvSpPr>
          <p:cNvPr id="2" name="Footer Placeholder 1"/>
          <p:cNvSpPr>
            <a:spLocks noGrp="1"/>
          </p:cNvSpPr>
          <p:nvPr>
            <p:ph type="ftr" sz="quarter" idx="11"/>
          </p:nvPr>
        </p:nvSpPr>
        <p:spPr/>
        <p:txBody>
          <a:bodyPr/>
          <a:lstStyle/>
          <a:p>
            <a:pPr>
              <a:defRPr/>
            </a:pPr>
            <a:r>
              <a:rPr lang="en-US" altLang="en-US"/>
              <a:t>Web Technology - PHP</a:t>
            </a:r>
          </a:p>
        </p:txBody>
      </p:sp>
      <p:sp>
        <p:nvSpPr>
          <p:cNvPr id="18439" name="Slide Number Placeholder 2"/>
          <p:cNvSpPr>
            <a:spLocks noGrp="1"/>
          </p:cNvSpPr>
          <p:nvPr>
            <p:ph type="sldNum" sz="quarter" idx="12"/>
          </p:nvPr>
        </p:nvSpPr>
        <p:spPr>
          <a:noFill/>
          <a:ln>
            <a:miter lim="800000"/>
            <a:headEnd/>
            <a:tailEnd/>
          </a:ln>
        </p:spPr>
        <p:txBody>
          <a:bodyPr/>
          <a:lstStyle/>
          <a:p>
            <a:fld id="{FE55B7B0-E0FA-41BB-B2C9-9EBDDB48D6EC}" type="slidenum">
              <a:rPr lang="en-US" altLang="en-US" smtClean="0"/>
              <a:pPr/>
              <a:t>26</a:t>
            </a:fld>
            <a:endParaRPr lang="en-US"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Operators</a:t>
            </a:r>
          </a:p>
        </p:txBody>
      </p:sp>
      <p:sp>
        <p:nvSpPr>
          <p:cNvPr id="25602" name="Rectangle 2"/>
          <p:cNvSpPr>
            <a:spLocks noGrp="1" noChangeArrowheads="1"/>
          </p:cNvSpPr>
          <p:nvPr>
            <p:ph type="subTitle" idx="4294967295"/>
          </p:nvPr>
        </p:nvSpPr>
        <p:spPr bwMode="auto">
          <a:xfrm>
            <a:off x="503238" y="1814513"/>
            <a:ext cx="9072562" cy="4900612"/>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Operators are used to operate on values. There are four classifications of operators:</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     &gt; </a:t>
            </a:r>
            <a:r>
              <a:rPr lang="en-GB"/>
              <a:t>Arithmetic</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     &gt; </a:t>
            </a:r>
            <a:r>
              <a:rPr lang="en-GB"/>
              <a:t>Assignment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     &gt; </a:t>
            </a:r>
            <a:r>
              <a:rPr lang="en-GB"/>
              <a:t>Comparison</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     &gt; </a:t>
            </a:r>
            <a:r>
              <a:rPr lang="en-GB"/>
              <a:t>Logical</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Operators</a:t>
            </a:r>
          </a:p>
        </p:txBody>
      </p:sp>
      <p:pic>
        <p:nvPicPr>
          <p:cNvPr id="26626" name="Picture 2"/>
          <p:cNvPicPr>
            <a:picLocks noChangeAspect="1" noChangeArrowheads="1"/>
          </p:cNvPicPr>
          <p:nvPr/>
        </p:nvPicPr>
        <p:blipFill>
          <a:blip r:embed="rId3" cstate="print"/>
          <a:srcRect/>
          <a:stretch>
            <a:fillRect/>
          </a:stretch>
        </p:blipFill>
        <p:spPr bwMode="auto">
          <a:xfrm>
            <a:off x="527050" y="1417638"/>
            <a:ext cx="9151938" cy="5278437"/>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Operators</a:t>
            </a:r>
          </a:p>
        </p:txBody>
      </p:sp>
      <p:pic>
        <p:nvPicPr>
          <p:cNvPr id="27650" name="Picture 2"/>
          <p:cNvPicPr>
            <a:picLocks noChangeAspect="1" noChangeArrowheads="1"/>
          </p:cNvPicPr>
          <p:nvPr/>
        </p:nvPicPr>
        <p:blipFill>
          <a:blip r:embed="rId3" cstate="print"/>
          <a:srcRect/>
          <a:stretch>
            <a:fillRect/>
          </a:stretch>
        </p:blipFill>
        <p:spPr bwMode="auto">
          <a:xfrm>
            <a:off x="454025" y="2227263"/>
            <a:ext cx="9212263" cy="3459162"/>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Introduction</a:t>
            </a:r>
          </a:p>
        </p:txBody>
      </p:sp>
      <p:sp>
        <p:nvSpPr>
          <p:cNvPr id="8194" name="Rectangle 2"/>
          <p:cNvSpPr>
            <a:spLocks noGrp="1" noChangeArrowheads="1"/>
          </p:cNvSpPr>
          <p:nvPr>
            <p:ph type="body" idx="1"/>
          </p:nvPr>
        </p:nvSpPr>
        <p:spPr>
          <a:xfrm>
            <a:off x="503238" y="2022475"/>
            <a:ext cx="9072562" cy="4646613"/>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solidFill>
                  <a:srgbClr val="DC2300"/>
                </a:solidFill>
              </a:rPr>
              <a:t>&gt;</a:t>
            </a:r>
            <a:r>
              <a:rPr lang="en-GB" dirty="0"/>
              <a:t> PHP is a server-side scripting language</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solidFill>
                  <a:srgbClr val="DC2300"/>
                </a:solidFill>
              </a:rPr>
              <a:t>&gt;</a:t>
            </a:r>
            <a:r>
              <a:rPr lang="en-GB" dirty="0"/>
              <a:t> PHP scripts are executed on the server</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solidFill>
                  <a:srgbClr val="DC2300"/>
                </a:solidFill>
              </a:rPr>
              <a:t>&gt;</a:t>
            </a:r>
            <a:r>
              <a:rPr lang="en-GB" dirty="0"/>
              <a:t> PHP supports many databases (</a:t>
            </a:r>
            <a:r>
              <a:rPr lang="en-GB" dirty="0" err="1"/>
              <a:t>MySQL</a:t>
            </a:r>
            <a:r>
              <a:rPr lang="en-GB" dirty="0"/>
              <a:t>, Informix, Oracle, Sybase, Solid, </a:t>
            </a:r>
            <a:r>
              <a:rPr lang="en-GB" dirty="0" err="1"/>
              <a:t>PostgreSQL</a:t>
            </a:r>
            <a:r>
              <a:rPr lang="en-GB" dirty="0"/>
              <a:t>, Generic ODBC, etc.)</a:t>
            </a:r>
            <a:r>
              <a:rPr lang="ar-SA" dirty="0"/>
              <a:t>‏</a:t>
            </a:r>
            <a:endParaRPr lang="en-GB" dirty="0"/>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solidFill>
                  <a:srgbClr val="DC2300"/>
                </a:solidFill>
              </a:rPr>
              <a:t>&gt;</a:t>
            </a:r>
            <a:r>
              <a:rPr lang="en-GB" dirty="0"/>
              <a:t> PHP is open source software</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solidFill>
                  <a:srgbClr val="DC2300"/>
                </a:solidFill>
              </a:rPr>
              <a:t>&gt;</a:t>
            </a:r>
            <a:r>
              <a:rPr lang="en-GB" dirty="0"/>
              <a:t> PHP is free to download and use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Operators</a:t>
            </a:r>
          </a:p>
        </p:txBody>
      </p:sp>
      <p:pic>
        <p:nvPicPr>
          <p:cNvPr id="28674" name="Picture 2"/>
          <p:cNvPicPr>
            <a:picLocks noChangeAspect="1" noChangeArrowheads="1"/>
          </p:cNvPicPr>
          <p:nvPr/>
        </p:nvPicPr>
        <p:blipFill>
          <a:blip r:embed="rId3" cstate="print"/>
          <a:srcRect/>
          <a:stretch>
            <a:fillRect/>
          </a:stretch>
        </p:blipFill>
        <p:spPr bwMode="auto">
          <a:xfrm>
            <a:off x="342900" y="2241550"/>
            <a:ext cx="9310688" cy="338613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Operators</a:t>
            </a:r>
          </a:p>
        </p:txBody>
      </p:sp>
      <p:pic>
        <p:nvPicPr>
          <p:cNvPr id="29698" name="Picture 2"/>
          <p:cNvPicPr>
            <a:picLocks noChangeAspect="1" noChangeArrowheads="1"/>
          </p:cNvPicPr>
          <p:nvPr/>
        </p:nvPicPr>
        <p:blipFill>
          <a:blip r:embed="rId3" cstate="print"/>
          <a:srcRect/>
          <a:stretch>
            <a:fillRect/>
          </a:stretch>
        </p:blipFill>
        <p:spPr bwMode="auto">
          <a:xfrm>
            <a:off x="354013" y="1685925"/>
            <a:ext cx="9337675" cy="449897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Conditional Statements</a:t>
            </a:r>
          </a:p>
        </p:txBody>
      </p:sp>
      <p:sp>
        <p:nvSpPr>
          <p:cNvPr id="30722" name="Rectangle 2"/>
          <p:cNvSpPr>
            <a:spLocks noGrp="1" noChangeArrowheads="1"/>
          </p:cNvSpPr>
          <p:nvPr>
            <p:ph type="body" idx="1"/>
          </p:nvPr>
        </p:nvSpPr>
        <p:spPr>
          <a:xfrm>
            <a:off x="503238" y="2124075"/>
            <a:ext cx="9072562" cy="3386138"/>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Very often when you write code, you want to perform different actions for different decisions.</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You can use conditional statements in your code to do this.</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In PHP we have the following conditional statements...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Conditional Statements</a:t>
            </a:r>
          </a:p>
        </p:txBody>
      </p:sp>
      <p:sp>
        <p:nvSpPr>
          <p:cNvPr id="31746" name="Rectangle 2"/>
          <p:cNvSpPr>
            <a:spLocks noGrp="1" noChangeArrowheads="1"/>
          </p:cNvSpPr>
          <p:nvPr>
            <p:ph type="body" idx="1"/>
          </p:nvPr>
        </p:nvSpPr>
        <p:spPr>
          <a:xfrm>
            <a:off x="503238" y="1768475"/>
            <a:ext cx="9072562" cy="5221288"/>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0000FF"/>
                </a:solidFill>
              </a:rPr>
              <a:t>if</a:t>
            </a:r>
            <a:r>
              <a:rPr lang="en-GB"/>
              <a:t> statement - use this statement to execute some code only if a specified condition is true</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0000FF"/>
                </a:solidFill>
              </a:rPr>
              <a:t>if...else</a:t>
            </a:r>
            <a:r>
              <a:rPr lang="en-GB"/>
              <a:t> statement - use this statement to execute some code if a condition is true and another code if the condition is false</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0000FF"/>
                </a:solidFill>
              </a:rPr>
              <a:t>if...elseif....else</a:t>
            </a:r>
            <a:r>
              <a:rPr lang="en-GB"/>
              <a:t> statement - use this statement to select one of several blocks of code to be executed</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0000FF"/>
                </a:solidFill>
              </a:rPr>
              <a:t>switch</a:t>
            </a:r>
            <a:r>
              <a:rPr lang="en-GB"/>
              <a:t> statement - use this statement to select one of many blocks of code to be executed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Conditional Statements</a:t>
            </a:r>
          </a:p>
        </p:txBody>
      </p:sp>
      <p:sp>
        <p:nvSpPr>
          <p:cNvPr id="32770" name="Rectangle 2"/>
          <p:cNvSpPr>
            <a:spLocks noGrp="1" noChangeArrowheads="1"/>
          </p:cNvSpPr>
          <p:nvPr>
            <p:ph type="subTitle" idx="4294967295"/>
          </p:nvPr>
        </p:nvSpPr>
        <p:spPr bwMode="auto">
          <a:xfrm>
            <a:off x="503238" y="1768475"/>
            <a:ext cx="9072562" cy="1103313"/>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The following example will output "Have a nice weekend!" if the current day is Friday:</a:t>
            </a:r>
          </a:p>
        </p:txBody>
      </p:sp>
      <p:pic>
        <p:nvPicPr>
          <p:cNvPr id="32771" name="Picture 3"/>
          <p:cNvPicPr>
            <a:picLocks noChangeAspect="1" noChangeArrowheads="1"/>
          </p:cNvPicPr>
          <p:nvPr/>
        </p:nvPicPr>
        <p:blipFill>
          <a:blip r:embed="rId3" cstate="print"/>
          <a:srcRect/>
          <a:stretch>
            <a:fillRect/>
          </a:stretch>
        </p:blipFill>
        <p:spPr bwMode="auto">
          <a:xfrm>
            <a:off x="1655763" y="3071813"/>
            <a:ext cx="6426200" cy="3494087"/>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Conditional Statements</a:t>
            </a:r>
          </a:p>
        </p:txBody>
      </p:sp>
      <p:sp>
        <p:nvSpPr>
          <p:cNvPr id="33794" name="Rectangle 2"/>
          <p:cNvSpPr>
            <a:spLocks noGrp="1" noChangeArrowheads="1"/>
          </p:cNvSpPr>
          <p:nvPr>
            <p:ph type="subTitle" idx="4294967295"/>
          </p:nvPr>
        </p:nvSpPr>
        <p:spPr bwMode="auto">
          <a:xfrm>
            <a:off x="503238" y="1619250"/>
            <a:ext cx="9072562" cy="1404938"/>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Use the </a:t>
            </a:r>
            <a:r>
              <a:rPr lang="en-GB" b="1">
                <a:solidFill>
                  <a:srgbClr val="0000FF"/>
                </a:solidFill>
              </a:rPr>
              <a:t>if....else</a:t>
            </a:r>
            <a:r>
              <a:rPr lang="en-GB"/>
              <a:t> statement to execute some code if a condition is true and another code if a condition is false.</a:t>
            </a:r>
          </a:p>
        </p:txBody>
      </p:sp>
      <p:pic>
        <p:nvPicPr>
          <p:cNvPr id="33795" name="Picture 3"/>
          <p:cNvPicPr>
            <a:picLocks noChangeAspect="1" noChangeArrowheads="1"/>
          </p:cNvPicPr>
          <p:nvPr/>
        </p:nvPicPr>
        <p:blipFill>
          <a:blip r:embed="rId3" cstate="print"/>
          <a:srcRect/>
          <a:stretch>
            <a:fillRect/>
          </a:stretch>
        </p:blipFill>
        <p:spPr bwMode="auto">
          <a:xfrm>
            <a:off x="2741613" y="3209925"/>
            <a:ext cx="4189412" cy="380206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Conditional Statements</a:t>
            </a:r>
          </a:p>
        </p:txBody>
      </p:sp>
      <p:sp>
        <p:nvSpPr>
          <p:cNvPr id="34818" name="Rectangle 2"/>
          <p:cNvSpPr>
            <a:spLocks noGrp="1" noChangeArrowheads="1"/>
          </p:cNvSpPr>
          <p:nvPr>
            <p:ph type="subTitle" idx="4294967295"/>
          </p:nvPr>
        </p:nvSpPr>
        <p:spPr bwMode="auto">
          <a:xfrm>
            <a:off x="503238" y="1814513"/>
            <a:ext cx="4449762" cy="4927600"/>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Lst>
            </a:pPr>
            <a:r>
              <a:rPr lang="en-GB"/>
              <a:t>If more than one line should be executed if a condition is true/false, the lines should be enclosed within curly braces </a:t>
            </a:r>
            <a:r>
              <a:rPr lang="en-GB" b="1">
                <a:solidFill>
                  <a:srgbClr val="0000FF"/>
                </a:solidFill>
              </a:rPr>
              <a:t>{ }</a:t>
            </a:r>
          </a:p>
        </p:txBody>
      </p:sp>
      <p:pic>
        <p:nvPicPr>
          <p:cNvPr id="34819" name="Picture 3"/>
          <p:cNvPicPr>
            <a:picLocks noChangeAspect="1" noChangeArrowheads="1"/>
          </p:cNvPicPr>
          <p:nvPr/>
        </p:nvPicPr>
        <p:blipFill>
          <a:blip r:embed="rId3" cstate="print"/>
          <a:srcRect/>
          <a:stretch>
            <a:fillRect/>
          </a:stretch>
        </p:blipFill>
        <p:spPr bwMode="auto">
          <a:xfrm>
            <a:off x="4957763" y="1849438"/>
            <a:ext cx="4610100" cy="4700587"/>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Conditional Statements</a:t>
            </a:r>
          </a:p>
        </p:txBody>
      </p:sp>
      <p:sp>
        <p:nvSpPr>
          <p:cNvPr id="35842" name="Rectangle 2"/>
          <p:cNvSpPr>
            <a:spLocks noGrp="1" noChangeArrowheads="1"/>
          </p:cNvSpPr>
          <p:nvPr>
            <p:ph type="subTitle" idx="4294967295"/>
          </p:nvPr>
        </p:nvSpPr>
        <p:spPr bwMode="auto">
          <a:xfrm>
            <a:off x="503238" y="1814513"/>
            <a:ext cx="4449762" cy="4927600"/>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Lst>
            </a:pPr>
            <a:r>
              <a:rPr lang="en-GB"/>
              <a:t>The following example will output "Have a nice weekend!" if the current day is Friday, and "Have a nice Sunday!" if the current day is Sunday. Otherwise it will output "Have a nice day!":</a:t>
            </a:r>
          </a:p>
        </p:txBody>
      </p:sp>
      <p:pic>
        <p:nvPicPr>
          <p:cNvPr id="35843" name="Picture 3"/>
          <p:cNvPicPr>
            <a:picLocks noChangeAspect="1" noChangeArrowheads="1"/>
          </p:cNvPicPr>
          <p:nvPr/>
        </p:nvPicPr>
        <p:blipFill>
          <a:blip r:embed="rId3" cstate="print"/>
          <a:srcRect/>
          <a:stretch>
            <a:fillRect/>
          </a:stretch>
        </p:blipFill>
        <p:spPr bwMode="auto">
          <a:xfrm>
            <a:off x="4967288" y="1935163"/>
            <a:ext cx="4689475" cy="5002212"/>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Conditional Statements</a:t>
            </a:r>
          </a:p>
        </p:txBody>
      </p:sp>
      <p:sp>
        <p:nvSpPr>
          <p:cNvPr id="36866" name="Rectangle 2"/>
          <p:cNvSpPr>
            <a:spLocks noGrp="1" noChangeArrowheads="1"/>
          </p:cNvSpPr>
          <p:nvPr>
            <p:ph type="subTitle" idx="4294967295"/>
          </p:nvPr>
        </p:nvSpPr>
        <p:spPr bwMode="auto">
          <a:xfrm>
            <a:off x="503238" y="1706563"/>
            <a:ext cx="9072562" cy="93662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Use the switch statement to select one of many blocks of code to be executed.</a:t>
            </a:r>
          </a:p>
        </p:txBody>
      </p:sp>
      <p:pic>
        <p:nvPicPr>
          <p:cNvPr id="36867" name="Picture 3"/>
          <p:cNvPicPr>
            <a:picLocks noChangeAspect="1" noChangeArrowheads="1"/>
          </p:cNvPicPr>
          <p:nvPr/>
        </p:nvPicPr>
        <p:blipFill>
          <a:blip r:embed="rId3" cstate="print"/>
          <a:srcRect/>
          <a:stretch>
            <a:fillRect/>
          </a:stretch>
        </p:blipFill>
        <p:spPr bwMode="auto">
          <a:xfrm>
            <a:off x="512763" y="2879725"/>
            <a:ext cx="9056687" cy="336391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Conditional Statements</a:t>
            </a:r>
          </a:p>
        </p:txBody>
      </p:sp>
      <p:sp>
        <p:nvSpPr>
          <p:cNvPr id="37890" name="Rectangle 2"/>
          <p:cNvSpPr>
            <a:spLocks noGrp="1" noChangeArrowheads="1"/>
          </p:cNvSpPr>
          <p:nvPr>
            <p:ph type="subTitle" idx="4294967295"/>
          </p:nvPr>
        </p:nvSpPr>
        <p:spPr bwMode="auto">
          <a:xfrm>
            <a:off x="519113" y="1563688"/>
            <a:ext cx="9072562" cy="5148262"/>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For switches, first we have a single expression n (most often a variable), that is evaluated once. </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The value of the expression is then compared with the values for each case in the structure. If there is a match, the block of code associated with that case is executed. </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Use break to prevent the code from running into the next case automatically. The default statement is used if no match is found.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Introduction</a:t>
            </a:r>
          </a:p>
        </p:txBody>
      </p:sp>
      <p:sp>
        <p:nvSpPr>
          <p:cNvPr id="9218" name="Rectangle 2"/>
          <p:cNvSpPr>
            <a:spLocks noGrp="1" noChangeArrowheads="1"/>
          </p:cNvSpPr>
          <p:nvPr>
            <p:ph type="body" idx="1"/>
          </p:nvPr>
        </p:nvSpPr>
        <p:spPr>
          <a:xfrm>
            <a:off x="503238" y="1436687"/>
            <a:ext cx="9072562" cy="4400550"/>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solidFill>
                  <a:srgbClr val="DC2300"/>
                </a:solidFill>
              </a:rPr>
              <a:t>&gt; </a:t>
            </a:r>
            <a:r>
              <a:rPr lang="en-GB" dirty="0"/>
              <a:t>PHP runs on different platforms (Windows, Linux, Unix, etc.)</a:t>
            </a:r>
            <a:r>
              <a:rPr lang="ar-SA" dirty="0"/>
              <a:t>‏</a:t>
            </a:r>
            <a:endParaRPr lang="en-GB" dirty="0"/>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solidFill>
                  <a:srgbClr val="DC2300"/>
                </a:solidFill>
              </a:rPr>
              <a:t>&gt; </a:t>
            </a:r>
            <a:r>
              <a:rPr lang="en-GB" dirty="0"/>
              <a:t>PHP is compatible with almost all servers used today (Apache, IIS, etc.)</a:t>
            </a:r>
            <a:r>
              <a:rPr lang="ar-SA" dirty="0"/>
              <a:t>‏</a:t>
            </a:r>
            <a:endParaRPr lang="en-GB" dirty="0"/>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solidFill>
                  <a:srgbClr val="DC2300"/>
                </a:solidFill>
              </a:rPr>
              <a:t>&gt; </a:t>
            </a:r>
            <a:r>
              <a:rPr lang="en-GB" dirty="0" smtClean="0"/>
              <a:t>PHP </a:t>
            </a:r>
            <a:r>
              <a:rPr lang="en-GB" dirty="0"/>
              <a:t>is easy to learn and runs efficiently on the server </a:t>
            </a:r>
            <a:r>
              <a:rPr lang="en-GB" dirty="0" smtClean="0"/>
              <a:t>side</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solidFill>
                  <a:srgbClr val="FF0000"/>
                </a:solidFill>
              </a:rPr>
              <a:t>&gt;</a:t>
            </a:r>
            <a:r>
              <a:rPr lang="en-US" dirty="0" smtClean="0"/>
              <a:t> PHP offers many advantages; </a:t>
            </a:r>
          </a:p>
          <a:p>
            <a:pPr marL="863600" lvl="2" indent="0">
              <a:buFont typeface="Wingdings"/>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it is fast, </a:t>
            </a:r>
          </a:p>
          <a:p>
            <a:pPr marL="863600" lvl="2" indent="0">
              <a:buFont typeface="Wingdings"/>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stable, </a:t>
            </a:r>
          </a:p>
          <a:p>
            <a:pPr marL="863600" lvl="2" indent="0">
              <a:buFont typeface="Wingdings"/>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secure, </a:t>
            </a:r>
          </a:p>
          <a:p>
            <a:pPr marL="863600" lvl="2" indent="0">
              <a:buFont typeface="Wingdings"/>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easy to use and open source (free).</a:t>
            </a: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Conditional Statements</a:t>
            </a:r>
          </a:p>
        </p:txBody>
      </p:sp>
      <p:pic>
        <p:nvPicPr>
          <p:cNvPr id="38914" name="Picture 2"/>
          <p:cNvPicPr>
            <a:picLocks noChangeAspect="1" noChangeArrowheads="1"/>
          </p:cNvPicPr>
          <p:nvPr/>
        </p:nvPicPr>
        <p:blipFill>
          <a:blip r:embed="rId3" cstate="print"/>
          <a:srcRect/>
          <a:stretch>
            <a:fillRect/>
          </a:stretch>
        </p:blipFill>
        <p:spPr bwMode="auto">
          <a:xfrm>
            <a:off x="2354263" y="1444625"/>
            <a:ext cx="4414837" cy="569277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712" y="3170237"/>
            <a:ext cx="9070975" cy="1260475"/>
          </a:xfrm>
        </p:spPr>
        <p:txBody>
          <a:bodyPr/>
          <a:lstStyle/>
          <a:p>
            <a:r>
              <a:rPr lang="en-US" dirty="0" smtClean="0">
                <a:solidFill>
                  <a:schemeClr val="accent2"/>
                </a:solidFill>
              </a:rPr>
              <a:t>END</a:t>
            </a:r>
            <a:endParaRPr lang="en-US" dirty="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Introduction</a:t>
            </a:r>
          </a:p>
        </p:txBody>
      </p:sp>
      <p:sp>
        <p:nvSpPr>
          <p:cNvPr id="11266" name="Rectangle 2"/>
          <p:cNvSpPr>
            <a:spLocks noGrp="1" noChangeArrowheads="1"/>
          </p:cNvSpPr>
          <p:nvPr>
            <p:ph type="subTitle" idx="4294967295"/>
          </p:nvPr>
        </p:nvSpPr>
        <p:spPr bwMode="auto">
          <a:xfrm>
            <a:off x="503238" y="1814513"/>
            <a:ext cx="9072562" cy="489902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Instead of lots of commands to output HTML (as seen in C or Perl), PHP pages contain HTML with embedded </a:t>
            </a:r>
            <a:r>
              <a:rPr lang="en-GB" dirty="0" smtClean="0"/>
              <a:t>code that does "something" (like in the next slide, it outputs "Hi, I'm a PHP script!").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dirty="0" smtClean="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The PHP code is enclosed in special start and end processing instructions </a:t>
            </a:r>
            <a:r>
              <a:rPr lang="en-GB" b="1" dirty="0" smtClean="0">
                <a:solidFill>
                  <a:srgbClr val="0000FF"/>
                </a:solidFill>
              </a:rPr>
              <a:t>&lt;?</a:t>
            </a:r>
            <a:r>
              <a:rPr lang="en-GB" b="1" dirty="0" err="1" smtClean="0">
                <a:solidFill>
                  <a:srgbClr val="0000FF"/>
                </a:solidFill>
              </a:rPr>
              <a:t>php</a:t>
            </a:r>
            <a:r>
              <a:rPr lang="en-GB" dirty="0" smtClean="0"/>
              <a:t> and </a:t>
            </a:r>
            <a:r>
              <a:rPr lang="en-GB" b="1" dirty="0" smtClean="0">
                <a:solidFill>
                  <a:srgbClr val="0000FF"/>
                </a:solidFill>
              </a:rPr>
              <a:t>?&gt;</a:t>
            </a:r>
            <a:r>
              <a:rPr lang="en-GB" dirty="0" smtClean="0"/>
              <a:t>  that allow you to jump into and out of "PHP mode."</a:t>
            </a: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Introduction</a:t>
            </a:r>
          </a:p>
        </p:txBody>
      </p:sp>
      <p:pic>
        <p:nvPicPr>
          <p:cNvPr id="12290" name="Picture 2"/>
          <p:cNvPicPr>
            <a:picLocks noChangeAspect="1" noChangeArrowheads="1"/>
          </p:cNvPicPr>
          <p:nvPr/>
        </p:nvPicPr>
        <p:blipFill>
          <a:blip r:embed="rId3" cstate="print"/>
          <a:srcRect/>
          <a:stretch>
            <a:fillRect/>
          </a:stretch>
        </p:blipFill>
        <p:spPr bwMode="auto">
          <a:xfrm>
            <a:off x="468313" y="2019300"/>
            <a:ext cx="9102725" cy="434181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Introduction</a:t>
            </a:r>
          </a:p>
        </p:txBody>
      </p:sp>
      <p:sp>
        <p:nvSpPr>
          <p:cNvPr id="13314" name="Rectangle 2"/>
          <p:cNvSpPr>
            <a:spLocks noGrp="1" noChangeArrowheads="1"/>
          </p:cNvSpPr>
          <p:nvPr>
            <p:ph type="subTitle" idx="4294967295"/>
          </p:nvPr>
        </p:nvSpPr>
        <p:spPr bwMode="auto">
          <a:xfrm>
            <a:off x="503238" y="1814513"/>
            <a:ext cx="9072562" cy="489902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code is executed on the server, generating HTML which is then sent to the client. The client would receive the results of running that script, but would not know what the underlying code was.</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A visual, if you please...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AutoShape 1"/>
          <p:cNvSpPr>
            <a:spLocks noChangeArrowheads="1"/>
          </p:cNvSpPr>
          <p:nvPr/>
        </p:nvSpPr>
        <p:spPr bwMode="auto">
          <a:xfrm>
            <a:off x="552450" y="1550988"/>
            <a:ext cx="9002713" cy="5300662"/>
          </a:xfrm>
          <a:prstGeom prst="roundRect">
            <a:avLst>
              <a:gd name="adj" fmla="val 28"/>
            </a:avLst>
          </a:prstGeom>
          <a:solidFill>
            <a:srgbClr val="000000"/>
          </a:solidFill>
          <a:ln w="9525">
            <a:solidFill>
              <a:srgbClr val="000000"/>
            </a:solidFill>
            <a:round/>
            <a:headEnd/>
            <a:tailEnd/>
          </a:ln>
          <a:effectLst/>
        </p:spPr>
        <p:txBody>
          <a:bodyPr wrap="none" anchor="ctr"/>
          <a:lstStyle/>
          <a:p>
            <a:endParaRPr lang="en-US"/>
          </a:p>
        </p:txBody>
      </p:sp>
      <p:pic>
        <p:nvPicPr>
          <p:cNvPr id="14338" name="Picture 2"/>
          <p:cNvPicPr>
            <a:picLocks noChangeAspect="1" noChangeArrowheads="1"/>
          </p:cNvPicPr>
          <p:nvPr/>
        </p:nvPicPr>
        <p:blipFill>
          <a:blip r:embed="rId3" cstate="print"/>
          <a:srcRect/>
          <a:stretch>
            <a:fillRect/>
          </a:stretch>
        </p:blipFill>
        <p:spPr bwMode="auto">
          <a:xfrm>
            <a:off x="1898650" y="1925638"/>
            <a:ext cx="6400800" cy="4572000"/>
          </a:xfrm>
          <a:prstGeom prst="rect">
            <a:avLst/>
          </a:prstGeom>
          <a:noFill/>
          <a:ln w="9525">
            <a:noFill/>
            <a:round/>
            <a:headEnd/>
            <a:tailEnd/>
          </a:ln>
          <a:effectLst/>
        </p:spPr>
      </p:pic>
      <p:sp>
        <p:nvSpPr>
          <p:cNvPr id="14339" name="AutoShape 3"/>
          <p:cNvSpPr>
            <a:spLocks noChangeArrowheads="1"/>
          </p:cNvSpPr>
          <p:nvPr/>
        </p:nvSpPr>
        <p:spPr bwMode="auto">
          <a:xfrm>
            <a:off x="5245100" y="6099175"/>
            <a:ext cx="3062288" cy="411163"/>
          </a:xfrm>
          <a:prstGeom prst="roundRect">
            <a:avLst>
              <a:gd name="adj" fmla="val 384"/>
            </a:avLst>
          </a:prstGeom>
          <a:solidFill>
            <a:srgbClr val="000000"/>
          </a:solidFill>
          <a:ln w="9525">
            <a:solidFill>
              <a:srgbClr val="000000"/>
            </a:solidFill>
            <a:round/>
            <a:headEnd/>
            <a:tailEnd/>
          </a:ln>
          <a:effectLst/>
        </p:spPr>
        <p:txBody>
          <a:bodyPr wrap="none" anchor="ctr"/>
          <a:lstStyle/>
          <a:p>
            <a:endParaRPr lang="en-US"/>
          </a:p>
        </p:txBody>
      </p:sp>
      <p:sp>
        <p:nvSpPr>
          <p:cNvPr id="14340" name="Rectangle 4"/>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Introduction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Getting Started</a:t>
            </a:r>
          </a:p>
        </p:txBody>
      </p:sp>
      <p:sp>
        <p:nvSpPr>
          <p:cNvPr id="15362" name="Rectangle 2"/>
          <p:cNvSpPr>
            <a:spLocks noGrp="1" noChangeArrowheads="1"/>
          </p:cNvSpPr>
          <p:nvPr>
            <p:ph type="subTitle" idx="4294967295"/>
          </p:nvPr>
        </p:nvSpPr>
        <p:spPr bwMode="auto">
          <a:xfrm>
            <a:off x="503238" y="1814513"/>
            <a:ext cx="9072562" cy="489902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On windows, you can download and install </a:t>
            </a:r>
            <a:r>
              <a:rPr lang="en-GB" dirty="0" smtClean="0"/>
              <a:t>XAMPP</a:t>
            </a:r>
            <a:r>
              <a:rPr lang="en-GB" dirty="0"/>
              <a:t>.  With one installation and you get an </a:t>
            </a:r>
            <a:r>
              <a:rPr lang="en-GB" dirty="0" smtClean="0"/>
              <a:t>XAMPP </a:t>
            </a:r>
            <a:r>
              <a:rPr lang="en-GB" dirty="0" err="1"/>
              <a:t>webserver</a:t>
            </a:r>
            <a:r>
              <a:rPr lang="en-GB" dirty="0"/>
              <a:t>, database server and </a:t>
            </a:r>
            <a:r>
              <a:rPr lang="en-GB" dirty="0" err="1"/>
              <a:t>php</a:t>
            </a:r>
            <a:r>
              <a:rPr lang="en-GB" dirty="0" smtClean="0"/>
              <a:t>. </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dirty="0" smtClean="0">
              <a:hlinkClick r:id="rId3"/>
            </a:endParaRP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hlinkClick r:id="rId3"/>
              </a:rPr>
              <a:t>https://www.apachefriends.org/download.html</a:t>
            </a:r>
            <a:endParaRPr lang="en-GB" dirty="0" smtClean="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dirty="0" smtClean="0">
              <a:hlinkClick r:id="rId4"/>
            </a:endParaRP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Online Resources</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hlinkClick r:id="rId4"/>
              </a:rPr>
              <a:t>http://www.w3schools.com/php/default.asp</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hlinkClick r:id="rId4"/>
              </a:rPr>
              <a:t>https://www.tutorialspoint.com/php/index.htm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1492</TotalTime>
  <Words>1521</Words>
  <Application>Microsoft Office PowerPoint</Application>
  <PresentationFormat>Custom</PresentationFormat>
  <Paragraphs>229</Paragraphs>
  <Slides>41</Slides>
  <Notes>32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Introduction to PHP</vt:lpstr>
      <vt:lpstr>PHP Introduction</vt:lpstr>
      <vt:lpstr>PHP Introduction</vt:lpstr>
      <vt:lpstr>PHP Introduction</vt:lpstr>
      <vt:lpstr>PHP Introduction</vt:lpstr>
      <vt:lpstr>PHP Introduction</vt:lpstr>
      <vt:lpstr>PHP Introduction</vt:lpstr>
      <vt:lpstr>PHP Introduction</vt:lpstr>
      <vt:lpstr>PHP Getting Started</vt:lpstr>
      <vt:lpstr>PHP Hello World</vt:lpstr>
      <vt:lpstr>PHP Hello World</vt:lpstr>
      <vt:lpstr>PHP Hello World</vt:lpstr>
      <vt:lpstr>Echo</vt:lpstr>
      <vt:lpstr>Echo example</vt:lpstr>
      <vt:lpstr>Print Command</vt:lpstr>
      <vt:lpstr>Print Command</vt:lpstr>
      <vt:lpstr>PHP Comments</vt:lpstr>
      <vt:lpstr>PHP Variables</vt:lpstr>
      <vt:lpstr>PHP Variables</vt:lpstr>
      <vt:lpstr>PHP Variables</vt:lpstr>
      <vt:lpstr>Variables in PHP</vt:lpstr>
      <vt:lpstr>Variable usage</vt:lpstr>
      <vt:lpstr>Using PHP Constants</vt:lpstr>
      <vt:lpstr>PHP Concatenation</vt:lpstr>
      <vt:lpstr>PHP Concatenation</vt:lpstr>
      <vt:lpstr>Escaping the Character</vt:lpstr>
      <vt:lpstr>PHP Operators</vt:lpstr>
      <vt:lpstr>PHP Operators</vt:lpstr>
      <vt:lpstr>PHP Operators</vt:lpstr>
      <vt:lpstr>PHP Operators</vt:lpstr>
      <vt:lpstr>PHP Operators</vt:lpstr>
      <vt:lpstr>PHP Conditional Statements</vt:lpstr>
      <vt:lpstr>PHP Conditional Statements</vt:lpstr>
      <vt:lpstr>PHP Conditional Statements</vt:lpstr>
      <vt:lpstr>PHP Conditional Statements</vt:lpstr>
      <vt:lpstr>PHP Conditional Statements</vt:lpstr>
      <vt:lpstr>PHP Conditional Statements</vt:lpstr>
      <vt:lpstr>PHP Conditional Statements</vt:lpstr>
      <vt:lpstr>PHP Conditional Statements</vt:lpstr>
      <vt:lpstr>PHP Conditional Statements</vt:lpstr>
      <vt:lpstr>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PHP</dc:title>
  <dc:creator>Saef</dc:creator>
  <cp:lastModifiedBy>User</cp:lastModifiedBy>
  <cp:revision>36</cp:revision>
  <dcterms:modified xsi:type="dcterms:W3CDTF">2017-05-23T05:42:58Z</dcterms:modified>
</cp:coreProperties>
</file>