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7" r:id="rId3"/>
    <p:sldId id="258" r:id="rId4"/>
    <p:sldId id="259" r:id="rId5"/>
    <p:sldId id="260" r:id="rId6"/>
  </p:sldIdLst>
  <p:sldSz cx="13441363"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486" y="-102"/>
      </p:cViewPr>
      <p:guideLst>
        <p:guide orient="horz" pos="2160"/>
        <p:guide pos="42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72068" y="3699804"/>
            <a:ext cx="12209238"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72068" y="1433732"/>
            <a:ext cx="12209238"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2151479" y="3550126"/>
            <a:ext cx="4368443"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21441" y="3550126"/>
            <a:ext cx="4368443"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74154" y="3526302"/>
            <a:ext cx="67207"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F5BC710-AF4B-42AC-BB6B-3813988AB4C1}" type="datetimeFigureOut">
              <a:rPr lang="en-US" smtClean="0"/>
              <a:pPr/>
              <a:t>8/29/2013</a:t>
            </a:fld>
            <a:endParaRPr lang="en-US"/>
          </a:p>
        </p:txBody>
      </p:sp>
      <p:sp>
        <p:nvSpPr>
          <p:cNvPr id="16" name="Slide Number Placeholder 15"/>
          <p:cNvSpPr>
            <a:spLocks noGrp="1"/>
          </p:cNvSpPr>
          <p:nvPr>
            <p:ph type="sldNum" sz="quarter" idx="11"/>
          </p:nvPr>
        </p:nvSpPr>
        <p:spPr/>
        <p:txBody>
          <a:bodyPr/>
          <a:lstStyle/>
          <a:p>
            <a:fld id="{BBBF883B-D57F-42DB-B359-A35DD74315E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5BC710-AF4B-42AC-BB6B-3813988AB4C1}"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F883B-D57F-42DB-B359-A35DD74315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4988" y="274639"/>
            <a:ext cx="3024307"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2068" y="274639"/>
            <a:ext cx="8848897"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5BC710-AF4B-42AC-BB6B-3813988AB4C1}"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F883B-D57F-42DB-B359-A35DD74315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72068" y="1524000"/>
            <a:ext cx="12097227"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F5BC710-AF4B-42AC-BB6B-3813988AB4C1}" type="datetimeFigureOut">
              <a:rPr lang="en-US" smtClean="0"/>
              <a:pPr/>
              <a:t>8/29/2013</a:t>
            </a:fld>
            <a:endParaRPr lang="en-US"/>
          </a:p>
        </p:txBody>
      </p:sp>
      <p:sp>
        <p:nvSpPr>
          <p:cNvPr id="15" name="Slide Number Placeholder 14"/>
          <p:cNvSpPr>
            <a:spLocks noGrp="1"/>
          </p:cNvSpPr>
          <p:nvPr>
            <p:ph type="sldNum" sz="quarter" idx="15"/>
          </p:nvPr>
        </p:nvSpPr>
        <p:spPr/>
        <p:txBody>
          <a:bodyPr/>
          <a:lstStyle>
            <a:lvl1pPr algn="ctr">
              <a:defRPr/>
            </a:lvl1pPr>
          </a:lstStyle>
          <a:p>
            <a:fld id="{BBBF883B-D57F-42DB-B359-A35DD74315E1}"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5BC710-AF4B-42AC-BB6B-3813988AB4C1}"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F883B-D57F-42DB-B359-A35DD74315E1}" type="slidenum">
              <a:rPr lang="en-US" smtClean="0"/>
              <a:pPr/>
              <a:t>‹#›</a:t>
            </a:fld>
            <a:endParaRPr lang="en-US"/>
          </a:p>
        </p:txBody>
      </p:sp>
      <p:sp>
        <p:nvSpPr>
          <p:cNvPr id="2" name="Title 1"/>
          <p:cNvSpPr>
            <a:spLocks noGrp="1"/>
          </p:cNvSpPr>
          <p:nvPr>
            <p:ph type="title"/>
          </p:nvPr>
        </p:nvSpPr>
        <p:spPr>
          <a:xfrm>
            <a:off x="1008102" y="3505200"/>
            <a:ext cx="11649181"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8102" y="4958864"/>
            <a:ext cx="11649181"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1008102" y="4916993"/>
            <a:ext cx="11649181"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5BC710-AF4B-42AC-BB6B-3813988AB4C1}"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F883B-D57F-42DB-B359-A35DD74315E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72068" y="1524000"/>
            <a:ext cx="5967965"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832693" y="1524000"/>
            <a:ext cx="5967965"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BBF883B-D57F-42DB-B359-A35DD74315E1}"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F5BC710-AF4B-42AC-BB6B-3813988AB4C1}" type="datetimeFigureOut">
              <a:rPr lang="en-US" smtClean="0"/>
              <a:pPr/>
              <a:t>8/29/2013</a:t>
            </a:fld>
            <a:endParaRPr lang="en-US"/>
          </a:p>
        </p:txBody>
      </p:sp>
      <p:sp>
        <p:nvSpPr>
          <p:cNvPr id="3" name="Text Placeholder 2"/>
          <p:cNvSpPr>
            <a:spLocks noGrp="1"/>
          </p:cNvSpPr>
          <p:nvPr>
            <p:ph type="body" idx="1"/>
          </p:nvPr>
        </p:nvSpPr>
        <p:spPr>
          <a:xfrm>
            <a:off x="672068" y="1399593"/>
            <a:ext cx="5938936"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72068" y="2201896"/>
            <a:ext cx="5936602"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835027" y="2201896"/>
            <a:ext cx="5936602"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72068" y="155448"/>
            <a:ext cx="12097227"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832693" y="1399593"/>
            <a:ext cx="5938936"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827510" y="2180219"/>
            <a:ext cx="5510959"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89509" y="2180219"/>
            <a:ext cx="5510959"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5BC710-AF4B-42AC-BB6B-3813988AB4C1}"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F883B-D57F-42DB-B359-A35DD74315E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BC710-AF4B-42AC-BB6B-3813988AB4C1}"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BF883B-D57F-42DB-B359-A35DD74315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72068" y="457200"/>
            <a:ext cx="9184931"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969011" y="1600200"/>
            <a:ext cx="2916776"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969011" y="457200"/>
            <a:ext cx="2912295"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F5BC710-AF4B-42AC-BB6B-3813988AB4C1}" type="datetimeFigureOut">
              <a:rPr lang="en-US" smtClean="0"/>
              <a:pPr/>
              <a:t>8/29/2013</a:t>
            </a:fld>
            <a:endParaRPr lang="en-US"/>
          </a:p>
        </p:txBody>
      </p:sp>
      <p:sp>
        <p:nvSpPr>
          <p:cNvPr id="9" name="Slide Number Placeholder 8"/>
          <p:cNvSpPr>
            <a:spLocks noGrp="1"/>
          </p:cNvSpPr>
          <p:nvPr>
            <p:ph type="sldNum" sz="quarter" idx="15"/>
          </p:nvPr>
        </p:nvSpPr>
        <p:spPr/>
        <p:txBody>
          <a:bodyPr/>
          <a:lstStyle/>
          <a:p>
            <a:fld id="{BBBF883B-D57F-42DB-B359-A35DD74315E1}"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44988" y="457200"/>
            <a:ext cx="3024307"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72068" y="457200"/>
            <a:ext cx="8848897"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9744988" y="1600200"/>
            <a:ext cx="3024307"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F5BC710-AF4B-42AC-BB6B-3813988AB4C1}" type="datetimeFigureOut">
              <a:rPr lang="en-US" smtClean="0"/>
              <a:pPr/>
              <a:t>8/29/2013</a:t>
            </a:fld>
            <a:endParaRPr lang="en-US"/>
          </a:p>
        </p:txBody>
      </p:sp>
      <p:sp>
        <p:nvSpPr>
          <p:cNvPr id="9" name="Slide Number Placeholder 8"/>
          <p:cNvSpPr>
            <a:spLocks noGrp="1"/>
          </p:cNvSpPr>
          <p:nvPr>
            <p:ph type="sldNum" sz="quarter" idx="11"/>
          </p:nvPr>
        </p:nvSpPr>
        <p:spPr/>
        <p:txBody>
          <a:bodyPr/>
          <a:lstStyle/>
          <a:p>
            <a:fld id="{BBBF883B-D57F-42DB-B359-A35DD74315E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72068" y="1447800"/>
            <a:ext cx="12097227"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8512863" y="6203667"/>
            <a:ext cx="3808386" cy="384048"/>
          </a:xfrm>
          <a:prstGeom prst="rect">
            <a:avLst/>
          </a:prstGeom>
        </p:spPr>
        <p:txBody>
          <a:bodyPr vert="horz" anchor="ctr" anchorCtr="0"/>
          <a:lstStyle>
            <a:lvl1pPr algn="l" eaLnBrk="1" latinLnBrk="0" hangingPunct="1">
              <a:defRPr kumimoji="0" sz="1200">
                <a:solidFill>
                  <a:schemeClr val="tx2"/>
                </a:solidFill>
              </a:defRPr>
            </a:lvl1pPr>
          </a:lstStyle>
          <a:p>
            <a:fld id="{3F5BC710-AF4B-42AC-BB6B-3813988AB4C1}" type="datetimeFigureOut">
              <a:rPr lang="en-US" smtClean="0"/>
              <a:pPr/>
              <a:t>8/29/2013</a:t>
            </a:fld>
            <a:endParaRPr lang="en-US"/>
          </a:p>
        </p:txBody>
      </p:sp>
      <p:sp>
        <p:nvSpPr>
          <p:cNvPr id="10" name="Footer Placeholder 9"/>
          <p:cNvSpPr>
            <a:spLocks noGrp="1"/>
          </p:cNvSpPr>
          <p:nvPr>
            <p:ph type="ftr" sz="quarter" idx="3"/>
          </p:nvPr>
        </p:nvSpPr>
        <p:spPr>
          <a:xfrm>
            <a:off x="3136318" y="6203667"/>
            <a:ext cx="5264534"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2363254" y="6181531"/>
            <a:ext cx="896091"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BBF883B-D57F-42DB-B359-A35DD74315E1}" type="slidenum">
              <a:rPr lang="en-US" smtClean="0"/>
              <a:pPr/>
              <a:t>‹#›</a:t>
            </a:fld>
            <a:endParaRPr lang="en-US"/>
          </a:p>
        </p:txBody>
      </p:sp>
      <p:sp>
        <p:nvSpPr>
          <p:cNvPr id="5" name="Title Placeholder 4"/>
          <p:cNvSpPr>
            <a:spLocks noGrp="1"/>
          </p:cNvSpPr>
          <p:nvPr>
            <p:ph type="title"/>
          </p:nvPr>
        </p:nvSpPr>
        <p:spPr>
          <a:xfrm>
            <a:off x="672068" y="152400"/>
            <a:ext cx="12097227"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10528300" cy="1219200"/>
          </a:xfrm>
        </p:spPr>
        <p:txBody>
          <a:bodyPr/>
          <a:lstStyle/>
          <a:p>
            <a:r>
              <a:rPr lang="en-US" dirty="0" smtClean="0"/>
              <a:t>            Welcome TO Food Corner</a:t>
            </a:r>
            <a:endParaRPr lang="en-US" dirty="0"/>
          </a:p>
        </p:txBody>
      </p:sp>
      <p:sp>
        <p:nvSpPr>
          <p:cNvPr id="6" name="TextBox 5"/>
          <p:cNvSpPr txBox="1"/>
          <p:nvPr/>
        </p:nvSpPr>
        <p:spPr>
          <a:xfrm>
            <a:off x="2301082" y="1447800"/>
            <a:ext cx="58674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FOOD COURT CASHIER SYSTEM</a:t>
            </a:r>
            <a:endParaRPr lang="en-US" dirty="0"/>
          </a:p>
        </p:txBody>
      </p:sp>
      <p:sp>
        <p:nvSpPr>
          <p:cNvPr id="7" name="TextBox 6"/>
          <p:cNvSpPr txBox="1"/>
          <p:nvPr/>
        </p:nvSpPr>
        <p:spPr>
          <a:xfrm>
            <a:off x="4587081" y="2133601"/>
            <a:ext cx="4038600" cy="646331"/>
          </a:xfrm>
          <a:prstGeom prst="rect">
            <a:avLst/>
          </a:prstGeom>
          <a:noFill/>
        </p:spPr>
        <p:txBody>
          <a:bodyPr wrap="square" rtlCol="0">
            <a:spAutoFit/>
          </a:bodyPr>
          <a:lstStyle/>
          <a:p>
            <a:r>
              <a:rPr lang="en-US" dirty="0" smtClean="0"/>
              <a:t>Created By Nabil Shawkat</a:t>
            </a:r>
            <a:br>
              <a:rPr lang="en-US" dirty="0" smtClean="0"/>
            </a:br>
            <a:r>
              <a:rPr lang="en-US" dirty="0" smtClean="0"/>
              <a:t>ID:2013-1-60-023</a:t>
            </a:r>
            <a:endParaRPr lang="en-US" dirty="0"/>
          </a:p>
        </p:txBody>
      </p:sp>
      <p:sp>
        <p:nvSpPr>
          <p:cNvPr id="8" name="TextBox 7"/>
          <p:cNvSpPr txBox="1"/>
          <p:nvPr/>
        </p:nvSpPr>
        <p:spPr>
          <a:xfrm>
            <a:off x="1081882" y="3810001"/>
            <a:ext cx="12359482" cy="1785104"/>
          </a:xfrm>
          <a:prstGeom prst="rect">
            <a:avLst/>
          </a:prstGeom>
          <a:noFill/>
        </p:spPr>
        <p:txBody>
          <a:bodyPr wrap="square" rtlCol="0">
            <a:spAutoFit/>
          </a:bodyPr>
          <a:lstStyle/>
          <a:p>
            <a:r>
              <a:rPr lang="en-US" sz="2000" b="1" dirty="0" smtClean="0">
                <a:latin typeface="Harrington" pitchFamily="82" charset="0"/>
                <a:cs typeface="Aharoni" pitchFamily="2" charset="-79"/>
              </a:rPr>
              <a:t>MOTIVATION: </a:t>
            </a:r>
            <a:r>
              <a:rPr lang="en-US" dirty="0" smtClean="0"/>
              <a:t>My project actually serves for the cashiers in any restaurants. Finding all the food items from the menu </a:t>
            </a:r>
          </a:p>
          <a:p>
            <a:r>
              <a:rPr lang="en-US" dirty="0"/>
              <a:t> </a:t>
            </a:r>
            <a:r>
              <a:rPr lang="en-US" dirty="0" smtClean="0"/>
              <a:t>                          and doing all the mathematical work by calculator would take much time. Instead this project would take </a:t>
            </a:r>
          </a:p>
          <a:p>
            <a:r>
              <a:rPr lang="en-US" dirty="0"/>
              <a:t> </a:t>
            </a:r>
            <a:r>
              <a:rPr lang="en-US" dirty="0" smtClean="0"/>
              <a:t>                          less time for cashiers to take orders and calculate the value for the customers.   </a:t>
            </a:r>
          </a:p>
          <a:p>
            <a:r>
              <a:rPr lang="en-US" dirty="0" smtClean="0"/>
              <a:t>                    </a:t>
            </a:r>
            <a:br>
              <a:rPr lang="en-US" dirty="0" smtClean="0"/>
            </a:br>
            <a:r>
              <a:rPr lang="en-US" dirty="0" smtClean="0"/>
              <a:t>                              </a:t>
            </a:r>
          </a:p>
          <a:p>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681" y="457200"/>
            <a:ext cx="5638800" cy="5078313"/>
          </a:xfrm>
          <a:prstGeom prst="rect">
            <a:avLst/>
          </a:prstGeom>
          <a:noFill/>
        </p:spPr>
        <p:txBody>
          <a:bodyPr wrap="square" rtlCol="0">
            <a:spAutoFit/>
          </a:bodyPr>
          <a:lstStyle/>
          <a:p>
            <a:r>
              <a:rPr lang="en-US" sz="2400" u="sng"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t>CASE STUDY:</a:t>
            </a:r>
          </a:p>
          <a:p>
            <a:r>
              <a:rPr lang="en-US" sz="2400" u="sng"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t> </a:t>
            </a:r>
            <a:r>
              <a:rPr lang="en-US" sz="2400" u="sng"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t>                    </a:t>
            </a:r>
          </a:p>
          <a:p>
            <a:endParaRPr lang="en-US" sz="2400" u="sng"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endParaRPr>
          </a:p>
          <a:p>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t>                  INPUT: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1) Item Codes</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2) Names Of the Foods</a:t>
            </a:r>
          </a:p>
          <a:p>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3) Price</a:t>
            </a:r>
          </a:p>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*saves data</a:t>
            </a:r>
          </a:p>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t>
            </a:r>
          </a:p>
          <a:p>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endParaRPr>
          </a:p>
          <a:p>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endParaRPr>
          </a:p>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rington" pitchFamily="82" charset="0"/>
                <a:cs typeface="Aharoni" pitchFamily="2" charset="-79"/>
              </a:rPr>
              <a:t>OUTPUT:</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1) Name Of the Foods</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2) Item Codes</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3) Price</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rPr>
              <a:t>                                      4) Total Sold.</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haroni" pitchFamily="2" charset="-79"/>
              <a:cs typeface="Aharoni" pitchFamily="2" charset="-79"/>
            </a:endParaRPr>
          </a:p>
        </p:txBody>
      </p:sp>
      <p:sp>
        <p:nvSpPr>
          <p:cNvPr id="3" name="TextBox 2"/>
          <p:cNvSpPr txBox="1"/>
          <p:nvPr/>
        </p:nvSpPr>
        <p:spPr>
          <a:xfrm>
            <a:off x="6263481" y="1752600"/>
            <a:ext cx="6705600"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In Input, you can enter the food item codes, names and the prices.</a:t>
            </a:r>
          </a:p>
          <a:p>
            <a:r>
              <a:rPr lang="en-US" dirty="0" smtClean="0"/>
              <a:t>And all of the data will be stored in the “pjt.txt” file. So whenever the  data of the previous input will be needed. It will be just in the file. But obviously in this project there are 5 cases that will handle the whole input.</a:t>
            </a:r>
            <a:endParaRPr lang="en-US" dirty="0"/>
          </a:p>
        </p:txBody>
      </p:sp>
      <p:sp>
        <p:nvSpPr>
          <p:cNvPr id="6" name="TextBox 5"/>
          <p:cNvSpPr txBox="1"/>
          <p:nvPr/>
        </p:nvSpPr>
        <p:spPr>
          <a:xfrm>
            <a:off x="6263481" y="4191000"/>
            <a:ext cx="66294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In Output, the “pjt.txt” file is simply read and all the data just prints on the run screen.  What is input, will be shown as output by the compiler run but differently on different </a:t>
            </a:r>
            <a:r>
              <a:rPr lang="en-US" dirty="0" err="1" smtClean="0"/>
              <a:t>casses</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196681" y="304800"/>
            <a:ext cx="2819400" cy="1066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latin typeface="Virtual DJ" pitchFamily="2" charset="0"/>
              </a:rPr>
              <a:t>CLASS DIAGRAM</a:t>
            </a:r>
            <a:endParaRPr lang="en-US" dirty="0">
              <a:latin typeface="Virtual DJ" pitchFamily="2" charset="0"/>
            </a:endParaRPr>
          </a:p>
        </p:txBody>
      </p:sp>
      <p:sp>
        <p:nvSpPr>
          <p:cNvPr id="7" name="Rectangle 6"/>
          <p:cNvSpPr/>
          <p:nvPr/>
        </p:nvSpPr>
        <p:spPr>
          <a:xfrm>
            <a:off x="3291681" y="2057400"/>
            <a:ext cx="6445827" cy="3429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000" dirty="0">
                <a:solidFill>
                  <a:schemeClr val="tx2">
                    <a:lumMod val="10000"/>
                  </a:schemeClr>
                </a:solidFill>
              </a:rPr>
              <a:t>public</a:t>
            </a:r>
            <a:r>
              <a:rPr lang="en-US" sz="2000" dirty="0" smtClean="0">
                <a:solidFill>
                  <a:schemeClr val="tx2">
                    <a:lumMod val="10000"/>
                  </a:schemeClr>
                </a:solidFill>
              </a:rPr>
              <a:t>:</a:t>
            </a:r>
            <a:endParaRPr lang="en-US" sz="2000" dirty="0">
              <a:solidFill>
                <a:schemeClr val="tx2">
                  <a:lumMod val="10000"/>
                </a:schemeClr>
              </a:solidFill>
            </a:endParaRPr>
          </a:p>
          <a:p>
            <a:r>
              <a:rPr lang="en-US" sz="2000" dirty="0">
                <a:solidFill>
                  <a:schemeClr val="tx2">
                    <a:lumMod val="10000"/>
                  </a:schemeClr>
                </a:solidFill>
              </a:rPr>
              <a:t> </a:t>
            </a:r>
            <a:r>
              <a:rPr lang="en-US" sz="2000" dirty="0" smtClean="0">
                <a:solidFill>
                  <a:schemeClr val="tx2">
                    <a:lumMod val="10000"/>
                  </a:schemeClr>
                </a:solidFill>
              </a:rPr>
              <a:t>     int code, cd;</a:t>
            </a:r>
          </a:p>
          <a:p>
            <a:r>
              <a:rPr lang="en-US" sz="2000" dirty="0" smtClean="0">
                <a:solidFill>
                  <a:schemeClr val="tx2">
                    <a:lumMod val="10000"/>
                  </a:schemeClr>
                </a:solidFill>
              </a:rPr>
              <a:t>      char w, item[20];</a:t>
            </a:r>
          </a:p>
          <a:p>
            <a:r>
              <a:rPr lang="en-US" sz="2000" dirty="0" smtClean="0">
                <a:solidFill>
                  <a:schemeClr val="tx2">
                    <a:lumMod val="10000"/>
                  </a:schemeClr>
                </a:solidFill>
              </a:rPr>
              <a:t>      float price, total=0;</a:t>
            </a:r>
          </a:p>
          <a:p>
            <a:r>
              <a:rPr lang="en-US" sz="2000" dirty="0" smtClean="0">
                <a:solidFill>
                  <a:schemeClr val="tx2">
                    <a:lumMod val="10000"/>
                  </a:schemeClr>
                </a:solidFill>
              </a:rPr>
              <a:t>public:</a:t>
            </a:r>
          </a:p>
          <a:p>
            <a:r>
              <a:rPr lang="en-US" sz="2000" dirty="0" smtClean="0">
                <a:solidFill>
                  <a:schemeClr val="tx2">
                    <a:lumMod val="10000"/>
                  </a:schemeClr>
                </a:solidFill>
              </a:rPr>
              <a:t>       void add_item();</a:t>
            </a:r>
          </a:p>
          <a:p>
            <a:r>
              <a:rPr lang="en-US" sz="2000" dirty="0" smtClean="0">
                <a:solidFill>
                  <a:schemeClr val="tx2">
                    <a:lumMod val="10000"/>
                  </a:schemeClr>
                </a:solidFill>
              </a:rPr>
              <a:t>       void menu(char*);</a:t>
            </a:r>
          </a:p>
          <a:p>
            <a:r>
              <a:rPr lang="en-US" sz="2000" dirty="0" smtClean="0">
                <a:solidFill>
                  <a:schemeClr val="tx2">
                    <a:lumMod val="10000"/>
                  </a:schemeClr>
                </a:solidFill>
              </a:rPr>
              <a:t>       void del_item();</a:t>
            </a:r>
          </a:p>
          <a:p>
            <a:r>
              <a:rPr lang="en-US" sz="2000" dirty="0" smtClean="0">
                <a:solidFill>
                  <a:schemeClr val="tx2">
                    <a:lumMod val="10000"/>
                  </a:schemeClr>
                </a:solidFill>
              </a:rPr>
              <a:t>       void sell();</a:t>
            </a:r>
            <a:endParaRPr lang="en-US" sz="2000" dirty="0">
              <a:solidFill>
                <a:schemeClr val="tx2">
                  <a:lumMod val="10000"/>
                </a:schemeClr>
              </a:solidFill>
            </a:endParaRPr>
          </a:p>
        </p:txBody>
      </p:sp>
      <p:sp>
        <p:nvSpPr>
          <p:cNvPr id="8" name="Rectangle 7"/>
          <p:cNvSpPr/>
          <p:nvPr/>
        </p:nvSpPr>
        <p:spPr>
          <a:xfrm>
            <a:off x="5501481" y="2057400"/>
            <a:ext cx="19812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cap="all" dirty="0" smtClean="0">
                <a:ln w="9000" cmpd="sng">
                  <a:solidFill>
                    <a:schemeClr val="accent4">
                      <a:shade val="50000"/>
                      <a:satMod val="120000"/>
                    </a:schemeClr>
                  </a:solidFill>
                  <a:prstDash val="solid"/>
                </a:ln>
                <a:solidFill>
                  <a:schemeClr val="bg1">
                    <a:lumMod val="95000"/>
                    <a:lumOff val="5000"/>
                  </a:schemeClr>
                </a:solidFill>
                <a:effectLst>
                  <a:reflection blurRad="12700" stA="28000" endPos="45000" dist="1000" dir="5400000" sy="-100000" algn="bl" rotWithShape="0"/>
                </a:effectLst>
                <a:latin typeface="Harrington" pitchFamily="82" charset="0"/>
              </a:rPr>
              <a:t>Class food</a:t>
            </a:r>
            <a:endParaRPr lang="en-US" sz="2000" b="1" cap="all" dirty="0">
              <a:ln w="9000" cmpd="sng">
                <a:solidFill>
                  <a:schemeClr val="accent4">
                    <a:shade val="50000"/>
                    <a:satMod val="120000"/>
                  </a:schemeClr>
                </a:solidFill>
                <a:prstDash val="solid"/>
              </a:ln>
              <a:solidFill>
                <a:schemeClr val="bg1">
                  <a:lumMod val="95000"/>
                  <a:lumOff val="5000"/>
                </a:schemeClr>
              </a:solidFill>
              <a:effectLst>
                <a:reflection blurRad="12700" stA="28000" endPos="45000" dist="1000" dir="5400000" sy="-100000" algn="bl" rotWithShape="0"/>
              </a:effectLst>
              <a:latin typeface="Harringto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5151654" y="242042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42036" y="534038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Parallelogram 10"/>
          <p:cNvSpPr/>
          <p:nvPr/>
        </p:nvSpPr>
        <p:spPr>
          <a:xfrm>
            <a:off x="4434681" y="1447800"/>
            <a:ext cx="3352800" cy="1524000"/>
          </a:xfrm>
          <a:prstGeom prst="parallelogram">
            <a:avLst/>
          </a:prstGeom>
        </p:spPr>
        <p:style>
          <a:lnRef idx="0">
            <a:schemeClr val="accent2"/>
          </a:lnRef>
          <a:fillRef idx="3">
            <a:schemeClr val="accent2"/>
          </a:fillRef>
          <a:effectRef idx="3">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sz="1600" b="1" dirty="0" smtClean="0">
              <a:ln w="11430"/>
              <a:solidFill>
                <a:schemeClr val="bg1"/>
              </a:solidFill>
              <a:effectLst>
                <a:outerShdw blurRad="50800" dist="39000" dir="5460000" algn="tl">
                  <a:srgbClr val="000000">
                    <a:alpha val="38000"/>
                  </a:srgbClr>
                </a:outerShdw>
              </a:effectLst>
            </a:endParaRPr>
          </a:p>
          <a:p>
            <a:pPr algn="ctr"/>
            <a:r>
              <a:rPr lang="en-US" sz="1600" b="1" dirty="0" smtClean="0">
                <a:ln w="11430"/>
                <a:solidFill>
                  <a:schemeClr val="bg1"/>
                </a:solidFill>
                <a:effectLst>
                  <a:outerShdw blurRad="50800" dist="39000" dir="5460000" algn="tl">
                    <a:srgbClr val="000000">
                      <a:alpha val="38000"/>
                    </a:srgbClr>
                  </a:outerShdw>
                </a:effectLst>
              </a:rPr>
              <a:t>Choose Any Option:</a:t>
            </a:r>
            <a:endParaRPr lang="en-US" sz="1600" b="1" dirty="0">
              <a:ln w="11430"/>
              <a:solidFill>
                <a:schemeClr val="bg1"/>
              </a:solidFill>
              <a:effectLst>
                <a:outerShdw blurRad="50800" dist="39000" dir="5460000" algn="tl">
                  <a:srgbClr val="000000">
                    <a:alpha val="38000"/>
                  </a:srgbClr>
                </a:outerShdw>
              </a:effectLst>
            </a:endParaRPr>
          </a:p>
          <a:p>
            <a:pPr marL="342900" indent="-342900" algn="ctr">
              <a:buAutoNum type="arabicPeriod"/>
            </a:pPr>
            <a:r>
              <a:rPr lang="en-US" sz="1400" b="1" dirty="0" smtClean="0">
                <a:ln w="11430"/>
                <a:solidFill>
                  <a:schemeClr val="bg1"/>
                </a:solidFill>
                <a:effectLst>
                  <a:outerShdw blurRad="50800" dist="39000" dir="5460000" algn="tl">
                    <a:srgbClr val="000000">
                      <a:alpha val="38000"/>
                    </a:srgbClr>
                  </a:outerShdw>
                </a:effectLst>
              </a:rPr>
              <a:t>Show All Food Items:</a:t>
            </a:r>
            <a:endParaRPr lang="en-US" sz="1400" b="1" dirty="0">
              <a:ln w="11430"/>
              <a:solidFill>
                <a:schemeClr val="bg1"/>
              </a:solidFill>
              <a:effectLst>
                <a:outerShdw blurRad="50800" dist="39000" dir="5460000" algn="tl">
                  <a:srgbClr val="000000">
                    <a:alpha val="38000"/>
                  </a:srgbClr>
                </a:outerShdw>
              </a:effectLst>
            </a:endParaRPr>
          </a:p>
          <a:p>
            <a:pPr marL="342900" indent="-342900" algn="ctr">
              <a:buAutoNum type="arabicPeriod"/>
            </a:pPr>
            <a:r>
              <a:rPr lang="en-US" sz="1400" b="1" dirty="0" smtClean="0">
                <a:ln w="11430"/>
                <a:solidFill>
                  <a:schemeClr val="bg1"/>
                </a:solidFill>
                <a:effectLst>
                  <a:outerShdw blurRad="50800" dist="39000" dir="5460000" algn="tl">
                    <a:srgbClr val="000000">
                      <a:alpha val="38000"/>
                    </a:srgbClr>
                  </a:outerShdw>
                </a:effectLst>
              </a:rPr>
              <a:t>Add Item:     </a:t>
            </a:r>
          </a:p>
          <a:p>
            <a:pPr marL="342900" indent="-342900" algn="ctr">
              <a:buAutoNum type="arabicPeriod"/>
            </a:pPr>
            <a:r>
              <a:rPr lang="en-US" sz="1400" b="1" dirty="0" smtClean="0">
                <a:ln w="11430"/>
                <a:solidFill>
                  <a:schemeClr val="bg1"/>
                </a:solidFill>
                <a:effectLst>
                  <a:outerShdw blurRad="50800" dist="39000" dir="5460000" algn="tl">
                    <a:srgbClr val="000000">
                      <a:alpha val="38000"/>
                    </a:srgbClr>
                  </a:outerShdw>
                </a:effectLst>
              </a:rPr>
              <a:t>Delete Item:    </a:t>
            </a:r>
          </a:p>
          <a:p>
            <a:pPr marL="342900" indent="-342900" algn="ctr">
              <a:buAutoNum type="arabicPeriod"/>
            </a:pPr>
            <a:r>
              <a:rPr lang="en-US" sz="1400" b="1" dirty="0" smtClean="0">
                <a:ln w="11430"/>
                <a:solidFill>
                  <a:schemeClr val="bg1"/>
                </a:solidFill>
                <a:effectLst>
                  <a:outerShdw blurRad="50800" dist="39000" dir="5460000" algn="tl">
                    <a:srgbClr val="000000">
                      <a:alpha val="38000"/>
                    </a:srgbClr>
                  </a:outerShdw>
                </a:effectLst>
              </a:rPr>
              <a:t>Sell:</a:t>
            </a:r>
          </a:p>
          <a:p>
            <a:pPr marL="342900" indent="-342900" algn="ctr">
              <a:buAutoNum type="arabicPeriod"/>
            </a:pPr>
            <a:r>
              <a:rPr lang="en-US" sz="1400" b="1" dirty="0" smtClean="0">
                <a:ln w="11430"/>
                <a:solidFill>
                  <a:schemeClr val="bg1"/>
                </a:solidFill>
                <a:effectLst>
                  <a:outerShdw blurRad="50800" dist="39000" dir="5460000" algn="tl">
                    <a:srgbClr val="000000">
                      <a:alpha val="38000"/>
                    </a:srgbClr>
                  </a:outerShdw>
                </a:effectLst>
              </a:rPr>
              <a:t>Quit.</a:t>
            </a:r>
          </a:p>
          <a:p>
            <a:pPr marL="342900" indent="-342900" algn="ctr">
              <a:buAutoNum type="arabicPeriod"/>
            </a:pPr>
            <a:endParaRPr lang="en-US" sz="1400" b="1" dirty="0" smtClean="0">
              <a:ln w="11430"/>
              <a:solidFill>
                <a:schemeClr val="bg1"/>
              </a:solidFill>
              <a:effectLst>
                <a:outerShdw blurRad="50800" dist="39000" dir="5460000" algn="tl">
                  <a:srgbClr val="000000">
                    <a:alpha val="38000"/>
                  </a:srgbClr>
                </a:outerShdw>
              </a:effectLst>
            </a:endParaRPr>
          </a:p>
        </p:txBody>
      </p:sp>
      <p:sp>
        <p:nvSpPr>
          <p:cNvPr id="18" name="Rounded Rectangle 17"/>
          <p:cNvSpPr/>
          <p:nvPr/>
        </p:nvSpPr>
        <p:spPr>
          <a:xfrm>
            <a:off x="9006681" y="990600"/>
            <a:ext cx="2667000" cy="1622486"/>
          </a:xfrm>
          <a:prstGeom prst="roundRect">
            <a:avLst/>
          </a:prstGeom>
        </p:spPr>
        <p:style>
          <a:lnRef idx="0">
            <a:schemeClr val="accent2"/>
          </a:lnRef>
          <a:fillRef idx="3">
            <a:schemeClr val="accent2"/>
          </a:fillRef>
          <a:effectRef idx="3">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050" b="1" dirty="0">
              <a:ln w="11430"/>
              <a:solidFill>
                <a:schemeClr val="bg1"/>
              </a:solidFill>
              <a:effectLst>
                <a:outerShdw blurRad="50800" dist="39000" dir="5460000" algn="tl">
                  <a:srgbClr val="000000">
                    <a:alpha val="38000"/>
                  </a:srgbClr>
                </a:outerShdw>
              </a:effectLst>
            </a:endParaRPr>
          </a:p>
          <a:p>
            <a:endParaRPr lang="en-US" sz="1050" b="1" dirty="0">
              <a:ln w="11430"/>
              <a:solidFill>
                <a:schemeClr val="bg1"/>
              </a:solidFill>
              <a:effectLst>
                <a:outerShdw blurRad="50800" dist="39000" dir="5460000" algn="tl">
                  <a:srgbClr val="000000">
                    <a:alpha val="38000"/>
                  </a:srgbClr>
                </a:outerShdw>
              </a:effectLst>
            </a:endParaRPr>
          </a:p>
          <a:p>
            <a:r>
              <a:rPr lang="en-US" sz="16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Case </a:t>
            </a:r>
            <a:r>
              <a:rPr lang="en-US" sz="1600" b="1" dirty="0" smtClean="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2:</a:t>
            </a:r>
            <a:endParaRPr lang="en-US" sz="16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endParaRPr>
          </a:p>
          <a:p>
            <a:r>
              <a:rPr lang="en-US" sz="1200" b="1" dirty="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Function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call: </a:t>
            </a:r>
            <a:r>
              <a:rPr lang="en-US" sz="1200" b="1" dirty="0" err="1" smtClean="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obj.add_item</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 This </a:t>
            </a:r>
            <a:r>
              <a:rPr lang="en-US" sz="1200" b="1" dirty="0" err="1">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funtion</a:t>
            </a:r>
            <a:r>
              <a:rPr lang="en-US" sz="1200" b="1" dirty="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takes item codes names and prices as </a:t>
            </a:r>
            <a:r>
              <a:rPr lang="en-US" sz="1200" b="1" dirty="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input and then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writes them in </a:t>
            </a:r>
            <a:r>
              <a:rPr lang="en-US" sz="1200" b="1" dirty="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the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cs typeface="Aharoni" pitchFamily="2" charset="-79"/>
              </a:rPr>
              <a:t>“pjt.txt” file</a:t>
            </a:r>
            <a:r>
              <a:rPr lang="en-US" sz="1200" b="1" dirty="0" smtClean="0">
                <a:ln w="11430"/>
                <a:solidFill>
                  <a:schemeClr val="bg1"/>
                </a:solidFill>
                <a:effectLst>
                  <a:outerShdw blurRad="50800" dist="39000" dir="5460000" algn="tl">
                    <a:srgbClr val="000000">
                      <a:alpha val="38000"/>
                    </a:srgbClr>
                  </a:outerShdw>
                </a:effectLst>
                <a:latin typeface="Aharoni" pitchFamily="2" charset="-79"/>
                <a:cs typeface="Aharoni" pitchFamily="2" charset="-79"/>
              </a:rPr>
              <a:t>.</a:t>
            </a:r>
            <a:endParaRPr lang="en-US" sz="1200" b="1" dirty="0">
              <a:ln w="11430"/>
              <a:solidFill>
                <a:schemeClr val="bg1"/>
              </a:solidFill>
              <a:effectLst>
                <a:outerShdw blurRad="50800" dist="39000" dir="5460000" algn="tl">
                  <a:srgbClr val="000000">
                    <a:alpha val="38000"/>
                  </a:srgbClr>
                </a:outerShdw>
              </a:effectLst>
              <a:latin typeface="Aharoni" pitchFamily="2" charset="-79"/>
              <a:cs typeface="Aharoni" pitchFamily="2" charset="-79"/>
            </a:endParaRPr>
          </a:p>
          <a:p>
            <a:endParaRPr lang="en-US" sz="1050" b="1" dirty="0">
              <a:ln w="11430"/>
              <a:solidFill>
                <a:schemeClr val="bg1"/>
              </a:solidFill>
              <a:effectLst>
                <a:outerShdw blurRad="50800" dist="39000" dir="5460000" algn="tl">
                  <a:srgbClr val="000000">
                    <a:alpha val="38000"/>
                  </a:srgbClr>
                </a:outerShdw>
              </a:effectLst>
            </a:endParaRPr>
          </a:p>
        </p:txBody>
      </p:sp>
      <p:sp>
        <p:nvSpPr>
          <p:cNvPr id="19" name="Rounded Rectangle 18"/>
          <p:cNvSpPr/>
          <p:nvPr/>
        </p:nvSpPr>
        <p:spPr>
          <a:xfrm>
            <a:off x="8854281" y="3352800"/>
            <a:ext cx="3276600" cy="1981200"/>
          </a:xfrm>
          <a:prstGeom prst="roundRect">
            <a:avLst/>
          </a:prstGeom>
        </p:spPr>
        <p:style>
          <a:lnRef idx="0">
            <a:schemeClr val="accent2"/>
          </a:lnRef>
          <a:fillRef idx="3">
            <a:schemeClr val="accent2"/>
          </a:fillRef>
          <a:effectRef idx="3">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600" b="1" dirty="0" smtClean="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Case 1:</a:t>
            </a:r>
          </a:p>
          <a:p>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Function call: </a:t>
            </a:r>
            <a:r>
              <a:rPr lang="en-US" sz="1200" b="1" dirty="0" err="1" smtClean="0">
                <a:ln w="11430"/>
                <a:solidFill>
                  <a:schemeClr val="bg1"/>
                </a:solidFill>
                <a:effectLst>
                  <a:outerShdw blurRad="50800" dist="39000" dir="5460000" algn="tl">
                    <a:srgbClr val="000000">
                      <a:alpha val="38000"/>
                    </a:srgbClr>
                  </a:outerShdw>
                </a:effectLst>
                <a:latin typeface="Comic Sans MS" pitchFamily="66" charset="0"/>
              </a:rPr>
              <a:t>obj.menu</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a:t>
            </a:r>
          </a:p>
          <a:p>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This function reads the entire “pjt.txt” file and then shows in it in the console screen. From here we can see the added files.</a:t>
            </a:r>
          </a:p>
          <a:p>
            <a:endParaRPr lang="en-US" sz="1050" b="1" dirty="0">
              <a:ln w="11430"/>
              <a:solidFill>
                <a:schemeClr val="bg1"/>
              </a:solidFill>
              <a:effectLst>
                <a:outerShdw blurRad="50800" dist="39000" dir="5460000" algn="tl">
                  <a:srgbClr val="000000">
                    <a:alpha val="38000"/>
                  </a:srgbClr>
                </a:outerShdw>
              </a:effectLst>
            </a:endParaRPr>
          </a:p>
        </p:txBody>
      </p:sp>
      <p:sp>
        <p:nvSpPr>
          <p:cNvPr id="48" name="Rounded Rectangle 47"/>
          <p:cNvSpPr/>
          <p:nvPr/>
        </p:nvSpPr>
        <p:spPr>
          <a:xfrm>
            <a:off x="4739481" y="3505200"/>
            <a:ext cx="2667000" cy="2514600"/>
          </a:xfrm>
          <a:prstGeom prst="roundRect">
            <a:avLst/>
          </a:prstGeom>
        </p:spPr>
        <p:style>
          <a:lnRef idx="0">
            <a:schemeClr val="accent2"/>
          </a:lnRef>
          <a:fillRef idx="3">
            <a:schemeClr val="accent2"/>
          </a:fillRef>
          <a:effectRef idx="3">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400" b="1" dirty="0">
              <a:ln w="11430"/>
              <a:solidFill>
                <a:schemeClr val="bg1"/>
              </a:solidFill>
              <a:effectLst>
                <a:outerShdw blurRad="50800" dist="39000" dir="5460000" algn="tl">
                  <a:srgbClr val="000000">
                    <a:alpha val="38000"/>
                  </a:srgbClr>
                </a:outerShdw>
              </a:effectLst>
              <a:latin typeface="Virtual DJ" pitchFamily="2" charset="0"/>
            </a:endParaRPr>
          </a:p>
          <a:p>
            <a:r>
              <a:rPr lang="en-US" sz="16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Case </a:t>
            </a:r>
            <a:r>
              <a:rPr lang="en-US" sz="1600" b="1" dirty="0" smtClean="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3:</a:t>
            </a:r>
            <a:endParaRPr lang="en-US" sz="16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endParaRPr>
          </a:p>
          <a:p>
            <a:r>
              <a:rPr lang="en-US" sz="1200" b="1" dirty="0">
                <a:ln w="11430"/>
                <a:solidFill>
                  <a:schemeClr val="bg1"/>
                </a:solidFill>
                <a:effectLst>
                  <a:outerShdw blurRad="50800" dist="39000" dir="5460000" algn="tl">
                    <a:srgbClr val="000000">
                      <a:alpha val="38000"/>
                    </a:srgbClr>
                  </a:outerShdw>
                </a:effectLst>
                <a:latin typeface="Comic Sans MS" pitchFamily="66" charset="0"/>
              </a:rPr>
              <a:t>Function call: </a:t>
            </a:r>
            <a:r>
              <a:rPr lang="en-US" sz="1200" b="1" dirty="0" err="1" smtClean="0">
                <a:ln w="11430"/>
                <a:solidFill>
                  <a:schemeClr val="bg1"/>
                </a:solidFill>
                <a:effectLst>
                  <a:outerShdw blurRad="50800" dist="39000" dir="5460000" algn="tl">
                    <a:srgbClr val="000000">
                      <a:alpha val="38000"/>
                    </a:srgbClr>
                  </a:outerShdw>
                </a:effectLst>
                <a:latin typeface="Comic Sans MS" pitchFamily="66" charset="0"/>
              </a:rPr>
              <a:t>obj.del_item</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a:t>
            </a:r>
          </a:p>
          <a:p>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This function takes the string of the food’s name as input. If it matches with any string in the “pjt.txt” file, the string in the fill will be deleted. After </a:t>
            </a:r>
            <a:r>
              <a:rPr lang="en-US" sz="1200" b="1" dirty="0" err="1" smtClean="0">
                <a:ln w="11430"/>
                <a:solidFill>
                  <a:schemeClr val="bg1"/>
                </a:solidFill>
                <a:effectLst>
                  <a:outerShdw blurRad="50800" dist="39000" dir="5460000" algn="tl">
                    <a:srgbClr val="000000">
                      <a:alpha val="38000"/>
                    </a:srgbClr>
                  </a:outerShdw>
                </a:effectLst>
                <a:latin typeface="Comic Sans MS" pitchFamily="66" charset="0"/>
              </a:rPr>
              <a:t>that,if</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 you call for the 1</a:t>
            </a:r>
            <a:r>
              <a:rPr lang="en-US" sz="1200" b="1" baseline="30000" dirty="0" smtClean="0">
                <a:ln w="11430"/>
                <a:solidFill>
                  <a:schemeClr val="bg1"/>
                </a:solidFill>
                <a:effectLst>
                  <a:outerShdw blurRad="50800" dist="39000" dir="5460000" algn="tl">
                    <a:srgbClr val="000000">
                      <a:alpha val="38000"/>
                    </a:srgbClr>
                  </a:outerShdw>
                </a:effectLst>
                <a:latin typeface="Comic Sans MS" pitchFamily="66" charset="0"/>
              </a:rPr>
              <a:t>st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case again, it will not show the deleted item.</a:t>
            </a:r>
            <a:endParaRPr lang="en-US" sz="1200" b="1" dirty="0">
              <a:ln w="11430"/>
              <a:solidFill>
                <a:schemeClr val="bg1"/>
              </a:solidFill>
              <a:effectLst>
                <a:outerShdw blurRad="50800" dist="39000" dir="5460000" algn="tl">
                  <a:srgbClr val="000000">
                    <a:alpha val="38000"/>
                  </a:srgbClr>
                </a:outerShdw>
              </a:effectLst>
              <a:latin typeface="Comic Sans MS" pitchFamily="66" charset="0"/>
            </a:endParaRPr>
          </a:p>
          <a:p>
            <a:pPr algn="ctr"/>
            <a:endParaRPr lang="en-US" sz="1100" b="1" dirty="0">
              <a:ln w="11430"/>
              <a:solidFill>
                <a:schemeClr val="bg1"/>
              </a:solidFill>
              <a:effectLst>
                <a:outerShdw blurRad="50800" dist="39000" dir="5460000" algn="tl">
                  <a:srgbClr val="000000">
                    <a:alpha val="38000"/>
                  </a:srgbClr>
                </a:outerShdw>
              </a:effectLst>
            </a:endParaRPr>
          </a:p>
        </p:txBody>
      </p:sp>
      <p:cxnSp>
        <p:nvCxnSpPr>
          <p:cNvPr id="54" name="Straight Arrow Connector 53"/>
          <p:cNvCxnSpPr>
            <a:stCxn id="11" idx="2"/>
          </p:cNvCxnSpPr>
          <p:nvPr/>
        </p:nvCxnSpPr>
        <p:spPr>
          <a:xfrm>
            <a:off x="7596981" y="2209800"/>
            <a:ext cx="14097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rot="5400000">
            <a:off x="9540081" y="2971800"/>
            <a:ext cx="76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7406481" y="40386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5400000">
            <a:off x="9463881" y="59436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5" name="Oval 64"/>
          <p:cNvSpPr/>
          <p:nvPr/>
        </p:nvSpPr>
        <p:spPr>
          <a:xfrm>
            <a:off x="5272881" y="304800"/>
            <a:ext cx="1828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howcard Gothic" pitchFamily="82" charset="0"/>
              </a:rPr>
              <a:t>START</a:t>
            </a:r>
            <a:endParaRPr lang="en-US" dirty="0">
              <a:latin typeface="Showcard Gothic" pitchFamily="82" charset="0"/>
            </a:endParaRPr>
          </a:p>
        </p:txBody>
      </p:sp>
      <p:cxnSp>
        <p:nvCxnSpPr>
          <p:cNvPr id="69" name="Straight Arrow Connector 68"/>
          <p:cNvCxnSpPr/>
          <p:nvPr/>
        </p:nvCxnSpPr>
        <p:spPr>
          <a:xfrm rot="5400000">
            <a:off x="6034881" y="1143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rot="5400000">
            <a:off x="5996781" y="32385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1767681" y="685800"/>
            <a:ext cx="3657600" cy="1588"/>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rot="5400000">
            <a:off x="-1165225" y="3619500"/>
            <a:ext cx="5866606" cy="7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235281" y="1371600"/>
            <a:ext cx="2422271" cy="2232195"/>
          </a:xfrm>
          <a:prstGeom prst="roundRect">
            <a:avLst/>
          </a:prstGeom>
        </p:spPr>
        <p:style>
          <a:lnRef idx="0">
            <a:schemeClr val="accent3"/>
          </a:lnRef>
          <a:fillRef idx="3">
            <a:schemeClr val="accent3"/>
          </a:fillRef>
          <a:effectRef idx="3">
            <a:schemeClr val="accent3"/>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100" b="1" dirty="0">
              <a:ln w="11430"/>
              <a:solidFill>
                <a:schemeClr val="bg1"/>
              </a:solidFill>
              <a:effectLst>
                <a:outerShdw blurRad="50800" dist="39000" dir="5460000" algn="tl">
                  <a:srgbClr val="000000">
                    <a:alpha val="38000"/>
                  </a:srgbClr>
                </a:outerShdw>
              </a:effectLst>
            </a:endParaRPr>
          </a:p>
          <a:p>
            <a:endParaRPr lang="en-US" sz="1100" b="1" dirty="0" smtClean="0">
              <a:ln w="11430"/>
              <a:solidFill>
                <a:schemeClr val="bg1"/>
              </a:solidFill>
              <a:effectLst>
                <a:outerShdw blurRad="50800" dist="39000" dir="5460000" algn="tl">
                  <a:srgbClr val="000000">
                    <a:alpha val="38000"/>
                  </a:srgbClr>
                </a:outerShdw>
              </a:effectLst>
            </a:endParaRPr>
          </a:p>
          <a:p>
            <a:r>
              <a:rPr lang="en-US" sz="1600" b="1" dirty="0" smtClean="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Case 4:</a:t>
            </a:r>
            <a:endParaRPr lang="en-US" sz="16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endParaRPr>
          </a:p>
          <a:p>
            <a:r>
              <a:rPr lang="en-US" sz="1200" b="1" dirty="0">
                <a:ln w="11430"/>
                <a:solidFill>
                  <a:schemeClr val="bg1"/>
                </a:solidFill>
                <a:effectLst>
                  <a:outerShdw blurRad="50800" dist="39000" dir="5460000" algn="tl">
                    <a:srgbClr val="000000">
                      <a:alpha val="38000"/>
                    </a:srgbClr>
                  </a:outerShdw>
                </a:effectLst>
                <a:latin typeface="Comic Sans MS" pitchFamily="66" charset="0"/>
              </a:rPr>
              <a:t>Function call: </a:t>
            </a:r>
            <a:r>
              <a:rPr lang="en-US" sz="1200" b="1" dirty="0" err="1" smtClean="0">
                <a:ln w="11430"/>
                <a:solidFill>
                  <a:schemeClr val="bg1"/>
                </a:solidFill>
                <a:effectLst>
                  <a:outerShdw blurRad="50800" dist="39000" dir="5460000" algn="tl">
                    <a:srgbClr val="000000">
                      <a:alpha val="38000"/>
                    </a:srgbClr>
                  </a:outerShdw>
                </a:effectLst>
                <a:latin typeface="Comic Sans MS" pitchFamily="66" charset="0"/>
              </a:rPr>
              <a:t>obj.sell</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a:t>
            </a:r>
          </a:p>
          <a:p>
            <a:r>
              <a:rPr lang="en-US" sz="1200" b="1" dirty="0">
                <a:ln w="11430"/>
                <a:solidFill>
                  <a:schemeClr val="bg1"/>
                </a:solidFill>
                <a:effectLst>
                  <a:outerShdw blurRad="50800" dist="39000" dir="5460000" algn="tl">
                    <a:srgbClr val="000000">
                      <a:alpha val="38000"/>
                    </a:srgbClr>
                  </a:outerShdw>
                </a:effectLst>
                <a:latin typeface="Comic Sans MS" pitchFamily="66" charset="0"/>
              </a:rPr>
              <a:t>This </a:t>
            </a:r>
            <a:r>
              <a:rPr lang="en-US" sz="1200" b="1" dirty="0" err="1">
                <a:ln w="11430"/>
                <a:solidFill>
                  <a:schemeClr val="bg1"/>
                </a:solidFill>
                <a:effectLst>
                  <a:outerShdw blurRad="50800" dist="39000" dir="5460000" algn="tl">
                    <a:srgbClr val="000000">
                      <a:alpha val="38000"/>
                    </a:srgbClr>
                  </a:outerShdw>
                </a:effectLst>
                <a:latin typeface="Comic Sans MS" pitchFamily="66" charset="0"/>
              </a:rPr>
              <a:t>funtion</a:t>
            </a:r>
            <a:r>
              <a:rPr lang="en-US" sz="1200" b="1" dirty="0">
                <a:ln w="11430"/>
                <a:solidFill>
                  <a:schemeClr val="bg1"/>
                </a:solidFill>
                <a:effectLst>
                  <a:outerShdw blurRad="50800" dist="39000" dir="5460000" algn="tl">
                    <a:srgbClr val="000000">
                      <a:alpha val="38000"/>
                    </a:srgbClr>
                  </a:outerShdw>
                </a:effectLst>
                <a:latin typeface="Comic Sans MS" pitchFamily="66" charset="0"/>
              </a:rPr>
              <a:t> takes the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code of the food as input </a:t>
            </a:r>
            <a:r>
              <a:rPr lang="en-US" sz="1200" b="1" dirty="0">
                <a:ln w="11430"/>
                <a:solidFill>
                  <a:schemeClr val="bg1"/>
                </a:solidFill>
                <a:effectLst>
                  <a:outerShdw blurRad="50800" dist="39000" dir="5460000" algn="tl">
                    <a:srgbClr val="000000">
                      <a:alpha val="38000"/>
                    </a:srgbClr>
                  </a:outerShdw>
                </a:effectLst>
                <a:latin typeface="Comic Sans MS" pitchFamily="66" charset="0"/>
              </a:rPr>
              <a:t>and finds it in the file ,if it is found then the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name and price of the food will be shown. It will also calculate the items that are sold.</a:t>
            </a:r>
            <a:endParaRPr lang="en-US" sz="1200" b="1" dirty="0">
              <a:ln w="11430"/>
              <a:solidFill>
                <a:schemeClr val="bg1"/>
              </a:solidFill>
              <a:effectLst>
                <a:outerShdw blurRad="50800" dist="39000" dir="5460000" algn="tl">
                  <a:srgbClr val="000000">
                    <a:alpha val="38000"/>
                  </a:srgbClr>
                </a:outerShdw>
              </a:effectLst>
              <a:latin typeface="Comic Sans MS" pitchFamily="66" charset="0"/>
            </a:endParaRPr>
          </a:p>
          <a:p>
            <a:r>
              <a:rPr lang="en-US" sz="1100" b="1" dirty="0" smtClean="0">
                <a:ln w="11430"/>
                <a:solidFill>
                  <a:schemeClr val="bg1"/>
                </a:solidFill>
                <a:effectLst>
                  <a:outerShdw blurRad="50800" dist="39000" dir="5460000" algn="tl">
                    <a:srgbClr val="000000">
                      <a:alpha val="38000"/>
                    </a:srgbClr>
                  </a:outerShdw>
                </a:effectLst>
              </a:rPr>
              <a:t> </a:t>
            </a:r>
            <a:endParaRPr lang="en-US" sz="1100" b="1" dirty="0">
              <a:ln w="11430"/>
              <a:solidFill>
                <a:schemeClr val="bg1"/>
              </a:solidFill>
              <a:effectLst>
                <a:outerShdw blurRad="50800" dist="39000" dir="5460000" algn="tl">
                  <a:srgbClr val="000000">
                    <a:alpha val="38000"/>
                  </a:srgbClr>
                </a:outerShdw>
              </a:effectLst>
            </a:endParaRPr>
          </a:p>
          <a:p>
            <a:endParaRPr lang="en-US" sz="1100" b="1" dirty="0">
              <a:ln w="11430"/>
              <a:solidFill>
                <a:schemeClr val="bg1"/>
              </a:solidFill>
              <a:effectLst>
                <a:outerShdw blurRad="50800" dist="39000" dir="5460000" algn="tl">
                  <a:srgbClr val="000000">
                    <a:alpha val="38000"/>
                  </a:srgbClr>
                </a:outerShdw>
              </a:effectLst>
            </a:endParaRPr>
          </a:p>
          <a:p>
            <a:pPr algn="ctr"/>
            <a:endParaRPr lang="en-US" sz="1100" b="1" dirty="0">
              <a:ln w="11430"/>
              <a:solidFill>
                <a:schemeClr val="bg1"/>
              </a:solidFill>
              <a:effectLst>
                <a:outerShdw blurRad="50800" dist="39000" dir="5460000" algn="tl">
                  <a:srgbClr val="000000">
                    <a:alpha val="38000"/>
                  </a:srgbClr>
                </a:outerShdw>
              </a:effectLst>
            </a:endParaRPr>
          </a:p>
        </p:txBody>
      </p:sp>
      <p:sp>
        <p:nvSpPr>
          <p:cNvPr id="4" name="Rounded Rectangle 3"/>
          <p:cNvSpPr/>
          <p:nvPr/>
        </p:nvSpPr>
        <p:spPr>
          <a:xfrm>
            <a:off x="777081" y="1371600"/>
            <a:ext cx="2362200" cy="990600"/>
          </a:xfrm>
          <a:prstGeom prst="roundRect">
            <a:avLst/>
          </a:prstGeom>
        </p:spPr>
        <p:style>
          <a:lnRef idx="0">
            <a:schemeClr val="accent3"/>
          </a:lnRef>
          <a:fillRef idx="3">
            <a:schemeClr val="accent3"/>
          </a:fillRef>
          <a:effectRef idx="3">
            <a:schemeClr val="accent3"/>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100" b="1" dirty="0">
              <a:ln w="11430"/>
              <a:solidFill>
                <a:schemeClr val="bg1"/>
              </a:solidFill>
              <a:effectLst>
                <a:outerShdw blurRad="50800" dist="39000" dir="5460000" algn="tl">
                  <a:srgbClr val="000000">
                    <a:alpha val="38000"/>
                  </a:srgbClr>
                </a:outerShdw>
              </a:effectLst>
            </a:endParaRPr>
          </a:p>
          <a:p>
            <a:endParaRPr lang="en-US" sz="1100" b="1" dirty="0" smtClean="0">
              <a:ln w="11430"/>
              <a:solidFill>
                <a:schemeClr val="bg1"/>
              </a:solidFill>
              <a:effectLst>
                <a:outerShdw blurRad="50800" dist="39000" dir="5460000" algn="tl">
                  <a:srgbClr val="000000">
                    <a:alpha val="38000"/>
                  </a:srgbClr>
                </a:outerShdw>
              </a:effectLst>
            </a:endParaRPr>
          </a:p>
          <a:p>
            <a:r>
              <a:rPr lang="en-US" sz="1600" b="1" dirty="0" smtClean="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Case 5:</a:t>
            </a:r>
            <a:endParaRPr lang="en-US" sz="16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endParaRPr>
          </a:p>
          <a:p>
            <a:r>
              <a:rPr lang="en-US" sz="1100" b="1" dirty="0" smtClean="0">
                <a:ln w="11430"/>
                <a:solidFill>
                  <a:schemeClr val="bg1"/>
                </a:solidFill>
                <a:effectLst>
                  <a:outerShdw blurRad="50800" dist="39000" dir="5460000" algn="tl">
                    <a:srgbClr val="000000">
                      <a:alpha val="38000"/>
                    </a:srgbClr>
                  </a:outerShdw>
                </a:effectLst>
              </a:rPr>
              <a:t>                         </a:t>
            </a:r>
            <a:br>
              <a:rPr lang="en-US" sz="1100" b="1" dirty="0" smtClean="0">
                <a:ln w="11430"/>
                <a:solidFill>
                  <a:schemeClr val="bg1"/>
                </a:solidFill>
                <a:effectLst>
                  <a:outerShdw blurRad="50800" dist="39000" dir="5460000" algn="tl">
                    <a:srgbClr val="000000">
                      <a:alpha val="38000"/>
                    </a:srgbClr>
                  </a:outerShdw>
                </a:effectLst>
              </a:rPr>
            </a:br>
            <a:r>
              <a:rPr lang="en-US" sz="1100" b="1" dirty="0" smtClean="0">
                <a:ln w="11430"/>
                <a:solidFill>
                  <a:schemeClr val="bg1"/>
                </a:solidFill>
                <a:effectLst>
                  <a:outerShdw blurRad="50800" dist="39000" dir="5460000" algn="tl">
                    <a:srgbClr val="000000">
                      <a:alpha val="38000"/>
                    </a:srgbClr>
                  </a:outerShdw>
                </a:effectLst>
              </a:rPr>
              <a:t>                         </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Quit. Here exit(0) works as the </a:t>
            </a:r>
            <a:r>
              <a:rPr lang="en-US" sz="1200" b="1" dirty="0" err="1" smtClean="0">
                <a:ln w="11430"/>
                <a:solidFill>
                  <a:schemeClr val="bg1"/>
                </a:solidFill>
                <a:effectLst>
                  <a:outerShdw blurRad="50800" dist="39000" dir="5460000" algn="tl">
                    <a:srgbClr val="000000">
                      <a:alpha val="38000"/>
                    </a:srgbClr>
                  </a:outerShdw>
                </a:effectLst>
                <a:latin typeface="Comic Sans MS" pitchFamily="66" charset="0"/>
              </a:rPr>
              <a:t>succesful</a:t>
            </a:r>
            <a:r>
              <a:rPr lang="en-US" sz="1200" b="1" dirty="0" smtClean="0">
                <a:ln w="11430"/>
                <a:solidFill>
                  <a:schemeClr val="bg1"/>
                </a:solidFill>
                <a:effectLst>
                  <a:outerShdw blurRad="50800" dist="39000" dir="5460000" algn="tl">
                    <a:srgbClr val="000000">
                      <a:alpha val="38000"/>
                    </a:srgbClr>
                  </a:outerShdw>
                </a:effectLst>
                <a:latin typeface="Comic Sans MS" pitchFamily="66" charset="0"/>
              </a:rPr>
              <a:t> termination.</a:t>
            </a:r>
            <a:endParaRPr lang="en-US" sz="1200" b="1" dirty="0">
              <a:ln w="11430"/>
              <a:solidFill>
                <a:schemeClr val="bg1"/>
              </a:solidFill>
              <a:effectLst>
                <a:outerShdw blurRad="50800" dist="39000" dir="5460000" algn="tl">
                  <a:srgbClr val="000000">
                    <a:alpha val="38000"/>
                  </a:srgbClr>
                </a:outerShdw>
              </a:effectLst>
              <a:latin typeface="Comic Sans MS" pitchFamily="66" charset="0"/>
            </a:endParaRPr>
          </a:p>
          <a:p>
            <a:endParaRPr lang="en-US" sz="1100" b="1" dirty="0">
              <a:ln w="11430"/>
              <a:solidFill>
                <a:schemeClr val="bg1"/>
              </a:solidFill>
              <a:effectLst>
                <a:outerShdw blurRad="50800" dist="39000" dir="5460000" algn="tl">
                  <a:srgbClr val="000000">
                    <a:alpha val="38000"/>
                  </a:srgbClr>
                </a:outerShdw>
              </a:effectLst>
            </a:endParaRPr>
          </a:p>
          <a:p>
            <a:pPr algn="ctr"/>
            <a:endParaRPr lang="en-US" sz="1100" b="1" dirty="0">
              <a:ln w="11430"/>
              <a:solidFill>
                <a:schemeClr val="bg1"/>
              </a:solidFill>
              <a:effectLst>
                <a:outerShdw blurRad="50800" dist="39000" dir="5460000" algn="tl">
                  <a:srgbClr val="000000">
                    <a:alpha val="38000"/>
                  </a:srgbClr>
                </a:outerShdw>
              </a:effectLst>
            </a:endParaRPr>
          </a:p>
        </p:txBody>
      </p:sp>
      <p:sp>
        <p:nvSpPr>
          <p:cNvPr id="6" name="Oval 5"/>
          <p:cNvSpPr/>
          <p:nvPr/>
        </p:nvSpPr>
        <p:spPr>
          <a:xfrm>
            <a:off x="853281" y="3352800"/>
            <a:ext cx="2362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howcard Gothic" pitchFamily="82" charset="0"/>
              </a:rPr>
              <a:t>STOP</a:t>
            </a:r>
            <a:endParaRPr lang="en-US" dirty="0">
              <a:latin typeface="Showcard Gothic" pitchFamily="82" charset="0"/>
            </a:endParaRPr>
          </a:p>
        </p:txBody>
      </p:sp>
      <p:cxnSp>
        <p:nvCxnSpPr>
          <p:cNvPr id="8" name="Straight Arrow Connector 7"/>
          <p:cNvCxnSpPr/>
          <p:nvPr/>
        </p:nvCxnSpPr>
        <p:spPr>
          <a:xfrm rot="5400000">
            <a:off x="1311275" y="761206"/>
            <a:ext cx="1066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5400000">
            <a:off x="9578975" y="799306"/>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5400000">
            <a:off x="1425178" y="2857103"/>
            <a:ext cx="990600" cy="7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585</TotalTime>
  <Words>429</Words>
  <Application>Microsoft Office PowerPoint</Application>
  <PresentationFormat>Custom</PresentationFormat>
  <Paragraphs>62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Paper</vt:lpstr>
      <vt:lpstr>            Welcome TO Food Corner</vt:lpstr>
      <vt:lpstr>Slide 2</vt:lpstr>
      <vt:lpstr>Slide 3</vt:lpstr>
      <vt:lpstr>Slide 4</vt:lpstr>
      <vt:lpstr>Slide 5</vt:lpstr>
    </vt:vector>
  </TitlesOfParts>
  <Company>Nabil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Food Corner</dc:title>
  <dc:creator>pc</dc:creator>
  <cp:lastModifiedBy>Akib</cp:lastModifiedBy>
  <cp:revision>23</cp:revision>
  <dcterms:created xsi:type="dcterms:W3CDTF">2013-08-28T19:38:56Z</dcterms:created>
  <dcterms:modified xsi:type="dcterms:W3CDTF">2013-08-29T07:26:19Z</dcterms:modified>
</cp:coreProperties>
</file>