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 id="2147483780" r:id="rId3"/>
    <p:sldMasterId id="2147483792" r:id="rId4"/>
  </p:sldMasterIdLst>
  <p:notesMasterIdLst>
    <p:notesMasterId r:id="rId10"/>
  </p:notesMasterIdLst>
  <p:sldIdLst>
    <p:sldId id="260" r:id="rId5"/>
    <p:sldId id="261" r:id="rId6"/>
    <p:sldId id="259" r:id="rId7"/>
    <p:sldId id="256" r:id="rId8"/>
    <p:sldId id="258" r:id="rId9"/>
  </p:sldIdLst>
  <p:sldSz cx="9144000" cy="5143500" type="screen16x9"/>
  <p:notesSz cx="6858000" cy="914400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3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62" autoAdjust="0"/>
  </p:normalViewPr>
  <p:slideViewPr>
    <p:cSldViewPr>
      <p:cViewPr varScale="1">
        <p:scale>
          <a:sx n="93" d="100"/>
          <a:sy n="93" d="100"/>
        </p:scale>
        <p:origin x="-708" y="-96"/>
      </p:cViewPr>
      <p:guideLst>
        <p:guide orient="horz" pos="1620"/>
        <p:guide pos="2880"/>
      </p:guideLst>
    </p:cSldViewPr>
  </p:slideViewPr>
  <p:outlineViewPr>
    <p:cViewPr>
      <p:scale>
        <a:sx n="33" d="100"/>
        <a:sy n="33" d="100"/>
      </p:scale>
      <p:origin x="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741A0-BD72-45E8-931A-83ED24C45694}" type="datetimeFigureOut">
              <a:rPr lang="en-GB" smtClean="0"/>
              <a:t>29/08/2013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D2868-DCF2-4D3F-9C67-6D7169CEC27E}" type="slidenum">
              <a:rPr lang="en-GB" smtClean="0"/>
              <a:t>‹#›</a:t>
            </a:fld>
            <a:endParaRPr lang="en-GB"/>
          </a:p>
        </p:txBody>
      </p:sp>
    </p:spTree>
    <p:extLst>
      <p:ext uri="{BB962C8B-B14F-4D97-AF65-F5344CB8AC3E}">
        <p14:creationId xmlns:p14="http://schemas.microsoft.com/office/powerpoint/2010/main" val="1835762003"/>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7D2868-DCF2-4D3F-9C67-6D7169CEC27E}" type="slidenum">
              <a:rPr lang="en-GB" smtClean="0"/>
              <a:t>3</a:t>
            </a:fld>
            <a:endParaRPr lang="en-GB"/>
          </a:p>
        </p:txBody>
      </p:sp>
    </p:spTree>
    <p:extLst>
      <p:ext uri="{BB962C8B-B14F-4D97-AF65-F5344CB8AC3E}">
        <p14:creationId xmlns:p14="http://schemas.microsoft.com/office/powerpoint/2010/main" val="304813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9144000" cy="220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193965"/>
            <a:ext cx="9144000" cy="119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1771650"/>
            <a:ext cx="4114800" cy="84582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2284102"/>
            <a:ext cx="4013200" cy="321469"/>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1798320"/>
            <a:ext cx="4013200" cy="44958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84AB6851-C7C3-4A28-B112-89A178534484}" type="datetimeFigureOut">
              <a:rPr lang="en-US" smtClean="0"/>
              <a:pPr/>
              <a:t>8/29/2013</a:t>
            </a:fld>
            <a:endParaRPr lang="en-US"/>
          </a:p>
        </p:txBody>
      </p:sp>
      <p:sp>
        <p:nvSpPr>
          <p:cNvPr id="17" name="Slide Number Placeholder 16"/>
          <p:cNvSpPr>
            <a:spLocks noGrp="1"/>
          </p:cNvSpPr>
          <p:nvPr>
            <p:ph type="sldNum" sz="quarter" idx="11"/>
          </p:nvPr>
        </p:nvSpPr>
        <p:spPr/>
        <p:txBody>
          <a:bodyPr/>
          <a:lstStyle/>
          <a:p>
            <a:fld id="{A7C918AB-2E6F-4A70-9044-313194DCEED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5124450" y="2571552"/>
            <a:ext cx="51435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685801"/>
            <a:ext cx="6629400" cy="3771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2" name="Vertical Title 1"/>
          <p:cNvSpPr>
            <a:spLocks noGrp="1"/>
          </p:cNvSpPr>
          <p:nvPr>
            <p:ph type="title" orient="vert"/>
          </p:nvPr>
        </p:nvSpPr>
        <p:spPr>
          <a:xfrm>
            <a:off x="7239000" y="685801"/>
            <a:ext cx="926980" cy="3771900"/>
          </a:xfrm>
        </p:spPr>
        <p:txBody>
          <a:bodyPr vert="eaVert"/>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14299"/>
            <a:ext cx="1981200" cy="4917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15442"/>
            <a:ext cx="6705600" cy="4914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1539720"/>
            <a:ext cx="1981200" cy="13716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84AB6851-C7C3-4A28-B112-89A178534484}" type="datetimeFigureOut">
              <a:rPr lang="en-US" smtClean="0"/>
              <a:pPr/>
              <a:t>8/29/2013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A7C918AB-2E6F-4A70-9044-313194DCEED6}"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1539720"/>
            <a:ext cx="6324600" cy="13716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14299"/>
            <a:ext cx="1981200" cy="49171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15442"/>
            <a:ext cx="6705600" cy="4914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807" y="2169208"/>
            <a:ext cx="1600201" cy="123444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84AB6851-C7C3-4A28-B112-89A178534484}" type="datetimeFigureOut">
              <a:rPr lang="en-US" smtClean="0"/>
              <a:pPr/>
              <a:t>8/29/2013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A7C918AB-2E6F-4A70-9044-313194DCEED6}"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169208"/>
            <a:ext cx="6324600" cy="123444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89304"/>
            <a:ext cx="4038600" cy="330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89304"/>
            <a:ext cx="4038600" cy="330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1828"/>
            <a:ext cx="4040188" cy="47982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1"/>
            <a:ext cx="4040188" cy="2765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291828"/>
            <a:ext cx="4041775" cy="47982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28801"/>
            <a:ext cx="4041775" cy="2765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918AB-2E6F-4A70-9044-313194DCEED6}"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918AB-2E6F-4A70-9044-313194DCEED6}"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13189"/>
            <a:ext cx="8831802" cy="49171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13157"/>
            <a:ext cx="1981200" cy="4917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14300"/>
            <a:ext cx="6705600" cy="4914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228605"/>
            <a:ext cx="5867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1597914"/>
            <a:ext cx="1673352" cy="2112264"/>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A7C918AB-2E6F-4A70-9044-313194DCEED6}" type="slidenum">
              <a:rPr lang="en-US" smtClean="0"/>
              <a:pPr/>
              <a:t>‹#›</a:t>
            </a:fld>
            <a:endParaRPr lang="en-US"/>
          </a:p>
        </p:txBody>
      </p:sp>
      <p:sp>
        <p:nvSpPr>
          <p:cNvPr id="11" name="Title 10"/>
          <p:cNvSpPr>
            <a:spLocks noGrp="1"/>
          </p:cNvSpPr>
          <p:nvPr>
            <p:ph type="title"/>
          </p:nvPr>
        </p:nvSpPr>
        <p:spPr>
          <a:xfrm>
            <a:off x="7159752" y="342900"/>
            <a:ext cx="1675660" cy="1255014"/>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515618"/>
            <a:ext cx="8229600" cy="30563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4AB6851-C7C3-4A28-B112-89A178534484}" type="datetimeFigureOut">
              <a:rPr lang="en-US" smtClean="0"/>
              <a:pPr/>
              <a:t>8/29/2013</a:t>
            </a:fld>
            <a:endParaRPr lang="en-US"/>
          </a:p>
        </p:txBody>
      </p:sp>
      <p:sp>
        <p:nvSpPr>
          <p:cNvPr id="12" name="Slide Number Placeholder 11"/>
          <p:cNvSpPr>
            <a:spLocks noGrp="1"/>
          </p:cNvSpPr>
          <p:nvPr>
            <p:ph type="sldNum" sz="quarter" idx="15"/>
          </p:nvPr>
        </p:nvSpPr>
        <p:spPr/>
        <p:txBody>
          <a:bodyPr/>
          <a:lstStyle/>
          <a:p>
            <a:fld id="{A7C918AB-2E6F-4A70-9044-313194DCEED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13157"/>
            <a:ext cx="1981200" cy="4917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14300"/>
            <a:ext cx="6705600" cy="49149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1600200"/>
            <a:ext cx="1676400" cy="222885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
        <p:nvSpPr>
          <p:cNvPr id="10" name="Title 9"/>
          <p:cNvSpPr>
            <a:spLocks noGrp="1"/>
          </p:cNvSpPr>
          <p:nvPr>
            <p:ph type="title"/>
          </p:nvPr>
        </p:nvSpPr>
        <p:spPr>
          <a:xfrm>
            <a:off x="7162800" y="345186"/>
            <a:ext cx="1676400" cy="1255014"/>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10489"/>
            <a:ext cx="6705600" cy="49171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10489"/>
            <a:ext cx="1956046" cy="49171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05980"/>
            <a:ext cx="1676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A7C918AB-2E6F-4A70-9044-313194DCEED6}"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1"/>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1"/>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918AB-2E6F-4A70-9044-313194DCEED6}" type="slidenum">
              <a:rPr lang="en-US" smtClean="0"/>
              <a:pPr/>
              <a:t>‹#›</a:t>
            </a:fld>
            <a:endParaRPr lang="en-US"/>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2942082"/>
            <a:ext cx="9144000" cy="220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41322"/>
            <a:ext cx="9144000" cy="1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2526030"/>
            <a:ext cx="4114800" cy="84582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64" y="2525436"/>
            <a:ext cx="4085897" cy="530116"/>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54" y="3063440"/>
            <a:ext cx="4106917" cy="297821"/>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4" name="Slide Number Placeholder 13"/>
          <p:cNvSpPr>
            <a:spLocks noGrp="1"/>
          </p:cNvSpPr>
          <p:nvPr>
            <p:ph type="sldNum" sz="quarter" idx="11"/>
          </p:nvPr>
        </p:nvSpPr>
        <p:spPr/>
        <p:txBody>
          <a:bodyPr/>
          <a:lstStyle/>
          <a:p>
            <a:fld id="{A7C918AB-2E6F-4A70-9044-313194DCEED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2"/>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6"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2"/>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3"/>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918AB-2E6F-4A70-9044-313194DCEED6}" type="slidenum">
              <a:rPr lang="en-US" smtClean="0"/>
              <a:pPr/>
              <a:t>‹#›</a:t>
            </a:fld>
            <a:endParaRPr lang="en-US"/>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1515618"/>
            <a:ext cx="4023360" cy="30038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1515618"/>
            <a:ext cx="4023360" cy="30038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4AB6851-C7C3-4A28-B112-89A178534484}" type="datetimeFigureOut">
              <a:rPr lang="en-US" smtClean="0"/>
              <a:pPr/>
              <a:t>8/29/2013</a:t>
            </a:fld>
            <a:endParaRPr lang="en-US"/>
          </a:p>
        </p:txBody>
      </p:sp>
      <p:sp>
        <p:nvSpPr>
          <p:cNvPr id="12" name="Slide Number Placeholder 11"/>
          <p:cNvSpPr>
            <a:spLocks noGrp="1"/>
          </p:cNvSpPr>
          <p:nvPr>
            <p:ph type="sldNum" sz="quarter" idx="16"/>
          </p:nvPr>
        </p:nvSpPr>
        <p:spPr/>
        <p:txBody>
          <a:bodyPr/>
          <a:lstStyle/>
          <a:p>
            <a:fld id="{A7C918AB-2E6F-4A70-9044-313194DCEED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114550"/>
            <a:ext cx="4023360" cy="24071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112264"/>
            <a:ext cx="4023360" cy="24071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1515618"/>
            <a:ext cx="4023360" cy="528066"/>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1515618"/>
            <a:ext cx="4023360" cy="528066"/>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4AB6851-C7C3-4A28-B112-89A178534484}" type="datetimeFigureOut">
              <a:rPr lang="en-US" smtClean="0"/>
              <a:pPr/>
              <a:t>8/29/2013</a:t>
            </a:fld>
            <a:endParaRPr lang="en-US"/>
          </a:p>
        </p:txBody>
      </p:sp>
      <p:sp>
        <p:nvSpPr>
          <p:cNvPr id="12" name="Slide Number Placeholder 11"/>
          <p:cNvSpPr>
            <a:spLocks noGrp="1"/>
          </p:cNvSpPr>
          <p:nvPr>
            <p:ph type="sldNum" sz="quarter" idx="17"/>
          </p:nvPr>
        </p:nvSpPr>
        <p:spPr/>
        <p:txBody>
          <a:bodyPr/>
          <a:lstStyle/>
          <a:p>
            <a:fld id="{A7C918AB-2E6F-4A70-9044-313194DCEED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6" name="Slide Number Placeholder 15"/>
          <p:cNvSpPr>
            <a:spLocks noGrp="1"/>
          </p:cNvSpPr>
          <p:nvPr>
            <p:ph type="sldNum" sz="quarter" idx="11"/>
          </p:nvPr>
        </p:nvSpPr>
        <p:spPr/>
        <p:txBody>
          <a:bodyPr/>
          <a:lstStyle/>
          <a:p>
            <a:fld id="{A7C918AB-2E6F-4A70-9044-313194DCEED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Slide Number Placeholder 7"/>
          <p:cNvSpPr>
            <a:spLocks noGrp="1"/>
          </p:cNvSpPr>
          <p:nvPr>
            <p:ph type="sldNum" sz="quarter" idx="11"/>
          </p:nvPr>
        </p:nvSpPr>
        <p:spPr/>
        <p:txBody>
          <a:bodyPr/>
          <a:lstStyle/>
          <a:p>
            <a:fld id="{A7C918AB-2E6F-4A70-9044-313194DCEED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435894"/>
            <a:ext cx="6172200" cy="26331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4135374"/>
            <a:ext cx="5669280" cy="41148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4AB6851-C7C3-4A28-B112-89A178534484}" type="datetimeFigureOut">
              <a:rPr lang="en-US" smtClean="0"/>
              <a:pPr/>
              <a:t>8/29/2013</a:t>
            </a:fld>
            <a:endParaRPr lang="en-US"/>
          </a:p>
        </p:txBody>
      </p:sp>
      <p:sp>
        <p:nvSpPr>
          <p:cNvPr id="19" name="Slide Number Placeholder 18"/>
          <p:cNvSpPr>
            <a:spLocks noGrp="1"/>
          </p:cNvSpPr>
          <p:nvPr>
            <p:ph type="sldNum" sz="quarter" idx="16"/>
          </p:nvPr>
        </p:nvSpPr>
        <p:spPr/>
        <p:txBody>
          <a:bodyPr/>
          <a:lstStyle/>
          <a:p>
            <a:fld id="{A7C918AB-2E6F-4A70-9044-313194DCEED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1520195"/>
            <a:ext cx="5439582" cy="2447813"/>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4137660"/>
            <a:ext cx="5669280" cy="41148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731520"/>
            <a:ext cx="4114800" cy="52578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04887"/>
            <a:ext cx="3181350" cy="219075"/>
          </a:xfrm>
        </p:spPr>
        <p:txBody>
          <a:bodyPr/>
          <a:lstStyle/>
          <a:p>
            <a:fld id="{84AB6851-C7C3-4A28-B112-89A178534484}" type="datetimeFigureOut">
              <a:rPr lang="en-US" smtClean="0"/>
              <a:pPr/>
              <a:t>8/29/2013</a:t>
            </a:fld>
            <a:endParaRPr lang="en-US"/>
          </a:p>
        </p:txBody>
      </p:sp>
      <p:sp>
        <p:nvSpPr>
          <p:cNvPr id="14" name="Slide Number Placeholder 13"/>
          <p:cNvSpPr>
            <a:spLocks noGrp="1"/>
          </p:cNvSpPr>
          <p:nvPr>
            <p:ph type="sldNum" sz="quarter" idx="15"/>
          </p:nvPr>
        </p:nvSpPr>
        <p:spPr>
          <a:xfrm>
            <a:off x="4038600" y="4629150"/>
            <a:ext cx="1066800" cy="228600"/>
          </a:xfrm>
        </p:spPr>
        <p:txBody>
          <a:bodyPr/>
          <a:lstStyle/>
          <a:p>
            <a:fld id="{A7C918AB-2E6F-4A70-9044-313194DCEED6}" type="slidenum">
              <a:rPr lang="en-US" smtClean="0"/>
              <a:pPr/>
              <a:t>‹#›</a:t>
            </a:fld>
            <a:endParaRPr lang="en-US"/>
          </a:p>
        </p:txBody>
      </p:sp>
      <p:sp>
        <p:nvSpPr>
          <p:cNvPr id="15" name="Footer Placeholder 14"/>
          <p:cNvSpPr>
            <a:spLocks noGrp="1"/>
          </p:cNvSpPr>
          <p:nvPr>
            <p:ph type="ftr" sz="quarter" idx="16"/>
          </p:nvPr>
        </p:nvSpPr>
        <p:spPr>
          <a:xfrm>
            <a:off x="1447800" y="4864895"/>
            <a:ext cx="6248400" cy="219075"/>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001980"/>
            <a:ext cx="9144000" cy="414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514477"/>
            <a:ext cx="8229600" cy="30880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04887"/>
            <a:ext cx="3181350" cy="219075"/>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4AB6851-C7C3-4A28-B112-89A178534484}" type="datetimeFigureOut">
              <a:rPr lang="en-US" smtClean="0"/>
              <a:pPr/>
              <a:t>8/29/2013</a:t>
            </a:fld>
            <a:endParaRPr lang="en-US"/>
          </a:p>
        </p:txBody>
      </p:sp>
      <p:sp>
        <p:nvSpPr>
          <p:cNvPr id="5" name="Footer Placeholder 4"/>
          <p:cNvSpPr>
            <a:spLocks noGrp="1"/>
          </p:cNvSpPr>
          <p:nvPr>
            <p:ph type="ftr" sz="quarter" idx="3"/>
          </p:nvPr>
        </p:nvSpPr>
        <p:spPr>
          <a:xfrm>
            <a:off x="1447800" y="4864895"/>
            <a:ext cx="6248400" cy="219075"/>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4629150"/>
            <a:ext cx="1066800" cy="228600"/>
          </a:xfrm>
          <a:prstGeom prst="rect">
            <a:avLst/>
          </a:prstGeom>
          <a:ln>
            <a:noFill/>
          </a:ln>
        </p:spPr>
        <p:txBody>
          <a:bodyPr vert="horz" lIns="0" tIns="0" rIns="0" bIns="0" rtlCol="0" anchor="ctr">
            <a:normAutofit/>
          </a:bodyPr>
          <a:lstStyle>
            <a:lvl1pPr algn="ctr">
              <a:defRPr sz="1200" b="1">
                <a:solidFill>
                  <a:schemeClr val="tx1"/>
                </a:solidFill>
              </a:defRPr>
            </a:lvl1pPr>
          </a:lstStyle>
          <a:p>
            <a:fld id="{A7C918AB-2E6F-4A70-9044-313194DCEED6}" type="slidenum">
              <a:rPr lang="en-US" smtClean="0"/>
              <a:pPr/>
              <a:t>‹#›</a:t>
            </a:fld>
            <a:endParaRPr lang="en-US"/>
          </a:p>
        </p:txBody>
      </p:sp>
      <p:cxnSp>
        <p:nvCxnSpPr>
          <p:cNvPr id="10" name="Straight Connector 9"/>
          <p:cNvCxnSpPr/>
          <p:nvPr/>
        </p:nvCxnSpPr>
        <p:spPr>
          <a:xfrm>
            <a:off x="0" y="998578"/>
            <a:ext cx="9144000" cy="1191"/>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731520"/>
            <a:ext cx="4114800" cy="52578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226228"/>
            <a:ext cx="8831802" cy="37841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10" y="114306"/>
            <a:ext cx="8814047" cy="1009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266887"/>
            <a:ext cx="8381260" cy="790796"/>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10" y="1289303"/>
            <a:ext cx="8407893" cy="33055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4767263"/>
            <a:ext cx="2133600" cy="205740"/>
          </a:xfrm>
          <a:prstGeom prst="rect">
            <a:avLst/>
          </a:prstGeom>
        </p:spPr>
        <p:txBody>
          <a:bodyPr vert="horz" lIns="91440" tIns="45720" rIns="91440" bIns="45720" rtlCol="0" anchor="ctr"/>
          <a:lstStyle>
            <a:lvl1pPr algn="l">
              <a:defRPr sz="1100">
                <a:solidFill>
                  <a:schemeClr val="tx2"/>
                </a:solidFill>
              </a:defRPr>
            </a:lvl1pPr>
          </a:lstStyle>
          <a:p>
            <a:fld id="{84AB6851-C7C3-4A28-B112-89A178534484}" type="datetimeFigureOut">
              <a:rPr lang="en-US" smtClean="0"/>
              <a:pPr/>
              <a:t>8/29/2013</a:t>
            </a:fld>
            <a:endParaRPr lang="en-US"/>
          </a:p>
        </p:txBody>
      </p:sp>
      <p:sp>
        <p:nvSpPr>
          <p:cNvPr id="5" name="Footer Placeholder 4"/>
          <p:cNvSpPr>
            <a:spLocks noGrp="1"/>
          </p:cNvSpPr>
          <p:nvPr>
            <p:ph type="ftr" sz="quarter" idx="3"/>
          </p:nvPr>
        </p:nvSpPr>
        <p:spPr>
          <a:xfrm>
            <a:off x="3048000" y="4767263"/>
            <a:ext cx="3352800" cy="20574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4766310"/>
            <a:ext cx="582966" cy="205740"/>
          </a:xfrm>
          <a:prstGeom prst="rect">
            <a:avLst/>
          </a:prstGeom>
          <a:ln w="19050">
            <a:noFill/>
          </a:ln>
        </p:spPr>
        <p:txBody>
          <a:bodyPr vert="horz" lIns="91440" tIns="45720" rIns="91440" bIns="45720" rtlCol="0" anchor="ctr"/>
          <a:lstStyle>
            <a:lvl1pPr algn="ctr">
              <a:defRPr sz="1100">
                <a:solidFill>
                  <a:schemeClr val="tx2"/>
                </a:solidFill>
              </a:defRPr>
            </a:lvl1pPr>
          </a:lstStyle>
          <a:p>
            <a:fld id="{A7C918AB-2E6F-4A70-9044-313194DCEE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4AB6851-C7C3-4A28-B112-89A178534484}" type="datetimeFigureOut">
              <a:rPr lang="en-US" smtClean="0"/>
              <a:pPr/>
              <a:t>8/29/2013</a:t>
            </a:fld>
            <a:endParaRPr lang="en-US"/>
          </a:p>
        </p:txBody>
      </p:sp>
      <p:sp>
        <p:nvSpPr>
          <p:cNvPr id="5" name="Footer Placeholder 4"/>
          <p:cNvSpPr>
            <a:spLocks noGrp="1"/>
          </p:cNvSpPr>
          <p:nvPr>
            <p:ph type="ftr" sz="quarter" idx="3"/>
          </p:nvPr>
        </p:nvSpPr>
        <p:spPr>
          <a:xfrm>
            <a:off x="762004"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7C918AB-2E6F-4A70-9044-313194DCEED6}" type="slidenum">
              <a:rPr lang="en-US" smtClean="0"/>
              <a:pPr/>
              <a:t>‹#›</a:t>
            </a:fld>
            <a:endParaRPr lang="en-US"/>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4AB6851-C7C3-4A28-B112-89A178534484}" type="datetimeFigureOut">
              <a:rPr lang="en-US" smtClean="0"/>
              <a:pPr/>
              <a:t>8/29/2013</a:t>
            </a:fld>
            <a:endParaRPr 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7C918AB-2E6F-4A70-9044-313194DCEED6}" type="slidenum">
              <a:rPr lang="en-US" smtClean="0"/>
              <a:pPr/>
              <a:t>‹#›</a:t>
            </a:fld>
            <a:endParaRPr lang="en-US"/>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31" y="1047751"/>
            <a:ext cx="8229600" cy="838200"/>
          </a:xfrm>
        </p:spPr>
        <p:txBody>
          <a:bodyPr>
            <a:normAutofit/>
          </a:bodyPr>
          <a:lstStyle/>
          <a:p>
            <a:r>
              <a:rPr lang="en-GB" sz="1600" u="sng" dirty="0" smtClean="0"/>
              <a:t>Motivation</a:t>
            </a:r>
            <a:r>
              <a:rPr lang="en-GB" sz="1600" dirty="0" smtClean="0"/>
              <a:t>: </a:t>
            </a:r>
            <a:r>
              <a:rPr lang="en-GB" sz="1100" dirty="0" smtClean="0">
                <a:latin typeface="Berlin Sans FB Demi" pitchFamily="34" charset="0"/>
              </a:rPr>
              <a:t>This project is basically made for archiving the data of a computer shop. I hope it will make the work convenient for those who work in computer shops.</a:t>
            </a:r>
            <a:r>
              <a:rPr lang="en-GB" sz="1100" dirty="0" smtClean="0"/>
              <a:t/>
            </a:r>
            <a:br>
              <a:rPr lang="en-GB" sz="1100" dirty="0" smtClean="0"/>
            </a:br>
            <a:endParaRPr lang="en-GB" sz="1100" dirty="0"/>
          </a:p>
        </p:txBody>
      </p:sp>
      <p:sp>
        <p:nvSpPr>
          <p:cNvPr id="3" name="Title 1"/>
          <p:cNvSpPr txBox="1">
            <a:spLocks/>
          </p:cNvSpPr>
          <p:nvPr/>
        </p:nvSpPr>
        <p:spPr>
          <a:xfrm>
            <a:off x="609600" y="358379"/>
            <a:ext cx="8229600" cy="85725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2200" dirty="0" smtClean="0"/>
              <a:t>                                 </a:t>
            </a:r>
            <a:r>
              <a:rPr lang="en-GB" sz="2200" u="sng" dirty="0" smtClean="0">
                <a:solidFill>
                  <a:srgbClr val="7030A0"/>
                </a:solidFill>
              </a:rPr>
              <a:t>COMPUTER  SHOP  MANAGEMENT  SYSTEM</a:t>
            </a:r>
            <a:endParaRPr lang="en-GB" sz="1600" u="sng" dirty="0" smtClean="0">
              <a:solidFill>
                <a:srgbClr val="7030A0"/>
              </a:solidFill>
            </a:endParaRPr>
          </a:p>
          <a:p>
            <a:r>
              <a:rPr lang="en-GB" sz="1100" dirty="0" smtClean="0">
                <a:solidFill>
                  <a:srgbClr val="7030A0"/>
                </a:solidFill>
              </a:rPr>
              <a:t>                                                                                                          Created by : </a:t>
            </a:r>
            <a:r>
              <a:rPr lang="en-GB" sz="1100" dirty="0" err="1" smtClean="0">
                <a:solidFill>
                  <a:srgbClr val="7030A0"/>
                </a:solidFill>
              </a:rPr>
              <a:t>Rezwanur</a:t>
            </a:r>
            <a:r>
              <a:rPr lang="en-GB" sz="1100" dirty="0" smtClean="0">
                <a:solidFill>
                  <a:srgbClr val="7030A0"/>
                </a:solidFill>
              </a:rPr>
              <a:t> </a:t>
            </a:r>
            <a:r>
              <a:rPr lang="en-GB" sz="1100" dirty="0" err="1" smtClean="0">
                <a:solidFill>
                  <a:srgbClr val="7030A0"/>
                </a:solidFill>
              </a:rPr>
              <a:t>Rahman</a:t>
            </a:r>
            <a:r>
              <a:rPr lang="en-GB" sz="1100" dirty="0" smtClean="0">
                <a:solidFill>
                  <a:srgbClr val="7030A0"/>
                </a:solidFill>
              </a:rPr>
              <a:t> Khan</a:t>
            </a:r>
            <a:endParaRPr lang="en-GB" sz="1100" dirty="0">
              <a:solidFill>
                <a:srgbClr val="7030A0"/>
              </a:solidFill>
            </a:endParaRPr>
          </a:p>
        </p:txBody>
      </p:sp>
      <p:sp>
        <p:nvSpPr>
          <p:cNvPr id="5" name="Title 1"/>
          <p:cNvSpPr txBox="1">
            <a:spLocks/>
          </p:cNvSpPr>
          <p:nvPr/>
        </p:nvSpPr>
        <p:spPr>
          <a:xfrm>
            <a:off x="443501" y="1885950"/>
            <a:ext cx="8229600" cy="3048000"/>
          </a:xfrm>
          <a:prstGeom prst="rect">
            <a:avLst/>
          </a:prstGeom>
        </p:spPr>
        <p:txBody>
          <a:bodyPr vert="horz" rtlCol="0"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1600" dirty="0"/>
              <a:t> </a:t>
            </a:r>
            <a:r>
              <a:rPr lang="en-GB" sz="1600" dirty="0" smtClean="0"/>
              <a:t>                                                   </a:t>
            </a:r>
          </a:p>
          <a:p>
            <a:endParaRPr lang="en-GB" sz="1600" u="sng" dirty="0" smtClean="0"/>
          </a:p>
          <a:p>
            <a:r>
              <a:rPr lang="en-GB" sz="1600" dirty="0" smtClean="0"/>
              <a:t>                                                                                          </a:t>
            </a:r>
            <a:r>
              <a:rPr lang="en-GB" sz="2000" u="sng" dirty="0" smtClean="0">
                <a:solidFill>
                  <a:srgbClr val="7030A0"/>
                </a:solidFill>
              </a:rPr>
              <a:t>Case </a:t>
            </a:r>
            <a:r>
              <a:rPr lang="en-GB" sz="2000" u="sng" dirty="0">
                <a:solidFill>
                  <a:srgbClr val="7030A0"/>
                </a:solidFill>
              </a:rPr>
              <a:t>Study</a:t>
            </a:r>
            <a:endParaRPr lang="en-GB" sz="1600" u="sng" dirty="0">
              <a:solidFill>
                <a:srgbClr val="7030A0"/>
              </a:solidFill>
            </a:endParaRPr>
          </a:p>
          <a:p>
            <a:r>
              <a:rPr lang="en-GB" sz="1600" u="sng" dirty="0" smtClean="0">
                <a:latin typeface="Berlin Sans FB Demi" pitchFamily="34" charset="0"/>
              </a:rPr>
              <a:t>Input </a:t>
            </a:r>
            <a:r>
              <a:rPr lang="en-GB" sz="1600" dirty="0" smtClean="0">
                <a:latin typeface="Berlin Sans FB Demi" pitchFamily="34" charset="0"/>
              </a:rPr>
              <a:t>:</a:t>
            </a:r>
          </a:p>
          <a:p>
            <a:endParaRPr lang="en-GB" sz="1100" b="0" dirty="0" smtClean="0">
              <a:latin typeface="Berlin Sans FB Demi" pitchFamily="34" charset="0"/>
            </a:endParaRPr>
          </a:p>
          <a:p>
            <a:r>
              <a:rPr lang="en-GB" sz="1100" b="0" dirty="0" smtClean="0">
                <a:solidFill>
                  <a:schemeClr val="bg2">
                    <a:lumMod val="10000"/>
                  </a:schemeClr>
                </a:solidFill>
                <a:latin typeface="Berlin Sans FB Demi" pitchFamily="34" charset="0"/>
              </a:rPr>
              <a:t>1.File name</a:t>
            </a:r>
          </a:p>
          <a:p>
            <a:r>
              <a:rPr lang="en-GB" sz="1100" b="0" dirty="0">
                <a:solidFill>
                  <a:schemeClr val="bg2">
                    <a:lumMod val="10000"/>
                  </a:schemeClr>
                </a:solidFill>
                <a:latin typeface="Berlin Sans FB Demi" pitchFamily="34" charset="0"/>
              </a:rPr>
              <a:t>2</a:t>
            </a:r>
            <a:r>
              <a:rPr lang="en-GB" sz="1100" b="0" dirty="0" smtClean="0">
                <a:solidFill>
                  <a:schemeClr val="bg2">
                    <a:lumMod val="10000"/>
                  </a:schemeClr>
                </a:solidFill>
                <a:latin typeface="Berlin Sans FB Demi" pitchFamily="34" charset="0"/>
              </a:rPr>
              <a:t>.Product name</a:t>
            </a:r>
          </a:p>
          <a:p>
            <a:r>
              <a:rPr lang="en-GB" sz="1100" b="0" dirty="0">
                <a:solidFill>
                  <a:schemeClr val="bg2">
                    <a:lumMod val="10000"/>
                  </a:schemeClr>
                </a:solidFill>
                <a:latin typeface="Berlin Sans FB Demi" pitchFamily="34" charset="0"/>
              </a:rPr>
              <a:t>3</a:t>
            </a:r>
            <a:r>
              <a:rPr lang="en-GB" sz="1100" b="0" dirty="0" smtClean="0">
                <a:solidFill>
                  <a:schemeClr val="bg2">
                    <a:lumMod val="10000"/>
                  </a:schemeClr>
                </a:solidFill>
                <a:latin typeface="Berlin Sans FB Demi" pitchFamily="34" charset="0"/>
              </a:rPr>
              <a:t>.Price</a:t>
            </a:r>
          </a:p>
          <a:p>
            <a:r>
              <a:rPr lang="en-GB" sz="1100" b="0" dirty="0">
                <a:solidFill>
                  <a:schemeClr val="bg2">
                    <a:lumMod val="10000"/>
                  </a:schemeClr>
                </a:solidFill>
                <a:latin typeface="Berlin Sans FB Demi" pitchFamily="34" charset="0"/>
              </a:rPr>
              <a:t>4</a:t>
            </a:r>
            <a:r>
              <a:rPr lang="en-GB" sz="1100" b="0" dirty="0" smtClean="0">
                <a:solidFill>
                  <a:schemeClr val="bg2">
                    <a:lumMod val="10000"/>
                  </a:schemeClr>
                </a:solidFill>
                <a:latin typeface="Berlin Sans FB Demi" pitchFamily="34" charset="0"/>
              </a:rPr>
              <a:t>.Quantity</a:t>
            </a:r>
          </a:p>
          <a:p>
            <a:endParaRPr lang="en-GB" sz="1200" b="0" dirty="0" smtClean="0">
              <a:latin typeface="Berlin Sans FB Demi" pitchFamily="34" charset="0"/>
            </a:endParaRPr>
          </a:p>
          <a:p>
            <a:r>
              <a:rPr lang="en-GB" sz="1100" b="0" dirty="0" smtClean="0">
                <a:solidFill>
                  <a:schemeClr val="bg2">
                    <a:lumMod val="10000"/>
                  </a:schemeClr>
                </a:solidFill>
                <a:effectLst/>
                <a:latin typeface="Berlin Sans FB Demi" pitchFamily="34" charset="0"/>
              </a:rPr>
              <a:t>#File name: Inputs the file name from user to write data or to read  or show data  from the file.</a:t>
            </a:r>
            <a:endParaRPr lang="en-GB" sz="1100" b="0" dirty="0">
              <a:solidFill>
                <a:schemeClr val="bg2">
                  <a:lumMod val="10000"/>
                </a:schemeClr>
              </a:solidFill>
              <a:effectLst/>
              <a:latin typeface="Berlin Sans FB Demi" pitchFamily="34" charset="0"/>
            </a:endParaRPr>
          </a:p>
          <a:p>
            <a:r>
              <a:rPr lang="en-GB" sz="1100" b="0" dirty="0" smtClean="0">
                <a:solidFill>
                  <a:schemeClr val="bg2">
                    <a:lumMod val="10000"/>
                  </a:schemeClr>
                </a:solidFill>
                <a:effectLst/>
                <a:latin typeface="Berlin Sans FB Demi" pitchFamily="34" charset="0"/>
              </a:rPr>
              <a:t>#Product name: Inputs the product name from keyboard.</a:t>
            </a:r>
          </a:p>
          <a:p>
            <a:r>
              <a:rPr lang="en-GB" sz="1100" b="0" dirty="0" smtClean="0">
                <a:solidFill>
                  <a:schemeClr val="bg2">
                    <a:lumMod val="10000"/>
                  </a:schemeClr>
                </a:solidFill>
                <a:effectLst/>
                <a:latin typeface="Berlin Sans FB Demi" pitchFamily="34" charset="0"/>
              </a:rPr>
              <a:t>#Price</a:t>
            </a:r>
            <a:r>
              <a:rPr lang="en-GB" sz="1100" b="0" dirty="0">
                <a:solidFill>
                  <a:schemeClr val="bg2">
                    <a:lumMod val="10000"/>
                  </a:schemeClr>
                </a:solidFill>
                <a:effectLst/>
                <a:latin typeface="Berlin Sans FB Demi" pitchFamily="34" charset="0"/>
              </a:rPr>
              <a:t>: Inputs the product </a:t>
            </a:r>
            <a:r>
              <a:rPr lang="en-GB" sz="1100" b="0" dirty="0" err="1" smtClean="0">
                <a:solidFill>
                  <a:schemeClr val="bg2">
                    <a:lumMod val="10000"/>
                  </a:schemeClr>
                </a:solidFill>
                <a:effectLst/>
                <a:latin typeface="Berlin Sans FB Demi" pitchFamily="34" charset="0"/>
              </a:rPr>
              <a:t>pricefrom</a:t>
            </a:r>
            <a:r>
              <a:rPr lang="en-GB" sz="1100" b="0" dirty="0" smtClean="0">
                <a:solidFill>
                  <a:schemeClr val="bg2">
                    <a:lumMod val="10000"/>
                  </a:schemeClr>
                </a:solidFill>
                <a:effectLst/>
                <a:latin typeface="Berlin Sans FB Demi" pitchFamily="34" charset="0"/>
              </a:rPr>
              <a:t> </a:t>
            </a:r>
            <a:r>
              <a:rPr lang="en-GB" sz="1100" b="0" dirty="0">
                <a:solidFill>
                  <a:schemeClr val="bg2">
                    <a:lumMod val="10000"/>
                  </a:schemeClr>
                </a:solidFill>
                <a:effectLst/>
                <a:latin typeface="Berlin Sans FB Demi" pitchFamily="34" charset="0"/>
              </a:rPr>
              <a:t>keyboard.</a:t>
            </a:r>
          </a:p>
          <a:p>
            <a:r>
              <a:rPr lang="en-GB" sz="1100" b="0" dirty="0" smtClean="0">
                <a:solidFill>
                  <a:schemeClr val="bg2">
                    <a:lumMod val="10000"/>
                  </a:schemeClr>
                </a:solidFill>
                <a:effectLst/>
                <a:latin typeface="Berlin Sans FB Demi" pitchFamily="34" charset="0"/>
              </a:rPr>
              <a:t>#</a:t>
            </a:r>
            <a:r>
              <a:rPr lang="en-GB" sz="1100" b="0" dirty="0" err="1" smtClean="0">
                <a:solidFill>
                  <a:schemeClr val="bg2">
                    <a:lumMod val="10000"/>
                  </a:schemeClr>
                </a:solidFill>
                <a:effectLst/>
                <a:latin typeface="Berlin Sans FB Demi" pitchFamily="34" charset="0"/>
              </a:rPr>
              <a:t>Quntity</a:t>
            </a:r>
            <a:r>
              <a:rPr lang="en-GB" sz="1100" b="0" dirty="0">
                <a:solidFill>
                  <a:schemeClr val="bg2">
                    <a:lumMod val="10000"/>
                  </a:schemeClr>
                </a:solidFill>
                <a:effectLst/>
                <a:latin typeface="Berlin Sans FB Demi" pitchFamily="34" charset="0"/>
              </a:rPr>
              <a:t>: Inputs the product </a:t>
            </a:r>
            <a:r>
              <a:rPr lang="en-GB" sz="1100" b="0" dirty="0" err="1" smtClean="0">
                <a:solidFill>
                  <a:schemeClr val="bg2">
                    <a:lumMod val="10000"/>
                  </a:schemeClr>
                </a:solidFill>
                <a:effectLst/>
                <a:latin typeface="Berlin Sans FB Demi" pitchFamily="34" charset="0"/>
              </a:rPr>
              <a:t>quanitity</a:t>
            </a:r>
            <a:r>
              <a:rPr lang="en-GB" sz="1100" b="0" dirty="0" smtClean="0">
                <a:solidFill>
                  <a:schemeClr val="bg2">
                    <a:lumMod val="10000"/>
                  </a:schemeClr>
                </a:solidFill>
                <a:effectLst/>
                <a:latin typeface="Berlin Sans FB Demi" pitchFamily="34" charset="0"/>
              </a:rPr>
              <a:t> </a:t>
            </a:r>
            <a:r>
              <a:rPr lang="en-GB" sz="1100" b="0" dirty="0">
                <a:solidFill>
                  <a:schemeClr val="bg2">
                    <a:lumMod val="10000"/>
                  </a:schemeClr>
                </a:solidFill>
                <a:effectLst/>
                <a:latin typeface="Berlin Sans FB Demi" pitchFamily="34" charset="0"/>
              </a:rPr>
              <a:t>from keyboard.</a:t>
            </a:r>
          </a:p>
          <a:p>
            <a:endParaRPr lang="en-GB" sz="1200" b="0" dirty="0" smtClean="0"/>
          </a:p>
          <a:p>
            <a:r>
              <a:rPr lang="en-GB" sz="1700" dirty="0" smtClean="0"/>
              <a:t>                                                                 </a:t>
            </a:r>
          </a:p>
          <a:p>
            <a:endParaRPr lang="en-GB" sz="1200" b="0" dirty="0" smtClean="0"/>
          </a:p>
          <a:p>
            <a:endParaRPr lang="en-GB" sz="1400" b="0" dirty="0" smtClean="0"/>
          </a:p>
          <a:p>
            <a:endParaRPr lang="en-GB" sz="1600" u="sng" dirty="0"/>
          </a:p>
          <a:p>
            <a:endParaRPr lang="en-GB" sz="1600" u="sng" dirty="0" smtClean="0"/>
          </a:p>
          <a:p>
            <a:endParaRPr lang="en-GB" sz="1100" dirty="0"/>
          </a:p>
        </p:txBody>
      </p:sp>
    </p:spTree>
    <p:extLst>
      <p:ext uri="{BB962C8B-B14F-4D97-AF65-F5344CB8AC3E}">
        <p14:creationId xmlns:p14="http://schemas.microsoft.com/office/powerpoint/2010/main" val="156733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down)">
                                      <p:cBhvr>
                                        <p:cTn id="39" dur="580">
                                          <p:stCondLst>
                                            <p:cond delay="0"/>
                                          </p:stCondLst>
                                        </p:cTn>
                                        <p:tgtEl>
                                          <p:spTgt spid="5">
                                            <p:txEl>
                                              <p:pRg st="2" end="2"/>
                                            </p:txEl>
                                          </p:spTgt>
                                        </p:tgtEl>
                                      </p:cBhvr>
                                    </p:animEffect>
                                    <p:anim calcmode="lin" valueType="num">
                                      <p:cBhvr>
                                        <p:cTn id="40"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xEl>
                                              <p:pRg st="2" end="2"/>
                                            </p:txEl>
                                          </p:spTgt>
                                        </p:tgtEl>
                                      </p:cBhvr>
                                      <p:to x="100000" y="60000"/>
                                    </p:animScale>
                                    <p:animScale>
                                      <p:cBhvr>
                                        <p:cTn id="46" dur="166" decel="50000">
                                          <p:stCondLst>
                                            <p:cond delay="676"/>
                                          </p:stCondLst>
                                        </p:cTn>
                                        <p:tgtEl>
                                          <p:spTgt spid="5">
                                            <p:txEl>
                                              <p:pRg st="2" end="2"/>
                                            </p:txEl>
                                          </p:spTgt>
                                        </p:tgtEl>
                                      </p:cBhvr>
                                      <p:to x="100000" y="100000"/>
                                    </p:animScale>
                                    <p:animScale>
                                      <p:cBhvr>
                                        <p:cTn id="47" dur="26">
                                          <p:stCondLst>
                                            <p:cond delay="1312"/>
                                          </p:stCondLst>
                                        </p:cTn>
                                        <p:tgtEl>
                                          <p:spTgt spid="5">
                                            <p:txEl>
                                              <p:pRg st="2" end="2"/>
                                            </p:txEl>
                                          </p:spTgt>
                                        </p:tgtEl>
                                      </p:cBhvr>
                                      <p:to x="100000" y="80000"/>
                                    </p:animScale>
                                    <p:animScale>
                                      <p:cBhvr>
                                        <p:cTn id="48" dur="166" decel="50000">
                                          <p:stCondLst>
                                            <p:cond delay="1338"/>
                                          </p:stCondLst>
                                        </p:cTn>
                                        <p:tgtEl>
                                          <p:spTgt spid="5">
                                            <p:txEl>
                                              <p:pRg st="2" end="2"/>
                                            </p:txEl>
                                          </p:spTgt>
                                        </p:tgtEl>
                                      </p:cBhvr>
                                      <p:to x="100000" y="100000"/>
                                    </p:animScale>
                                    <p:animScale>
                                      <p:cBhvr>
                                        <p:cTn id="49" dur="26">
                                          <p:stCondLst>
                                            <p:cond delay="1642"/>
                                          </p:stCondLst>
                                        </p:cTn>
                                        <p:tgtEl>
                                          <p:spTgt spid="5">
                                            <p:txEl>
                                              <p:pRg st="2" end="2"/>
                                            </p:txEl>
                                          </p:spTgt>
                                        </p:tgtEl>
                                      </p:cBhvr>
                                      <p:to x="100000" y="90000"/>
                                    </p:animScale>
                                    <p:animScale>
                                      <p:cBhvr>
                                        <p:cTn id="50" dur="166" decel="50000">
                                          <p:stCondLst>
                                            <p:cond delay="1668"/>
                                          </p:stCondLst>
                                        </p:cTn>
                                        <p:tgtEl>
                                          <p:spTgt spid="5">
                                            <p:txEl>
                                              <p:pRg st="2" end="2"/>
                                            </p:txEl>
                                          </p:spTgt>
                                        </p:tgtEl>
                                      </p:cBhvr>
                                      <p:to x="100000" y="100000"/>
                                    </p:animScale>
                                    <p:animScale>
                                      <p:cBhvr>
                                        <p:cTn id="51" dur="26">
                                          <p:stCondLst>
                                            <p:cond delay="1808"/>
                                          </p:stCondLst>
                                        </p:cTn>
                                        <p:tgtEl>
                                          <p:spTgt spid="5">
                                            <p:txEl>
                                              <p:pRg st="2" end="2"/>
                                            </p:txEl>
                                          </p:spTgt>
                                        </p:tgtEl>
                                      </p:cBhvr>
                                      <p:to x="100000" y="95000"/>
                                    </p:animScale>
                                    <p:animScale>
                                      <p:cBhvr>
                                        <p:cTn id="52" dur="166" decel="50000">
                                          <p:stCondLst>
                                            <p:cond delay="1834"/>
                                          </p:stCondLst>
                                        </p:cTn>
                                        <p:tgtEl>
                                          <p:spTgt spid="5">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1000"/>
                                        <p:tgtEl>
                                          <p:spTgt spid="5">
                                            <p:txEl>
                                              <p:pRg st="3" end="3"/>
                                            </p:txEl>
                                          </p:spTgt>
                                        </p:tgtEl>
                                      </p:cBhvr>
                                    </p:animEffect>
                                    <p:anim calcmode="lin" valueType="num">
                                      <p:cBhvr>
                                        <p:cTn id="5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5" end="5"/>
                                            </p:txEl>
                                          </p:spTgt>
                                        </p:tgtEl>
                                        <p:attrNameLst>
                                          <p:attrName>style.visibility</p:attrName>
                                        </p:attrNameLst>
                                      </p:cBhvr>
                                      <p:to>
                                        <p:strVal val="visible"/>
                                      </p:to>
                                    </p:set>
                                    <p:animEffect transition="in" filter="fade">
                                      <p:cBhvr>
                                        <p:cTn id="62" dur="1000"/>
                                        <p:tgtEl>
                                          <p:spTgt spid="5">
                                            <p:txEl>
                                              <p:pRg st="5" end="5"/>
                                            </p:txEl>
                                          </p:spTgt>
                                        </p:tgtEl>
                                      </p:cBhvr>
                                    </p:animEffect>
                                    <p:anim calcmode="lin" valueType="num">
                                      <p:cBhvr>
                                        <p:cTn id="6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fade">
                                      <p:cBhvr>
                                        <p:cTn id="67" dur="1000"/>
                                        <p:tgtEl>
                                          <p:spTgt spid="5">
                                            <p:txEl>
                                              <p:pRg st="6" end="6"/>
                                            </p:txEl>
                                          </p:spTgt>
                                        </p:tgtEl>
                                      </p:cBhvr>
                                    </p:animEffect>
                                    <p:anim calcmode="lin" valueType="num">
                                      <p:cBhvr>
                                        <p:cTn id="6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1000"/>
                                        <p:tgtEl>
                                          <p:spTgt spid="5">
                                            <p:txEl>
                                              <p:pRg st="7" end="7"/>
                                            </p:txEl>
                                          </p:spTgt>
                                        </p:tgtEl>
                                      </p:cBhvr>
                                    </p:animEffect>
                                    <p:anim calcmode="lin" valueType="num">
                                      <p:cBhvr>
                                        <p:cTn id="7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animEffect transition="in" filter="fade">
                                      <p:cBhvr>
                                        <p:cTn id="77" dur="1000"/>
                                        <p:tgtEl>
                                          <p:spTgt spid="5">
                                            <p:txEl>
                                              <p:pRg st="8" end="8"/>
                                            </p:txEl>
                                          </p:spTgt>
                                        </p:tgtEl>
                                      </p:cBhvr>
                                    </p:animEffect>
                                    <p:anim calcmode="lin" valueType="num">
                                      <p:cBhvr>
                                        <p:cTn id="7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
                                            <p:txEl>
                                              <p:pRg st="10" end="10"/>
                                            </p:txEl>
                                          </p:spTgt>
                                        </p:tgtEl>
                                        <p:attrNameLst>
                                          <p:attrName>style.visibility</p:attrName>
                                        </p:attrNameLst>
                                      </p:cBhvr>
                                      <p:to>
                                        <p:strVal val="visible"/>
                                      </p:to>
                                    </p:set>
                                    <p:animEffect transition="in" filter="fade">
                                      <p:cBhvr>
                                        <p:cTn id="82" dur="1000"/>
                                        <p:tgtEl>
                                          <p:spTgt spid="5">
                                            <p:txEl>
                                              <p:pRg st="10" end="10"/>
                                            </p:txEl>
                                          </p:spTgt>
                                        </p:tgtEl>
                                      </p:cBhvr>
                                    </p:animEffect>
                                    <p:anim calcmode="lin" valueType="num">
                                      <p:cBhvr>
                                        <p:cTn id="8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
                                            <p:txEl>
                                              <p:pRg st="11" end="11"/>
                                            </p:txEl>
                                          </p:spTgt>
                                        </p:tgtEl>
                                        <p:attrNameLst>
                                          <p:attrName>style.visibility</p:attrName>
                                        </p:attrNameLst>
                                      </p:cBhvr>
                                      <p:to>
                                        <p:strVal val="visible"/>
                                      </p:to>
                                    </p:set>
                                    <p:animEffect transition="in" filter="fade">
                                      <p:cBhvr>
                                        <p:cTn id="87" dur="1000"/>
                                        <p:tgtEl>
                                          <p:spTgt spid="5">
                                            <p:txEl>
                                              <p:pRg st="11" end="11"/>
                                            </p:txEl>
                                          </p:spTgt>
                                        </p:tgtEl>
                                      </p:cBhvr>
                                    </p:animEffect>
                                    <p:anim calcmode="lin" valueType="num">
                                      <p:cBhvr>
                                        <p:cTn id="8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89"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
                                            <p:txEl>
                                              <p:pRg st="12" end="12"/>
                                            </p:txEl>
                                          </p:spTgt>
                                        </p:tgtEl>
                                        <p:attrNameLst>
                                          <p:attrName>style.visibility</p:attrName>
                                        </p:attrNameLst>
                                      </p:cBhvr>
                                      <p:to>
                                        <p:strVal val="visible"/>
                                      </p:to>
                                    </p:set>
                                    <p:animEffect transition="in" filter="fade">
                                      <p:cBhvr>
                                        <p:cTn id="92" dur="1000"/>
                                        <p:tgtEl>
                                          <p:spTgt spid="5">
                                            <p:txEl>
                                              <p:pRg st="12" end="12"/>
                                            </p:txEl>
                                          </p:spTgt>
                                        </p:tgtEl>
                                      </p:cBhvr>
                                    </p:animEffect>
                                    <p:anim calcmode="lin" valueType="num">
                                      <p:cBhvr>
                                        <p:cTn id="9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
                                            <p:txEl>
                                              <p:pRg st="13" end="13"/>
                                            </p:txEl>
                                          </p:spTgt>
                                        </p:tgtEl>
                                        <p:attrNameLst>
                                          <p:attrName>style.visibility</p:attrName>
                                        </p:attrNameLst>
                                      </p:cBhvr>
                                      <p:to>
                                        <p:strVal val="visible"/>
                                      </p:to>
                                    </p:set>
                                    <p:animEffect transition="in" filter="fade">
                                      <p:cBhvr>
                                        <p:cTn id="97" dur="1000"/>
                                        <p:tgtEl>
                                          <p:spTgt spid="5">
                                            <p:txEl>
                                              <p:pRg st="13" end="13"/>
                                            </p:txEl>
                                          </p:spTgt>
                                        </p:tgtEl>
                                      </p:cBhvr>
                                    </p:animEffect>
                                    <p:anim calcmode="lin" valueType="num">
                                      <p:cBhvr>
                                        <p:cTn id="98"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99"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47755"/>
            <a:ext cx="8229600" cy="2899171"/>
          </a:xfrm>
        </p:spPr>
        <p:txBody>
          <a:bodyPr>
            <a:normAutofit/>
          </a:bodyPr>
          <a:lstStyle/>
          <a:p>
            <a:r>
              <a:rPr lang="en-GB" sz="1600" u="sng" dirty="0" smtClean="0"/>
              <a:t>File</a:t>
            </a:r>
            <a:r>
              <a:rPr lang="en-GB" sz="1600" dirty="0" smtClean="0"/>
              <a:t>:</a:t>
            </a:r>
            <a:r>
              <a:rPr lang="en-GB" sz="1400" dirty="0" smtClean="0"/>
              <a:t> </a:t>
            </a:r>
            <a:r>
              <a:rPr lang="en-GB" sz="1100" dirty="0" smtClean="0">
                <a:latin typeface="Berlin Sans FB Demi" pitchFamily="34" charset="0"/>
              </a:rPr>
              <a:t>File  is being created in the followings sections of the program:</a:t>
            </a:r>
            <a:br>
              <a:rPr lang="en-GB" sz="1100" dirty="0" smtClean="0">
                <a:latin typeface="Berlin Sans FB Demi" pitchFamily="34" charset="0"/>
              </a:rPr>
            </a:br>
            <a:r>
              <a:rPr lang="en-GB" sz="1100" dirty="0">
                <a:latin typeface="Berlin Sans FB Demi" pitchFamily="34" charset="0"/>
              </a:rPr>
              <a:t> </a:t>
            </a:r>
            <a:r>
              <a:rPr lang="en-GB" sz="1100" dirty="0" smtClean="0">
                <a:latin typeface="Berlin Sans FB Demi" pitchFamily="34" charset="0"/>
              </a:rPr>
              <a:t>       </a:t>
            </a:r>
            <a:br>
              <a:rPr lang="en-GB" sz="1100" dirty="0" smtClean="0">
                <a:latin typeface="Berlin Sans FB Demi" pitchFamily="34" charset="0"/>
              </a:rPr>
            </a:br>
            <a:r>
              <a:rPr lang="en-GB" sz="1100" dirty="0" smtClean="0">
                <a:latin typeface="Berlin Sans FB Demi" pitchFamily="34" charset="0"/>
              </a:rPr>
              <a:t>1.In main function </a:t>
            </a:r>
            <a:br>
              <a:rPr lang="en-GB" sz="1100" dirty="0" smtClean="0">
                <a:latin typeface="Berlin Sans FB Demi" pitchFamily="34" charset="0"/>
              </a:rPr>
            </a:br>
            <a:r>
              <a:rPr lang="en-GB" sz="1100" dirty="0" smtClean="0">
                <a:latin typeface="Berlin Sans FB Demi" pitchFamily="34" charset="0"/>
              </a:rPr>
              <a:t>2.In sell a product function</a:t>
            </a:r>
            <a:br>
              <a:rPr lang="en-GB" sz="1100" dirty="0" smtClean="0">
                <a:latin typeface="Berlin Sans FB Demi" pitchFamily="34" charset="0"/>
              </a:rPr>
            </a:br>
            <a:r>
              <a:rPr lang="en-GB" sz="1100" dirty="0" smtClean="0">
                <a:latin typeface="Berlin Sans FB Demi" pitchFamily="34" charset="0"/>
              </a:rPr>
              <a:t>3.In view  product function</a:t>
            </a:r>
            <a:r>
              <a:rPr lang="en-GB" sz="1100" dirty="0">
                <a:latin typeface="Berlin Sans FB Demi" pitchFamily="34" charset="0"/>
              </a:rPr>
              <a:t/>
            </a:r>
            <a:br>
              <a:rPr lang="en-GB" sz="1100" dirty="0">
                <a:latin typeface="Berlin Sans FB Demi" pitchFamily="34" charset="0"/>
              </a:rPr>
            </a:br>
            <a:r>
              <a:rPr lang="en-GB" sz="1100" dirty="0" smtClean="0">
                <a:latin typeface="Berlin Sans FB Demi" pitchFamily="34" charset="0"/>
              </a:rPr>
              <a:t>4.In search, delete function</a:t>
            </a:r>
            <a:r>
              <a:rPr lang="en-GB" sz="1100" u="sng" dirty="0" smtClean="0"/>
              <a:t/>
            </a:r>
            <a:br>
              <a:rPr lang="en-GB" sz="1100" u="sng" dirty="0" smtClean="0"/>
            </a:br>
            <a:r>
              <a:rPr lang="en-GB" sz="1100" u="sng" dirty="0"/>
              <a:t/>
            </a:r>
            <a:br>
              <a:rPr lang="en-GB" sz="1100" u="sng" dirty="0"/>
            </a:br>
            <a:r>
              <a:rPr lang="en-GB" sz="1400" u="sng" dirty="0" smtClean="0"/>
              <a:t/>
            </a:r>
            <a:br>
              <a:rPr lang="en-GB" sz="1400" u="sng" dirty="0" smtClean="0"/>
            </a:br>
            <a:r>
              <a:rPr lang="en-GB" sz="1600" u="sng" dirty="0" smtClean="0"/>
              <a:t>Output</a:t>
            </a:r>
            <a:r>
              <a:rPr lang="en-GB" sz="1600" dirty="0" smtClean="0"/>
              <a:t>:</a:t>
            </a:r>
            <a:r>
              <a:rPr lang="en-GB" sz="1400" dirty="0" smtClean="0"/>
              <a:t> </a:t>
            </a:r>
            <a:r>
              <a:rPr lang="en-GB" sz="1100" dirty="0" smtClean="0">
                <a:latin typeface="Berlin Sans FB Demi" pitchFamily="34" charset="0"/>
              </a:rPr>
              <a:t>The program reads data from the created file and shows it in the console application. It also multiplies the price with the quantity and calculates the total amount. The following things are shown as output: </a:t>
            </a:r>
            <a:r>
              <a:rPr lang="en-GB" sz="1400" dirty="0" smtClean="0">
                <a:latin typeface="Berlin Sans FB Demi" pitchFamily="34" charset="0"/>
              </a:rPr>
              <a:t/>
            </a:r>
            <a:br>
              <a:rPr lang="en-GB" sz="1400" dirty="0" smtClean="0">
                <a:latin typeface="Berlin Sans FB Demi" pitchFamily="34" charset="0"/>
              </a:rPr>
            </a:br>
            <a:r>
              <a:rPr lang="en-GB" sz="1400" dirty="0" smtClean="0">
                <a:latin typeface="Berlin Sans FB Demi" pitchFamily="34" charset="0"/>
              </a:rPr>
              <a:t/>
            </a:r>
            <a:br>
              <a:rPr lang="en-GB" sz="1400" dirty="0" smtClean="0">
                <a:latin typeface="Berlin Sans FB Demi" pitchFamily="34" charset="0"/>
              </a:rPr>
            </a:br>
            <a:r>
              <a:rPr lang="en-GB" sz="1100" b="0" dirty="0" smtClean="0">
                <a:latin typeface="Berlin Sans FB Demi" pitchFamily="34" charset="0"/>
              </a:rPr>
              <a:t>1.Product name</a:t>
            </a:r>
            <a:br>
              <a:rPr lang="en-GB" sz="1100" b="0" dirty="0" smtClean="0">
                <a:latin typeface="Berlin Sans FB Demi" pitchFamily="34" charset="0"/>
              </a:rPr>
            </a:br>
            <a:r>
              <a:rPr lang="en-GB" sz="1100" b="0" dirty="0" smtClean="0">
                <a:latin typeface="Berlin Sans FB Demi" pitchFamily="34" charset="0"/>
              </a:rPr>
              <a:t>2.Product price</a:t>
            </a:r>
            <a:br>
              <a:rPr lang="en-GB" sz="1100" b="0" dirty="0" smtClean="0">
                <a:latin typeface="Berlin Sans FB Demi" pitchFamily="34" charset="0"/>
              </a:rPr>
            </a:br>
            <a:r>
              <a:rPr lang="en-GB" sz="1100" b="0" dirty="0" smtClean="0">
                <a:latin typeface="Berlin Sans FB Demi" pitchFamily="34" charset="0"/>
              </a:rPr>
              <a:t>3.Quantity</a:t>
            </a:r>
            <a:br>
              <a:rPr lang="en-GB" sz="1100" b="0" dirty="0" smtClean="0">
                <a:latin typeface="Berlin Sans FB Demi" pitchFamily="34" charset="0"/>
              </a:rPr>
            </a:br>
            <a:r>
              <a:rPr lang="en-GB" sz="1100" b="0" dirty="0" smtClean="0">
                <a:latin typeface="Berlin Sans FB Demi" pitchFamily="34" charset="0"/>
              </a:rPr>
              <a:t>4.Total amount</a:t>
            </a:r>
            <a:endParaRPr lang="en-GB" sz="1400" dirty="0">
              <a:latin typeface="Berlin Sans FB Demi" pitchFamily="34" charset="0"/>
            </a:endParaRPr>
          </a:p>
        </p:txBody>
      </p:sp>
    </p:spTree>
    <p:extLst>
      <p:ext uri="{BB962C8B-B14F-4D97-AF65-F5344CB8AC3E}">
        <p14:creationId xmlns:p14="http://schemas.microsoft.com/office/powerpoint/2010/main" val="314932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467100" y="209550"/>
            <a:ext cx="2590800" cy="838200"/>
          </a:xfrm>
          <a:prstGeom prst="roundRect">
            <a:avLst/>
          </a:prstGeom>
        </p:spPr>
        <p:style>
          <a:lnRef idx="1">
            <a:schemeClr val="accent6"/>
          </a:lnRef>
          <a:fillRef idx="3">
            <a:schemeClr val="accent6"/>
          </a:fillRef>
          <a:effectRef idx="2">
            <a:schemeClr val="accent6"/>
          </a:effectRef>
          <a:fontRef idx="minor">
            <a:schemeClr val="lt1"/>
          </a:fontRef>
        </p:style>
        <p:txBody>
          <a:bodyPr lIns="91430" tIns="45715" rIns="91430" bIns="45715"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Class Diagram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endParaRPr>
          </a:p>
        </p:txBody>
      </p:sp>
      <p:sp>
        <p:nvSpPr>
          <p:cNvPr id="8" name="Rectangle 7"/>
          <p:cNvSpPr/>
          <p:nvPr/>
        </p:nvSpPr>
        <p:spPr>
          <a:xfrm>
            <a:off x="2590804" y="1791342"/>
            <a:ext cx="1752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Berlin Sans FB Demi" pitchFamily="34" charset="0"/>
              </a:rPr>
              <a:t>Class store</a:t>
            </a:r>
            <a:endParaRPr lang="en-US" dirty="0">
              <a:latin typeface="Berlin Sans FB Demi" pitchFamily="34" charset="0"/>
            </a:endParaRPr>
          </a:p>
        </p:txBody>
      </p:sp>
      <p:sp>
        <p:nvSpPr>
          <p:cNvPr id="7" name="Rectangle 6"/>
          <p:cNvSpPr/>
          <p:nvPr/>
        </p:nvSpPr>
        <p:spPr>
          <a:xfrm>
            <a:off x="2590814" y="2190750"/>
            <a:ext cx="3855027" cy="2209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solidFill>
                  <a:schemeClr val="bg2">
                    <a:lumMod val="50000"/>
                  </a:schemeClr>
                </a:solidFill>
                <a:latin typeface="Berlin Sans FB Demi" pitchFamily="34" charset="0"/>
              </a:rPr>
              <a:t>public:</a:t>
            </a:r>
          </a:p>
          <a:p>
            <a:r>
              <a:rPr lang="en-US" sz="1200" dirty="0">
                <a:solidFill>
                  <a:schemeClr val="bg2">
                    <a:lumMod val="50000"/>
                  </a:schemeClr>
                </a:solidFill>
                <a:latin typeface="Berlin Sans FB Demi" pitchFamily="34" charset="0"/>
              </a:rPr>
              <a:t>      </a:t>
            </a:r>
            <a:r>
              <a:rPr lang="en-US" sz="1200" dirty="0" err="1">
                <a:solidFill>
                  <a:schemeClr val="bg2">
                    <a:lumMod val="50000"/>
                  </a:schemeClr>
                </a:solidFill>
                <a:latin typeface="Berlin Sans FB Demi" pitchFamily="34" charset="0"/>
              </a:rPr>
              <a:t>int</a:t>
            </a:r>
            <a:r>
              <a:rPr lang="en-US" sz="1200" dirty="0">
                <a:solidFill>
                  <a:schemeClr val="bg2">
                    <a:lumMod val="50000"/>
                  </a:schemeClr>
                </a:solidFill>
                <a:latin typeface="Berlin Sans FB Demi" pitchFamily="34" charset="0"/>
              </a:rPr>
              <a:t> quantity;</a:t>
            </a:r>
          </a:p>
          <a:p>
            <a:r>
              <a:rPr lang="en-US" sz="1200" dirty="0">
                <a:solidFill>
                  <a:schemeClr val="bg2">
                    <a:lumMod val="50000"/>
                  </a:schemeClr>
                </a:solidFill>
                <a:latin typeface="Berlin Sans FB Demi" pitchFamily="34" charset="0"/>
              </a:rPr>
              <a:t>      float price;</a:t>
            </a:r>
          </a:p>
          <a:p>
            <a:r>
              <a:rPr lang="en-US" sz="1200" dirty="0">
                <a:solidFill>
                  <a:schemeClr val="bg2">
                    <a:lumMod val="50000"/>
                  </a:schemeClr>
                </a:solidFill>
                <a:latin typeface="Berlin Sans FB Demi" pitchFamily="34" charset="0"/>
              </a:rPr>
              <a:t>      char item[50],</a:t>
            </a:r>
            <a:r>
              <a:rPr lang="en-US" sz="1200" dirty="0" err="1">
                <a:solidFill>
                  <a:schemeClr val="bg2">
                    <a:lumMod val="50000"/>
                  </a:schemeClr>
                </a:solidFill>
                <a:latin typeface="Berlin Sans FB Demi" pitchFamily="34" charset="0"/>
              </a:rPr>
              <a:t>ch</a:t>
            </a:r>
            <a:r>
              <a:rPr lang="en-US" sz="1200" dirty="0">
                <a:solidFill>
                  <a:schemeClr val="bg2">
                    <a:lumMod val="50000"/>
                  </a:schemeClr>
                </a:solidFill>
                <a:latin typeface="Berlin Sans FB Demi" pitchFamily="34" charset="0"/>
              </a:rPr>
              <a:t>;</a:t>
            </a:r>
          </a:p>
          <a:p>
            <a:endParaRPr lang="en-US" sz="1200" dirty="0">
              <a:solidFill>
                <a:schemeClr val="bg2">
                  <a:lumMod val="50000"/>
                </a:schemeClr>
              </a:solidFill>
              <a:latin typeface="Berlin Sans FB Demi" pitchFamily="34" charset="0"/>
            </a:endParaRPr>
          </a:p>
          <a:p>
            <a:r>
              <a:rPr lang="en-US" sz="1200" dirty="0" smtClean="0">
                <a:solidFill>
                  <a:schemeClr val="bg2">
                    <a:lumMod val="50000"/>
                  </a:schemeClr>
                </a:solidFill>
                <a:latin typeface="Berlin Sans FB Demi" pitchFamily="34" charset="0"/>
              </a:rPr>
              <a:t>public</a:t>
            </a:r>
            <a:r>
              <a:rPr lang="en-US" sz="1200" dirty="0">
                <a:solidFill>
                  <a:schemeClr val="bg2">
                    <a:lumMod val="50000"/>
                  </a:schemeClr>
                </a:solidFill>
                <a:latin typeface="Berlin Sans FB Demi" pitchFamily="34" charset="0"/>
              </a:rPr>
              <a:t>:</a:t>
            </a:r>
          </a:p>
          <a:p>
            <a:r>
              <a:rPr lang="en-US" sz="1200" dirty="0">
                <a:solidFill>
                  <a:schemeClr val="bg2">
                    <a:lumMod val="50000"/>
                  </a:schemeClr>
                </a:solidFill>
                <a:latin typeface="Berlin Sans FB Demi" pitchFamily="34" charset="0"/>
              </a:rPr>
              <a:t>       void </a:t>
            </a:r>
            <a:r>
              <a:rPr lang="en-US" sz="1200" dirty="0" err="1">
                <a:solidFill>
                  <a:schemeClr val="bg2">
                    <a:lumMod val="50000"/>
                  </a:schemeClr>
                </a:solidFill>
                <a:latin typeface="Berlin Sans FB Demi" pitchFamily="34" charset="0"/>
              </a:rPr>
              <a:t>add_new</a:t>
            </a:r>
            <a:r>
              <a:rPr lang="en-US" sz="1200" dirty="0">
                <a:solidFill>
                  <a:schemeClr val="bg2">
                    <a:lumMod val="50000"/>
                  </a:schemeClr>
                </a:solidFill>
                <a:latin typeface="Berlin Sans FB Demi" pitchFamily="34" charset="0"/>
              </a:rPr>
              <a:t>(char*);</a:t>
            </a:r>
          </a:p>
          <a:p>
            <a:r>
              <a:rPr lang="en-US" sz="1200" dirty="0">
                <a:solidFill>
                  <a:schemeClr val="bg2">
                    <a:lumMod val="50000"/>
                  </a:schemeClr>
                </a:solidFill>
                <a:latin typeface="Berlin Sans FB Demi" pitchFamily="34" charset="0"/>
              </a:rPr>
              <a:t>       void show(char*);</a:t>
            </a:r>
          </a:p>
          <a:p>
            <a:r>
              <a:rPr lang="en-US" sz="1200" dirty="0">
                <a:solidFill>
                  <a:schemeClr val="bg2">
                    <a:lumMod val="50000"/>
                  </a:schemeClr>
                </a:solidFill>
                <a:latin typeface="Berlin Sans FB Demi" pitchFamily="34" charset="0"/>
              </a:rPr>
              <a:t>       void </a:t>
            </a:r>
            <a:r>
              <a:rPr lang="en-US" sz="1200" dirty="0" err="1">
                <a:solidFill>
                  <a:schemeClr val="bg2">
                    <a:lumMod val="50000"/>
                  </a:schemeClr>
                </a:solidFill>
                <a:latin typeface="Berlin Sans FB Demi" pitchFamily="34" charset="0"/>
              </a:rPr>
              <a:t>del_item</a:t>
            </a:r>
            <a:r>
              <a:rPr lang="en-US" sz="1200" dirty="0">
                <a:solidFill>
                  <a:schemeClr val="bg2">
                    <a:lumMod val="50000"/>
                  </a:schemeClr>
                </a:solidFill>
                <a:latin typeface="Berlin Sans FB Demi" pitchFamily="34" charset="0"/>
              </a:rPr>
              <a:t>(char*);</a:t>
            </a:r>
          </a:p>
          <a:p>
            <a:r>
              <a:rPr lang="en-US" sz="1200" dirty="0">
                <a:solidFill>
                  <a:schemeClr val="bg2">
                    <a:lumMod val="50000"/>
                  </a:schemeClr>
                </a:solidFill>
                <a:latin typeface="Berlin Sans FB Demi" pitchFamily="34" charset="0"/>
              </a:rPr>
              <a:t>       void search(char*);</a:t>
            </a:r>
          </a:p>
        </p:txBody>
      </p:sp>
    </p:spTree>
    <p:extLst>
      <p:ext uri="{BB962C8B-B14F-4D97-AF65-F5344CB8AC3E}">
        <p14:creationId xmlns:p14="http://schemas.microsoft.com/office/powerpoint/2010/main" val="225860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rot="10800000" flipV="1">
            <a:off x="3875640" y="205087"/>
            <a:ext cx="1219200" cy="297882"/>
          </a:xfrm>
          <a:prstGeom prst="roundRect">
            <a:avLst/>
          </a:prstGeom>
        </p:spPr>
        <p:style>
          <a:lnRef idx="1">
            <a:schemeClr val="accent6"/>
          </a:lnRef>
          <a:fillRef idx="3">
            <a:schemeClr val="accent6"/>
          </a:fillRef>
          <a:effectRef idx="2">
            <a:schemeClr val="accent6"/>
          </a:effectRef>
          <a:fontRef idx="minor">
            <a:schemeClr val="lt1"/>
          </a:fontRef>
        </p:style>
        <p:txBody>
          <a:bodyPr lIns="91430" tIns="45715" rIns="91430" bIns="45715"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Start </a:t>
            </a:r>
          </a:p>
        </p:txBody>
      </p:sp>
      <p:cxnSp>
        <p:nvCxnSpPr>
          <p:cNvPr id="8" name="Straight Arrow Connector 7"/>
          <p:cNvCxnSpPr/>
          <p:nvPr/>
        </p:nvCxnSpPr>
        <p:spPr>
          <a:xfrm>
            <a:off x="4469731" y="519554"/>
            <a:ext cx="0" cy="2805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2933700" y="813748"/>
            <a:ext cx="3048000" cy="571500"/>
          </a:xfrm>
          <a:prstGeom prst="parallelogram">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200" b="1" dirty="0">
                <a:ln w="11430"/>
                <a:solidFill>
                  <a:schemeClr val="tx1">
                    <a:lumMod val="95000"/>
                    <a:lumOff val="5000"/>
                  </a:schemeClr>
                </a:solidFill>
                <a:effectLst>
                  <a:outerShdw blurRad="50800" dist="39000" dir="5460000" algn="tl">
                    <a:srgbClr val="000000">
                      <a:alpha val="38000"/>
                    </a:srgbClr>
                  </a:outerShdw>
                </a:effectLst>
              </a:rPr>
              <a:t>Please enter your file name.</a:t>
            </a:r>
          </a:p>
        </p:txBody>
      </p:sp>
      <p:cxnSp>
        <p:nvCxnSpPr>
          <p:cNvPr id="15" name="Straight Arrow Connector 14"/>
          <p:cNvCxnSpPr/>
          <p:nvPr/>
        </p:nvCxnSpPr>
        <p:spPr>
          <a:xfrm>
            <a:off x="3422073" y="209117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81777" y="1385248"/>
            <a:ext cx="6927" cy="3864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1448995" y="2397076"/>
            <a:ext cx="0" cy="4284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5412455" y="501113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819883" y="4857750"/>
            <a:ext cx="3193829" cy="285750"/>
          </a:xfrm>
          <a:prstGeom prst="roundRect">
            <a:avLst/>
          </a:prstGeom>
        </p:spPr>
        <p:style>
          <a:lnRef idx="0">
            <a:schemeClr val="accent1"/>
          </a:lnRef>
          <a:fillRef idx="3">
            <a:schemeClr val="accent1"/>
          </a:fillRef>
          <a:effectRef idx="3">
            <a:schemeClr val="accent1"/>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tx1">
                    <a:lumMod val="95000"/>
                    <a:lumOff val="5000"/>
                  </a:schemeClr>
                </a:solidFill>
                <a:effectLst>
                  <a:outerShdw blurRad="50800" dist="39000" dir="5460000" algn="tl">
                    <a:srgbClr val="000000">
                      <a:alpha val="38000"/>
                    </a:srgbClr>
                  </a:outerShdw>
                </a:effectLst>
                <a:latin typeface="Berlin Sans FB Demi" pitchFamily="34" charset="0"/>
              </a:rPr>
              <a:t>Go to slide2</a:t>
            </a:r>
            <a:endParaRPr lang="en-US" b="1" dirty="0">
              <a:ln w="11430"/>
              <a:solidFill>
                <a:schemeClr val="tx1">
                  <a:lumMod val="95000"/>
                  <a:lumOff val="5000"/>
                </a:schemeClr>
              </a:solidFill>
              <a:effectLst>
                <a:outerShdw blurRad="50800" dist="39000" dir="5460000" algn="tl">
                  <a:srgbClr val="000000">
                    <a:alpha val="38000"/>
                  </a:srgbClr>
                </a:outerShdw>
              </a:effectLst>
              <a:latin typeface="Berlin Sans FB Demi" pitchFamily="34" charset="0"/>
            </a:endParaRPr>
          </a:p>
        </p:txBody>
      </p:sp>
      <p:sp>
        <p:nvSpPr>
          <p:cNvPr id="21" name="Parallelogram 20"/>
          <p:cNvSpPr/>
          <p:nvPr/>
        </p:nvSpPr>
        <p:spPr>
          <a:xfrm>
            <a:off x="2680157" y="1997027"/>
            <a:ext cx="3294694" cy="800099"/>
          </a:xfrm>
          <a:prstGeom prst="parallelogram">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100" b="1" dirty="0">
                <a:ln w="11430"/>
                <a:solidFill>
                  <a:schemeClr val="tx1">
                    <a:lumMod val="95000"/>
                    <a:lumOff val="5000"/>
                  </a:schemeClr>
                </a:solidFill>
                <a:effectLst>
                  <a:outerShdw blurRad="50800" dist="39000" dir="5460000" algn="tl">
                    <a:srgbClr val="000000">
                      <a:alpha val="38000"/>
                    </a:srgbClr>
                  </a:outerShdw>
                </a:effectLst>
              </a:rPr>
              <a:t>Enter your choice: </a:t>
            </a:r>
          </a:p>
          <a:p>
            <a:pPr algn="ctr"/>
            <a:r>
              <a:rPr lang="en-US" sz="1100" b="1" dirty="0">
                <a:ln w="11430"/>
                <a:solidFill>
                  <a:schemeClr val="tx1">
                    <a:lumMod val="95000"/>
                    <a:lumOff val="5000"/>
                  </a:schemeClr>
                </a:solidFill>
                <a:effectLst>
                  <a:outerShdw blurRad="50800" dist="39000" dir="5460000" algn="tl">
                    <a:srgbClr val="000000">
                      <a:alpha val="38000"/>
                    </a:srgbClr>
                  </a:outerShdw>
                </a:effectLst>
              </a:rPr>
              <a:t>1.Sell, 2.Show,3.Delete,4.Search,5.Quit.</a:t>
            </a:r>
          </a:p>
        </p:txBody>
      </p:sp>
      <p:cxnSp>
        <p:nvCxnSpPr>
          <p:cNvPr id="22" name="Straight Connector 21"/>
          <p:cNvCxnSpPr>
            <a:stCxn id="21" idx="5"/>
          </p:cNvCxnSpPr>
          <p:nvPr/>
        </p:nvCxnSpPr>
        <p:spPr>
          <a:xfrm flipH="1">
            <a:off x="1439819" y="2397069"/>
            <a:ext cx="1340365"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5867400" y="2397069"/>
            <a:ext cx="1351907"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3352800"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7219308" y="2397069"/>
            <a:ext cx="0" cy="4210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a:off x="4452563"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5412455"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Rounded Rectangle 63"/>
          <p:cNvSpPr/>
          <p:nvPr/>
        </p:nvSpPr>
        <p:spPr>
          <a:xfrm>
            <a:off x="228683" y="2854267"/>
            <a:ext cx="2422271" cy="1622486"/>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a:p>
            <a:r>
              <a:rPr lang="en-US" sz="1050" b="1" dirty="0">
                <a:ln w="11430"/>
                <a:solidFill>
                  <a:schemeClr val="bg1"/>
                </a:solidFill>
                <a:effectLst>
                  <a:outerShdw blurRad="50800" dist="39000" dir="5460000" algn="tl">
                    <a:srgbClr val="000000">
                      <a:alpha val="38000"/>
                    </a:srgbClr>
                  </a:outerShdw>
                </a:effectLst>
              </a:rPr>
              <a:t>Case 1:</a:t>
            </a:r>
          </a:p>
          <a:p>
            <a:r>
              <a:rPr lang="en-US" sz="1050" b="1" dirty="0">
                <a:ln w="11430"/>
                <a:solidFill>
                  <a:schemeClr val="bg1"/>
                </a:solidFill>
                <a:effectLst>
                  <a:outerShdw blurRad="50800" dist="39000" dir="5460000" algn="tl">
                    <a:srgbClr val="000000">
                      <a:alpha val="38000"/>
                    </a:srgbClr>
                  </a:outerShdw>
                </a:effectLst>
              </a:rPr>
              <a:t>Function call: </a:t>
            </a:r>
            <a:r>
              <a:rPr lang="en-US" sz="1050" b="1" dirty="0" err="1">
                <a:ln w="11430"/>
                <a:solidFill>
                  <a:schemeClr val="bg1"/>
                </a:solidFill>
                <a:effectLst>
                  <a:outerShdw blurRad="50800" dist="39000" dir="5460000" algn="tl">
                    <a:srgbClr val="000000">
                      <a:alpha val="38000"/>
                    </a:srgbClr>
                  </a:outerShdw>
                </a:effectLst>
              </a:rPr>
              <a:t>obj.add_new</a:t>
            </a:r>
            <a:r>
              <a:rPr lang="en-US" sz="1050" b="1" dirty="0">
                <a:ln w="11430"/>
                <a:solidFill>
                  <a:schemeClr val="bg1"/>
                </a:solidFill>
                <a:effectLst>
                  <a:outerShdw blurRad="50800" dist="39000" dir="5460000" algn="tl">
                    <a:srgbClr val="000000">
                      <a:alpha val="38000"/>
                    </a:srgbClr>
                  </a:outerShdw>
                </a:effectLst>
              </a:rPr>
              <a:t>();</a:t>
            </a:r>
          </a:p>
          <a:p>
            <a:r>
              <a:rPr lang="en-US" sz="1050" b="1" dirty="0">
                <a:ln w="11430"/>
                <a:solidFill>
                  <a:schemeClr val="bg1"/>
                </a:solidFill>
                <a:effectLst>
                  <a:outerShdw blurRad="50800" dist="39000" dir="5460000" algn="tl">
                    <a:srgbClr val="000000">
                      <a:alpha val="38000"/>
                    </a:srgbClr>
                  </a:outerShdw>
                </a:effectLst>
              </a:rPr>
              <a:t>This </a:t>
            </a:r>
            <a:r>
              <a:rPr lang="en-US" sz="1050" b="1" dirty="0" err="1">
                <a:ln w="11430"/>
                <a:solidFill>
                  <a:schemeClr val="bg1"/>
                </a:solidFill>
                <a:effectLst>
                  <a:outerShdw blurRad="50800" dist="39000" dir="5460000" algn="tl">
                    <a:srgbClr val="000000">
                      <a:alpha val="38000"/>
                    </a:srgbClr>
                  </a:outerShdw>
                </a:effectLst>
              </a:rPr>
              <a:t>funtion</a:t>
            </a:r>
            <a:r>
              <a:rPr lang="en-US" sz="1050" b="1" dirty="0">
                <a:ln w="11430"/>
                <a:solidFill>
                  <a:schemeClr val="bg1"/>
                </a:solidFill>
                <a:effectLst>
                  <a:outerShdw blurRad="50800" dist="39000" dir="5460000" algn="tl">
                    <a:srgbClr val="000000">
                      <a:alpha val="38000"/>
                    </a:srgbClr>
                  </a:outerShdw>
                </a:effectLst>
              </a:rPr>
              <a:t> takes </a:t>
            </a:r>
            <a:r>
              <a:rPr lang="en-US" sz="1050" b="1" dirty="0" err="1">
                <a:ln w="11430"/>
                <a:solidFill>
                  <a:schemeClr val="bg1"/>
                </a:solidFill>
                <a:effectLst>
                  <a:outerShdw blurRad="50800" dist="39000" dir="5460000" algn="tl">
                    <a:srgbClr val="000000">
                      <a:alpha val="38000"/>
                    </a:srgbClr>
                  </a:outerShdw>
                </a:effectLst>
              </a:rPr>
              <a:t>name,price</a:t>
            </a:r>
            <a:r>
              <a:rPr lang="en-US" sz="1050" b="1" dirty="0">
                <a:ln w="11430"/>
                <a:solidFill>
                  <a:schemeClr val="bg1"/>
                </a:solidFill>
                <a:effectLst>
                  <a:outerShdw blurRad="50800" dist="39000" dir="5460000" algn="tl">
                    <a:srgbClr val="000000">
                      <a:alpha val="38000"/>
                    </a:srgbClr>
                  </a:outerShdw>
                </a:effectLst>
              </a:rPr>
              <a:t> and </a:t>
            </a:r>
            <a:r>
              <a:rPr lang="en-US" sz="1050" b="1" dirty="0" err="1">
                <a:ln w="11430"/>
                <a:solidFill>
                  <a:schemeClr val="bg1"/>
                </a:solidFill>
                <a:effectLst>
                  <a:outerShdw blurRad="50800" dist="39000" dir="5460000" algn="tl">
                    <a:srgbClr val="000000">
                      <a:alpha val="38000"/>
                    </a:srgbClr>
                  </a:outerShdw>
                </a:effectLst>
              </a:rPr>
              <a:t>quntity</a:t>
            </a:r>
            <a:r>
              <a:rPr lang="en-US" sz="1050" b="1" dirty="0">
                <a:ln w="11430"/>
                <a:solidFill>
                  <a:schemeClr val="bg1"/>
                </a:solidFill>
                <a:effectLst>
                  <a:outerShdw blurRad="50800" dist="39000" dir="5460000" algn="tl">
                    <a:srgbClr val="000000">
                      <a:alpha val="38000"/>
                    </a:srgbClr>
                  </a:outerShdw>
                </a:effectLst>
              </a:rPr>
              <a:t> as input and then writes it in the file.</a:t>
            </a:r>
          </a:p>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p:txBody>
      </p:sp>
      <p:sp>
        <p:nvSpPr>
          <p:cNvPr id="65" name="Rounded Rectangle 64"/>
          <p:cNvSpPr/>
          <p:nvPr/>
        </p:nvSpPr>
        <p:spPr>
          <a:xfrm>
            <a:off x="6013698" y="2876550"/>
            <a:ext cx="2520702" cy="1625470"/>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050" b="1" dirty="0" smtClean="0">
                <a:ln w="11430"/>
                <a:solidFill>
                  <a:schemeClr val="bg1"/>
                </a:solidFill>
                <a:effectLst>
                  <a:outerShdw blurRad="50800" dist="39000" dir="5460000" algn="tl">
                    <a:srgbClr val="000000">
                      <a:alpha val="38000"/>
                    </a:srgbClr>
                  </a:outerShdw>
                </a:effectLst>
              </a:rPr>
              <a:t>Case 2:</a:t>
            </a:r>
          </a:p>
          <a:p>
            <a:r>
              <a:rPr lang="en-US" sz="1050" b="1" dirty="0" smtClean="0">
                <a:ln w="11430"/>
                <a:solidFill>
                  <a:schemeClr val="bg1"/>
                </a:solidFill>
                <a:effectLst>
                  <a:outerShdw blurRad="50800" dist="39000" dir="5460000" algn="tl">
                    <a:srgbClr val="000000">
                      <a:alpha val="38000"/>
                    </a:srgbClr>
                  </a:outerShdw>
                </a:effectLst>
              </a:rPr>
              <a:t>Function call: </a:t>
            </a:r>
            <a:r>
              <a:rPr lang="en-US" sz="1050" b="1" dirty="0" err="1" smtClean="0">
                <a:ln w="11430"/>
                <a:solidFill>
                  <a:schemeClr val="bg1"/>
                </a:solidFill>
                <a:effectLst>
                  <a:outerShdw blurRad="50800" dist="39000" dir="5460000" algn="tl">
                    <a:srgbClr val="000000">
                      <a:alpha val="38000"/>
                    </a:srgbClr>
                  </a:outerShdw>
                </a:effectLst>
              </a:rPr>
              <a:t>obj.show</a:t>
            </a:r>
            <a:r>
              <a:rPr lang="en-US" sz="1050" b="1" dirty="0" smtClean="0">
                <a:ln w="11430"/>
                <a:solidFill>
                  <a:schemeClr val="bg1"/>
                </a:solidFill>
                <a:effectLst>
                  <a:outerShdw blurRad="50800" dist="39000" dir="5460000" algn="tl">
                    <a:srgbClr val="000000">
                      <a:alpha val="38000"/>
                    </a:srgbClr>
                  </a:outerShdw>
                </a:effectLst>
              </a:rPr>
              <a:t>();</a:t>
            </a:r>
          </a:p>
          <a:p>
            <a:r>
              <a:rPr lang="en-US" sz="1050" b="1" dirty="0" smtClean="0">
                <a:ln w="11430"/>
                <a:solidFill>
                  <a:schemeClr val="bg1"/>
                </a:solidFill>
                <a:effectLst>
                  <a:outerShdw blurRad="50800" dist="39000" dir="5460000" algn="tl">
                    <a:srgbClr val="000000">
                      <a:alpha val="38000"/>
                    </a:srgbClr>
                  </a:outerShdw>
                </a:effectLst>
              </a:rPr>
              <a:t>This function reads the entire file and then shows in it in the console screen.</a:t>
            </a:r>
          </a:p>
          <a:p>
            <a:endParaRPr lang="en-US" sz="1050" b="1"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73944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219700" y="30289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538844" y="3554988"/>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443626" y="650801"/>
            <a:ext cx="0" cy="456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8" name="Straight Arrow Connector 107"/>
          <p:cNvCxnSpPr/>
          <p:nvPr/>
        </p:nvCxnSpPr>
        <p:spPr>
          <a:xfrm>
            <a:off x="4343400" y="638175"/>
            <a:ext cx="0" cy="3794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Connector 3"/>
          <p:cNvCxnSpPr/>
          <p:nvPr/>
        </p:nvCxnSpPr>
        <p:spPr>
          <a:xfrm>
            <a:off x="3397321" y="2"/>
            <a:ext cx="0" cy="63817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4343400" y="7"/>
            <a:ext cx="0" cy="650803"/>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5334000" y="2"/>
            <a:ext cx="0" cy="638175"/>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H="1">
            <a:off x="1295413" y="650803"/>
            <a:ext cx="2101921" cy="2"/>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H="1">
            <a:off x="5324592" y="650803"/>
            <a:ext cx="2101921" cy="2"/>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a:off x="1300205" y="650810"/>
            <a:ext cx="0" cy="460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7" name="Rounded Rectangle 56"/>
          <p:cNvSpPr/>
          <p:nvPr/>
        </p:nvSpPr>
        <p:spPr>
          <a:xfrm>
            <a:off x="220038" y="1111473"/>
            <a:ext cx="2437544" cy="2241475"/>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100" b="1" dirty="0">
              <a:ln w="11430"/>
              <a:solidFill>
                <a:schemeClr val="bg1"/>
              </a:solidFill>
              <a:effectLst>
                <a:outerShdw blurRad="50800" dist="39000" dir="5460000" algn="tl">
                  <a:srgbClr val="000000">
                    <a:alpha val="38000"/>
                  </a:srgbClr>
                </a:outerShdw>
              </a:effectLst>
            </a:endParaRPr>
          </a:p>
          <a:p>
            <a:r>
              <a:rPr lang="en-US" sz="1100" b="1" dirty="0">
                <a:ln w="11430"/>
                <a:solidFill>
                  <a:schemeClr val="bg1"/>
                </a:solidFill>
                <a:effectLst>
                  <a:outerShdw blurRad="50800" dist="39000" dir="5460000" algn="tl">
                    <a:srgbClr val="000000">
                      <a:alpha val="38000"/>
                    </a:srgbClr>
                  </a:outerShdw>
                </a:effectLst>
              </a:rPr>
              <a:t>Case </a:t>
            </a:r>
            <a:r>
              <a:rPr lang="en-US" sz="1100" b="1" dirty="0" smtClean="0">
                <a:ln w="11430"/>
                <a:solidFill>
                  <a:schemeClr val="bg1"/>
                </a:solidFill>
                <a:effectLst>
                  <a:outerShdw blurRad="50800" dist="39000" dir="5460000" algn="tl">
                    <a:srgbClr val="000000">
                      <a:alpha val="38000"/>
                    </a:srgbClr>
                  </a:outerShdw>
                </a:effectLst>
              </a:rPr>
              <a:t>3:</a:t>
            </a:r>
            <a:endParaRPr lang="en-US" sz="1100" b="1" dirty="0">
              <a:ln w="11430"/>
              <a:solidFill>
                <a:schemeClr val="bg1"/>
              </a:solidFill>
              <a:effectLst>
                <a:outerShdw blurRad="50800" dist="39000" dir="5460000" algn="tl">
                  <a:srgbClr val="000000">
                    <a:alpha val="38000"/>
                  </a:srgbClr>
                </a:outerShdw>
              </a:effectLst>
            </a:endParaRPr>
          </a:p>
          <a:p>
            <a:r>
              <a:rPr lang="en-US" sz="1100" b="1" dirty="0">
                <a:ln w="11430"/>
                <a:solidFill>
                  <a:schemeClr val="bg1"/>
                </a:solidFill>
                <a:effectLst>
                  <a:outerShdw blurRad="50800" dist="39000" dir="5460000" algn="tl">
                    <a:srgbClr val="000000">
                      <a:alpha val="38000"/>
                    </a:srgbClr>
                  </a:outerShdw>
                </a:effectLst>
              </a:rPr>
              <a:t>Function call: </a:t>
            </a:r>
            <a:r>
              <a:rPr lang="en-US" sz="1100" b="1" dirty="0" err="1" smtClean="0">
                <a:ln w="11430"/>
                <a:solidFill>
                  <a:schemeClr val="bg1"/>
                </a:solidFill>
                <a:effectLst>
                  <a:outerShdw blurRad="50800" dist="39000" dir="5460000" algn="tl">
                    <a:srgbClr val="000000">
                      <a:alpha val="38000"/>
                    </a:srgbClr>
                  </a:outerShdw>
                </a:effectLst>
              </a:rPr>
              <a:t>obj.del_item</a:t>
            </a:r>
            <a:r>
              <a:rPr lang="en-US" sz="1100" b="1" dirty="0" smtClean="0">
                <a:ln w="11430"/>
                <a:solidFill>
                  <a:schemeClr val="bg1"/>
                </a:solidFill>
                <a:effectLst>
                  <a:outerShdw blurRad="50800" dist="39000" dir="5460000" algn="tl">
                    <a:srgbClr val="000000">
                      <a:alpha val="38000"/>
                    </a:srgbClr>
                  </a:outerShdw>
                </a:effectLst>
              </a:rPr>
              <a:t>();</a:t>
            </a:r>
          </a:p>
          <a:p>
            <a:r>
              <a:rPr lang="en-US" sz="1100" b="1" dirty="0" smtClean="0">
                <a:ln w="11430"/>
                <a:solidFill>
                  <a:schemeClr val="bg1"/>
                </a:solidFill>
                <a:effectLst>
                  <a:outerShdw blurRad="50800" dist="39000" dir="5460000" algn="tl">
                    <a:srgbClr val="000000">
                      <a:alpha val="38000"/>
                    </a:srgbClr>
                  </a:outerShdw>
                </a:effectLst>
              </a:rPr>
              <a:t>This function takes the delete string  as input and finds it in the file ,if it is found then the entire string is deleted from the file.</a:t>
            </a:r>
            <a:endParaRPr lang="en-US" sz="1100" b="1" dirty="0">
              <a:ln w="11430"/>
              <a:solidFill>
                <a:schemeClr val="bg1"/>
              </a:solidFill>
              <a:effectLst>
                <a:outerShdw blurRad="50800" dist="39000" dir="5460000" algn="tl">
                  <a:srgbClr val="000000">
                    <a:alpha val="38000"/>
                  </a:srgbClr>
                </a:outerShdw>
              </a:effectLst>
            </a:endParaRPr>
          </a:p>
          <a:p>
            <a:endParaRPr lang="en-US" sz="1100" b="1" dirty="0">
              <a:ln w="11430"/>
              <a:solidFill>
                <a:schemeClr val="bg1"/>
              </a:solidFill>
              <a:effectLst>
                <a:outerShdw blurRad="50800" dist="39000" dir="5460000" algn="tl">
                  <a:srgbClr val="000000">
                    <a:alpha val="38000"/>
                  </a:srgbClr>
                </a:outerShdw>
              </a:effectLst>
            </a:endParaRPr>
          </a:p>
          <a:p>
            <a:pPr algn="ctr"/>
            <a:endParaRPr lang="en-US" sz="1100" b="1" dirty="0">
              <a:ln w="11430"/>
              <a:solidFill>
                <a:schemeClr val="bg1"/>
              </a:solidFill>
              <a:effectLst>
                <a:outerShdw blurRad="50800" dist="39000" dir="5460000" algn="tl">
                  <a:srgbClr val="000000">
                    <a:alpha val="38000"/>
                  </a:srgbClr>
                </a:outerShdw>
              </a:effectLst>
            </a:endParaRPr>
          </a:p>
        </p:txBody>
      </p:sp>
      <p:sp>
        <p:nvSpPr>
          <p:cNvPr id="60" name="Rounded Rectangle 59"/>
          <p:cNvSpPr/>
          <p:nvPr/>
        </p:nvSpPr>
        <p:spPr>
          <a:xfrm>
            <a:off x="3155395" y="1017659"/>
            <a:ext cx="2422271" cy="2232195"/>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100" b="1" dirty="0">
              <a:ln w="11430"/>
              <a:solidFill>
                <a:schemeClr val="bg1"/>
              </a:solidFill>
              <a:effectLst>
                <a:outerShdw blurRad="50800" dist="39000" dir="5460000" algn="tl">
                  <a:srgbClr val="000000">
                    <a:alpha val="38000"/>
                  </a:srgbClr>
                </a:outerShdw>
              </a:effectLst>
            </a:endParaRPr>
          </a:p>
          <a:p>
            <a:endParaRPr lang="en-US" sz="1100" b="1" dirty="0" smtClean="0">
              <a:ln w="11430"/>
              <a:solidFill>
                <a:schemeClr val="bg1"/>
              </a:solidFill>
              <a:effectLst>
                <a:outerShdw blurRad="50800" dist="39000" dir="5460000" algn="tl">
                  <a:srgbClr val="000000">
                    <a:alpha val="38000"/>
                  </a:srgbClr>
                </a:outerShdw>
              </a:effectLst>
            </a:endParaRPr>
          </a:p>
          <a:p>
            <a:r>
              <a:rPr lang="en-US" sz="1100" b="1" dirty="0" smtClean="0">
                <a:ln w="11430"/>
                <a:solidFill>
                  <a:schemeClr val="bg1"/>
                </a:solidFill>
                <a:effectLst>
                  <a:outerShdw blurRad="50800" dist="39000" dir="5460000" algn="tl">
                    <a:srgbClr val="000000">
                      <a:alpha val="38000"/>
                    </a:srgbClr>
                  </a:outerShdw>
                </a:effectLst>
              </a:rPr>
              <a:t>Case 4:</a:t>
            </a:r>
            <a:endParaRPr lang="en-US" sz="1100" b="1" dirty="0">
              <a:ln w="11430"/>
              <a:solidFill>
                <a:schemeClr val="bg1"/>
              </a:solidFill>
              <a:effectLst>
                <a:outerShdw blurRad="50800" dist="39000" dir="5460000" algn="tl">
                  <a:srgbClr val="000000">
                    <a:alpha val="38000"/>
                  </a:srgbClr>
                </a:outerShdw>
              </a:effectLst>
            </a:endParaRPr>
          </a:p>
          <a:p>
            <a:r>
              <a:rPr lang="en-US" sz="1100" b="1" dirty="0">
                <a:ln w="11430"/>
                <a:solidFill>
                  <a:schemeClr val="bg1"/>
                </a:solidFill>
                <a:effectLst>
                  <a:outerShdw blurRad="50800" dist="39000" dir="5460000" algn="tl">
                    <a:srgbClr val="000000">
                      <a:alpha val="38000"/>
                    </a:srgbClr>
                  </a:outerShdw>
                </a:effectLst>
              </a:rPr>
              <a:t>Function call: </a:t>
            </a:r>
            <a:r>
              <a:rPr lang="en-US" sz="1100" b="1" dirty="0" err="1" smtClean="0">
                <a:ln w="11430"/>
                <a:solidFill>
                  <a:schemeClr val="bg1"/>
                </a:solidFill>
                <a:effectLst>
                  <a:outerShdw blurRad="50800" dist="39000" dir="5460000" algn="tl">
                    <a:srgbClr val="000000">
                      <a:alpha val="38000"/>
                    </a:srgbClr>
                  </a:outerShdw>
                </a:effectLst>
              </a:rPr>
              <a:t>obj.search</a:t>
            </a:r>
            <a:r>
              <a:rPr lang="en-US" sz="1100" b="1" dirty="0" smtClean="0">
                <a:ln w="11430"/>
                <a:solidFill>
                  <a:schemeClr val="bg1"/>
                </a:solidFill>
                <a:effectLst>
                  <a:outerShdw blurRad="50800" dist="39000" dir="5460000" algn="tl">
                    <a:srgbClr val="000000">
                      <a:alpha val="38000"/>
                    </a:srgbClr>
                  </a:outerShdw>
                </a:effectLst>
              </a:rPr>
              <a:t>();</a:t>
            </a:r>
          </a:p>
          <a:p>
            <a:r>
              <a:rPr lang="en-US" sz="1100" b="1" dirty="0">
                <a:ln w="11430"/>
                <a:solidFill>
                  <a:schemeClr val="bg1"/>
                </a:solidFill>
                <a:effectLst>
                  <a:outerShdw blurRad="50800" dist="39000" dir="5460000" algn="tl">
                    <a:srgbClr val="000000">
                      <a:alpha val="38000"/>
                    </a:srgbClr>
                  </a:outerShdw>
                </a:effectLst>
              </a:rPr>
              <a:t>This </a:t>
            </a:r>
            <a:r>
              <a:rPr lang="en-US" sz="1100" b="1" dirty="0" smtClean="0">
                <a:ln w="11430"/>
                <a:solidFill>
                  <a:schemeClr val="bg1"/>
                </a:solidFill>
                <a:effectLst>
                  <a:outerShdw blurRad="50800" dist="39000" dir="5460000" algn="tl">
                    <a:srgbClr val="000000">
                      <a:alpha val="38000"/>
                    </a:srgbClr>
                  </a:outerShdw>
                </a:effectLst>
              </a:rPr>
              <a:t>function </a:t>
            </a:r>
            <a:r>
              <a:rPr lang="en-US" sz="1100" b="1" dirty="0">
                <a:ln w="11430"/>
                <a:solidFill>
                  <a:schemeClr val="bg1"/>
                </a:solidFill>
                <a:effectLst>
                  <a:outerShdw blurRad="50800" dist="39000" dir="5460000" algn="tl">
                    <a:srgbClr val="000000">
                      <a:alpha val="38000"/>
                    </a:srgbClr>
                  </a:outerShdw>
                </a:effectLst>
              </a:rPr>
              <a:t>takes the </a:t>
            </a:r>
            <a:r>
              <a:rPr lang="en-US" sz="1100" b="1" dirty="0" smtClean="0">
                <a:ln w="11430"/>
                <a:solidFill>
                  <a:schemeClr val="bg1"/>
                </a:solidFill>
                <a:effectLst>
                  <a:outerShdw blurRad="50800" dist="39000" dir="5460000" algn="tl">
                    <a:srgbClr val="000000">
                      <a:alpha val="38000"/>
                    </a:srgbClr>
                  </a:outerShdw>
                </a:effectLst>
              </a:rPr>
              <a:t>search string as input </a:t>
            </a:r>
            <a:r>
              <a:rPr lang="en-US" sz="1100" b="1" dirty="0">
                <a:ln w="11430"/>
                <a:solidFill>
                  <a:schemeClr val="bg1"/>
                </a:solidFill>
                <a:effectLst>
                  <a:outerShdw blurRad="50800" dist="39000" dir="5460000" algn="tl">
                    <a:srgbClr val="000000">
                      <a:alpha val="38000"/>
                    </a:srgbClr>
                  </a:outerShdw>
                </a:effectLst>
              </a:rPr>
              <a:t>and finds it in the file ,if it is found then the </a:t>
            </a:r>
            <a:r>
              <a:rPr lang="en-US" sz="1100" b="1" dirty="0" smtClean="0">
                <a:ln w="11430"/>
                <a:solidFill>
                  <a:schemeClr val="bg1"/>
                </a:solidFill>
                <a:effectLst>
                  <a:outerShdw blurRad="50800" dist="39000" dir="5460000" algn="tl">
                    <a:srgbClr val="000000">
                      <a:alpha val="38000"/>
                    </a:srgbClr>
                  </a:outerShdw>
                </a:effectLst>
              </a:rPr>
              <a:t>entire string is shown.</a:t>
            </a:r>
            <a:endParaRPr lang="en-US" sz="1100" b="1" dirty="0">
              <a:ln w="11430"/>
              <a:solidFill>
                <a:schemeClr val="bg1"/>
              </a:solidFill>
              <a:effectLst>
                <a:outerShdw blurRad="50800" dist="39000" dir="5460000" algn="tl">
                  <a:srgbClr val="000000">
                    <a:alpha val="38000"/>
                  </a:srgbClr>
                </a:outerShdw>
              </a:effectLst>
            </a:endParaRPr>
          </a:p>
          <a:p>
            <a:endParaRPr lang="en-US" sz="1100" b="1" dirty="0">
              <a:ln w="11430"/>
              <a:solidFill>
                <a:schemeClr val="bg1"/>
              </a:solidFill>
              <a:effectLst>
                <a:outerShdw blurRad="50800" dist="39000" dir="5460000" algn="tl">
                  <a:srgbClr val="000000">
                    <a:alpha val="38000"/>
                  </a:srgbClr>
                </a:outerShdw>
              </a:effectLst>
            </a:endParaRPr>
          </a:p>
          <a:p>
            <a:r>
              <a:rPr lang="en-US" sz="1100" b="1" dirty="0" smtClean="0">
                <a:ln w="11430"/>
                <a:solidFill>
                  <a:schemeClr val="bg1"/>
                </a:solidFill>
                <a:effectLst>
                  <a:outerShdw blurRad="50800" dist="39000" dir="5460000" algn="tl">
                    <a:srgbClr val="000000">
                      <a:alpha val="38000"/>
                    </a:srgbClr>
                  </a:outerShdw>
                </a:effectLst>
              </a:rPr>
              <a:t> </a:t>
            </a:r>
            <a:endParaRPr lang="en-US" sz="1100" b="1" dirty="0">
              <a:ln w="11430"/>
              <a:solidFill>
                <a:schemeClr val="bg1"/>
              </a:solidFill>
              <a:effectLst>
                <a:outerShdw blurRad="50800" dist="39000" dir="5460000" algn="tl">
                  <a:srgbClr val="000000">
                    <a:alpha val="38000"/>
                  </a:srgbClr>
                </a:outerShdw>
              </a:effectLst>
            </a:endParaRPr>
          </a:p>
          <a:p>
            <a:endParaRPr lang="en-US" sz="1100" b="1" dirty="0">
              <a:ln w="11430"/>
              <a:solidFill>
                <a:schemeClr val="bg1"/>
              </a:solidFill>
              <a:effectLst>
                <a:outerShdw blurRad="50800" dist="39000" dir="5460000" algn="tl">
                  <a:srgbClr val="000000">
                    <a:alpha val="38000"/>
                  </a:srgbClr>
                </a:outerShdw>
              </a:effectLst>
            </a:endParaRPr>
          </a:p>
          <a:p>
            <a:pPr algn="ctr"/>
            <a:endParaRPr lang="en-US" sz="1100" b="1" dirty="0">
              <a:ln w="11430"/>
              <a:solidFill>
                <a:schemeClr val="bg1"/>
              </a:solidFill>
              <a:effectLst>
                <a:outerShdw blurRad="50800" dist="39000" dir="5460000" algn="tl">
                  <a:srgbClr val="000000">
                    <a:alpha val="38000"/>
                  </a:srgbClr>
                </a:outerShdw>
              </a:effectLst>
            </a:endParaRPr>
          </a:p>
        </p:txBody>
      </p:sp>
      <p:sp>
        <p:nvSpPr>
          <p:cNvPr id="61" name="Rounded Rectangle 60"/>
          <p:cNvSpPr/>
          <p:nvPr/>
        </p:nvSpPr>
        <p:spPr>
          <a:xfrm>
            <a:off x="6375542" y="1088120"/>
            <a:ext cx="2250068" cy="678873"/>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100" b="1" dirty="0">
              <a:ln w="11430"/>
              <a:solidFill>
                <a:schemeClr val="bg1"/>
              </a:solidFill>
              <a:effectLst>
                <a:outerShdw blurRad="50800" dist="39000" dir="5460000" algn="tl">
                  <a:srgbClr val="000000">
                    <a:alpha val="38000"/>
                  </a:srgbClr>
                </a:outerShdw>
              </a:effectLst>
            </a:endParaRPr>
          </a:p>
          <a:p>
            <a:endParaRPr lang="en-US" sz="1100" b="1" dirty="0" smtClean="0">
              <a:ln w="11430"/>
              <a:solidFill>
                <a:schemeClr val="bg1"/>
              </a:solidFill>
              <a:effectLst>
                <a:outerShdw blurRad="50800" dist="39000" dir="5460000" algn="tl">
                  <a:srgbClr val="000000">
                    <a:alpha val="38000"/>
                  </a:srgbClr>
                </a:outerShdw>
              </a:effectLst>
            </a:endParaRPr>
          </a:p>
          <a:p>
            <a:r>
              <a:rPr lang="en-US" sz="1100" b="1" dirty="0" smtClean="0">
                <a:ln w="11430"/>
                <a:solidFill>
                  <a:schemeClr val="bg1"/>
                </a:solidFill>
                <a:effectLst>
                  <a:outerShdw blurRad="50800" dist="39000" dir="5460000" algn="tl">
                    <a:srgbClr val="000000">
                      <a:alpha val="38000"/>
                    </a:srgbClr>
                  </a:outerShdw>
                </a:effectLst>
              </a:rPr>
              <a:t>Case 5:</a:t>
            </a:r>
            <a:endParaRPr lang="en-US" sz="1100" b="1" dirty="0">
              <a:ln w="11430"/>
              <a:solidFill>
                <a:schemeClr val="bg1"/>
              </a:solidFill>
              <a:effectLst>
                <a:outerShdw blurRad="50800" dist="39000" dir="5460000" algn="tl">
                  <a:srgbClr val="000000">
                    <a:alpha val="38000"/>
                  </a:srgbClr>
                </a:outerShdw>
              </a:effectLst>
            </a:endParaRPr>
          </a:p>
          <a:p>
            <a:r>
              <a:rPr lang="en-US" sz="1100" b="1" dirty="0" smtClean="0">
                <a:ln w="11430"/>
                <a:solidFill>
                  <a:schemeClr val="bg1"/>
                </a:solidFill>
                <a:effectLst>
                  <a:outerShdw blurRad="50800" dist="39000" dir="5460000" algn="tl">
                    <a:srgbClr val="000000">
                      <a:alpha val="38000"/>
                    </a:srgbClr>
                  </a:outerShdw>
                </a:effectLst>
              </a:rPr>
              <a:t>Quit.</a:t>
            </a:r>
            <a:endParaRPr lang="en-US" sz="1100" b="1" dirty="0">
              <a:ln w="11430"/>
              <a:solidFill>
                <a:schemeClr val="bg1"/>
              </a:solidFill>
              <a:effectLst>
                <a:outerShdw blurRad="50800" dist="39000" dir="5460000" algn="tl">
                  <a:srgbClr val="000000">
                    <a:alpha val="38000"/>
                  </a:srgbClr>
                </a:outerShdw>
              </a:effectLst>
            </a:endParaRPr>
          </a:p>
          <a:p>
            <a:endParaRPr lang="en-US" sz="1100" b="1" dirty="0">
              <a:ln w="11430"/>
              <a:solidFill>
                <a:schemeClr val="bg1"/>
              </a:solidFill>
              <a:effectLst>
                <a:outerShdw blurRad="50800" dist="39000" dir="5460000" algn="tl">
                  <a:srgbClr val="000000">
                    <a:alpha val="38000"/>
                  </a:srgbClr>
                </a:outerShdw>
              </a:effectLst>
            </a:endParaRPr>
          </a:p>
          <a:p>
            <a:pPr algn="ctr"/>
            <a:endParaRPr lang="en-US" sz="1100" b="1" dirty="0">
              <a:ln w="11430"/>
              <a:solidFill>
                <a:schemeClr val="bg1"/>
              </a:solidFill>
              <a:effectLst>
                <a:outerShdw blurRad="50800" dist="39000" dir="5460000" algn="tl">
                  <a:srgbClr val="000000">
                    <a:alpha val="38000"/>
                  </a:srgbClr>
                </a:outerShdw>
              </a:effectLst>
            </a:endParaRPr>
          </a:p>
        </p:txBody>
      </p:sp>
      <p:sp>
        <p:nvSpPr>
          <p:cNvPr id="68" name="Rounded Rectangle 67"/>
          <p:cNvSpPr/>
          <p:nvPr/>
        </p:nvSpPr>
        <p:spPr>
          <a:xfrm>
            <a:off x="3581400" y="4324350"/>
            <a:ext cx="1447800" cy="491836"/>
          </a:xfrm>
          <a:prstGeom prst="roundRect">
            <a:avLst/>
          </a:prstGeom>
        </p:spPr>
        <p:style>
          <a:lnRef idx="0">
            <a:schemeClr val="accent6"/>
          </a:lnRef>
          <a:fillRef idx="3">
            <a:schemeClr val="accent6"/>
          </a:fillRef>
          <a:effectRef idx="3">
            <a:schemeClr val="accent6"/>
          </a:effectRef>
          <a:fontRef idx="minor">
            <a:schemeClr val="lt1"/>
          </a:fontRef>
        </p:style>
        <p:txBody>
          <a:bodyPr lIns="91430" tIns="45715" rIns="91430" bIns="45715" rtlCol="0" anchor="ctr"/>
          <a:lstStyle/>
          <a:p>
            <a:pPr algn="ctr"/>
            <a:r>
              <a:rPr lang="en-US" sz="2000" dirty="0" smtClean="0">
                <a:solidFill>
                  <a:schemeClr val="bg1"/>
                </a:solidFill>
              </a:rPr>
              <a:t>End </a:t>
            </a:r>
            <a:endParaRPr lang="en-US" sz="2000" dirty="0">
              <a:solidFill>
                <a:schemeClr val="bg1"/>
              </a:solidFill>
            </a:endParaRPr>
          </a:p>
        </p:txBody>
      </p:sp>
      <p:cxnSp>
        <p:nvCxnSpPr>
          <p:cNvPr id="76" name="Straight Connector 75"/>
          <p:cNvCxnSpPr/>
          <p:nvPr/>
        </p:nvCxnSpPr>
        <p:spPr>
          <a:xfrm>
            <a:off x="1143000" y="3352948"/>
            <a:ext cx="0" cy="1217327"/>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7469315" y="1766998"/>
            <a:ext cx="31265" cy="2803277"/>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a:off x="4363091" y="3249852"/>
            <a:ext cx="0" cy="1074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Straight Arrow Connector 111"/>
          <p:cNvCxnSpPr>
            <a:endCxn id="68" idx="1"/>
          </p:cNvCxnSpPr>
          <p:nvPr/>
        </p:nvCxnSpPr>
        <p:spPr>
          <a:xfrm>
            <a:off x="1143000" y="4570268"/>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3" name="Straight Arrow Connector 112"/>
          <p:cNvCxnSpPr>
            <a:endCxn id="68" idx="3"/>
          </p:cNvCxnSpPr>
          <p:nvPr/>
        </p:nvCxnSpPr>
        <p:spPr>
          <a:xfrm flipH="1">
            <a:off x="5029200" y="4570268"/>
            <a:ext cx="24713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6970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4.xml><?xml version="1.0" encoding="utf-8"?>
<a:theme xmlns:a="http://schemas.openxmlformats.org/drawingml/2006/main" name="2_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426</TotalTime>
  <Words>307</Words>
  <Application>Microsoft Office PowerPoint</Application>
  <PresentationFormat>On-screen Show (16:9)</PresentationFormat>
  <Paragraphs>66</Paragraphs>
  <Slides>5</Slides>
  <Notes>1</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BlackTie</vt:lpstr>
      <vt:lpstr>Grid</vt:lpstr>
      <vt:lpstr>1_NewsPrint</vt:lpstr>
      <vt:lpstr>2_NewsPrint</vt:lpstr>
      <vt:lpstr>Motivation: This project is basically made for archiving the data of a computer shop. I hope it will make the work convenient for those who work in computer shops. </vt:lpstr>
      <vt:lpstr>File: File  is being created in the followings sections of the program:          1.In main function  2.In sell a product function 3.In view  product function 4.In search, delete function   Output: The program reads data from the created file and shows it in the console application. It also multiplies the price with the quantity and calculates the total amount. The following things are shown as output:   1.Product name 2.Product price 3.Quantity 4.Total amount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step :main function</dc:title>
  <dc:creator>MOHIP</dc:creator>
  <cp:lastModifiedBy>ismail - [2010]</cp:lastModifiedBy>
  <cp:revision>49</cp:revision>
  <dcterms:created xsi:type="dcterms:W3CDTF">2013-07-24T09:35:48Z</dcterms:created>
  <dcterms:modified xsi:type="dcterms:W3CDTF">2013-08-29T22:28:25Z</dcterms:modified>
</cp:coreProperties>
</file>