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452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517" r:id="rId15"/>
    <p:sldId id="518" r:id="rId16"/>
    <p:sldId id="519" r:id="rId17"/>
    <p:sldId id="520" r:id="rId18"/>
    <p:sldId id="521" r:id="rId19"/>
    <p:sldId id="522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33CC33"/>
    <a:srgbClr val="F7FBA3"/>
    <a:srgbClr val="DDDDDD"/>
    <a:srgbClr val="FFFF00"/>
    <a:srgbClr val="DD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60A51FF-C305-492B-997D-F04FDBC94E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0440B4-5B93-4A0A-BFEF-4B69331E50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B314C-798B-4F7A-AE81-A70E5BC5C56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5691A-A185-414F-8E2F-89CC7E1799D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E2224-FA8A-4914-AE82-FB9A2EDFEB9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44B1C-BC74-47FC-B352-D02CC433383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92B2B-10E1-42AD-8A14-AD3A2AB36B0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80A41-A765-4FCB-9277-036D198E7E6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40B4-5B93-4A0A-BFEF-4B69331E50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9860300-302F-4898-906F-A7687E8A8777}" type="slidenum">
              <a:rPr lang="en-US" sz="1400" b="1">
                <a:solidFill>
                  <a:srgbClr val="DD3300"/>
                </a:solidFill>
              </a:rPr>
              <a:pPr algn="r"/>
              <a:t>‹#›</a:t>
            </a:fld>
            <a:endParaRPr lang="en-US" sz="1400" b="1">
              <a:solidFill>
                <a:srgbClr val="DD3300"/>
              </a:solidFill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 b="1">
                <a:solidFill>
                  <a:srgbClr val="DD3300"/>
                </a:solidFill>
              </a:rPr>
              <a:t>UVa CS216 Spring 2006 - Lecture 10: Pointers</a:t>
            </a:r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>
            <a:off x="0" y="6350000"/>
            <a:ext cx="9144000" cy="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12700" y="6380163"/>
            <a:ext cx="9144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&amp;*%&amp;@#*!</a:t>
            </a: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990600" y="1295400"/>
            <a:ext cx="4267200" cy="44735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int f (void) {</a:t>
            </a:r>
          </a:p>
          <a:p>
            <a:r>
              <a:rPr lang="en-US" sz="2400"/>
              <a:t>  int s = 1;</a:t>
            </a:r>
          </a:p>
          <a:p>
            <a:r>
              <a:rPr lang="en-US" sz="2400"/>
              <a:t>  int t = 1;</a:t>
            </a:r>
          </a:p>
          <a:p>
            <a:r>
              <a:rPr lang="en-US" sz="2400"/>
              <a:t>  int *ps = &amp;s;</a:t>
            </a:r>
          </a:p>
          <a:p>
            <a:r>
              <a:rPr lang="en-US" sz="2400"/>
              <a:t>  int **pps = &amp;ps;</a:t>
            </a:r>
          </a:p>
          <a:p>
            <a:r>
              <a:rPr lang="en-US" sz="2400"/>
              <a:t>  int *pt = &amp;t;</a:t>
            </a:r>
          </a:p>
          <a:p>
            <a:endParaRPr lang="en-US" sz="2400"/>
          </a:p>
          <a:p>
            <a:r>
              <a:rPr lang="en-US" sz="2400"/>
              <a:t>  **pps = 2; </a:t>
            </a:r>
          </a:p>
          <a:p>
            <a:r>
              <a:rPr lang="en-US" sz="2400"/>
              <a:t>  pt = ps;</a:t>
            </a:r>
          </a:p>
          <a:p>
            <a:r>
              <a:rPr lang="en-US" sz="2400"/>
              <a:t>  *pt = 3;</a:t>
            </a:r>
          </a:p>
          <a:p>
            <a:r>
              <a:rPr lang="en-US" sz="2400"/>
              <a:t>  t = s;</a:t>
            </a:r>
          </a:p>
          <a:p>
            <a:r>
              <a:rPr lang="en-US" sz="2400"/>
              <a:t>}  </a:t>
            </a:r>
            <a:endParaRPr lang="en-US" sz="1800"/>
          </a:p>
        </p:txBody>
      </p:sp>
      <p:sp>
        <p:nvSpPr>
          <p:cNvPr id="702468" name="Text Box 4"/>
          <p:cNvSpPr txBox="1">
            <a:spLocks noChangeArrowheads="1"/>
          </p:cNvSpPr>
          <p:nvPr/>
        </p:nvSpPr>
        <p:spPr bwMode="auto">
          <a:xfrm>
            <a:off x="3201988" y="3505200"/>
            <a:ext cx="2878137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00CC"/>
                </a:solidFill>
              </a:rPr>
              <a:t>s == 1, t == 1</a:t>
            </a:r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3171825" y="3986213"/>
            <a:ext cx="2878138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00CC"/>
                </a:solidFill>
              </a:rPr>
              <a:t>s == 2, t == 1</a:t>
            </a:r>
          </a:p>
        </p:txBody>
      </p:sp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3065463" y="5181600"/>
            <a:ext cx="2878137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00CC"/>
                </a:solidFill>
              </a:rPr>
              <a:t>s == 3, t == 3</a:t>
            </a:r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3370263" y="4724400"/>
            <a:ext cx="2878137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00CC"/>
                </a:solidFill>
              </a:rPr>
              <a:t>s == 3, t ==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8" grpId="0"/>
      <p:bldP spid="702469" grpId="0"/>
      <p:bldP spid="702470" grpId="0"/>
      <p:bldP spid="7024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</a:t>
            </a: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s = s++;</a:t>
            </a:r>
            <a:r>
              <a:rPr lang="en-US"/>
              <a:t> do?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898525" y="2751138"/>
            <a:ext cx="7080250" cy="30162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It is undefined!</a:t>
            </a:r>
          </a:p>
          <a:p>
            <a:endParaRPr lang="en-US"/>
          </a:p>
          <a:p>
            <a:r>
              <a:rPr lang="en-US"/>
              <a:t>If your C programming contains</a:t>
            </a:r>
          </a:p>
          <a:p>
            <a:r>
              <a:rPr lang="en-US"/>
              <a:t>it, a correct interpretation of your</a:t>
            </a:r>
          </a:p>
          <a:p>
            <a:r>
              <a:rPr lang="en-US"/>
              <a:t>program could make </a:t>
            </a: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s = s</a:t>
            </a:r>
            <a:r>
              <a:rPr lang="en-US" baseline="-25000">
                <a:solidFill>
                  <a:schemeClr val="accent2"/>
                </a:solidFill>
                <a:latin typeface="Tahoma" pitchFamily="34" charset="0"/>
              </a:rPr>
              <a:t>pre</a:t>
            </a: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 + 1</a:t>
            </a:r>
            <a:r>
              <a:rPr lang="en-US"/>
              <a:t>,</a:t>
            </a:r>
          </a:p>
          <a:p>
            <a:r>
              <a:rPr lang="en-US">
                <a:solidFill>
                  <a:schemeClr val="accent2"/>
                </a:solidFill>
                <a:latin typeface="Tahoma" pitchFamily="34" charset="0"/>
              </a:rPr>
              <a:t>s = 37</a:t>
            </a:r>
            <a:r>
              <a:rPr lang="en-US"/>
              <a:t>, or blow up the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 in C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Java: only allow programs the compiler can prove are type safe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C: trust the programmer.  If she really wants to compare apples and oranges, let her.</a:t>
            </a:r>
          </a:p>
          <a:p>
            <a:pPr>
              <a:lnSpc>
                <a:spcPct val="90000"/>
              </a:lnSpc>
            </a:pPr>
            <a:r>
              <a:rPr lang="en-US"/>
              <a:t>Python: don’t trust the programmer or compiler – check everything at runtime.</a:t>
            </a:r>
          </a:p>
        </p:txBody>
      </p:sp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2133600" y="2452688"/>
            <a:ext cx="6477000" cy="7016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Exception: </a:t>
            </a:r>
            <a:r>
              <a:rPr lang="en-US" sz="2000" b="1"/>
              <a:t>run-time</a:t>
            </a:r>
            <a:r>
              <a:rPr lang="en-US" sz="2000"/>
              <a:t> type errors for downcasts and array element stores</a:t>
            </a:r>
            <a:r>
              <a:rPr lang="en-US" sz="1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</a:t>
            </a:r>
          </a:p>
        </p:txBody>
      </p:sp>
      <p:sp>
        <p:nvSpPr>
          <p:cNvPr id="713731" name="Text Box 3"/>
          <p:cNvSpPr txBox="1">
            <a:spLocks noChangeArrowheads="1"/>
          </p:cNvSpPr>
          <p:nvPr/>
        </p:nvSpPr>
        <p:spPr bwMode="auto">
          <a:xfrm>
            <a:off x="939800" y="1314450"/>
            <a:ext cx="4724400" cy="22891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latin typeface="Tahoma" pitchFamily="34" charset="0"/>
              </a:rPr>
              <a:t>int main (void) {</a:t>
            </a:r>
          </a:p>
          <a:p>
            <a:r>
              <a:rPr lang="en-US" sz="3600">
                <a:latin typeface="Tahoma" pitchFamily="34" charset="0"/>
              </a:rPr>
              <a:t>  char *s = (char *) 3;</a:t>
            </a:r>
          </a:p>
          <a:p>
            <a:r>
              <a:rPr lang="en-US" sz="3600">
                <a:latin typeface="Tahoma" pitchFamily="34" charset="0"/>
              </a:rPr>
              <a:t>  printf ("s: %s", s);</a:t>
            </a:r>
          </a:p>
          <a:p>
            <a:r>
              <a:rPr lang="en-US" sz="3600">
                <a:latin typeface="Tahoma" pitchFamily="34" charset="0"/>
              </a:rPr>
              <a:t>}</a:t>
            </a:r>
          </a:p>
        </p:txBody>
      </p:sp>
      <p:sp>
        <p:nvSpPr>
          <p:cNvPr id="713732" name="Text Box 4"/>
          <p:cNvSpPr txBox="1">
            <a:spLocks noChangeArrowheads="1"/>
          </p:cNvSpPr>
          <p:nvPr/>
        </p:nvSpPr>
        <p:spPr bwMode="auto">
          <a:xfrm>
            <a:off x="3413125" y="3846513"/>
            <a:ext cx="18415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1800"/>
          </a:p>
        </p:txBody>
      </p:sp>
      <p:sp>
        <p:nvSpPr>
          <p:cNvPr id="713733" name="Text Box 5"/>
          <p:cNvSpPr txBox="1">
            <a:spLocks noChangeArrowheads="1"/>
          </p:cNvSpPr>
          <p:nvPr/>
        </p:nvSpPr>
        <p:spPr bwMode="auto">
          <a:xfrm>
            <a:off x="4556125" y="4151313"/>
            <a:ext cx="18415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1800"/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5681663" y="5926138"/>
            <a:ext cx="2389187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Windows XP (SP 2)</a:t>
            </a:r>
          </a:p>
        </p:txBody>
      </p:sp>
      <p:pic>
        <p:nvPicPr>
          <p:cNvPr id="7137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25" y="3006725"/>
            <a:ext cx="4595813" cy="28956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Checking</a:t>
            </a:r>
          </a:p>
        </p:txBody>
      </p:sp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939800" y="1314450"/>
            <a:ext cx="4724400" cy="22891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latin typeface="Tahoma" pitchFamily="34" charset="0"/>
              </a:rPr>
              <a:t>int main (void) {</a:t>
            </a:r>
          </a:p>
          <a:p>
            <a:r>
              <a:rPr lang="en-US" sz="3600">
                <a:latin typeface="Tahoma" pitchFamily="34" charset="0"/>
              </a:rPr>
              <a:t>  char *s = (char *) 3;</a:t>
            </a:r>
          </a:p>
          <a:p>
            <a:r>
              <a:rPr lang="en-US" sz="3600">
                <a:latin typeface="Tahoma" pitchFamily="34" charset="0"/>
              </a:rPr>
              <a:t>  printf ("s: %s", s);</a:t>
            </a:r>
          </a:p>
          <a:p>
            <a:r>
              <a:rPr lang="en-US" sz="3600">
                <a:latin typeface="Tahoma" pitchFamily="34" charset="0"/>
              </a:rPr>
              <a:t>}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3413125" y="3846513"/>
            <a:ext cx="18415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1800"/>
          </a:p>
        </p:txBody>
      </p:sp>
      <p:sp>
        <p:nvSpPr>
          <p:cNvPr id="714757" name="Text Box 5"/>
          <p:cNvSpPr txBox="1">
            <a:spLocks noChangeArrowheads="1"/>
          </p:cNvSpPr>
          <p:nvPr/>
        </p:nvSpPr>
        <p:spPr bwMode="auto">
          <a:xfrm>
            <a:off x="4556125" y="4151313"/>
            <a:ext cx="18415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1800"/>
          </a:p>
        </p:txBody>
      </p:sp>
      <p:pic>
        <p:nvPicPr>
          <p:cNvPr id="7147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25" y="3749675"/>
            <a:ext cx="7081838" cy="1711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</p:pic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3827463" y="5483225"/>
            <a:ext cx="18700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Windows 2000</a:t>
            </a:r>
          </a:p>
        </p:txBody>
      </p:sp>
      <p:sp>
        <p:nvSpPr>
          <p:cNvPr id="714760" name="Rectangle 8"/>
          <p:cNvSpPr>
            <a:spLocks noChangeArrowheads="1"/>
          </p:cNvSpPr>
          <p:nvPr/>
        </p:nvSpPr>
        <p:spPr bwMode="auto">
          <a:xfrm>
            <a:off x="379413" y="5853113"/>
            <a:ext cx="8601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(earlier versions of Windows would just crash the whole machine)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9" grpId="0"/>
      <p:bldP spid="7147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2734CA3-E2BA-49B8-B355-98F3F0D32C4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	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Study Section 6.3 from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20C744E-2185-4DC4-BEAB-FA465FACE20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Study section 6.5 from the textbook</a:t>
            </a:r>
          </a:p>
          <a:p>
            <a:pPr eaLnBrk="1" hangingPunct="1"/>
            <a:r>
              <a:rPr lang="en-US" smtClean="0"/>
              <a:t>We studied section 6.6 Strings under one dimensional char arrays in ch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5693DF1-5232-463B-B74F-E9025AF54F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6.7 Dynamic Memory Allocation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400" smtClean="0"/>
              <a:t>Dynamically allocated memory is determined at </a:t>
            </a:r>
            <a:r>
              <a:rPr lang="en-US" sz="2400" i="1" smtClean="0"/>
              <a:t>runtime</a:t>
            </a:r>
            <a:endParaRPr lang="en-US" sz="2400" smtClean="0"/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A program may create as many or as few variables as required, offering greater flexibility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Dynamic allocation is often used to support data structures such as stacks, queues, linked lists and binary trees.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Dynamic memory is finite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Dynamically allocated memory may be freed during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2DD63A5-5C57-49A3-8D9B-55DA95FC53A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Memory Allocation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is allocated using the:</a:t>
            </a:r>
          </a:p>
          <a:p>
            <a:pPr lvl="1" eaLnBrk="1" hangingPunct="1"/>
            <a:r>
              <a:rPr lang="en-US" sz="2400" smtClean="0"/>
              <a:t>malloc function	(memory allocation)</a:t>
            </a:r>
          </a:p>
          <a:p>
            <a:pPr lvl="1" eaLnBrk="1" hangingPunct="1"/>
            <a:r>
              <a:rPr lang="en-US" sz="2400" smtClean="0"/>
              <a:t>calloc function 	(cleared memory allocation)</a:t>
            </a:r>
          </a:p>
          <a:p>
            <a:pPr eaLnBrk="1" hangingPunct="1"/>
            <a:r>
              <a:rPr lang="en-US" sz="2800" smtClean="0"/>
              <a:t>Memory is released using the:</a:t>
            </a:r>
          </a:p>
          <a:p>
            <a:pPr lvl="1" eaLnBrk="1" hangingPunct="1"/>
            <a:r>
              <a:rPr lang="en-US" sz="2400" smtClean="0"/>
              <a:t>free function</a:t>
            </a:r>
          </a:p>
          <a:p>
            <a:pPr eaLnBrk="1" hangingPunct="1"/>
            <a:r>
              <a:rPr lang="en-US" sz="2800" smtClean="0"/>
              <a:t>The size of memory requested by malloc or calloc can be changed  using the:</a:t>
            </a:r>
          </a:p>
          <a:p>
            <a:pPr lvl="1" eaLnBrk="1" hangingPunct="1"/>
            <a:r>
              <a:rPr lang="en-US" sz="2400" smtClean="0"/>
              <a:t>realloc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1C3EEAB-BC2E-4A45-BC09-3416FFA5800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pPr algn="ctr" eaLnBrk="1" hangingPunct="1"/>
            <a:r>
              <a:rPr lang="en-US" smtClean="0"/>
              <a:t>malloc and calloc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066800" y="1905000"/>
            <a:ext cx="7696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Both functions return a pointer to the newly allocated memory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If memory can not be allocated, the value returned will be a </a:t>
            </a:r>
            <a:r>
              <a:rPr lang="en-US" sz="2400" b="1"/>
              <a:t>NULL</a:t>
            </a:r>
            <a:r>
              <a:rPr lang="en-US" sz="2400"/>
              <a:t> value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The pointer returned by these functions is declared to be a </a:t>
            </a:r>
            <a:r>
              <a:rPr lang="en-US" sz="2400" b="1"/>
              <a:t>void pointer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A cast operator should be used with the returned pointer value to coerce it to the proper pointer type</a:t>
            </a:r>
            <a:r>
              <a:rPr lang="en-US" sz="2400" b="1"/>
              <a:t>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6FEF4EE-50BE-430B-9BC6-9C70109E03E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malloc and calloc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066800" y="1905000"/>
            <a:ext cx="7696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int n = 6, m = 4;</a:t>
            </a:r>
          </a:p>
          <a:p>
            <a:r>
              <a:rPr lang="en-US" sz="2400">
                <a:latin typeface="Times New Roman" pitchFamily="18" charset="0"/>
              </a:rPr>
              <a:t>double *x;</a:t>
            </a:r>
          </a:p>
          <a:p>
            <a:r>
              <a:rPr lang="en-US" sz="2400">
                <a:latin typeface="Times New Roman" pitchFamily="18" charset="0"/>
              </a:rPr>
              <a:t>int *p;</a:t>
            </a: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/*  Allocate memory for 6 doubles.  */</a:t>
            </a:r>
          </a:p>
          <a:p>
            <a:r>
              <a:rPr lang="en-US" sz="2400">
                <a:latin typeface="Times New Roman" pitchFamily="18" charset="0"/>
              </a:rPr>
              <a:t>x = (double *)malloc(n*sizeof(double));</a:t>
            </a: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/*  Allocate memory for 4 integers.  */</a:t>
            </a:r>
          </a:p>
          <a:p>
            <a:r>
              <a:rPr lang="en-US" sz="2400">
                <a:latin typeface="Times New Roman" pitchFamily="18" charset="0"/>
              </a:rPr>
              <a:t>p = (int *)calloc(m,sizeof(int));</a:t>
            </a: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2766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413125" y="3079750"/>
            <a:ext cx="3175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1628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6294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60960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55626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0292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4958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505200" y="2743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2766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413125" y="48323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45072" name="Rectangle 18"/>
          <p:cNvSpPr>
            <a:spLocks noChangeArrowheads="1"/>
          </p:cNvSpPr>
          <p:nvPr/>
        </p:nvSpPr>
        <p:spPr bwMode="auto">
          <a:xfrm>
            <a:off x="60960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3" name="Rectangle 19"/>
          <p:cNvSpPr>
            <a:spLocks noChangeArrowheads="1"/>
          </p:cNvSpPr>
          <p:nvPr/>
        </p:nvSpPr>
        <p:spPr bwMode="auto">
          <a:xfrm>
            <a:off x="55626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4" name="Rectangle 20"/>
          <p:cNvSpPr>
            <a:spLocks noChangeArrowheads="1"/>
          </p:cNvSpPr>
          <p:nvPr/>
        </p:nvSpPr>
        <p:spPr bwMode="auto">
          <a:xfrm>
            <a:off x="50292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5" name="Rectangle 21"/>
          <p:cNvSpPr>
            <a:spLocks noChangeArrowheads="1"/>
          </p:cNvSpPr>
          <p:nvPr/>
        </p:nvSpPr>
        <p:spPr bwMode="auto">
          <a:xfrm>
            <a:off x="44958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>
            <a:off x="3505200" y="4495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Rvalues and Lvalues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What does </a:t>
            </a:r>
            <a:r>
              <a:rPr lang="en-US" b="1"/>
              <a:t>=</a:t>
            </a:r>
            <a:r>
              <a:rPr lang="en-US"/>
              <a:t> really mean?</a:t>
            </a:r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1447800" y="2514600"/>
            <a:ext cx="2401888" cy="30162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 f (void) {</a:t>
            </a:r>
          </a:p>
          <a:p>
            <a:r>
              <a:rPr lang="en-US"/>
              <a:t>  int s = 1;</a:t>
            </a:r>
          </a:p>
          <a:p>
            <a:r>
              <a:rPr lang="en-US"/>
              <a:t>  int t = 1;</a:t>
            </a:r>
          </a:p>
          <a:p>
            <a:r>
              <a:rPr lang="en-US"/>
              <a:t>  t = s;</a:t>
            </a:r>
          </a:p>
          <a:p>
            <a:r>
              <a:rPr lang="en-US"/>
              <a:t>  t = 2;</a:t>
            </a:r>
          </a:p>
          <a:p>
            <a:r>
              <a:rPr lang="en-US"/>
              <a:t>}</a:t>
            </a:r>
          </a:p>
        </p:txBody>
      </p:sp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4267200" y="3200400"/>
            <a:ext cx="4533900" cy="14652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left side of = is an “lvalue”</a:t>
            </a:r>
          </a:p>
          <a:p>
            <a:r>
              <a:rPr lang="en-US" sz="1800"/>
              <a:t>   it evaluates to a location (address)!</a:t>
            </a:r>
          </a:p>
          <a:p>
            <a:r>
              <a:rPr lang="en-US" sz="1800"/>
              <a:t>right side of = is an “rvalue”</a:t>
            </a:r>
          </a:p>
          <a:p>
            <a:r>
              <a:rPr lang="en-US" sz="1800"/>
              <a:t>   it evaluates to a value</a:t>
            </a:r>
          </a:p>
          <a:p>
            <a:endParaRPr lang="en-US" sz="1800"/>
          </a:p>
        </p:txBody>
      </p:sp>
      <p:sp>
        <p:nvSpPr>
          <p:cNvPr id="703494" name="Rectangle 6"/>
          <p:cNvSpPr>
            <a:spLocks noChangeArrowheads="1"/>
          </p:cNvSpPr>
          <p:nvPr/>
        </p:nvSpPr>
        <p:spPr bwMode="auto">
          <a:xfrm>
            <a:off x="3886200" y="4578350"/>
            <a:ext cx="4572000" cy="1404938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/>
              <a:t>There is an implicit </a:t>
            </a:r>
            <a:r>
              <a:rPr lang="en-US" sz="2800" b="1"/>
              <a:t>*</a:t>
            </a:r>
            <a:r>
              <a:rPr lang="en-US" sz="2800"/>
              <a:t> when a variable is</a:t>
            </a:r>
          </a:p>
          <a:p>
            <a:pPr algn="ctr"/>
            <a:r>
              <a:rPr lang="en-US" sz="2800"/>
              <a:t>used as an rvalue!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in C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/>
              <a:t>Actual parameters are rvalues</a:t>
            </a: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1452563" y="2206625"/>
            <a:ext cx="4367212" cy="3743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void swap (int a, int b) {</a:t>
            </a:r>
          </a:p>
          <a:p>
            <a:r>
              <a:rPr lang="en-US" sz="2400"/>
              <a:t>   int tmp = b; b = a; a = tmp;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/>
              <a:t>int main (void) {</a:t>
            </a:r>
          </a:p>
          <a:p>
            <a:r>
              <a:rPr lang="en-US" sz="2400"/>
              <a:t>   int i = 3;</a:t>
            </a:r>
          </a:p>
          <a:p>
            <a:r>
              <a:rPr lang="en-US" sz="2400"/>
              <a:t>   int j = 4;</a:t>
            </a:r>
          </a:p>
          <a:p>
            <a:r>
              <a:rPr lang="en-US" sz="2400"/>
              <a:t>   swap (i, j);</a:t>
            </a:r>
          </a:p>
          <a:p>
            <a:r>
              <a:rPr lang="en-US" sz="2400"/>
              <a:t>   …  </a:t>
            </a:r>
          </a:p>
          <a:p>
            <a:r>
              <a:rPr lang="en-US" sz="2400"/>
              <a:t>}</a:t>
            </a:r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462338" y="5197475"/>
            <a:ext cx="4579937" cy="6413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The value of i (3) is passed, not its location!</a:t>
            </a:r>
          </a:p>
          <a:p>
            <a:pPr algn="ctr"/>
            <a:r>
              <a:rPr lang="en-US" sz="1800"/>
              <a:t>swap does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in C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722313" y="1489075"/>
            <a:ext cx="5776912" cy="3743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void swap (int *a, int *b) {</a:t>
            </a:r>
          </a:p>
          <a:p>
            <a:r>
              <a:rPr lang="en-US" sz="2400"/>
              <a:t>   int tmp = *b; *b = *a; *a = tmp;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/>
              <a:t>int main (void) {</a:t>
            </a:r>
          </a:p>
          <a:p>
            <a:r>
              <a:rPr lang="en-US" sz="2400"/>
              <a:t>   int i = 3;</a:t>
            </a:r>
          </a:p>
          <a:p>
            <a:r>
              <a:rPr lang="en-US" sz="2400"/>
              <a:t>   int j = 4;</a:t>
            </a:r>
          </a:p>
          <a:p>
            <a:r>
              <a:rPr lang="en-US" sz="2400"/>
              <a:t>   swap (&amp;i, &amp;j);</a:t>
            </a:r>
          </a:p>
          <a:p>
            <a:r>
              <a:rPr lang="en-US" sz="2400"/>
              <a:t>   …  </a:t>
            </a:r>
          </a:p>
          <a:p>
            <a:r>
              <a:rPr lang="en-US" sz="2400"/>
              <a:t>}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3041650" y="4467225"/>
            <a:ext cx="60134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The value of &amp;i is passed, which is the address of i</a:t>
            </a: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282575" y="5475288"/>
            <a:ext cx="8404225" cy="611187"/>
          </a:xfrm>
          <a:prstGeom prst="rect">
            <a:avLst/>
          </a:prstGeom>
          <a:noFill/>
          <a:ln w="317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Is it possible to define swap in Python?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0" grpId="0"/>
      <p:bldP spid="7055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Beware!</a:t>
            </a:r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244475" y="990600"/>
            <a:ext cx="4452938" cy="531018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Tahoma" pitchFamily="34" charset="0"/>
              </a:rPr>
              <a:t>int *value (void)</a:t>
            </a:r>
          </a:p>
          <a:p>
            <a:r>
              <a:rPr lang="en-US" sz="1800">
                <a:latin typeface="Tahoma" pitchFamily="34" charset="0"/>
              </a:rPr>
              <a:t>{</a:t>
            </a:r>
          </a:p>
          <a:p>
            <a:r>
              <a:rPr lang="en-US" sz="1800">
                <a:latin typeface="Tahoma" pitchFamily="34" charset="0"/>
              </a:rPr>
              <a:t>  int i = 3;</a:t>
            </a:r>
          </a:p>
          <a:p>
            <a:r>
              <a:rPr lang="en-US" sz="1800">
                <a:latin typeface="Tahoma" pitchFamily="34" charset="0"/>
              </a:rPr>
              <a:t>  return &amp;i;</a:t>
            </a:r>
          </a:p>
          <a:p>
            <a:r>
              <a:rPr lang="en-US" sz="1800">
                <a:latin typeface="Tahoma" pitchFamily="34" charset="0"/>
              </a:rPr>
              <a:t>}</a:t>
            </a:r>
          </a:p>
          <a:p>
            <a:endParaRPr lang="en-US" sz="1800">
              <a:latin typeface="Tahoma" pitchFamily="34" charset="0"/>
            </a:endParaRPr>
          </a:p>
          <a:p>
            <a:r>
              <a:rPr lang="en-US" sz="1800">
                <a:latin typeface="Tahoma" pitchFamily="34" charset="0"/>
              </a:rPr>
              <a:t>void callme (void)</a:t>
            </a:r>
          </a:p>
          <a:p>
            <a:r>
              <a:rPr lang="en-US" sz="1800">
                <a:latin typeface="Tahoma" pitchFamily="34" charset="0"/>
              </a:rPr>
              <a:t>{</a:t>
            </a:r>
          </a:p>
          <a:p>
            <a:r>
              <a:rPr lang="en-US" sz="1800">
                <a:latin typeface="Tahoma" pitchFamily="34" charset="0"/>
              </a:rPr>
              <a:t>  int x = 35;</a:t>
            </a:r>
          </a:p>
          <a:p>
            <a:r>
              <a:rPr lang="en-US" sz="1800">
                <a:latin typeface="Tahoma" pitchFamily="34" charset="0"/>
              </a:rPr>
              <a:t>}</a:t>
            </a:r>
          </a:p>
          <a:p>
            <a:endParaRPr lang="en-US" sz="1800">
              <a:latin typeface="Tahoma" pitchFamily="34" charset="0"/>
            </a:endParaRPr>
          </a:p>
          <a:p>
            <a:r>
              <a:rPr lang="en-US" sz="1800">
                <a:latin typeface="Tahoma" pitchFamily="34" charset="0"/>
              </a:rPr>
              <a:t>int main (void) {</a:t>
            </a:r>
          </a:p>
          <a:p>
            <a:r>
              <a:rPr lang="en-US" sz="1800">
                <a:latin typeface="Tahoma" pitchFamily="34" charset="0"/>
              </a:rPr>
              <a:t>  int *ip;</a:t>
            </a:r>
          </a:p>
          <a:p>
            <a:r>
              <a:rPr lang="en-US" sz="1800">
                <a:latin typeface="Tahoma" pitchFamily="34" charset="0"/>
              </a:rPr>
              <a:t>  ip = value ();</a:t>
            </a:r>
          </a:p>
          <a:p>
            <a:r>
              <a:rPr lang="en-US" sz="1800">
                <a:latin typeface="Tahoma" pitchFamily="34" charset="0"/>
              </a:rPr>
              <a:t>  printf (“*ip == %d\n", *ip);</a:t>
            </a:r>
          </a:p>
          <a:p>
            <a:r>
              <a:rPr lang="en-US" sz="1800">
                <a:latin typeface="Tahoma" pitchFamily="34" charset="0"/>
              </a:rPr>
              <a:t>  callme ();</a:t>
            </a:r>
          </a:p>
          <a:p>
            <a:r>
              <a:rPr lang="en-US" sz="1800">
                <a:latin typeface="Tahoma" pitchFamily="34" charset="0"/>
              </a:rPr>
              <a:t>  printf ("*ip == %d\n", *ip);</a:t>
            </a:r>
          </a:p>
          <a:p>
            <a:r>
              <a:rPr lang="en-US" sz="1800">
                <a:latin typeface="Tahoma" pitchFamily="34" charset="0"/>
              </a:rPr>
              <a:t>}</a:t>
            </a:r>
          </a:p>
          <a:p>
            <a:endParaRPr lang="en-US" sz="1800">
              <a:latin typeface="Tahoma" pitchFamily="34" charset="0"/>
            </a:endParaRPr>
          </a:p>
        </p:txBody>
      </p:sp>
      <p:sp>
        <p:nvSpPr>
          <p:cNvPr id="706564" name="Text Box 4"/>
          <p:cNvSpPr txBox="1">
            <a:spLocks noChangeArrowheads="1"/>
          </p:cNvSpPr>
          <p:nvPr/>
        </p:nvSpPr>
        <p:spPr bwMode="auto">
          <a:xfrm>
            <a:off x="4178300" y="4706938"/>
            <a:ext cx="1411288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00CC"/>
                </a:solidFill>
              </a:rPr>
              <a:t>*ip == 3</a:t>
            </a:r>
          </a:p>
        </p:txBody>
      </p:sp>
      <p:sp>
        <p:nvSpPr>
          <p:cNvPr id="706565" name="Text Box 5"/>
          <p:cNvSpPr txBox="1">
            <a:spLocks noChangeArrowheads="1"/>
          </p:cNvSpPr>
          <p:nvPr/>
        </p:nvSpPr>
        <p:spPr bwMode="auto">
          <a:xfrm>
            <a:off x="4183063" y="5218113"/>
            <a:ext cx="1609725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00CC"/>
                </a:solidFill>
              </a:rPr>
              <a:t>*ip == 35</a:t>
            </a:r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4694238" y="5864225"/>
            <a:ext cx="374650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But it could really be anything!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4" grpId="0"/>
      <p:bldP spid="706565" grpId="0"/>
      <p:bldP spid="7065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Addresses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708025" y="1882775"/>
            <a:ext cx="3430588" cy="35083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34" charset="0"/>
              </a:rPr>
              <a:t>char s[6];</a:t>
            </a:r>
          </a:p>
          <a:p>
            <a:r>
              <a:rPr lang="en-US" sz="2800">
                <a:latin typeface="Tahoma" pitchFamily="34" charset="0"/>
              </a:rPr>
              <a:t>s[0] = ‘h’;</a:t>
            </a:r>
          </a:p>
          <a:p>
            <a:r>
              <a:rPr lang="en-US" sz="2800">
                <a:latin typeface="Tahoma" pitchFamily="34" charset="0"/>
              </a:rPr>
              <a:t>s[1] = ‘e’;</a:t>
            </a:r>
          </a:p>
          <a:p>
            <a:r>
              <a:rPr lang="en-US" sz="2800">
                <a:latin typeface="Tahoma" pitchFamily="34" charset="0"/>
              </a:rPr>
              <a:t>s[2]= ‘l’;</a:t>
            </a:r>
          </a:p>
          <a:p>
            <a:r>
              <a:rPr lang="en-US" sz="2800">
                <a:latin typeface="Tahoma" pitchFamily="34" charset="0"/>
              </a:rPr>
              <a:t>s[3] = ‘l’;</a:t>
            </a:r>
          </a:p>
          <a:p>
            <a:r>
              <a:rPr lang="en-US" sz="2800">
                <a:latin typeface="Tahoma" pitchFamily="34" charset="0"/>
              </a:rPr>
              <a:t>s[4] = ‘o’;</a:t>
            </a:r>
          </a:p>
          <a:p>
            <a:r>
              <a:rPr lang="en-US" sz="2800">
                <a:latin typeface="Tahoma" pitchFamily="34" charset="0"/>
              </a:rPr>
              <a:t>s[5] = ‘\0’;</a:t>
            </a:r>
          </a:p>
          <a:p>
            <a:r>
              <a:rPr lang="en-US" sz="2800">
                <a:latin typeface="Tahoma" pitchFamily="34" charset="0"/>
              </a:rPr>
              <a:t>printf (“s: %s\n”, s);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3033713" y="5486400"/>
            <a:ext cx="1503362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CC0066"/>
                </a:solidFill>
              </a:rPr>
              <a:t>s: hello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4092575" cy="15525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expr1[expr2]</a:t>
            </a:r>
            <a:r>
              <a:rPr lang="en-US" sz="2400"/>
              <a:t> in C is just syntactic sugar for</a:t>
            </a:r>
          </a:p>
          <a:p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*(expr1 + expr2)</a:t>
            </a:r>
          </a:p>
          <a:p>
            <a:endParaRPr lang="en-US" sz="240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Obfuscating C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708025" y="1882775"/>
            <a:ext cx="3430588" cy="35083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34" charset="0"/>
              </a:rPr>
              <a:t>char s[6];</a:t>
            </a:r>
          </a:p>
          <a:p>
            <a:r>
              <a:rPr lang="en-US" sz="2800">
                <a:latin typeface="Tahoma" pitchFamily="34" charset="0"/>
              </a:rPr>
              <a:t>*s = ‘h’;</a:t>
            </a:r>
          </a:p>
          <a:p>
            <a:r>
              <a:rPr lang="en-US" sz="2800">
                <a:latin typeface="Tahoma" pitchFamily="34" charset="0"/>
              </a:rPr>
              <a:t>*(s + 1) = ‘e’;</a:t>
            </a:r>
          </a:p>
          <a:p>
            <a:r>
              <a:rPr lang="en-US" sz="2800">
                <a:latin typeface="Tahoma" pitchFamily="34" charset="0"/>
              </a:rPr>
              <a:t>2[s] = ‘l’;</a:t>
            </a:r>
          </a:p>
          <a:p>
            <a:r>
              <a:rPr lang="en-US" sz="2800">
                <a:latin typeface="Tahoma" pitchFamily="34" charset="0"/>
              </a:rPr>
              <a:t>3[s] = ‘l’;</a:t>
            </a:r>
          </a:p>
          <a:p>
            <a:r>
              <a:rPr lang="en-US" sz="2800">
                <a:latin typeface="Tahoma" pitchFamily="34" charset="0"/>
              </a:rPr>
              <a:t>*(s + 4) = ‘o’;</a:t>
            </a:r>
          </a:p>
          <a:p>
            <a:r>
              <a:rPr lang="en-US" sz="2800">
                <a:latin typeface="Tahoma" pitchFamily="34" charset="0"/>
              </a:rPr>
              <a:t>5[s] = ‘\0’;</a:t>
            </a:r>
          </a:p>
          <a:p>
            <a:r>
              <a:rPr lang="en-US" sz="2800">
                <a:latin typeface="Tahoma" pitchFamily="34" charset="0"/>
              </a:rPr>
              <a:t>printf (“s: %s\n”, s);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3917950" y="5251450"/>
            <a:ext cx="1320800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CC0066"/>
                </a:solidFill>
              </a:rPr>
              <a:t>s: 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Pointer Arithmetic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687388" y="1397000"/>
            <a:ext cx="5776912" cy="46640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int match (char *s, char *t) {</a:t>
            </a:r>
          </a:p>
          <a:p>
            <a:r>
              <a:rPr lang="en-US" sz="2000">
                <a:latin typeface="Tahoma" pitchFamily="34" charset="0"/>
              </a:rPr>
              <a:t>  int count = 0;</a:t>
            </a:r>
          </a:p>
          <a:p>
            <a:r>
              <a:rPr lang="en-US" sz="2000">
                <a:latin typeface="Tahoma" pitchFamily="34" charset="0"/>
              </a:rPr>
              <a:t>  while (*s == *t) { count++; s++; t++; }</a:t>
            </a:r>
          </a:p>
          <a:p>
            <a:r>
              <a:rPr lang="en-US" sz="2000">
                <a:latin typeface="Tahoma" pitchFamily="34" charset="0"/>
              </a:rPr>
              <a:t>  return count;</a:t>
            </a:r>
          </a:p>
          <a:p>
            <a:r>
              <a:rPr lang="en-US" sz="2000">
                <a:latin typeface="Tahoma" pitchFamily="34" charset="0"/>
              </a:rPr>
              <a:t>}</a:t>
            </a:r>
          </a:p>
          <a:p>
            <a:endParaRPr lang="en-US" sz="2000">
              <a:latin typeface="Tahoma" pitchFamily="34" charset="0"/>
            </a:endParaRPr>
          </a:p>
          <a:p>
            <a:r>
              <a:rPr lang="en-US" sz="2000">
                <a:latin typeface="Tahoma" pitchFamily="34" charset="0"/>
              </a:rPr>
              <a:t>int main (void)</a:t>
            </a:r>
          </a:p>
          <a:p>
            <a:r>
              <a:rPr lang="en-US" sz="2000">
                <a:latin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</a:rPr>
              <a:t>  char s1[6] = "hello";</a:t>
            </a:r>
          </a:p>
          <a:p>
            <a:r>
              <a:rPr lang="en-US" sz="2000">
                <a:latin typeface="Tahoma" pitchFamily="34" charset="0"/>
              </a:rPr>
              <a:t>  char s2[6] = "hohoh";</a:t>
            </a:r>
          </a:p>
          <a:p>
            <a:endParaRPr lang="en-US" sz="2000">
              <a:latin typeface="Tahoma" pitchFamily="34" charset="0"/>
            </a:endParaRPr>
          </a:p>
          <a:p>
            <a:r>
              <a:rPr lang="en-US" sz="2000">
                <a:latin typeface="Tahoma" pitchFamily="34" charset="0"/>
              </a:rPr>
              <a:t>  printf ("match: %d\n", match (s1, s2));</a:t>
            </a:r>
          </a:p>
          <a:p>
            <a:r>
              <a:rPr lang="en-US" sz="2000">
                <a:latin typeface="Tahoma" pitchFamily="34" charset="0"/>
              </a:rPr>
              <a:t>  printf ("match: %d\n", match (s2, s2 + 2));</a:t>
            </a:r>
          </a:p>
          <a:p>
            <a:r>
              <a:rPr lang="en-US" sz="2000">
                <a:latin typeface="Tahoma" pitchFamily="34" charset="0"/>
              </a:rPr>
              <a:t>  printf ("match: %d\n", match (&amp;s2[1], &amp;s2[3]));</a:t>
            </a:r>
          </a:p>
          <a:p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6194425" y="3543300"/>
            <a:ext cx="2570163" cy="137318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    &amp;s2[1] </a:t>
            </a:r>
          </a:p>
          <a:p>
            <a:r>
              <a:rPr lang="en-US" sz="2800">
                <a:sym typeface="Wingdings" pitchFamily="2" charset="2"/>
              </a:rPr>
              <a:t>&amp;(*(s2 + 1))</a:t>
            </a:r>
          </a:p>
          <a:p>
            <a:r>
              <a:rPr lang="en-US" sz="2800">
                <a:sym typeface="Wingdings" pitchFamily="2" charset="2"/>
              </a:rPr>
              <a:t> s2 + 1</a:t>
            </a:r>
            <a:endParaRPr lang="en-US" sz="2800"/>
          </a:p>
        </p:txBody>
      </p:sp>
      <p:sp>
        <p:nvSpPr>
          <p:cNvPr id="709637" name="Text Box 5"/>
          <p:cNvSpPr txBox="1">
            <a:spLocks noChangeArrowheads="1"/>
          </p:cNvSpPr>
          <p:nvPr/>
        </p:nvSpPr>
        <p:spPr bwMode="auto">
          <a:xfrm>
            <a:off x="6899275" y="5233988"/>
            <a:ext cx="1082675" cy="9159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66"/>
                </a:solidFill>
              </a:rPr>
              <a:t>match: 1</a:t>
            </a:r>
          </a:p>
          <a:p>
            <a:pPr algn="ctr"/>
            <a:r>
              <a:rPr lang="en-US" sz="1800">
                <a:solidFill>
                  <a:srgbClr val="CC0066"/>
                </a:solidFill>
              </a:rPr>
              <a:t>match: 3</a:t>
            </a:r>
          </a:p>
          <a:p>
            <a:pPr algn="ctr"/>
            <a:r>
              <a:rPr lang="en-US" sz="1800">
                <a:solidFill>
                  <a:srgbClr val="CC0066"/>
                </a:solidFill>
              </a:rPr>
              <a:t>match: 2</a:t>
            </a:r>
          </a:p>
        </p:txBody>
      </p:sp>
      <p:sp>
        <p:nvSpPr>
          <p:cNvPr id="709638" name="Text Box 6"/>
          <p:cNvSpPr txBox="1">
            <a:spLocks noChangeArrowheads="1"/>
          </p:cNvSpPr>
          <p:nvPr/>
        </p:nvSpPr>
        <p:spPr bwMode="auto">
          <a:xfrm>
            <a:off x="3525838" y="3816350"/>
            <a:ext cx="2087562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The </a:t>
            </a:r>
            <a:r>
              <a:rPr lang="en-US" sz="1800" b="1"/>
              <a:t>\0</a:t>
            </a:r>
            <a:r>
              <a:rPr lang="en-US" sz="1800"/>
              <a:t> is invisible!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/>
      <p:bldP spid="7096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Condensing match</a:t>
            </a:r>
          </a:p>
        </p:txBody>
      </p:sp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4191000" y="2743200"/>
            <a:ext cx="3471863" cy="16160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int match (char *s, char *t) {</a:t>
            </a:r>
          </a:p>
          <a:p>
            <a:r>
              <a:rPr lang="en-US" sz="2000">
                <a:latin typeface="Tahoma" pitchFamily="34" charset="0"/>
              </a:rPr>
              <a:t>  char *os = s;</a:t>
            </a:r>
          </a:p>
          <a:p>
            <a:r>
              <a:rPr lang="en-US" sz="2000">
                <a:latin typeface="Tahoma" pitchFamily="34" charset="0"/>
              </a:rPr>
              <a:t>  while (*s++ == *t++);</a:t>
            </a:r>
          </a:p>
          <a:p>
            <a:r>
              <a:rPr lang="en-US" sz="2000">
                <a:latin typeface="Tahoma" pitchFamily="34" charset="0"/>
              </a:rPr>
              <a:t>  return s – os - 1; </a:t>
            </a:r>
          </a:p>
          <a:p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687388" y="1397000"/>
            <a:ext cx="5038725" cy="16160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int match (char *s, char *t) {</a:t>
            </a:r>
          </a:p>
          <a:p>
            <a:r>
              <a:rPr lang="en-US" sz="2000">
                <a:latin typeface="Tahoma" pitchFamily="34" charset="0"/>
              </a:rPr>
              <a:t>  int count = 0;</a:t>
            </a:r>
          </a:p>
          <a:p>
            <a:r>
              <a:rPr lang="en-US" sz="2000">
                <a:latin typeface="Tahoma" pitchFamily="34" charset="0"/>
              </a:rPr>
              <a:t>  while (*s == *t) { count++; s++; t++; }</a:t>
            </a:r>
          </a:p>
          <a:p>
            <a:r>
              <a:rPr lang="en-US" sz="2000">
                <a:latin typeface="Tahoma" pitchFamily="34" charset="0"/>
              </a:rPr>
              <a:t>  return count;</a:t>
            </a:r>
          </a:p>
          <a:p>
            <a:r>
              <a:rPr lang="en-US" sz="2000">
                <a:latin typeface="Tahoma" pitchFamily="34" charset="0"/>
              </a:rPr>
              <a:t>}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8382000" cy="11874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s++ evaluates to s</a:t>
            </a:r>
            <a:r>
              <a:rPr lang="en-US" sz="2400" baseline="-25000"/>
              <a:t>pre</a:t>
            </a:r>
            <a:r>
              <a:rPr lang="en-US" sz="2400"/>
              <a:t>, but changes the value of s</a:t>
            </a:r>
          </a:p>
          <a:p>
            <a:r>
              <a:rPr lang="en-US" sz="2400"/>
              <a:t>Hence, C++ has the same value as C, but has unpleasant side effects.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1" grpId="0" build="p"/>
    </p:bldLst>
  </p:timing>
</p:sld>
</file>

<file path=ppt/theme/theme1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21317</TotalTime>
  <Words>1227</Words>
  <Application>Microsoft Office PowerPoint</Application>
  <PresentationFormat>On-screen Show (4:3)</PresentationFormat>
  <Paragraphs>228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cs150</vt:lpstr>
      <vt:lpstr>&amp;*%&amp;@#*!</vt:lpstr>
      <vt:lpstr>Rvalues and Lvalues</vt:lpstr>
      <vt:lpstr>Parameter Passing in C</vt:lpstr>
      <vt:lpstr>Parameter Passing in C</vt:lpstr>
      <vt:lpstr>Beware!</vt:lpstr>
      <vt:lpstr>Manipulating Addresses</vt:lpstr>
      <vt:lpstr>Obfuscating C</vt:lpstr>
      <vt:lpstr>Fun with Pointer Arithmetic</vt:lpstr>
      <vt:lpstr>Condensing match</vt:lpstr>
      <vt:lpstr>Quiz</vt:lpstr>
      <vt:lpstr>Type Checking in C</vt:lpstr>
      <vt:lpstr>Type Checking</vt:lpstr>
      <vt:lpstr>Type Checking</vt:lpstr>
      <vt:lpstr>Exercise  </vt:lpstr>
      <vt:lpstr>Skip</vt:lpstr>
      <vt:lpstr>6.7 Dynamic Memory Allocation</vt:lpstr>
      <vt:lpstr>Dynamic Memory Allocation</vt:lpstr>
      <vt:lpstr>malloc and calloc</vt:lpstr>
      <vt:lpstr>Example of malloc and calloc</vt:lpstr>
    </vt:vector>
  </TitlesOfParts>
  <Company>University of Virginia</Company>
  <LinksUpToDate>false</LinksUpToDate>
  <SharedDoc>false</SharedDoc>
  <HyperlinkBase>http://www.cs.virginia.edu/cs216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subject>pointers, C programming, C data types</dc:subject>
  <dc:creator>David Evans</dc:creator>
  <cp:keywords>pointers, C, programming, low-level, memory</cp:keywords>
  <cp:lastModifiedBy>disha</cp:lastModifiedBy>
  <cp:revision>148</cp:revision>
  <dcterms:created xsi:type="dcterms:W3CDTF">2002-01-14T22:09:46Z</dcterms:created>
  <dcterms:modified xsi:type="dcterms:W3CDTF">2012-11-25T06:59:25Z</dcterms:modified>
  <cp:category>Computer Science</cp:category>
</cp:coreProperties>
</file>