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7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8" r:id="rId4"/>
    <p:sldId id="284" r:id="rId5"/>
    <p:sldId id="273" r:id="rId6"/>
    <p:sldId id="278" r:id="rId7"/>
    <p:sldId id="259" r:id="rId8"/>
    <p:sldId id="260" r:id="rId9"/>
    <p:sldId id="261" r:id="rId10"/>
    <p:sldId id="262" r:id="rId11"/>
    <p:sldId id="285" r:id="rId12"/>
    <p:sldId id="286" r:id="rId13"/>
    <p:sldId id="263" r:id="rId14"/>
    <p:sldId id="274" r:id="rId15"/>
    <p:sldId id="264" r:id="rId16"/>
    <p:sldId id="265" r:id="rId17"/>
    <p:sldId id="266" r:id="rId18"/>
    <p:sldId id="267" r:id="rId19"/>
    <p:sldId id="268" r:id="rId20"/>
    <p:sldId id="269" r:id="rId21"/>
    <p:sldId id="275" r:id="rId22"/>
    <p:sldId id="276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70" r:id="rId41"/>
    <p:sldId id="271" r:id="rId42"/>
    <p:sldId id="272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1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9C43D2-954E-4D4C-9E02-E1A06FADE4C3}" type="datetimeFigureOut">
              <a:rPr lang="en-US"/>
              <a:pPr>
                <a:defRPr/>
              </a:pPr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C089CE-2320-4FE6-AABB-837BA0F21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B6541-5DEF-497A-864D-0F087D2DF2D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B314E-152C-477B-B584-416B3A554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B314E-152C-477B-B584-416B3A5541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0259DF-56B0-4FCF-B96D-8BB456C49D33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4F9C84-E20A-425C-A259-C18F64B7E1D4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6EF3BE-7F7C-4410-9822-77A061128BF6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D751E8-D647-4A3D-8751-D8E9EEDB05CC}" type="slidenum">
              <a:rPr lang="en-US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6DA806-A618-406F-8222-AA077222FF13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F493AF-E607-486A-83A5-C6A8E44F5300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F50BD8-385F-4FCA-B448-166726F8A451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D3641F-54E5-46F4-9ABC-EB3391B9FC54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21B7E7-9320-48B5-965C-5AA880320210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7256A3-1ED9-458B-9FC5-C2CE0A2B2F8E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2BE763-2FDA-4095-8CF2-10D333F1A324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861B0C-5FB2-4906-8269-BC3519B1F053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132FC5-8050-4427-A6CC-F8F2092FF5DC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5B5A548-FCEF-4C65-8979-B481BAAD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42168-FE57-44AA-A395-6926D1A4D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4C206-54C5-4D23-8C62-15E2F8E97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7C88-8137-4160-820D-B3FC764FD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35DE7C-19BB-43B9-8543-5D023D7F5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09F373-FE38-40EE-87F2-A9E68F098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98CBA1-8EF3-4365-815A-6DCCCB379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1FC1-F627-42C3-AEBF-E54653BA7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B39C-B895-4DEA-81BF-6D2E0011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24F9AD-47C5-47E7-83EC-8D6EB9247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30747EB-A64B-4ACA-97CB-E35FB252A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25EC46B-6973-4915-A5D1-B5EB9F21B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6" r:id="rId2"/>
    <p:sldLayoutId id="2147483781" r:id="rId3"/>
    <p:sldLayoutId id="2147483782" r:id="rId4"/>
    <p:sldLayoutId id="2147483783" r:id="rId5"/>
    <p:sldLayoutId id="2147483784" r:id="rId6"/>
    <p:sldLayoutId id="2147483777" r:id="rId7"/>
    <p:sldLayoutId id="2147483785" r:id="rId8"/>
    <p:sldLayoutId id="2147483786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4B39-131E-43D9-B938-A2261512B296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3E28-2DC4-406B-AC8B-5EDB42323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Pointers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same pointer can “point to” multiple variables (not at the same time, of course):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 = &amp;x; </a:t>
            </a:r>
            <a:r>
              <a:rPr lang="en-US" sz="2400" dirty="0" smtClean="0"/>
              <a:t>// </a:t>
            </a:r>
            <a:r>
              <a:rPr lang="en-US" sz="2400" i="1" dirty="0" smtClean="0"/>
              <a:t>p</a:t>
            </a:r>
            <a:r>
              <a:rPr lang="en-US" sz="2400" dirty="0" smtClean="0"/>
              <a:t> points to </a:t>
            </a:r>
            <a:r>
              <a:rPr lang="en-US" sz="2400" i="1" dirty="0" smtClean="0"/>
              <a:t>x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x = x + *p; </a:t>
            </a:r>
            <a:r>
              <a:rPr lang="en-US" sz="2400" dirty="0" smtClean="0"/>
              <a:t>doubles </a:t>
            </a:r>
            <a:r>
              <a:rPr lang="en-US" sz="2400" i="1" dirty="0" smtClean="0"/>
              <a:t>x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 = &amp;y; </a:t>
            </a:r>
            <a:r>
              <a:rPr lang="en-US" sz="2400" dirty="0" smtClean="0"/>
              <a:t>// now </a:t>
            </a:r>
            <a:r>
              <a:rPr lang="en-US" sz="2400" i="1" dirty="0" smtClean="0"/>
              <a:t>p</a:t>
            </a:r>
            <a:r>
              <a:rPr lang="en-US" sz="2400" dirty="0" smtClean="0"/>
              <a:t> points to </a:t>
            </a:r>
            <a:r>
              <a:rPr lang="en-US" sz="2400" i="1" dirty="0" smtClean="0"/>
              <a:t>y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*p = 42; </a:t>
            </a:r>
            <a:r>
              <a:rPr lang="en-US" sz="2400" dirty="0" smtClean="0"/>
              <a:t>// </a:t>
            </a:r>
            <a:r>
              <a:rPr lang="en-US" sz="2400" i="1" dirty="0" smtClean="0"/>
              <a:t>y</a:t>
            </a:r>
            <a:r>
              <a:rPr lang="en-US" sz="2400" dirty="0" smtClean="0"/>
              <a:t> is set to 42 (x is unchanged).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/>
              <a:t>What does the following loop do?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</a:rPr>
              <a:t>p = &amp;x;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while (*p == x)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  *p = *p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Definitely this is an Infinite loop!!!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Examples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Pointer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67513" y="3625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4892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57938" y="3625850"/>
            <a:ext cx="550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x 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67513" y="5911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4904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35700" y="5911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ip :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8093075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x = 70, y = 80, z[4] = {10, 20, 30, 40 };	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;	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// </a:t>
            </a:r>
            <a:r>
              <a:rPr lang="en-US" sz="1600" dirty="0" err="1">
                <a:solidFill>
                  <a:srgbClr val="FF9966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 pointer </a:t>
            </a:r>
            <a:r>
              <a:rPr lang="en-US" sz="1600" dirty="0" err="1">
                <a:solidFill>
                  <a:srgbClr val="FF9966"/>
                </a:solidFill>
                <a:latin typeface="Courier New" pitchFamily="49" charset="0"/>
              </a:rPr>
              <a:t>ip</a:t>
            </a:r>
            <a:endParaRPr lang="en-US" sz="1600" dirty="0">
              <a:solidFill>
                <a:srgbClr val="FF9966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&amp;x;	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// </a:t>
            </a:r>
            <a:r>
              <a:rPr lang="en-US" sz="1600" dirty="0" err="1">
                <a:solidFill>
                  <a:srgbClr val="FF9966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 is assigned to address of x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200;	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// content of </a:t>
            </a:r>
            <a:r>
              <a:rPr lang="en-US" sz="1600" dirty="0" smtClean="0">
                <a:solidFill>
                  <a:srgbClr val="FF9966"/>
                </a:solidFill>
                <a:latin typeface="Courier New" pitchFamily="49" charset="0"/>
              </a:rPr>
              <a:t>*</a:t>
            </a:r>
            <a:r>
              <a:rPr lang="en-US" sz="1600" dirty="0" err="1" smtClean="0">
                <a:solidFill>
                  <a:srgbClr val="FF9966"/>
                </a:solidFill>
                <a:latin typeface="Courier New" pitchFamily="49" charset="0"/>
              </a:rPr>
              <a:t>ip</a:t>
            </a:r>
            <a:r>
              <a:rPr lang="en-US" sz="1600" dirty="0" smtClean="0">
                <a:solidFill>
                  <a:srgbClr val="FF9966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is assigned to 200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y = *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;	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// y is assigned to content of </a:t>
            </a:r>
            <a:r>
              <a:rPr lang="en-US" sz="1600" dirty="0" err="1">
                <a:solidFill>
                  <a:srgbClr val="FF9966"/>
                </a:solidFill>
                <a:latin typeface="Courier New" pitchFamily="49" charset="0"/>
              </a:rPr>
              <a:t>ip</a:t>
            </a:r>
            <a:endParaRPr lang="en-US" sz="1600" dirty="0">
              <a:solidFill>
                <a:srgbClr val="FF9966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&amp;z[2];	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*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+ 20;	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// same as *</a:t>
            </a:r>
            <a:r>
              <a:rPr lang="en-US" sz="1600" dirty="0" err="1">
                <a:solidFill>
                  <a:srgbClr val="FF9966"/>
                </a:solidFill>
                <a:latin typeface="Courier New" pitchFamily="49" charset="0"/>
              </a:rPr>
              <a:t>ip</a:t>
            </a:r>
            <a:r>
              <a:rPr lang="en-US" sz="1600" dirty="0">
                <a:solidFill>
                  <a:srgbClr val="FF9966"/>
                </a:solidFill>
                <a:latin typeface="Courier New" pitchFamily="49" charset="0"/>
              </a:rPr>
              <a:t> += 20;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y = *ip+1;</a:t>
            </a: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lnSpc>
                <a:spcPct val="125000"/>
              </a:lnSpc>
              <a:tabLst>
                <a:tab pos="2286000" algn="l"/>
              </a:tabLst>
            </a:pP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767513" y="4006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4894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57938" y="4006850"/>
            <a:ext cx="550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y :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767513" y="4387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4896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624513" y="4387850"/>
            <a:ext cx="1284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Z, Z[0] :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767513" y="4768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4898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991225" y="4768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Z[1] :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6767513" y="5149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4900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991225" y="5149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Z[2] :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767513" y="5530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4902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991225" y="5530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Z[3] :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542213" y="3200400"/>
            <a:ext cx="1068387" cy="3352800"/>
            <a:chOff x="4568" y="2016"/>
            <a:chExt cx="673" cy="2112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4568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70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568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????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4568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80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4568" y="273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10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568" y="297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20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568" y="321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30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568" y="34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4569" y="3936"/>
              <a:ext cx="672" cy="192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 rot="10800000">
              <a:off x="4569" y="2016"/>
              <a:ext cx="672" cy="240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543800" y="3771900"/>
            <a:ext cx="1066800" cy="2476500"/>
            <a:chOff x="4569" y="2376"/>
            <a:chExt cx="672" cy="1560"/>
          </a:xfrm>
        </p:grpSpPr>
        <p:cxnSp>
          <p:nvCxnSpPr>
            <p:cNvPr id="32" name="AutoShape 31"/>
            <p:cNvCxnSpPr>
              <a:cxnSpLocks noChangeShapeType="1"/>
              <a:stCxn id="23" idx="3"/>
              <a:endCxn id="22" idx="3"/>
            </p:cNvCxnSpPr>
            <p:nvPr/>
          </p:nvCxnSpPr>
          <p:spPr bwMode="auto">
            <a:xfrm flipV="1">
              <a:off x="5240" y="2376"/>
              <a:ext cx="1" cy="1440"/>
            </a:xfrm>
            <a:prstGeom prst="curvedConnector3">
              <a:avLst>
                <a:gd name="adj1" fmla="val 23200009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569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4892</a:t>
              </a:r>
            </a:p>
          </p:txBody>
        </p: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7543800" y="3581400"/>
            <a:ext cx="10668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200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7542213" y="3962400"/>
            <a:ext cx="1066800" cy="381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200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43800" y="5295900"/>
            <a:ext cx="1066800" cy="957263"/>
            <a:chOff x="4569" y="3336"/>
            <a:chExt cx="672" cy="603"/>
          </a:xfrm>
        </p:grpSpPr>
        <p:cxnSp>
          <p:nvCxnSpPr>
            <p:cNvPr id="37" name="AutoShape 37"/>
            <p:cNvCxnSpPr>
              <a:cxnSpLocks noChangeShapeType="1"/>
              <a:stCxn id="38" idx="3"/>
              <a:endCxn id="27" idx="3"/>
            </p:cNvCxnSpPr>
            <p:nvPr/>
          </p:nvCxnSpPr>
          <p:spPr bwMode="auto">
            <a:xfrm flipH="1" flipV="1">
              <a:off x="5240" y="3336"/>
              <a:ext cx="1" cy="483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569" y="3699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4900</a:t>
              </a:r>
            </a:p>
          </p:txBody>
        </p:sp>
      </p:grp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7542213" y="5105400"/>
            <a:ext cx="10668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50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7543800" y="3962400"/>
            <a:ext cx="1066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We’ve seen that pointers can be initialized and assigned (like any variable can). 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They can be local or global variables (or parameters)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You can have an array of pointers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etc., just like any other kind of variable.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We’ve also seen the dereference operator (*).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This is the operation that really makes pointers special (pointers are the only type of variable that can be dereferenced).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Pointers can also be compared using </a:t>
            </a:r>
            <a:r>
              <a:rPr lang="en-US" sz="2800" smtClean="0">
                <a:latin typeface="Courier New" pitchFamily="49" charset="0"/>
              </a:rPr>
              <a:t>==</a:t>
            </a:r>
            <a:r>
              <a:rPr lang="en-US" sz="2800" smtClean="0"/>
              <a:t>,</a:t>
            </a:r>
            <a:r>
              <a:rPr lang="en-US" sz="2800" smtClean="0">
                <a:latin typeface="Courier New" pitchFamily="49" charset="0"/>
              </a:rPr>
              <a:t> !=</a:t>
            </a:r>
            <a:r>
              <a:rPr lang="en-US" sz="2800" smtClean="0"/>
              <a:t>,</a:t>
            </a:r>
            <a:r>
              <a:rPr lang="en-US" sz="2800" smtClean="0">
                <a:latin typeface="Courier New" pitchFamily="49" charset="0"/>
              </a:rPr>
              <a:t> &lt;</a:t>
            </a:r>
            <a:r>
              <a:rPr lang="en-US" sz="2800" smtClean="0"/>
              <a:t>,</a:t>
            </a:r>
            <a:r>
              <a:rPr lang="en-US" sz="2800" smtClean="0">
                <a:latin typeface="Courier New" pitchFamily="49" charset="0"/>
              </a:rPr>
              <a:t> &gt;</a:t>
            </a:r>
            <a:r>
              <a:rPr lang="en-US" sz="2800" smtClean="0"/>
              <a:t>,</a:t>
            </a:r>
            <a:r>
              <a:rPr lang="en-US" sz="2800" smtClean="0">
                <a:latin typeface="Courier New" pitchFamily="49" charset="0"/>
              </a:rPr>
              <a:t> &lt;=</a:t>
            </a:r>
            <a:r>
              <a:rPr lang="en-US" sz="2800" smtClean="0"/>
              <a:t>, and</a:t>
            </a:r>
            <a:r>
              <a:rPr lang="en-US" sz="2800" smtClean="0">
                <a:latin typeface="Courier New" pitchFamily="49" charset="0"/>
              </a:rPr>
              <a:t> &gt;=</a:t>
            </a:r>
            <a:endParaRPr lang="en-US" sz="2800" smtClean="0"/>
          </a:p>
          <a:p>
            <a:pPr lvl="1" eaLnBrk="1" hangingPunct="1"/>
            <a:r>
              <a:rPr lang="en-US" sz="2400" smtClean="0"/>
              <a:t>Two pointers are “equal” if they point to the same variable (</a:t>
            </a:r>
            <a:r>
              <a:rPr lang="en-US" sz="2400" i="1" smtClean="0"/>
              <a:t>i.e.,</a:t>
            </a:r>
            <a:r>
              <a:rPr lang="en-US" sz="2400" smtClean="0"/>
              <a:t> the pointers have the same value!)</a:t>
            </a:r>
          </a:p>
          <a:p>
            <a:pPr lvl="1" eaLnBrk="1" hangingPunct="1"/>
            <a:r>
              <a:rPr lang="en-US" sz="2400" smtClean="0"/>
              <a:t>A pointer </a:t>
            </a:r>
            <a:r>
              <a:rPr lang="en-US" sz="2400" i="1" smtClean="0"/>
              <a:t>p </a:t>
            </a:r>
            <a:r>
              <a:rPr lang="en-US" sz="2400" smtClean="0"/>
              <a:t>is “less than” some other pointer </a:t>
            </a:r>
            <a:r>
              <a:rPr lang="en-US" sz="2400" i="1" smtClean="0"/>
              <a:t>q</a:t>
            </a:r>
            <a:r>
              <a:rPr lang="en-US" sz="2400" smtClean="0"/>
              <a:t> if the address currently stored in </a:t>
            </a:r>
            <a:r>
              <a:rPr lang="en-US" sz="2400" i="1" smtClean="0"/>
              <a:t>p</a:t>
            </a:r>
            <a:r>
              <a:rPr lang="en-US" sz="2400" smtClean="0"/>
              <a:t> is smaller than the address currently stored in </a:t>
            </a:r>
            <a:r>
              <a:rPr lang="en-US" sz="2400" i="1" smtClean="0"/>
              <a:t>q.</a:t>
            </a:r>
            <a:r>
              <a:rPr lang="en-US" sz="2400" smtClean="0"/>
              <a:t>  </a:t>
            </a:r>
          </a:p>
          <a:p>
            <a:pPr lvl="1" eaLnBrk="1" hangingPunct="1"/>
            <a:r>
              <a:rPr lang="en-US" sz="2400" b="1" smtClean="0"/>
              <a:t>It is rarely useful to compare pointers with &lt;</a:t>
            </a:r>
            <a:r>
              <a:rPr lang="en-US" sz="2400" smtClean="0"/>
              <a:t> unless both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 “point” to variables in the same array (more on this later).</a:t>
            </a:r>
            <a:endParaRPr lang="en-US" sz="2400" b="1" smtClean="0"/>
          </a:p>
          <a:p>
            <a:pPr eaLnBrk="1" hangingPunct="1"/>
            <a:endParaRPr lang="en-US" sz="280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Comparing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Pointers can be used in expressions with addition and subtraction.  These expressions only make sense if the pointer points at one of the variables in an array!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Adding an integer value </a:t>
            </a:r>
            <a:r>
              <a:rPr lang="en-US" sz="2800" i="1" dirty="0"/>
              <a:t>k </a:t>
            </a:r>
            <a:r>
              <a:rPr lang="en-US" sz="2800" dirty="0"/>
              <a:t>to a pointer </a:t>
            </a:r>
            <a:r>
              <a:rPr lang="en-US" sz="2800" i="1" dirty="0"/>
              <a:t>p</a:t>
            </a:r>
            <a:r>
              <a:rPr lang="en-US" sz="2800" dirty="0"/>
              <a:t> calculates the address of the </a:t>
            </a:r>
            <a:r>
              <a:rPr lang="en-US" sz="2800" i="1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variable after the one pointed to by </a:t>
            </a:r>
            <a:r>
              <a:rPr lang="en-US" sz="2800" i="1" dirty="0"/>
              <a:t>p.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itchFamily="49" charset="0"/>
              </a:rPr>
              <a:t>p == &amp;x[0]</a:t>
            </a:r>
            <a:r>
              <a:rPr lang="en-US" sz="2400" dirty="0"/>
              <a:t>then </a:t>
            </a:r>
            <a:r>
              <a:rPr lang="en-US" sz="2400" dirty="0">
                <a:latin typeface="Courier New" pitchFamily="49" charset="0"/>
              </a:rPr>
              <a:t>p + 4 == &amp;x[4];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Negative integers can also be added (same as subtracting a positive).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Subtracting two pointers calculates the (integer) number of variables between the pointers</a:t>
            </a:r>
            <a:r>
              <a:rPr lang="en-US" sz="2800" dirty="0" smtClean="0"/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We will explain this in a subsequent class.</a:t>
            </a:r>
            <a:endParaRPr lang="en-US" sz="28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Note: Pointers are all the same size.  On most computers, a pointer variable is four bytes (32 bits</a:t>
            </a:r>
            <a:r>
              <a:rPr lang="en-US" sz="2800" dirty="0" smtClean="0"/>
              <a:t>). Guess why???? </a:t>
            </a:r>
            <a:endParaRPr lang="en-US" sz="2800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However, the variable that a pointer points to can be arbitrary sizes</a:t>
            </a:r>
            <a:r>
              <a:rPr lang="en-US" sz="2400" dirty="0" smtClean="0"/>
              <a:t>. [This is very important to understand!]</a:t>
            </a:r>
            <a:endParaRPr lang="en-US" sz="2400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A </a:t>
            </a:r>
            <a:r>
              <a:rPr lang="en-US" sz="2400" dirty="0">
                <a:latin typeface="Courier New" pitchFamily="49" charset="0"/>
              </a:rPr>
              <a:t>char* </a:t>
            </a:r>
            <a:r>
              <a:rPr lang="en-US" sz="2400" dirty="0"/>
              <a:t>pointer points at variables that are one byte long.  A </a:t>
            </a:r>
            <a:r>
              <a:rPr lang="en-US" sz="2400" dirty="0">
                <a:latin typeface="Courier New" pitchFamily="49" charset="0"/>
              </a:rPr>
              <a:t>double* </a:t>
            </a:r>
            <a:r>
              <a:rPr lang="en-US" sz="2400" dirty="0"/>
              <a:t>pointer points at variables that are eight bytes long.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When pointer arithmetic is performed, the actual address stored in the pointer is computed based on the size of the variables being pointed at</a:t>
            </a:r>
            <a:r>
              <a:rPr lang="en-US" sz="2800" dirty="0" smtClean="0"/>
              <a:t>. [Extremely Important to understand.]</a:t>
            </a:r>
            <a:endParaRPr lang="en-US" sz="28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 “Size”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28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numbers[10];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* p = &amp;numbers[0];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first_address</a:t>
            </a:r>
            <a:r>
              <a:rPr lang="en-US" sz="2400" dirty="0" smtClean="0">
                <a:latin typeface="Courier New" pitchFamily="49" charset="0"/>
              </a:rPr>
              <a:t> =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last_address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while (p != &amp;numbers[10])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*p = 42;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p = p + 1;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//This is pointer arithmetic! Each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//is assumed to takes 2 bytes here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last_address</a:t>
            </a:r>
            <a:r>
              <a:rPr lang="en-US" sz="2400" dirty="0" smtClean="0">
                <a:latin typeface="Courier New" pitchFamily="49" charset="0"/>
              </a:rPr>
              <a:t> = p;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What will be the last address?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dirty="0" err="1" smtClean="0">
                <a:latin typeface="Courier New" pitchFamily="49" charset="0"/>
              </a:rPr>
              <a:t>last_address</a:t>
            </a:r>
            <a:r>
              <a:rPr lang="en-US" sz="2400" dirty="0" smtClean="0">
                <a:latin typeface="Courier New" pitchFamily="49" charset="0"/>
              </a:rPr>
              <a:t> == </a:t>
            </a:r>
            <a:r>
              <a:rPr lang="en-US" sz="2400" dirty="0" err="1" smtClean="0">
                <a:latin typeface="Courier New" pitchFamily="49" charset="0"/>
              </a:rPr>
              <a:t>first_address</a:t>
            </a:r>
            <a:r>
              <a:rPr lang="en-US" sz="2400" dirty="0" smtClean="0">
                <a:latin typeface="Courier New" pitchFamily="49" charset="0"/>
              </a:rPr>
              <a:t> + 20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Why??? Think carefully.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 Arith.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Pointers and arrays are absolutely </a:t>
            </a:r>
            <a:r>
              <a:rPr lang="en-US" b="1" dirty="0" smtClean="0"/>
              <a:t>not</a:t>
            </a:r>
            <a:r>
              <a:rPr lang="en-US" dirty="0" smtClean="0"/>
              <a:t> the same things!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pointer is one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array is a collection of several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(Un)fortunately, C syntax allows pointers to be used in similar ways as arrays.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Specifically, for any integer </a:t>
            </a:r>
            <a:r>
              <a:rPr lang="en-US" i="1" dirty="0" err="1" smtClean="0"/>
              <a:t>i</a:t>
            </a:r>
            <a:r>
              <a:rPr lang="en-US" dirty="0" smtClean="0"/>
              <a:t> and pointer </a:t>
            </a:r>
            <a:r>
              <a:rPr lang="en-US" i="1" dirty="0" smtClean="0"/>
              <a:t>p</a:t>
            </a:r>
            <a:r>
              <a:rPr lang="en-US" dirty="0" smtClean="0"/>
              <a:t> the following two expressions reference the same variable: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*(p +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ensure that we achieve maximal confusion, the name of an array can be used to substitute for the address of the first variable.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stuff[10]; // stuff == &amp;stuff[0]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innocent looking rule means that arrays can not be passed as arguments to functions!!!!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Instead of passing the array, one passes the address of the first variable.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Courier New" pitchFamily="49" charset="0"/>
              </a:rPr>
              <a:t>doit(stuff);</a:t>
            </a:r>
            <a:r>
              <a:rPr lang="en-US" sz="1800" smtClean="0"/>
              <a:t> // “stuff” is the address of the first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pointer parameter can be declared as a normal pointer, or using the (extremely misleading) syntax: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Courier New" pitchFamily="49" charset="0"/>
              </a:rPr>
              <a:t>int doit(int x[10]) { </a:t>
            </a:r>
            <a:r>
              <a:rPr lang="en-US" sz="1800" smtClean="0"/>
              <a:t>// x is really a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Courier New" pitchFamily="49" charset="0"/>
              </a:rPr>
              <a:t>int doit(int* x) { </a:t>
            </a:r>
            <a:r>
              <a:rPr lang="en-US" sz="1800" smtClean="0"/>
              <a:t>// same thing!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latin typeface="Courier New" pitchFamily="49" charset="0"/>
              </a:rPr>
              <a:t>int doit(int x[]) { </a:t>
            </a:r>
            <a:r>
              <a:rPr lang="en-US" sz="1800" smtClean="0"/>
              <a:t>// you can do this too x is a ptr.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More Pointers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Is there really something tricky going on with arrays as parameters?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Sure, try this: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void doit(int a, int x[10])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a = x[0] = 42;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void main(void){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nums[10] = { 0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k = 17;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doit(k, nums);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</a:t>
            </a:r>
            <a:r>
              <a:rPr lang="en-US" sz="2400" i="1" smtClean="0"/>
              <a:t>k</a:t>
            </a:r>
            <a:r>
              <a:rPr lang="en-US" sz="2400" smtClean="0"/>
              <a:t> is not changed, but </a:t>
            </a:r>
            <a:r>
              <a:rPr lang="en-US" sz="2400" i="1" smtClean="0"/>
              <a:t>nums</a:t>
            </a:r>
            <a:r>
              <a:rPr lang="en-US" sz="2400" smtClean="0"/>
              <a:t>[0] is set to 42!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Huh?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 a variable is nothing more than a convenient name for a memory location.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variable’s scope defines when/if the memory location can be re-used (</a:t>
            </a:r>
            <a:r>
              <a:rPr lang="en-US" sz="2400" i="1" dirty="0" smtClean="0"/>
              <a:t>e.g.,</a:t>
            </a:r>
            <a:r>
              <a:rPr lang="en-US" sz="2400" dirty="0" smtClean="0"/>
              <a:t> two different local variables in different subroutines may use the same memory location at different times).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type of the variable (</a:t>
            </a:r>
            <a:r>
              <a:rPr lang="en-US" sz="2400" i="1" dirty="0" smtClean="0"/>
              <a:t>e.g.,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) defines how the bits inside that memory location will be interpreted, and also define what operations are permitted on this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Every variable has an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Every variable has a value.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Recall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The C-language support for arrays is really quite limited.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In effect, C doesn’t support arrays at all, just pointers and pointer arithmetic.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(that’s why we’re avoiding 2D arrays).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Think about it, if </a:t>
            </a:r>
            <a:r>
              <a:rPr lang="en-US" sz="2800" i="1"/>
              <a:t>x</a:t>
            </a:r>
            <a:r>
              <a:rPr lang="en-US" sz="2800"/>
              <a:t> is the name of an array.  Then: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int x[10];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int* p = x;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x[3] = 2;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p[3] = 42; // </a:t>
            </a:r>
            <a:r>
              <a:rPr lang="en-US" sz="1800"/>
              <a:t>same, in fact same as</a:t>
            </a:r>
            <a:r>
              <a:rPr lang="en-US" sz="1800">
                <a:latin typeface="Courier New" pitchFamily="49" charset="0"/>
              </a:rPr>
              <a:t> *(p + 3) = 42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So, the C support for arrays is limited to declaring them.  Everything else is really pointers!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Syntax Tricks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doit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x[10],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* p) { // two pointers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y[10]; // </a:t>
            </a:r>
            <a:r>
              <a:rPr lang="en-US" sz="1800" dirty="0" smtClean="0"/>
              <a:t>a real array of ten variables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+= 1; // </a:t>
            </a:r>
            <a:r>
              <a:rPr lang="en-US" sz="1800" dirty="0" smtClean="0"/>
              <a:t>legal, x is really a pointer variable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*x = 42; // </a:t>
            </a:r>
            <a:r>
              <a:rPr lang="en-US" sz="1800" dirty="0" smtClean="0"/>
              <a:t>legal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 += 2; // </a:t>
            </a:r>
            <a:r>
              <a:rPr lang="en-US" sz="1800" dirty="0" smtClean="0"/>
              <a:t>legal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*p = 3; // </a:t>
            </a:r>
            <a:r>
              <a:rPr lang="en-US" sz="1800" dirty="0" smtClean="0"/>
              <a:t>legal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y += 1; // </a:t>
            </a:r>
            <a:r>
              <a:rPr lang="en-US" sz="1800" dirty="0" smtClean="0"/>
              <a:t>illegal, y is not a variable!  y[</a:t>
            </a:r>
            <a:r>
              <a:rPr lang="en-US" sz="1800" dirty="0" err="1" smtClean="0"/>
              <a:t>i</a:t>
            </a:r>
            <a:r>
              <a:rPr lang="en-US" sz="1800" dirty="0" smtClean="0"/>
              <a:t>] is a variable!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*y = 5; // </a:t>
            </a:r>
            <a:r>
              <a:rPr lang="en-US" sz="1800" dirty="0" smtClean="0"/>
              <a:t>legal, ‘cause *y is same as *(&amp;y[0])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Keep in mind that the name of a (real) array is “an expression evaluating to the address of the first variable”. So, you can’t say “</a:t>
            </a:r>
            <a:r>
              <a:rPr lang="en-US" sz="2400" dirty="0" smtClean="0">
                <a:latin typeface="Courier New" pitchFamily="49" charset="0"/>
              </a:rPr>
              <a:t>y = &amp;y[1];</a:t>
            </a:r>
            <a:r>
              <a:rPr lang="en-US" sz="2400" dirty="0" smtClean="0"/>
              <a:t>”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55FAB136-1838-4872-83C5-4E624BE343F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5943600" y="4800600"/>
            <a:ext cx="2438400" cy="1143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010400" y="2743200"/>
            <a:ext cx="2047875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7127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Pointers in Function arguments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 are passed by value, thus only a copy is passed.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7863" y="1944687"/>
            <a:ext cx="3729037" cy="163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swap_wrong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x,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y)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temp;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temp = x;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x = y;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y = temp;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0" y="5334000"/>
            <a:ext cx="838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b:9643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96000" y="4953000"/>
            <a:ext cx="820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a:4397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762875" y="2895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urier New" pitchFamily="49" charset="0"/>
              </a:rPr>
              <a:t>4397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762875" y="3276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urier New" pitchFamily="49" charset="0"/>
              </a:rPr>
              <a:t>9643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229475" y="2971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urier New" pitchFamily="49" charset="0"/>
              </a:rPr>
              <a:t>px: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229475" y="3352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urier New" pitchFamily="49" charset="0"/>
              </a:rPr>
              <a:t>py:</a:t>
            </a:r>
          </a:p>
        </p:txBody>
      </p:sp>
      <p:cxnSp>
        <p:nvCxnSpPr>
          <p:cNvPr id="16" name="AutoShape 16"/>
          <p:cNvCxnSpPr>
            <a:cxnSpLocks noChangeShapeType="1"/>
            <a:stCxn id="12" idx="3"/>
            <a:endCxn id="37" idx="3"/>
          </p:cNvCxnSpPr>
          <p:nvPr/>
        </p:nvCxnSpPr>
        <p:spPr bwMode="auto">
          <a:xfrm flipH="1">
            <a:off x="7924800" y="3086100"/>
            <a:ext cx="828675" cy="2058988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7"/>
          <p:cNvCxnSpPr>
            <a:cxnSpLocks noChangeShapeType="1"/>
            <a:stCxn id="13" idx="3"/>
            <a:endCxn id="36" idx="3"/>
          </p:cNvCxnSpPr>
          <p:nvPr/>
        </p:nvCxnSpPr>
        <p:spPr bwMode="auto">
          <a:xfrm flipH="1">
            <a:off x="7924800" y="3467100"/>
            <a:ext cx="828675" cy="2057400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77863" y="3598863"/>
            <a:ext cx="3484562" cy="163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void swap(int *px, int *py)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int temp;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temp = *px;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*px = *py;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*py = temp;</a:t>
            </a:r>
          </a:p>
          <a:p>
            <a:pPr algn="l"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77863" y="5397500"/>
            <a:ext cx="2225675" cy="1169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int a = 10, b = 20;</a:t>
            </a:r>
          </a:p>
          <a:p>
            <a:pPr algn="l"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swap_wrong(a, b);</a:t>
            </a:r>
          </a:p>
          <a:p>
            <a:pPr algn="l"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cout &lt;&lt; a &lt;&lt; b;</a:t>
            </a:r>
          </a:p>
          <a:p>
            <a:pPr algn="l"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swap(&amp;a, &amp;b);</a:t>
            </a:r>
          </a:p>
          <a:p>
            <a:pPr algn="l"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cout &lt;&lt; a &lt;&lt; b;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153275" y="2362200"/>
            <a:ext cx="1006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in swap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800600" y="4724400"/>
            <a:ext cx="1106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caller: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343400" y="2667000"/>
            <a:ext cx="2209800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5257800" y="2819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5257800" y="3200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x: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4724400" y="3276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y: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743450" y="2286000"/>
            <a:ext cx="1809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swap_wrong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257800" y="3657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724400" y="3733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temp: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7772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600">
              <a:latin typeface="Courier New" pitchFamily="49" charset="0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7086600" y="38862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urier New" pitchFamily="49" charset="0"/>
              </a:rPr>
              <a:t>temp:</a:t>
            </a:r>
          </a:p>
        </p:txBody>
      </p:sp>
      <p:cxnSp>
        <p:nvCxnSpPr>
          <p:cNvPr id="32" name="AutoShape 35"/>
          <p:cNvCxnSpPr>
            <a:cxnSpLocks noChangeShapeType="1"/>
            <a:stCxn id="37" idx="1"/>
            <a:endCxn id="23" idx="3"/>
          </p:cNvCxnSpPr>
          <p:nvPr/>
        </p:nvCxnSpPr>
        <p:spPr bwMode="auto">
          <a:xfrm flipH="1" flipV="1">
            <a:off x="6248400" y="3009900"/>
            <a:ext cx="762000" cy="2135188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3" name="AutoShape 36"/>
          <p:cNvCxnSpPr>
            <a:cxnSpLocks noChangeShapeType="1"/>
            <a:stCxn id="36" idx="1"/>
            <a:endCxn id="24" idx="3"/>
          </p:cNvCxnSpPr>
          <p:nvPr/>
        </p:nvCxnSpPr>
        <p:spPr bwMode="auto">
          <a:xfrm flipH="1" flipV="1">
            <a:off x="6248400" y="3390900"/>
            <a:ext cx="762000" cy="213360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5354638" y="2862263"/>
            <a:ext cx="762000" cy="3048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10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5354638" y="3243263"/>
            <a:ext cx="762000" cy="3048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7010400" y="5334000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7010400" y="4954588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148513" y="5408613"/>
            <a:ext cx="609600" cy="2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7148513" y="5029200"/>
            <a:ext cx="609600" cy="2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35838E-7 L 3.33333E-6 0.0554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3237E-6 L 3.33333E-6 -0.0499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019 L -0.00313 0.0495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2725E-6 L -0.00313 -0.060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/>
      <p:bldP spid="38" grpId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AC06E7-9582-49B7-9FEF-72120B7A252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712787"/>
          </a:xfrm>
        </p:spPr>
        <p:txBody>
          <a:bodyPr/>
          <a:lstStyle/>
          <a:p>
            <a:pPr eaLnBrk="1" hangingPunct="1"/>
            <a:r>
              <a:rPr lang="en-US" sz="3800" dirty="0" smtClean="0"/>
              <a:t>Pointer Operations: Details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5344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valid pointer operations are </a:t>
            </a:r>
          </a:p>
          <a:p>
            <a:pPr marL="688975" marR="0" lvl="1" indent="-230188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or subtracting a pointer and an integer (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 i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688975" marR="0" lvl="1" indent="-230188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 of pointers of the same type (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q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8975" marR="0" lvl="1" indent="-230188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Subtracting or comparing two pointers in same array (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- q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8975" marR="0" lvl="1" indent="-230188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Assigning or comparing to zero. (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0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other  pointer arithmetic are illegal.</a:t>
            </a: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A8089-CEC0-4228-9C09-2031CF1BDED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1– Addition/Subtraction with </a:t>
            </a:r>
            <a:r>
              <a:rPr lang="en-US" sz="3800" b="1" smtClean="0"/>
              <a:t>int</a:t>
            </a:r>
            <a:endParaRPr lang="en-US" sz="3400" b="1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3276600"/>
          </a:xfrm>
        </p:spPr>
        <p:txBody>
          <a:bodyPr/>
          <a:lstStyle/>
          <a:p>
            <a:pPr eaLnBrk="1" hangingPunct="1"/>
            <a:r>
              <a:rPr lang="en-US" sz="2400" smtClean="0"/>
              <a:t>Used for pointing to different elements in an array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 a[6], *pa, x,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pa = &amp;a[2];  </a:t>
            </a:r>
            <a:r>
              <a:rPr lang="en-US" sz="2000" b="1" smtClean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// same as pa = a + 2;</a:t>
            </a: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*pa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 pa[0]  a[2]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	*(pa-i)  pa[-i]  a[2-i]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	*(pa+i)  pa[i]  a[2+i]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194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8194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a[0]</a:t>
            </a:r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35052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35052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a[1]</a:t>
            </a:r>
          </a:p>
        </p:txBody>
      </p:sp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41910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41910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a[2]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48768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48768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a[3]</a:t>
            </a:r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55626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55626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a[4]</a:t>
            </a:r>
          </a:p>
        </p:txBody>
      </p:sp>
      <p:sp>
        <p:nvSpPr>
          <p:cNvPr id="10255" name="Rectangle 20"/>
          <p:cNvSpPr>
            <a:spLocks noChangeArrowheads="1"/>
          </p:cNvSpPr>
          <p:nvPr/>
        </p:nvSpPr>
        <p:spPr bwMode="auto">
          <a:xfrm>
            <a:off x="6248400" y="5029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auto">
          <a:xfrm>
            <a:off x="6248400" y="54102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a[5]</a:t>
            </a:r>
          </a:p>
        </p:txBody>
      </p:sp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2286000" y="5029200"/>
            <a:ext cx="5191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a:</a:t>
            </a:r>
          </a:p>
        </p:txBody>
      </p:sp>
      <p:sp>
        <p:nvSpPr>
          <p:cNvPr id="10258" name="Rectangle 23"/>
          <p:cNvSpPr>
            <a:spLocks noChangeArrowheads="1"/>
          </p:cNvSpPr>
          <p:nvPr/>
        </p:nvSpPr>
        <p:spPr bwMode="auto">
          <a:xfrm>
            <a:off x="4129088" y="41148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0259" name="Rectangle 24"/>
          <p:cNvSpPr>
            <a:spLocks noChangeArrowheads="1"/>
          </p:cNvSpPr>
          <p:nvPr/>
        </p:nvSpPr>
        <p:spPr bwMode="auto">
          <a:xfrm>
            <a:off x="3671888" y="4114800"/>
            <a:ext cx="5191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pa:</a:t>
            </a:r>
          </a:p>
        </p:txBody>
      </p:sp>
      <p:sp>
        <p:nvSpPr>
          <p:cNvPr id="10260" name="Oval 25"/>
          <p:cNvSpPr>
            <a:spLocks noChangeArrowheads="1"/>
          </p:cNvSpPr>
          <p:nvPr/>
        </p:nvSpPr>
        <p:spPr bwMode="auto">
          <a:xfrm>
            <a:off x="4425950" y="42672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0261" name="AutoShape 26"/>
          <p:cNvCxnSpPr>
            <a:cxnSpLocks noChangeShapeType="1"/>
            <a:stCxn id="10260" idx="3"/>
            <a:endCxn id="10249" idx="0"/>
          </p:cNvCxnSpPr>
          <p:nvPr/>
        </p:nvCxnSpPr>
        <p:spPr bwMode="auto">
          <a:xfrm rot="16200000" flipH="1">
            <a:off x="4133851" y="4635500"/>
            <a:ext cx="696912" cy="90487"/>
          </a:xfrm>
          <a:prstGeom prst="curvedConnector3">
            <a:avLst>
              <a:gd name="adj1" fmla="val 50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2" name="AutoShape 27"/>
          <p:cNvCxnSpPr>
            <a:cxnSpLocks noChangeShapeType="1"/>
            <a:stCxn id="10263" idx="2"/>
            <a:endCxn id="10245" idx="0"/>
          </p:cNvCxnSpPr>
          <p:nvPr/>
        </p:nvCxnSpPr>
        <p:spPr bwMode="auto">
          <a:xfrm rot="16200000" flipH="1">
            <a:off x="2470150" y="4343400"/>
            <a:ext cx="533400" cy="838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1981200" y="41148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pa-2</a:t>
            </a:r>
          </a:p>
        </p:txBody>
      </p:sp>
      <p:cxnSp>
        <p:nvCxnSpPr>
          <p:cNvPr id="10264" name="AutoShape 29"/>
          <p:cNvCxnSpPr>
            <a:cxnSpLocks noChangeShapeType="1"/>
            <a:stCxn id="10265" idx="2"/>
            <a:endCxn id="10255" idx="0"/>
          </p:cNvCxnSpPr>
          <p:nvPr/>
        </p:nvCxnSpPr>
        <p:spPr bwMode="auto">
          <a:xfrm rot="5400000">
            <a:off x="6470650" y="4610100"/>
            <a:ext cx="5334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5" name="Rectangle 30"/>
          <p:cNvSpPr>
            <a:spLocks noChangeArrowheads="1"/>
          </p:cNvSpPr>
          <p:nvPr/>
        </p:nvSpPr>
        <p:spPr bwMode="auto">
          <a:xfrm>
            <a:off x="6553200" y="41148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pa+3</a:t>
            </a:r>
          </a:p>
        </p:txBody>
      </p:sp>
      <p:cxnSp>
        <p:nvCxnSpPr>
          <p:cNvPr id="10266" name="AutoShape 31"/>
          <p:cNvCxnSpPr>
            <a:cxnSpLocks noChangeShapeType="1"/>
            <a:stCxn id="10267" idx="2"/>
            <a:endCxn id="10251" idx="0"/>
          </p:cNvCxnSpPr>
          <p:nvPr/>
        </p:nvCxnSpPr>
        <p:spPr bwMode="auto">
          <a:xfrm rot="5400000">
            <a:off x="5022850" y="4686300"/>
            <a:ext cx="5334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Rectangle 32"/>
          <p:cNvSpPr>
            <a:spLocks noChangeArrowheads="1"/>
          </p:cNvSpPr>
          <p:nvPr/>
        </p:nvSpPr>
        <p:spPr bwMode="auto">
          <a:xfrm>
            <a:off x="5029200" y="41148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pa+1</a:t>
            </a:r>
          </a:p>
        </p:txBody>
      </p:sp>
      <p:cxnSp>
        <p:nvCxnSpPr>
          <p:cNvPr id="10268" name="AutoShape 33"/>
          <p:cNvCxnSpPr>
            <a:cxnSpLocks noChangeShapeType="1"/>
            <a:stCxn id="10269" idx="2"/>
            <a:endCxn id="10253" idx="0"/>
          </p:cNvCxnSpPr>
          <p:nvPr/>
        </p:nvCxnSpPr>
        <p:spPr bwMode="auto">
          <a:xfrm rot="5400000">
            <a:off x="5708650" y="4686300"/>
            <a:ext cx="5334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9" name="Rectangle 34"/>
          <p:cNvSpPr>
            <a:spLocks noChangeArrowheads="1"/>
          </p:cNvSpPr>
          <p:nvPr/>
        </p:nvSpPr>
        <p:spPr bwMode="auto">
          <a:xfrm>
            <a:off x="5715000" y="41148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pa+2</a:t>
            </a:r>
          </a:p>
        </p:txBody>
      </p:sp>
      <p:cxnSp>
        <p:nvCxnSpPr>
          <p:cNvPr id="10270" name="AutoShape 35"/>
          <p:cNvCxnSpPr>
            <a:cxnSpLocks noChangeShapeType="1"/>
            <a:stCxn id="10271" idx="2"/>
            <a:endCxn id="10247" idx="0"/>
          </p:cNvCxnSpPr>
          <p:nvPr/>
        </p:nvCxnSpPr>
        <p:spPr bwMode="auto">
          <a:xfrm rot="16200000" flipH="1">
            <a:off x="3232150" y="4419600"/>
            <a:ext cx="533400" cy="685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71" name="Rectangle 36"/>
          <p:cNvSpPr>
            <a:spLocks noChangeArrowheads="1"/>
          </p:cNvSpPr>
          <p:nvPr/>
        </p:nvSpPr>
        <p:spPr bwMode="auto">
          <a:xfrm>
            <a:off x="2819400" y="4114800"/>
            <a:ext cx="6715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pa-1</a:t>
            </a:r>
          </a:p>
        </p:txBody>
      </p:sp>
      <p:sp>
        <p:nvSpPr>
          <p:cNvPr id="10272" name="Rectangle 41"/>
          <p:cNvSpPr>
            <a:spLocks noChangeArrowheads="1"/>
          </p:cNvSpPr>
          <p:nvPr/>
        </p:nvSpPr>
        <p:spPr bwMode="auto">
          <a:xfrm>
            <a:off x="2895600" y="5943600"/>
            <a:ext cx="34067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hlink"/>
                </a:solidFill>
                <a:cs typeface="Times New Roman" pitchFamily="18" charset="0"/>
              </a:rPr>
              <a:t>pointer </a:t>
            </a:r>
            <a:r>
              <a:rPr lang="en-US" sz="260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 int</a:t>
            </a:r>
            <a:r>
              <a:rPr lang="en-US" sz="2600" b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  </a:t>
            </a:r>
            <a:r>
              <a:rPr lang="en-US" sz="2600">
                <a:solidFill>
                  <a:schemeClr val="hlink"/>
                </a:solidFill>
                <a:cs typeface="Times New Roman" pitchFamily="18" charset="0"/>
              </a:rPr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98A9A-5902-4C9B-85BE-2EC532DA260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1– Addition/Subtraction with </a:t>
            </a:r>
            <a:r>
              <a:rPr lang="en-US" sz="3800" b="1" smtClean="0"/>
              <a:t>int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Size of the pointed data-type is automatically taken care of.</a:t>
            </a:r>
          </a:p>
          <a:p>
            <a:pPr eaLnBrk="1" hangingPunct="1"/>
            <a:r>
              <a:rPr lang="en-US" sz="2400" dirty="0" smtClean="0"/>
              <a:t>If address of a pointer (say </a:t>
            </a:r>
            <a:r>
              <a:rPr lang="en-US" sz="2400" b="1" dirty="0" err="1" smtClean="0">
                <a:solidFill>
                  <a:srgbClr val="800000"/>
                </a:solidFill>
              </a:rPr>
              <a:t>ptr</a:t>
            </a:r>
            <a:r>
              <a:rPr lang="en-US" sz="2400" dirty="0" smtClean="0"/>
              <a:t>) is </a:t>
            </a:r>
            <a:r>
              <a:rPr lang="en-US" sz="2400" b="1" dirty="0" smtClean="0">
                <a:solidFill>
                  <a:srgbClr val="800000"/>
                </a:solidFill>
              </a:rPr>
              <a:t>A</a:t>
            </a:r>
            <a:r>
              <a:rPr lang="en-US" sz="2400" b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then address of </a:t>
            </a:r>
            <a:r>
              <a:rPr lang="en-US" sz="2400" b="1" dirty="0" err="1" smtClean="0">
                <a:solidFill>
                  <a:srgbClr val="800000"/>
                </a:solidFill>
              </a:rPr>
              <a:t>ptr+i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b="1" dirty="0" err="1" smtClean="0">
                <a:solidFill>
                  <a:srgbClr val="800000"/>
                </a:solidFill>
              </a:rPr>
              <a:t>A+i</a:t>
            </a:r>
            <a:r>
              <a:rPr lang="en-US" sz="2400" b="1" dirty="0" smtClean="0">
                <a:solidFill>
                  <a:srgbClr val="800000"/>
                </a:solidFill>
              </a:rPr>
              <a:t>*</a:t>
            </a:r>
            <a:r>
              <a:rPr lang="en-US" sz="2400" b="1" dirty="0" err="1" smtClean="0">
                <a:solidFill>
                  <a:srgbClr val="800000"/>
                </a:solidFill>
              </a:rPr>
              <a:t>sizeof</a:t>
            </a:r>
            <a:r>
              <a:rPr lang="en-US" sz="2400" b="1" dirty="0" smtClean="0">
                <a:solidFill>
                  <a:srgbClr val="800000"/>
                </a:solidFill>
              </a:rPr>
              <a:t>(data-type of </a:t>
            </a:r>
            <a:r>
              <a:rPr lang="en-US" sz="2400" b="1" dirty="0" err="1" smtClean="0">
                <a:solidFill>
                  <a:srgbClr val="800000"/>
                </a:solidFill>
              </a:rPr>
              <a:t>ptr</a:t>
            </a:r>
            <a:r>
              <a:rPr lang="en-US" sz="2400" b="1" dirty="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long *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lp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char *cp;</a:t>
            </a:r>
          </a:p>
          <a:p>
            <a:pPr eaLnBrk="1" hangingPunct="1">
              <a:buFont typeface="Wingdings" pitchFamily="2" charset="2"/>
              <a:buNone/>
            </a:pPr>
            <a:endParaRPr lang="en-US" sz="3200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700838" y="3276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12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10800000">
            <a:off x="6700838" y="2895600"/>
            <a:ext cx="671512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48388" y="3298825"/>
            <a:ext cx="552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7832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700838" y="3657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34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129338" y="3679825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7833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700838" y="6324600"/>
            <a:ext cx="671512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700838" y="4038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56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700838" y="4419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78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6148388" y="4038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7834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6148388" y="4419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7835</a:t>
            </a:r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7720013" y="3505200"/>
            <a:ext cx="12477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lp</a:t>
            </a:r>
            <a:r>
              <a:rPr lang="en-US" sz="1400">
                <a:latin typeface="Courier New" pitchFamily="49" charset="0"/>
                <a:sym typeface="Symbol" pitchFamily="18" charset="2"/>
              </a:rPr>
              <a:t>0x7832</a:t>
            </a:r>
          </a:p>
          <a:p>
            <a:pPr algn="l"/>
            <a:r>
              <a:rPr lang="en-US" sz="1400">
                <a:latin typeface="Courier New" pitchFamily="49" charset="0"/>
              </a:rPr>
              <a:t>*lp=</a:t>
            </a:r>
            <a:endParaRPr lang="en-US" sz="140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14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0x78563412</a:t>
            </a: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6700838" y="4800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78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6148388" y="4822825"/>
            <a:ext cx="552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7836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6700838" y="5181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56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129338" y="5203825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7837</a:t>
            </a:r>
          </a:p>
        </p:txBody>
      </p:sp>
      <p:sp>
        <p:nvSpPr>
          <p:cNvPr id="11284" name="Rectangle 22"/>
          <p:cNvSpPr>
            <a:spLocks noChangeArrowheads="1"/>
          </p:cNvSpPr>
          <p:nvPr/>
        </p:nvSpPr>
        <p:spPr bwMode="auto">
          <a:xfrm>
            <a:off x="6700838" y="5562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34</a:t>
            </a:r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6700838" y="5943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12</a:t>
            </a:r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6148388" y="5562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7838</a:t>
            </a:r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6148388" y="5943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7839</a:t>
            </a:r>
          </a:p>
        </p:txBody>
      </p:sp>
      <p:sp>
        <p:nvSpPr>
          <p:cNvPr id="11288" name="Rectangle 28"/>
          <p:cNvSpPr>
            <a:spLocks noChangeArrowheads="1"/>
          </p:cNvSpPr>
          <p:nvPr/>
        </p:nvSpPr>
        <p:spPr bwMode="auto">
          <a:xfrm>
            <a:off x="3581400" y="3657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12</a:t>
            </a:r>
          </a:p>
        </p:txBody>
      </p:sp>
      <p:sp>
        <p:nvSpPr>
          <p:cNvPr id="11289" name="AutoShape 29"/>
          <p:cNvSpPr>
            <a:spLocks noChangeArrowheads="1"/>
          </p:cNvSpPr>
          <p:nvPr/>
        </p:nvSpPr>
        <p:spPr bwMode="auto">
          <a:xfrm rot="10800000">
            <a:off x="3581400" y="3276600"/>
            <a:ext cx="671513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3028950" y="3679825"/>
            <a:ext cx="552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7832</a:t>
            </a:r>
          </a:p>
        </p:txBody>
      </p:sp>
      <p:sp>
        <p:nvSpPr>
          <p:cNvPr id="11291" name="Rectangle 31"/>
          <p:cNvSpPr>
            <a:spLocks noChangeArrowheads="1"/>
          </p:cNvSpPr>
          <p:nvPr/>
        </p:nvSpPr>
        <p:spPr bwMode="auto">
          <a:xfrm>
            <a:off x="3581400" y="4038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34</a:t>
            </a:r>
          </a:p>
        </p:txBody>
      </p:sp>
      <p:sp>
        <p:nvSpPr>
          <p:cNvPr id="11292" name="Text Box 32"/>
          <p:cNvSpPr txBox="1">
            <a:spLocks noChangeArrowheads="1"/>
          </p:cNvSpPr>
          <p:nvPr/>
        </p:nvSpPr>
        <p:spPr bwMode="auto">
          <a:xfrm>
            <a:off x="3009900" y="4060825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7833</a:t>
            </a:r>
          </a:p>
        </p:txBody>
      </p:sp>
      <p:sp>
        <p:nvSpPr>
          <p:cNvPr id="11293" name="AutoShape 33"/>
          <p:cNvSpPr>
            <a:spLocks noChangeArrowheads="1"/>
          </p:cNvSpPr>
          <p:nvPr/>
        </p:nvSpPr>
        <p:spPr bwMode="auto">
          <a:xfrm>
            <a:off x="3581400" y="5943600"/>
            <a:ext cx="671513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94" name="Rectangle 35"/>
          <p:cNvSpPr>
            <a:spLocks noChangeArrowheads="1"/>
          </p:cNvSpPr>
          <p:nvPr/>
        </p:nvSpPr>
        <p:spPr bwMode="auto">
          <a:xfrm>
            <a:off x="3581400" y="4419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56</a:t>
            </a:r>
          </a:p>
        </p:txBody>
      </p:sp>
      <p:sp>
        <p:nvSpPr>
          <p:cNvPr id="11295" name="Rectangle 36"/>
          <p:cNvSpPr>
            <a:spLocks noChangeArrowheads="1"/>
          </p:cNvSpPr>
          <p:nvPr/>
        </p:nvSpPr>
        <p:spPr bwMode="auto">
          <a:xfrm>
            <a:off x="3581400" y="4800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44</a:t>
            </a:r>
          </a:p>
        </p:txBody>
      </p:sp>
      <p:sp>
        <p:nvSpPr>
          <p:cNvPr id="11296" name="Text Box 37"/>
          <p:cNvSpPr txBox="1">
            <a:spLocks noChangeArrowheads="1"/>
          </p:cNvSpPr>
          <p:nvPr/>
        </p:nvSpPr>
        <p:spPr bwMode="auto">
          <a:xfrm>
            <a:off x="3028950" y="4419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7834</a:t>
            </a:r>
          </a:p>
        </p:txBody>
      </p:sp>
      <p:sp>
        <p:nvSpPr>
          <p:cNvPr id="11297" name="Text Box 38"/>
          <p:cNvSpPr txBox="1">
            <a:spLocks noChangeArrowheads="1"/>
          </p:cNvSpPr>
          <p:nvPr/>
        </p:nvSpPr>
        <p:spPr bwMode="auto">
          <a:xfrm>
            <a:off x="3028950" y="4800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7835</a:t>
            </a:r>
          </a:p>
        </p:txBody>
      </p:sp>
      <p:sp>
        <p:nvSpPr>
          <p:cNvPr id="11298" name="Rectangle 41"/>
          <p:cNvSpPr>
            <a:spLocks noChangeArrowheads="1"/>
          </p:cNvSpPr>
          <p:nvPr/>
        </p:nvSpPr>
        <p:spPr bwMode="auto">
          <a:xfrm>
            <a:off x="3581400" y="5181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33</a:t>
            </a:r>
          </a:p>
        </p:txBody>
      </p: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3028950" y="5203825"/>
            <a:ext cx="552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7836</a:t>
            </a:r>
          </a:p>
        </p:txBody>
      </p:sp>
      <p:sp>
        <p:nvSpPr>
          <p:cNvPr id="11300" name="Rectangle 43"/>
          <p:cNvSpPr>
            <a:spLocks noChangeArrowheads="1"/>
          </p:cNvSpPr>
          <p:nvPr/>
        </p:nvSpPr>
        <p:spPr bwMode="auto">
          <a:xfrm>
            <a:off x="3581400" y="55626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56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3009900" y="5584825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7837</a:t>
            </a:r>
          </a:p>
        </p:txBody>
      </p:sp>
      <p:sp>
        <p:nvSpPr>
          <p:cNvPr id="11302" name="Text Box 51"/>
          <p:cNvSpPr txBox="1">
            <a:spLocks noChangeArrowheads="1"/>
          </p:cNvSpPr>
          <p:nvPr/>
        </p:nvSpPr>
        <p:spPr bwMode="auto">
          <a:xfrm>
            <a:off x="4495800" y="4495800"/>
            <a:ext cx="1524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ip+1</a:t>
            </a:r>
            <a:r>
              <a:rPr lang="en-US" sz="1400">
                <a:latin typeface="Courier New" pitchFamily="49" charset="0"/>
                <a:sym typeface="Symbol" pitchFamily="18" charset="2"/>
              </a:rPr>
              <a:t>0x7834</a:t>
            </a:r>
          </a:p>
          <a:p>
            <a:pPr algn="l"/>
            <a:r>
              <a:rPr lang="en-US" sz="1400">
                <a:latin typeface="Courier New" pitchFamily="49" charset="0"/>
                <a:sym typeface="Symbol" pitchFamily="18" charset="2"/>
              </a:rPr>
              <a:t>ip[1]=</a:t>
            </a:r>
            <a:r>
              <a:rPr lang="en-US" sz="14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0x4456</a:t>
            </a:r>
          </a:p>
        </p:txBody>
      </p:sp>
      <p:sp>
        <p:nvSpPr>
          <p:cNvPr id="11303" name="Rectangle 57"/>
          <p:cNvSpPr>
            <a:spLocks noChangeArrowheads="1"/>
          </p:cNvSpPr>
          <p:nvPr/>
        </p:nvSpPr>
        <p:spPr bwMode="auto">
          <a:xfrm>
            <a:off x="1081088" y="4419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12</a:t>
            </a:r>
          </a:p>
        </p:txBody>
      </p:sp>
      <p:sp>
        <p:nvSpPr>
          <p:cNvPr id="11304" name="AutoShape 58"/>
          <p:cNvSpPr>
            <a:spLocks noChangeArrowheads="1"/>
          </p:cNvSpPr>
          <p:nvPr/>
        </p:nvSpPr>
        <p:spPr bwMode="auto">
          <a:xfrm rot="10800000">
            <a:off x="1081088" y="4038600"/>
            <a:ext cx="671512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05" name="Text Box 59"/>
          <p:cNvSpPr txBox="1">
            <a:spLocks noChangeArrowheads="1"/>
          </p:cNvSpPr>
          <p:nvPr/>
        </p:nvSpPr>
        <p:spPr bwMode="auto">
          <a:xfrm>
            <a:off x="528638" y="4441825"/>
            <a:ext cx="552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7832</a:t>
            </a:r>
          </a:p>
        </p:txBody>
      </p:sp>
      <p:sp>
        <p:nvSpPr>
          <p:cNvPr id="11306" name="Rectangle 60"/>
          <p:cNvSpPr>
            <a:spLocks noChangeArrowheads="1"/>
          </p:cNvSpPr>
          <p:nvPr/>
        </p:nvSpPr>
        <p:spPr bwMode="auto">
          <a:xfrm>
            <a:off x="1081088" y="4800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34</a:t>
            </a:r>
          </a:p>
        </p:txBody>
      </p:sp>
      <p:sp>
        <p:nvSpPr>
          <p:cNvPr id="11307" name="Text Box 61"/>
          <p:cNvSpPr txBox="1">
            <a:spLocks noChangeArrowheads="1"/>
          </p:cNvSpPr>
          <p:nvPr/>
        </p:nvSpPr>
        <p:spPr bwMode="auto">
          <a:xfrm>
            <a:off x="509588" y="4822825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7833</a:t>
            </a:r>
          </a:p>
        </p:txBody>
      </p:sp>
      <p:sp>
        <p:nvSpPr>
          <p:cNvPr id="11308" name="AutoShape 62"/>
          <p:cNvSpPr>
            <a:spLocks noChangeArrowheads="1"/>
          </p:cNvSpPr>
          <p:nvPr/>
        </p:nvSpPr>
        <p:spPr bwMode="auto">
          <a:xfrm>
            <a:off x="1081088" y="5943600"/>
            <a:ext cx="671512" cy="381000"/>
          </a:xfrm>
          <a:prstGeom prst="flowChart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309" name="Rectangle 63"/>
          <p:cNvSpPr>
            <a:spLocks noChangeArrowheads="1"/>
          </p:cNvSpPr>
          <p:nvPr/>
        </p:nvSpPr>
        <p:spPr bwMode="auto">
          <a:xfrm>
            <a:off x="1081088" y="5181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56</a:t>
            </a:r>
          </a:p>
        </p:txBody>
      </p:sp>
      <p:sp>
        <p:nvSpPr>
          <p:cNvPr id="11310" name="Rectangle 64"/>
          <p:cNvSpPr>
            <a:spLocks noChangeArrowheads="1"/>
          </p:cNvSpPr>
          <p:nvPr/>
        </p:nvSpPr>
        <p:spPr bwMode="auto">
          <a:xfrm>
            <a:off x="1081088" y="55626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44</a:t>
            </a:r>
          </a:p>
        </p:txBody>
      </p:sp>
      <p:sp>
        <p:nvSpPr>
          <p:cNvPr id="11311" name="Text Box 65"/>
          <p:cNvSpPr txBox="1">
            <a:spLocks noChangeArrowheads="1"/>
          </p:cNvSpPr>
          <p:nvPr/>
        </p:nvSpPr>
        <p:spPr bwMode="auto">
          <a:xfrm>
            <a:off x="528638" y="5181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7834</a:t>
            </a:r>
          </a:p>
        </p:txBody>
      </p:sp>
      <p:sp>
        <p:nvSpPr>
          <p:cNvPr id="11312" name="Text Box 66"/>
          <p:cNvSpPr txBox="1">
            <a:spLocks noChangeArrowheads="1"/>
          </p:cNvSpPr>
          <p:nvPr/>
        </p:nvSpPr>
        <p:spPr bwMode="auto">
          <a:xfrm>
            <a:off x="528638" y="5562600"/>
            <a:ext cx="571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7835</a:t>
            </a:r>
          </a:p>
        </p:txBody>
      </p:sp>
      <p:sp>
        <p:nvSpPr>
          <p:cNvPr id="11313" name="Text Box 67"/>
          <p:cNvSpPr txBox="1">
            <a:spLocks noChangeArrowheads="1"/>
          </p:cNvSpPr>
          <p:nvPr/>
        </p:nvSpPr>
        <p:spPr bwMode="auto">
          <a:xfrm>
            <a:off x="2033588" y="4557713"/>
            <a:ext cx="920750" cy="49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cp</a:t>
            </a:r>
            <a:r>
              <a:rPr lang="en-US" sz="1200">
                <a:latin typeface="Courier New" pitchFamily="49" charset="0"/>
                <a:sym typeface="Symbol" pitchFamily="18" charset="2"/>
              </a:rPr>
              <a:t>7832</a:t>
            </a:r>
          </a:p>
          <a:p>
            <a:pPr algn="l">
              <a:lnSpc>
                <a:spcPct val="110000"/>
              </a:lnSpc>
            </a:pPr>
            <a:r>
              <a:rPr lang="en-US" sz="1200">
                <a:latin typeface="Courier New" pitchFamily="49" charset="0"/>
                <a:sym typeface="Symbol" pitchFamily="18" charset="2"/>
              </a:rPr>
              <a:t>*cp=</a:t>
            </a:r>
            <a:r>
              <a:rPr lang="en-US" sz="12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0x12</a:t>
            </a:r>
          </a:p>
        </p:txBody>
      </p:sp>
      <p:cxnSp>
        <p:nvCxnSpPr>
          <p:cNvPr id="11314" name="AutoShape 94"/>
          <p:cNvCxnSpPr>
            <a:cxnSpLocks noChangeShapeType="1"/>
            <a:stCxn id="11319" idx="1"/>
            <a:endCxn id="11288" idx="3"/>
          </p:cNvCxnSpPr>
          <p:nvPr/>
        </p:nvCxnSpPr>
        <p:spPr bwMode="auto">
          <a:xfrm rot="10800000">
            <a:off x="4252913" y="3848100"/>
            <a:ext cx="242887" cy="160338"/>
          </a:xfrm>
          <a:prstGeom prst="curved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15" name="AutoShape 95"/>
          <p:cNvCxnSpPr>
            <a:cxnSpLocks noChangeShapeType="1"/>
            <a:stCxn id="11302" idx="1"/>
            <a:endCxn id="11294" idx="3"/>
          </p:cNvCxnSpPr>
          <p:nvPr/>
        </p:nvCxnSpPr>
        <p:spPr bwMode="auto">
          <a:xfrm rot="10800000">
            <a:off x="4252913" y="4610100"/>
            <a:ext cx="242887" cy="144463"/>
          </a:xfrm>
          <a:prstGeom prst="curved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16" name="AutoShape 96"/>
          <p:cNvCxnSpPr>
            <a:cxnSpLocks noChangeShapeType="1"/>
            <a:stCxn id="11279" idx="1"/>
            <a:endCxn id="11269" idx="3"/>
          </p:cNvCxnSpPr>
          <p:nvPr/>
        </p:nvCxnSpPr>
        <p:spPr bwMode="auto">
          <a:xfrm rot="10800000">
            <a:off x="7372350" y="3467100"/>
            <a:ext cx="347663" cy="403225"/>
          </a:xfrm>
          <a:prstGeom prst="curvedConnector3">
            <a:avLst>
              <a:gd name="adj1" fmla="val 49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17" name="Text Box 97"/>
          <p:cNvSpPr txBox="1">
            <a:spLocks noChangeArrowheads="1"/>
          </p:cNvSpPr>
          <p:nvPr/>
        </p:nvSpPr>
        <p:spPr bwMode="auto">
          <a:xfrm>
            <a:off x="4495800" y="5257800"/>
            <a:ext cx="1524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ip+2</a:t>
            </a:r>
            <a:r>
              <a:rPr lang="en-US" sz="1400">
                <a:latin typeface="Courier New" pitchFamily="49" charset="0"/>
                <a:sym typeface="Symbol" pitchFamily="18" charset="2"/>
              </a:rPr>
              <a:t>0x7836</a:t>
            </a:r>
          </a:p>
          <a:p>
            <a:pPr algn="l"/>
            <a:r>
              <a:rPr lang="en-US" sz="1400">
                <a:latin typeface="Courier New" pitchFamily="49" charset="0"/>
                <a:sym typeface="Symbol" pitchFamily="18" charset="2"/>
              </a:rPr>
              <a:t>ip[2]=</a:t>
            </a:r>
            <a:r>
              <a:rPr lang="en-US" sz="14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0x5633</a:t>
            </a:r>
          </a:p>
        </p:txBody>
      </p:sp>
      <p:cxnSp>
        <p:nvCxnSpPr>
          <p:cNvPr id="11318" name="AutoShape 98"/>
          <p:cNvCxnSpPr>
            <a:cxnSpLocks noChangeShapeType="1"/>
            <a:stCxn id="11317" idx="1"/>
            <a:endCxn id="11298" idx="3"/>
          </p:cNvCxnSpPr>
          <p:nvPr/>
        </p:nvCxnSpPr>
        <p:spPr bwMode="auto">
          <a:xfrm rot="10800000">
            <a:off x="4252913" y="5372100"/>
            <a:ext cx="242887" cy="144463"/>
          </a:xfrm>
          <a:prstGeom prst="curved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19" name="Text Box 99"/>
          <p:cNvSpPr txBox="1">
            <a:spLocks noChangeArrowheads="1"/>
          </p:cNvSpPr>
          <p:nvPr/>
        </p:nvSpPr>
        <p:spPr bwMode="auto">
          <a:xfrm>
            <a:off x="4495800" y="3749675"/>
            <a:ext cx="12954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ip</a:t>
            </a:r>
            <a:r>
              <a:rPr lang="en-US" sz="1400">
                <a:latin typeface="Courier New" pitchFamily="49" charset="0"/>
                <a:sym typeface="Symbol" pitchFamily="18" charset="2"/>
              </a:rPr>
              <a:t>0x7832</a:t>
            </a:r>
          </a:p>
          <a:p>
            <a:pPr algn="l"/>
            <a:r>
              <a:rPr lang="en-US" sz="1400">
                <a:latin typeface="Courier New" pitchFamily="49" charset="0"/>
                <a:sym typeface="Symbol" pitchFamily="18" charset="2"/>
              </a:rPr>
              <a:t>*ip=</a:t>
            </a:r>
            <a:r>
              <a:rPr lang="en-US" sz="14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0x3412</a:t>
            </a:r>
          </a:p>
        </p:txBody>
      </p:sp>
      <p:sp>
        <p:nvSpPr>
          <p:cNvPr id="11320" name="Text Box 100"/>
          <p:cNvSpPr txBox="1">
            <a:spLocks noChangeArrowheads="1"/>
          </p:cNvSpPr>
          <p:nvPr/>
        </p:nvSpPr>
        <p:spPr bwMode="auto">
          <a:xfrm>
            <a:off x="7720013" y="5029200"/>
            <a:ext cx="142398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lp+1</a:t>
            </a:r>
            <a:r>
              <a:rPr lang="en-US" sz="1400">
                <a:latin typeface="Courier New" pitchFamily="49" charset="0"/>
                <a:sym typeface="Symbol" pitchFamily="18" charset="2"/>
              </a:rPr>
              <a:t>0x7836</a:t>
            </a:r>
          </a:p>
          <a:p>
            <a:pPr algn="l"/>
            <a:r>
              <a:rPr lang="en-US" sz="1400">
                <a:latin typeface="Courier New" pitchFamily="49" charset="0"/>
              </a:rPr>
              <a:t>lp[1]=</a:t>
            </a:r>
            <a:endParaRPr lang="en-US" sz="140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14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0x12345678</a:t>
            </a:r>
          </a:p>
        </p:txBody>
      </p:sp>
      <p:cxnSp>
        <p:nvCxnSpPr>
          <p:cNvPr id="11321" name="AutoShape 101"/>
          <p:cNvCxnSpPr>
            <a:cxnSpLocks noChangeShapeType="1"/>
            <a:stCxn id="11320" idx="1"/>
            <a:endCxn id="11280" idx="3"/>
          </p:cNvCxnSpPr>
          <p:nvPr/>
        </p:nvCxnSpPr>
        <p:spPr bwMode="auto">
          <a:xfrm rot="10800000">
            <a:off x="7372350" y="4991100"/>
            <a:ext cx="347663" cy="403225"/>
          </a:xfrm>
          <a:prstGeom prst="curvedConnector3">
            <a:avLst>
              <a:gd name="adj1" fmla="val 49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22" name="AutoShape 102"/>
          <p:cNvCxnSpPr>
            <a:cxnSpLocks noChangeShapeType="1"/>
            <a:stCxn id="11313" idx="1"/>
            <a:endCxn id="11303" idx="3"/>
          </p:cNvCxnSpPr>
          <p:nvPr/>
        </p:nvCxnSpPr>
        <p:spPr bwMode="auto">
          <a:xfrm rot="10800000">
            <a:off x="1752600" y="4610100"/>
            <a:ext cx="280988" cy="195263"/>
          </a:xfrm>
          <a:prstGeom prst="curvedConnector3">
            <a:avLst>
              <a:gd name="adj1" fmla="val 49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23" name="Text Box 103"/>
          <p:cNvSpPr txBox="1">
            <a:spLocks noChangeArrowheads="1"/>
          </p:cNvSpPr>
          <p:nvPr/>
        </p:nvSpPr>
        <p:spPr bwMode="auto">
          <a:xfrm>
            <a:off x="2033588" y="5395913"/>
            <a:ext cx="1104900" cy="49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cp+2</a:t>
            </a:r>
            <a:r>
              <a:rPr lang="en-US" sz="1200">
                <a:latin typeface="Courier New" pitchFamily="49" charset="0"/>
                <a:sym typeface="Symbol" pitchFamily="18" charset="2"/>
              </a:rPr>
              <a:t>7834</a:t>
            </a:r>
          </a:p>
          <a:p>
            <a:pPr algn="l">
              <a:lnSpc>
                <a:spcPct val="110000"/>
              </a:lnSpc>
            </a:pPr>
            <a:r>
              <a:rPr lang="en-US" sz="1200">
                <a:latin typeface="Courier New" pitchFamily="49" charset="0"/>
                <a:sym typeface="Symbol" pitchFamily="18" charset="2"/>
              </a:rPr>
              <a:t>cp[2]=</a:t>
            </a:r>
            <a:r>
              <a:rPr lang="en-US" sz="1200">
                <a:solidFill>
                  <a:srgbClr val="FF9966"/>
                </a:solidFill>
                <a:latin typeface="Courier New" pitchFamily="49" charset="0"/>
                <a:sym typeface="Symbol" pitchFamily="18" charset="2"/>
              </a:rPr>
              <a:t>0x56</a:t>
            </a:r>
          </a:p>
        </p:txBody>
      </p:sp>
      <p:cxnSp>
        <p:nvCxnSpPr>
          <p:cNvPr id="11324" name="AutoShape 104"/>
          <p:cNvCxnSpPr>
            <a:cxnSpLocks noChangeShapeType="1"/>
            <a:stCxn id="11323" idx="1"/>
            <a:endCxn id="11309" idx="3"/>
          </p:cNvCxnSpPr>
          <p:nvPr/>
        </p:nvCxnSpPr>
        <p:spPr bwMode="auto">
          <a:xfrm rot="10800000">
            <a:off x="1752600" y="5372100"/>
            <a:ext cx="280988" cy="271463"/>
          </a:xfrm>
          <a:prstGeom prst="curvedConnector3">
            <a:avLst>
              <a:gd name="adj1" fmla="val 49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0C5BAF-D65E-47AC-BAA1-355E8F9063E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2-- Assignment of Pointers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 of same types can be assigned.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float x = 10.5, *p = &amp;x, *q = p;</a:t>
            </a:r>
            <a:endParaRPr lang="en-US" b="1" dirty="0" smtClean="0">
              <a:solidFill>
                <a:schemeClr val="hlink"/>
              </a:solidFill>
            </a:endParaRPr>
          </a:p>
          <a:p>
            <a:pPr marL="344488" indent="-344488" eaLnBrk="1" hangingPunct="1">
              <a:defRPr/>
            </a:pPr>
            <a:r>
              <a:rPr lang="en-US" dirty="0" smtClean="0"/>
              <a:t>Pointer to </a:t>
            </a:r>
            <a:r>
              <a:rPr lang="en-US" b="1" dirty="0" smtClean="0">
                <a:solidFill>
                  <a:srgbClr val="CC3300"/>
                </a:solidFill>
              </a:rPr>
              <a:t>void </a:t>
            </a:r>
            <a:endParaRPr lang="en-US" dirty="0" smtClean="0"/>
          </a:p>
          <a:p>
            <a:pPr marL="741363" lvl="1" indent="-282575" eaLnBrk="1" hangingPunct="1">
              <a:defRPr/>
            </a:pPr>
            <a:r>
              <a:rPr lang="en-US" sz="2800" dirty="0" smtClean="0"/>
              <a:t>is used to hold any type of pointer</a:t>
            </a:r>
          </a:p>
          <a:p>
            <a:pPr marL="741363" lvl="1" indent="-282575" eaLnBrk="1" hangingPunct="1">
              <a:buFont typeface="Wingdings" pitchFamily="2" charset="2"/>
              <a:buNone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1363" lvl="1" indent="-282575" eaLnBrk="1" hangingPunct="1">
              <a:buFont typeface="Wingdings" pitchFamily="2" charset="2"/>
              <a:buNone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void *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1363" lvl="1" indent="-282575" eaLnBrk="1" hangingPunct="1">
              <a:buFont typeface="Wingdings" pitchFamily="2" charset="2"/>
              <a:buNone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700" b="1" dirty="0" smtClean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// type casting is not essential</a:t>
            </a:r>
            <a:endParaRPr lang="en-US" sz="2800" dirty="0" smtClean="0">
              <a:solidFill>
                <a:srgbClr val="FF9966"/>
              </a:solidFill>
            </a:endParaRPr>
          </a:p>
          <a:p>
            <a:pPr marL="741363" lvl="1" indent="-282575" eaLnBrk="1" hangingPunct="1">
              <a:defRPr/>
            </a:pPr>
            <a:r>
              <a:rPr lang="en-US" sz="2800" dirty="0" smtClean="0"/>
              <a:t>Cannot be de-referenced without type casting.</a:t>
            </a:r>
          </a:p>
          <a:p>
            <a:pPr marL="741363" lvl="1" indent="-282575" eaLnBrk="1" hangingPunct="1">
              <a:buFont typeface="Wingdings" pitchFamily="2" charset="2"/>
              <a:buNone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x = *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700" b="1" dirty="0" smtClean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// is illegal type casting is a must</a:t>
            </a:r>
          </a:p>
          <a:p>
            <a:pPr marL="741363" lvl="1" indent="-282575" eaLnBrk="1" hangingPunct="1">
              <a:buFont typeface="Wingdings" pitchFamily="2" charset="2"/>
              <a:buNone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y = *((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17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17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1700" b="1" dirty="0" smtClean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// is ok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A048B-F210-4BF2-9BDA-8C44C497B3C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3– Comparing/Subtraction to Pointer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/>
              <a:t>The resulting type of subtracting two pointers is integer.</a:t>
            </a:r>
          </a:p>
          <a:p>
            <a:pPr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/>
              <a:t>Comparison Vs. Subtraction</a:t>
            </a:r>
          </a:p>
          <a:p>
            <a:pPr lvl="1"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/>
              <a:t>a &lt; b </a:t>
            </a:r>
            <a:r>
              <a:rPr lang="en-US" sz="2400" smtClean="0">
                <a:sym typeface="Symbol" pitchFamily="18" charset="2"/>
              </a:rPr>
              <a:t> a – b &lt; 0</a:t>
            </a:r>
          </a:p>
          <a:p>
            <a:pPr lvl="1"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>
                <a:sym typeface="Symbol" pitchFamily="18" charset="2"/>
              </a:rPr>
              <a:t>a == b  a – b == 0</a:t>
            </a:r>
          </a:p>
          <a:p>
            <a:pPr lvl="1"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>
                <a:sym typeface="Symbol" pitchFamily="18" charset="2"/>
              </a:rPr>
              <a:t>a &gt; b  a – b &gt; 0</a:t>
            </a:r>
          </a:p>
          <a:p>
            <a:pPr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>
                <a:sym typeface="Symbol" pitchFamily="18" charset="2"/>
              </a:rPr>
              <a:t>Compared/Subtracted pointers should point in same array.</a:t>
            </a:r>
          </a:p>
          <a:p>
            <a:pPr eaLnBrk="1" hangingPunct="1">
              <a:lnSpc>
                <a:spcPct val="80000"/>
              </a:lnSpc>
              <a:tabLst>
                <a:tab pos="688975" algn="l"/>
                <a:tab pos="1139825" algn="l"/>
                <a:tab pos="1536700" algn="l"/>
              </a:tabLst>
            </a:pPr>
            <a:r>
              <a:rPr lang="en-US" sz="2400" smtClean="0">
                <a:sym typeface="Symbol" pitchFamily="18" charset="2"/>
              </a:rPr>
              <a:t>Example: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endParaRPr lang="en-US" sz="1600" b="1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/* strlen: return length of string s*/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strlen(char *s) {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char *p = s; 	</a:t>
            </a:r>
            <a:endParaRPr lang="en-US" sz="1600" b="1" smtClean="0">
              <a:solidFill>
                <a:srgbClr val="FF9966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while (*p != ‘\0’)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p++;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return p – s;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88975" algn="l"/>
                <a:tab pos="1139825" algn="l"/>
                <a:tab pos="1536700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smtClean="0">
              <a:sym typeface="Symbol" pitchFamily="18" charset="2"/>
            </a:endParaRPr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4360863" y="5638800"/>
            <a:ext cx="3335337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hlink"/>
                </a:solidFill>
                <a:cs typeface="Times New Roman" pitchFamily="18" charset="0"/>
              </a:rPr>
              <a:t>pointer </a:t>
            </a:r>
            <a:r>
              <a:rPr lang="en-US" sz="260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- </a:t>
            </a:r>
            <a:r>
              <a:rPr lang="en-US" sz="2600">
                <a:solidFill>
                  <a:schemeClr val="hlink"/>
                </a:solidFill>
                <a:cs typeface="Times New Roman" pitchFamily="18" charset="0"/>
              </a:rPr>
              <a:t>pointer</a:t>
            </a:r>
            <a:r>
              <a:rPr lang="en-US" sz="2600" b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  </a:t>
            </a:r>
            <a:r>
              <a:rPr lang="en-US" sz="2600">
                <a:solidFill>
                  <a:schemeClr val="hlink"/>
                </a:solidFill>
                <a:cs typeface="Times New Roman" pitchFamily="18" charset="0"/>
              </a:rPr>
              <a:t>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AB009-990E-416D-AC9F-D8798599D89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4– Comparing/Assigning to Zero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Zero</a:t>
            </a:r>
            <a:r>
              <a:rPr lang="en-US" smtClean="0"/>
              <a:t> is the only integer that can be assigned to a pointer</a:t>
            </a:r>
          </a:p>
          <a:p>
            <a:pPr eaLnBrk="1" hangingPunct="1"/>
            <a:r>
              <a:rPr lang="en-US" b="1" smtClean="0"/>
              <a:t>Zero</a:t>
            </a:r>
            <a:r>
              <a:rPr lang="en-US" smtClean="0"/>
              <a:t> is the only integer that a pointer can be compared to.</a:t>
            </a:r>
          </a:p>
          <a:p>
            <a:pPr eaLnBrk="1" hangingPunct="1"/>
            <a:r>
              <a:rPr lang="en-US" smtClean="0"/>
              <a:t>Use this to initialize a pointer and to check validity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SzPct val="76000"/>
              <a:buFont typeface="Wingdings 3" pitchFamily="18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*m = 0;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SzPct val="76000"/>
              <a:buFont typeface="Wingdings 3" pitchFamily="18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SzPct val="76000"/>
              <a:buFont typeface="Wingdings 3" pitchFamily="18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if (m != 0) { ... safe to use the pointer ... }</a:t>
            </a:r>
            <a:endParaRPr lang="en-US" sz="2300" b="1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mtClean="0"/>
              <a:t>can be used instead of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D801-8C08-40B7-92A7-32BE49DA762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Vs Array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amessage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[] = “now is the time”;  // an array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dirty="0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800" b="1" dirty="0" smtClean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pmessage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= “now is the time”;  // a pointer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4176713" y="1524000"/>
            <a:ext cx="2438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urier New" pitchFamily="49" charset="0"/>
              </a:rPr>
              <a:t>now is the time\0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2805113" y="1524000"/>
            <a:ext cx="1295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err="1">
                <a:latin typeface="Courier New" pitchFamily="49" charset="0"/>
              </a:rPr>
              <a:t>amessage</a:t>
            </a:r>
            <a:r>
              <a:rPr lang="en-US" sz="1600" dirty="0">
                <a:latin typeface="Courier New" pitchFamily="49" charset="0"/>
              </a:rPr>
              <a:t>: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685800" y="2971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pmessage</a:t>
            </a:r>
            <a:r>
              <a:rPr lang="en-US" sz="2200" dirty="0">
                <a:cs typeface="Times New Roman" pitchFamily="18" charset="0"/>
              </a:rPr>
              <a:t> has </a:t>
            </a:r>
            <a:r>
              <a:rPr lang="en-US" sz="2200" dirty="0" err="1">
                <a:cs typeface="Times New Roman" pitchFamily="18" charset="0"/>
              </a:rPr>
              <a:t>LValue</a:t>
            </a:r>
            <a:endParaRPr lang="en-US" sz="2200" dirty="0">
              <a:cs typeface="Times New Roman" pitchFamily="18" charset="0"/>
            </a:endParaRP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b="0" dirty="0" err="1">
                <a:cs typeface="Times New Roman" pitchFamily="18" charset="0"/>
              </a:rPr>
              <a:t>pmessage</a:t>
            </a:r>
            <a:r>
              <a:rPr lang="en-US" sz="2200" b="0" dirty="0">
                <a:cs typeface="Times New Roman" pitchFamily="18" charset="0"/>
              </a:rPr>
              <a:t> is 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pointer</a:t>
            </a:r>
            <a:r>
              <a:rPr lang="en-US" sz="2200" b="0" dirty="0">
                <a:cs typeface="Times New Roman" pitchFamily="18" charset="0"/>
              </a:rPr>
              <a:t> and requires </a:t>
            </a:r>
            <a:r>
              <a:rPr lang="en-US" sz="2200" b="0" dirty="0" smtClean="0">
                <a:cs typeface="Times New Roman" pitchFamily="18" charset="0"/>
              </a:rPr>
              <a:t>4 </a:t>
            </a:r>
            <a:r>
              <a:rPr lang="en-US" sz="2200" b="0" dirty="0">
                <a:cs typeface="Times New Roman" pitchFamily="18" charset="0"/>
              </a:rPr>
              <a:t>bytes for itself</a:t>
            </a: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pmessage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++</a:t>
            </a:r>
            <a:r>
              <a:rPr lang="en-US" sz="2200" b="0" dirty="0">
                <a:cs typeface="Times New Roman" pitchFamily="18" charset="0"/>
              </a:rPr>
              <a:t> is possible</a:t>
            </a: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pmessage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=</a:t>
            </a: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somepointer</a:t>
            </a:r>
            <a:r>
              <a:rPr lang="en-US" sz="2200" b="0" dirty="0">
                <a:cs typeface="Times New Roman" pitchFamily="18" charset="0"/>
              </a:rPr>
              <a:t> is legal</a:t>
            </a:r>
          </a:p>
          <a:p>
            <a:pPr marL="457200" indent="-457200" algn="l"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2200" dirty="0" err="1">
                <a:solidFill>
                  <a:schemeClr val="accent2"/>
                </a:solidFill>
                <a:cs typeface="Times New Roman" pitchFamily="18" charset="0"/>
              </a:rPr>
              <a:t>amessage</a:t>
            </a:r>
            <a:r>
              <a:rPr lang="en-US" sz="2200" dirty="0">
                <a:cs typeface="Times New Roman" pitchFamily="18" charset="0"/>
              </a:rPr>
              <a:t> has </a:t>
            </a:r>
            <a:r>
              <a:rPr lang="en-US" sz="2200" dirty="0">
                <a:solidFill>
                  <a:srgbClr val="CC3300"/>
                </a:solidFill>
                <a:cs typeface="Times New Roman" pitchFamily="18" charset="0"/>
              </a:rPr>
              <a:t>no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LValue</a:t>
            </a:r>
            <a:endParaRPr lang="en-US" sz="2200" dirty="0">
              <a:cs typeface="Times New Roman" pitchFamily="18" charset="0"/>
            </a:endParaRP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b="0" dirty="0" err="1">
                <a:cs typeface="Times New Roman" pitchFamily="18" charset="0"/>
              </a:rPr>
              <a:t>amessage</a:t>
            </a:r>
            <a:r>
              <a:rPr lang="en-US" sz="2200" b="0" dirty="0">
                <a:cs typeface="Times New Roman" pitchFamily="18" charset="0"/>
              </a:rPr>
              <a:t> is a 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name</a:t>
            </a:r>
            <a:r>
              <a:rPr lang="en-US" sz="2200" b="0" dirty="0">
                <a:cs typeface="Times New Roman" pitchFamily="18" charset="0"/>
              </a:rPr>
              <a:t> for the starting address of the array</a:t>
            </a: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amessage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++</a:t>
            </a:r>
            <a:r>
              <a:rPr lang="en-US" sz="2200" b="0" dirty="0">
                <a:cs typeface="Times New Roman" pitchFamily="18" charset="0"/>
              </a:rPr>
              <a:t> is illegal</a:t>
            </a: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amessage</a:t>
            </a:r>
            <a:r>
              <a:rPr lang="en-US" sz="2200" dirty="0">
                <a:solidFill>
                  <a:srgbClr val="800000"/>
                </a:solidFill>
                <a:cs typeface="Times New Roman" pitchFamily="18" charset="0"/>
              </a:rPr>
              <a:t>=</a:t>
            </a:r>
            <a:r>
              <a:rPr lang="en-US" sz="2200" dirty="0" err="1">
                <a:solidFill>
                  <a:srgbClr val="800000"/>
                </a:solidFill>
                <a:cs typeface="Times New Roman" pitchFamily="18" charset="0"/>
              </a:rPr>
              <a:t>somepointer</a:t>
            </a:r>
            <a:r>
              <a:rPr lang="en-US" sz="2200" b="0" dirty="0">
                <a:cs typeface="Times New Roman" pitchFamily="18" charset="0"/>
              </a:rPr>
              <a:t> is illegal</a:t>
            </a:r>
          </a:p>
          <a:p>
            <a:pPr marL="966788" lvl="1" indent="-395288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Blip>
                <a:blip r:embed="rId4"/>
              </a:buBlip>
            </a:pPr>
            <a:endParaRPr lang="en-US" sz="2100" dirty="0">
              <a:cs typeface="Times New Roman" pitchFamily="18" charset="0"/>
            </a:endParaRPr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4191000" y="2590800"/>
            <a:ext cx="2438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now is the time\0</a:t>
            </a:r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3138488" y="2590800"/>
            <a:ext cx="6715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1905000" y="2590800"/>
            <a:ext cx="1295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pmessage:</a:t>
            </a:r>
          </a:p>
        </p:txBody>
      </p:sp>
      <p:sp>
        <p:nvSpPr>
          <p:cNvPr id="15371" name="Oval 15"/>
          <p:cNvSpPr>
            <a:spLocks noChangeArrowheads="1"/>
          </p:cNvSpPr>
          <p:nvPr/>
        </p:nvSpPr>
        <p:spPr bwMode="auto">
          <a:xfrm>
            <a:off x="3435350" y="27432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5372" name="AutoShape 16"/>
          <p:cNvCxnSpPr>
            <a:cxnSpLocks noChangeShapeType="1"/>
            <a:stCxn id="15371" idx="6"/>
            <a:endCxn id="15368" idx="1"/>
          </p:cNvCxnSpPr>
          <p:nvPr/>
        </p:nvCxnSpPr>
        <p:spPr bwMode="auto">
          <a:xfrm>
            <a:off x="3511550" y="2781300"/>
            <a:ext cx="679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92500"/>
          </a:xfrm>
        </p:spPr>
        <p:txBody>
          <a:bodyPr/>
          <a:lstStyle/>
          <a:p>
            <a:r>
              <a:rPr lang="en-US" dirty="0" smtClean="0"/>
              <a:t>char: ‘A’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 65</a:t>
            </a:r>
          </a:p>
          <a:p>
            <a:r>
              <a:rPr lang="en-US" dirty="0" smtClean="0"/>
              <a:t>BCD: 41</a:t>
            </a:r>
          </a:p>
          <a:p>
            <a:r>
              <a:rPr lang="en-US" dirty="0" smtClean="0"/>
              <a:t>Pointer: ???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Interpretation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1E7B1-2545-4AFB-AC0D-F13E251DDE9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strcpy example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1163638"/>
            <a:ext cx="4117975" cy="2057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: copy t to s */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;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0;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while ((s[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 = t[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])!=‘\0’)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++;</a:t>
            </a:r>
          </a:p>
          <a:p>
            <a:pPr algn="l">
              <a:tabLst>
                <a:tab pos="623888" algn="l"/>
                <a:tab pos="108902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4038600" cy="2057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: copy t to s */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while ((*s = *t)!=‘\0’) {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 s++;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 t++;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}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949825" y="3733800"/>
            <a:ext cx="4117975" cy="15684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: copy t to s */</a:t>
            </a:r>
          </a:p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while ((*s++ = *t++)!=‘\0’)</a:t>
            </a:r>
          </a:p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;</a:t>
            </a:r>
          </a:p>
          <a:p>
            <a:pPr algn="l">
              <a:tabLst>
                <a:tab pos="623888" algn="l"/>
                <a:tab pos="1204913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4953000" y="1371600"/>
            <a:ext cx="399732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/>
              <a:t>Note: if you just write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s=t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0"/>
              <a:t>then only the pointer will be copied, not the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02B01-47B0-4639-96AD-328B66B2145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Pointer Vs Array</a:t>
            </a:r>
          </a:p>
        </p:txBody>
      </p:sp>
      <p:sp>
        <p:nvSpPr>
          <p:cNvPr id="17412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05800" cy="24384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function argument array and pointer are same. i.e., following declaration/definition of function are equivalent</a:t>
            </a:r>
          </a:p>
          <a:p>
            <a:pPr lvl="1" eaLnBrk="1" hangingPunct="1"/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strlen</a:t>
            </a:r>
            <a:r>
              <a:rPr lang="en-US" sz="2100" dirty="0" smtClean="0"/>
              <a:t>(char *</a:t>
            </a:r>
            <a:r>
              <a:rPr lang="en-US" sz="2100" dirty="0" err="1" smtClean="0"/>
              <a:t>str</a:t>
            </a:r>
            <a:r>
              <a:rPr lang="en-US" sz="2100" dirty="0" smtClean="0"/>
              <a:t>)</a:t>
            </a:r>
          </a:p>
          <a:p>
            <a:pPr lvl="1" eaLnBrk="1" hangingPunct="1"/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strlen</a:t>
            </a:r>
            <a:r>
              <a:rPr lang="en-US" sz="2100" dirty="0" smtClean="0"/>
              <a:t>(char </a:t>
            </a:r>
            <a:r>
              <a:rPr lang="en-US" sz="2100" dirty="0" err="1" smtClean="0"/>
              <a:t>str</a:t>
            </a:r>
            <a:r>
              <a:rPr lang="en-US" sz="2100" dirty="0" smtClean="0"/>
              <a:t>[ ])</a:t>
            </a:r>
          </a:p>
          <a:p>
            <a:pPr eaLnBrk="1" hangingPunct="1"/>
            <a:r>
              <a:rPr lang="en-US" sz="2300" dirty="0" smtClean="0"/>
              <a:t>Arguments are passed by value, thus only a copy is passed.</a:t>
            </a:r>
            <a:endParaRPr lang="en-US" dirty="0" smtClean="0"/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685800" y="3222625"/>
            <a:ext cx="4674998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8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: copy t to s */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void </a:t>
            </a:r>
            <a:r>
              <a:rPr lang="en-US" sz="18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dirty="0" smtClean="0">
                <a:solidFill>
                  <a:srgbClr val="800000"/>
                </a:solidFill>
                <a:latin typeface="Courier New" pitchFamily="49" charset="0"/>
              </a:rPr>
              <a:t> while ((*s++ = *t++)!=‘\0’)</a:t>
            </a:r>
            <a:endParaRPr lang="en-US" sz="1800" dirty="0">
              <a:solidFill>
                <a:srgbClr val="800000"/>
              </a:solidFill>
              <a:latin typeface="Courier New" pitchFamily="49" charset="0"/>
            </a:endParaRP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		;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………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char p[25];</a:t>
            </a:r>
          </a:p>
          <a:p>
            <a:pPr algn="l">
              <a:tabLst>
                <a:tab pos="623888" algn="l"/>
              </a:tabLst>
            </a:pP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char *q = “Hello world”;</a:t>
            </a:r>
          </a:p>
          <a:p>
            <a:pPr algn="l">
              <a:tabLst>
                <a:tab pos="623888" algn="l"/>
              </a:tabLst>
            </a:pPr>
            <a:r>
              <a:rPr lang="en-US" sz="1800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(p, q);</a:t>
            </a: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6719888" y="5410200"/>
            <a:ext cx="1828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Hello world\0</a:t>
            </a:r>
          </a:p>
        </p:txBody>
      </p:sp>
      <p:sp>
        <p:nvSpPr>
          <p:cNvPr id="17415" name="Rectangle 18"/>
          <p:cNvSpPr>
            <a:spLocks noChangeArrowheads="1"/>
          </p:cNvSpPr>
          <p:nvPr/>
        </p:nvSpPr>
        <p:spPr bwMode="auto">
          <a:xfrm>
            <a:off x="5667375" y="5410200"/>
            <a:ext cx="67151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4891088" y="5410200"/>
            <a:ext cx="838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q:</a:t>
            </a:r>
          </a:p>
        </p:txBody>
      </p:sp>
      <p:sp>
        <p:nvSpPr>
          <p:cNvPr id="17417" name="Oval 20"/>
          <p:cNvSpPr>
            <a:spLocks noChangeArrowheads="1"/>
          </p:cNvSpPr>
          <p:nvPr/>
        </p:nvSpPr>
        <p:spPr bwMode="auto">
          <a:xfrm>
            <a:off x="5964238" y="55626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7418" name="AutoShape 21"/>
          <p:cNvCxnSpPr>
            <a:cxnSpLocks noChangeShapeType="1"/>
            <a:stCxn id="17417" idx="6"/>
            <a:endCxn id="17414" idx="1"/>
          </p:cNvCxnSpPr>
          <p:nvPr/>
        </p:nvCxnSpPr>
        <p:spPr bwMode="auto">
          <a:xfrm>
            <a:off x="6040438" y="5600700"/>
            <a:ext cx="679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9" name="Rectangle 22"/>
          <p:cNvSpPr>
            <a:spLocks noChangeArrowheads="1"/>
          </p:cNvSpPr>
          <p:nvPr/>
        </p:nvSpPr>
        <p:spPr bwMode="auto">
          <a:xfrm>
            <a:off x="6705600" y="4953000"/>
            <a:ext cx="1828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5562600" y="4953000"/>
            <a:ext cx="820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p:</a:t>
            </a:r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6858000" y="3429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4397</a:t>
            </a:r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6858000" y="3810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9643</a:t>
            </a:r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6172200" y="3505200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s:</a:t>
            </a:r>
          </a:p>
        </p:txBody>
      </p:sp>
      <p:sp>
        <p:nvSpPr>
          <p:cNvPr id="17424" name="Rectangle 27"/>
          <p:cNvSpPr>
            <a:spLocks noChangeArrowheads="1"/>
          </p:cNvSpPr>
          <p:nvPr/>
        </p:nvSpPr>
        <p:spPr bwMode="auto">
          <a:xfrm>
            <a:off x="6172200" y="3886200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t:</a:t>
            </a:r>
          </a:p>
        </p:txBody>
      </p:sp>
      <p:cxnSp>
        <p:nvCxnSpPr>
          <p:cNvPr id="17425" name="AutoShape 28"/>
          <p:cNvCxnSpPr>
            <a:cxnSpLocks noChangeShapeType="1"/>
            <a:stCxn id="17421" idx="3"/>
            <a:endCxn id="17419" idx="1"/>
          </p:cNvCxnSpPr>
          <p:nvPr/>
        </p:nvCxnSpPr>
        <p:spPr bwMode="auto">
          <a:xfrm flipH="1">
            <a:off x="6705600" y="3619500"/>
            <a:ext cx="1143000" cy="1524000"/>
          </a:xfrm>
          <a:prstGeom prst="curvedConnector5">
            <a:avLst>
              <a:gd name="adj1" fmla="val -20000"/>
              <a:gd name="adj2" fmla="val 50000"/>
              <a:gd name="adj3" fmla="val 1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29"/>
          <p:cNvCxnSpPr>
            <a:cxnSpLocks noChangeShapeType="1"/>
            <a:stCxn id="17422" idx="3"/>
            <a:endCxn id="17414" idx="1"/>
          </p:cNvCxnSpPr>
          <p:nvPr/>
        </p:nvCxnSpPr>
        <p:spPr bwMode="auto">
          <a:xfrm flipH="1">
            <a:off x="6719888" y="4000500"/>
            <a:ext cx="1128712" cy="1600200"/>
          </a:xfrm>
          <a:prstGeom prst="curvedConnector5">
            <a:avLst>
              <a:gd name="adj1" fmla="val -20255"/>
              <a:gd name="adj2" fmla="val 50000"/>
              <a:gd name="adj3" fmla="val 12025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7427" name="Text Box 30"/>
          <p:cNvSpPr txBox="1">
            <a:spLocks noChangeArrowheads="1"/>
          </p:cNvSpPr>
          <p:nvPr/>
        </p:nvSpPr>
        <p:spPr bwMode="auto">
          <a:xfrm>
            <a:off x="4648200" y="6096000"/>
            <a:ext cx="3997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/>
              <a:t>What is the effect of writing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s=t</a:t>
            </a:r>
            <a:r>
              <a:rPr lang="en-US" b="0"/>
              <a:t>?</a:t>
            </a:r>
          </a:p>
        </p:txBody>
      </p:sp>
      <p:sp>
        <p:nvSpPr>
          <p:cNvPr id="17428" name="Rectangle 32"/>
          <p:cNvSpPr>
            <a:spLocks noChangeArrowheads="1"/>
          </p:cNvSpPr>
          <p:nvPr/>
        </p:nvSpPr>
        <p:spPr bwMode="auto">
          <a:xfrm>
            <a:off x="6705600" y="579120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9643</a:t>
            </a:r>
          </a:p>
        </p:txBody>
      </p:sp>
      <p:sp>
        <p:nvSpPr>
          <p:cNvPr id="17429" name="Rectangle 33"/>
          <p:cNvSpPr>
            <a:spLocks noChangeArrowheads="1"/>
          </p:cNvSpPr>
          <p:nvPr/>
        </p:nvSpPr>
        <p:spPr bwMode="auto">
          <a:xfrm>
            <a:off x="6477000" y="4648200"/>
            <a:ext cx="820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4397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2F2E4-FCCE-461D-8807-FAEF89E1D2B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strcmp example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5800" y="1163638"/>
            <a:ext cx="6858000" cy="2301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: return &lt;0 if s&lt;t, 0 if s==t, &gt;0 if s&gt;t */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for (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= 0; s[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 == t[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];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++)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if (s[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 == ‘\0’)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	return 0;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return s[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 – t[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];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85800" y="3810000"/>
            <a:ext cx="6858000" cy="2057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: return &lt;0 if s&lt;t, 0 if s==t, &gt;0 if s&gt;t */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(char *s, char *t)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for (  ; *s == *t; s++, t++)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if (*s == ‘\0’)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		return 0;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	return *s – *t;</a:t>
            </a:r>
          </a:p>
          <a:p>
            <a:pPr algn="l">
              <a:tabLst>
                <a:tab pos="623888" algn="l"/>
                <a:tab pos="1146175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smtClean="0"/>
              <a:t>const</a:t>
            </a:r>
            <a:r>
              <a:rPr lang="en-CA" smtClean="0"/>
              <a:t>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2400" b="1" dirty="0" err="1" smtClean="0"/>
              <a:t>const</a:t>
            </a:r>
            <a:r>
              <a:rPr lang="en-CA" sz="2400" dirty="0" smtClean="0"/>
              <a:t> qualifier can be used with pointers in three ways:</a:t>
            </a:r>
          </a:p>
          <a:p>
            <a:pPr>
              <a:tabLst>
                <a:tab pos="2333625" algn="l"/>
                <a:tab pos="3411538" algn="l"/>
              </a:tabLst>
              <a:defRPr/>
            </a:pPr>
            <a:r>
              <a:rPr lang="en-CA" sz="2400" dirty="0" smtClean="0"/>
              <a:t>Prohibit a pointer from changing its </a:t>
            </a:r>
            <a:r>
              <a:rPr lang="en-CA" sz="2400" b="1" u="sng" dirty="0" smtClean="0"/>
              <a:t>content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p1 = &amp;w;  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 can point to (non-)</a:t>
            </a:r>
            <a:r>
              <a:rPr lang="en-CA" sz="18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CA" sz="1800" i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*p1 = 200;   	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invalid : content can’t change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p1 = &amp;x;     	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OK. p1 points to x (non-</a:t>
            </a:r>
            <a:r>
              <a:rPr lang="en-CA" sz="18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p2; 	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p2 and p2 is identical to </a:t>
            </a:r>
          </a:p>
          <a:p>
            <a:pPr>
              <a:tabLst>
                <a:tab pos="2333625" algn="l"/>
                <a:tab pos="3411538" algn="l"/>
              </a:tabLst>
              <a:defRPr/>
            </a:pPr>
            <a:r>
              <a:rPr lang="en-CA" sz="2400" dirty="0" smtClean="0"/>
              <a:t>Prohibit a pointer from changing its </a:t>
            </a:r>
            <a:r>
              <a:rPr lang="en-CA" sz="2400" b="1" u="sng" dirty="0" smtClean="0">
                <a:solidFill>
                  <a:srgbClr val="000000"/>
                </a:solidFill>
              </a:rPr>
              <a:t>reference</a:t>
            </a:r>
            <a:r>
              <a:rPr lang="en-CA" sz="2400" dirty="0" smtClean="0">
                <a:solidFill>
                  <a:srgbClr val="000000"/>
                </a:solidFill>
              </a:rPr>
              <a:t>:</a:t>
            </a:r>
            <a:endParaRPr lang="en-CA" sz="2400" dirty="0">
              <a:solidFill>
                <a:srgbClr val="000000"/>
              </a:solidFill>
            </a:endParaRP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p3 = &amp;x; 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must be initialized at creation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p3 = &amp;y;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invalid: reference can’t change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*p3 = 123;		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OK. changes value of x</a:t>
            </a:r>
          </a:p>
          <a:p>
            <a:pPr>
              <a:tabLst>
                <a:tab pos="2333625" algn="l"/>
                <a:tab pos="3411538" algn="l"/>
              </a:tabLst>
              <a:defRPr/>
            </a:pPr>
            <a:r>
              <a:rPr lang="en-CA" sz="2400" dirty="0">
                <a:solidFill>
                  <a:srgbClr val="000000"/>
                </a:solidFill>
              </a:rPr>
              <a:t>Prohibit a pointer from changing </a:t>
            </a:r>
            <a:r>
              <a:rPr lang="en-CA" sz="2400" b="1" u="sng" dirty="0" smtClean="0">
                <a:solidFill>
                  <a:srgbClr val="000000"/>
                </a:solidFill>
              </a:rPr>
              <a:t>both</a:t>
            </a:r>
            <a:r>
              <a:rPr lang="en-CA" sz="2400" dirty="0" smtClean="0">
                <a:solidFill>
                  <a:srgbClr val="000000"/>
                </a:solidFill>
              </a:rPr>
              <a:t> reference &amp; content:</a:t>
            </a:r>
            <a:endParaRPr lang="en-CA" sz="2400" dirty="0">
              <a:solidFill>
                <a:srgbClr val="000000"/>
              </a:solidFill>
            </a:endParaRP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CA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p4 = &amp;w; </a:t>
            </a: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must be initialized at creation &amp; point to </a:t>
            </a:r>
            <a:r>
              <a:rPr lang="en-CA" sz="18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18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CA" sz="1800" i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endParaRPr lang="en-CA" sz="1800" dirty="0" smtClean="0"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Font typeface="Wingdings" pitchFamily="2" charset="2"/>
              <a:buNone/>
              <a:tabLst>
                <a:tab pos="2333625" algn="l"/>
                <a:tab pos="3411538" algn="l"/>
              </a:tabLst>
              <a:defRPr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323068-BE06-40D1-9508-385E9A658B6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248400" y="228600"/>
            <a:ext cx="2252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CA" sz="1800" b="0">
                <a:latin typeface="Courier New" pitchFamily="49" charset="0"/>
              </a:rPr>
              <a:t>const int w=20;</a:t>
            </a:r>
          </a:p>
          <a:p>
            <a:pPr algn="l"/>
            <a:r>
              <a:rPr lang="en-CA" sz="1800" b="0">
                <a:latin typeface="Courier New" pitchFamily="49" charset="0"/>
              </a:rPr>
              <a:t>int x, y;</a:t>
            </a:r>
            <a:endParaRPr lang="en-CA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39763-73F0-4457-984D-A962B436D94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Pointers Vs. Multi-dim Arrays</a:t>
            </a:r>
            <a:endParaRPr lang="en-US" sz="22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172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m[10][20]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 2D array: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200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sized locations have been set aside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m[row][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calculated as 20</a:t>
            </a:r>
            <a:r>
              <a:rPr lang="en-US" sz="2000" dirty="0" smtClean="0">
                <a:sym typeface="Symbol" pitchFamily="18" charset="2"/>
              </a:rPr>
              <a:t>row+col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*pm[10]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 1D array of pointers to int.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Only </a:t>
            </a:r>
            <a:r>
              <a:rPr lang="en-US" sz="2000" b="1" dirty="0" smtClean="0"/>
              <a:t>10 pointers</a:t>
            </a:r>
            <a:r>
              <a:rPr lang="en-US" sz="2000" dirty="0" smtClean="0"/>
              <a:t> are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pm[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dirty="0" smtClean="0"/>
              <a:t>must be initialized/allocated with code (</a:t>
            </a:r>
            <a:r>
              <a:rPr lang="en-US" sz="2000" dirty="0" err="1" smtClean="0"/>
              <a:t>malloc</a:t>
            </a:r>
            <a:r>
              <a:rPr lang="en-US" sz="2000" dirty="0" smtClean="0"/>
              <a:t>) or static initialized (like name array)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**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ppm</a:t>
            </a:r>
            <a:endParaRPr lang="en-US" sz="20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 pointer of pointers to int.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Only </a:t>
            </a:r>
            <a:r>
              <a:rPr lang="en-US" sz="2000" b="1" dirty="0" smtClean="0"/>
              <a:t>1 pointer</a:t>
            </a:r>
            <a:r>
              <a:rPr lang="en-US" sz="2000" dirty="0" smtClean="0"/>
              <a:t> is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must be initialized/allocated with code (</a:t>
            </a:r>
            <a:r>
              <a:rPr lang="en-US" sz="2000" dirty="0" err="1" smtClean="0"/>
              <a:t>malloc</a:t>
            </a:r>
            <a:r>
              <a:rPr lang="en-US" sz="2000" dirty="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/>
              <a:t> must be initialized/allocated with code (or static initialized (like name array)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Examples in next slide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391400" y="1735138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572375" y="1735138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753350" y="1735138"/>
            <a:ext cx="9048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8658225" y="1735138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7391400" y="1941513"/>
            <a:ext cx="180975" cy="204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7572375" y="1941513"/>
            <a:ext cx="180975" cy="204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7753350" y="1941513"/>
            <a:ext cx="904875" cy="204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8658225" y="1941513"/>
            <a:ext cx="180975" cy="204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7391400" y="2559050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0" name="Rectangle 21"/>
          <p:cNvSpPr>
            <a:spLocks noChangeArrowheads="1"/>
          </p:cNvSpPr>
          <p:nvPr/>
        </p:nvSpPr>
        <p:spPr bwMode="auto">
          <a:xfrm>
            <a:off x="7572375" y="2559050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1" name="Rectangle 22"/>
          <p:cNvSpPr>
            <a:spLocks noChangeArrowheads="1"/>
          </p:cNvSpPr>
          <p:nvPr/>
        </p:nvSpPr>
        <p:spPr bwMode="auto">
          <a:xfrm>
            <a:off x="7753350" y="2559050"/>
            <a:ext cx="9048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24592" name="Rectangle 23"/>
          <p:cNvSpPr>
            <a:spLocks noChangeArrowheads="1"/>
          </p:cNvSpPr>
          <p:nvPr/>
        </p:nvSpPr>
        <p:spPr bwMode="auto">
          <a:xfrm>
            <a:off x="8658225" y="2559050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3" name="Rectangle 24"/>
          <p:cNvSpPr>
            <a:spLocks noChangeArrowheads="1"/>
          </p:cNvSpPr>
          <p:nvPr/>
        </p:nvSpPr>
        <p:spPr bwMode="auto">
          <a:xfrm>
            <a:off x="7391400" y="2765425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4" name="Rectangle 25"/>
          <p:cNvSpPr>
            <a:spLocks noChangeArrowheads="1"/>
          </p:cNvSpPr>
          <p:nvPr/>
        </p:nvSpPr>
        <p:spPr bwMode="auto">
          <a:xfrm>
            <a:off x="7572375" y="2765425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5" name="Rectangle 26"/>
          <p:cNvSpPr>
            <a:spLocks noChangeArrowheads="1"/>
          </p:cNvSpPr>
          <p:nvPr/>
        </p:nvSpPr>
        <p:spPr bwMode="auto">
          <a:xfrm>
            <a:off x="7753350" y="2765425"/>
            <a:ext cx="9048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24596" name="Rectangle 27"/>
          <p:cNvSpPr>
            <a:spLocks noChangeArrowheads="1"/>
          </p:cNvSpPr>
          <p:nvPr/>
        </p:nvSpPr>
        <p:spPr bwMode="auto">
          <a:xfrm>
            <a:off x="8658225" y="2765425"/>
            <a:ext cx="180975" cy="206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7" name="Rectangle 30"/>
          <p:cNvSpPr>
            <a:spLocks noChangeArrowheads="1"/>
          </p:cNvSpPr>
          <p:nvPr/>
        </p:nvSpPr>
        <p:spPr bwMode="auto">
          <a:xfrm>
            <a:off x="7753350" y="2146300"/>
            <a:ext cx="904875" cy="412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4598" name="Rectangle 32"/>
          <p:cNvSpPr>
            <a:spLocks noChangeArrowheads="1"/>
          </p:cNvSpPr>
          <p:nvPr/>
        </p:nvSpPr>
        <p:spPr bwMode="auto">
          <a:xfrm>
            <a:off x="8658225" y="2146300"/>
            <a:ext cx="180975" cy="412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7391400" y="2146300"/>
            <a:ext cx="180975" cy="412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7572375" y="2146300"/>
            <a:ext cx="180975" cy="412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01" name="Line 35"/>
          <p:cNvSpPr>
            <a:spLocks noChangeShapeType="1"/>
          </p:cNvSpPr>
          <p:nvPr/>
        </p:nvSpPr>
        <p:spPr bwMode="auto">
          <a:xfrm>
            <a:off x="7572375" y="1631950"/>
            <a:ext cx="995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6"/>
          <p:cNvSpPr>
            <a:spLocks noChangeShapeType="1"/>
          </p:cNvSpPr>
          <p:nvPr/>
        </p:nvSpPr>
        <p:spPr bwMode="auto">
          <a:xfrm>
            <a:off x="7261225" y="1941513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37"/>
          <p:cNvSpPr txBox="1">
            <a:spLocks noChangeArrowheads="1"/>
          </p:cNvSpPr>
          <p:nvPr/>
        </p:nvSpPr>
        <p:spPr bwMode="auto">
          <a:xfrm>
            <a:off x="6962775" y="1941513"/>
            <a:ext cx="3381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24604" name="Text Box 38"/>
          <p:cNvSpPr txBox="1">
            <a:spLocks noChangeArrowheads="1"/>
          </p:cNvSpPr>
          <p:nvPr/>
        </p:nvSpPr>
        <p:spPr bwMode="auto">
          <a:xfrm>
            <a:off x="7621588" y="1371600"/>
            <a:ext cx="352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24605" name="Text Box 39"/>
          <p:cNvSpPr txBox="1">
            <a:spLocks noChangeArrowheads="1"/>
          </p:cNvSpPr>
          <p:nvPr/>
        </p:nvSpPr>
        <p:spPr bwMode="auto">
          <a:xfrm>
            <a:off x="7048500" y="1393825"/>
            <a:ext cx="3079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m</a:t>
            </a:r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7843838" y="3505200"/>
            <a:ext cx="309562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07" name="Rectangle 44"/>
          <p:cNvSpPr>
            <a:spLocks noChangeArrowheads="1"/>
          </p:cNvSpPr>
          <p:nvPr/>
        </p:nvSpPr>
        <p:spPr bwMode="auto">
          <a:xfrm>
            <a:off x="7843838" y="3721100"/>
            <a:ext cx="309562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08" name="Rectangle 48"/>
          <p:cNvSpPr>
            <a:spLocks noChangeArrowheads="1"/>
          </p:cNvSpPr>
          <p:nvPr/>
        </p:nvSpPr>
        <p:spPr bwMode="auto">
          <a:xfrm>
            <a:off x="7843838" y="4368800"/>
            <a:ext cx="309562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09" name="Rectangle 52"/>
          <p:cNvSpPr>
            <a:spLocks noChangeArrowheads="1"/>
          </p:cNvSpPr>
          <p:nvPr/>
        </p:nvSpPr>
        <p:spPr bwMode="auto">
          <a:xfrm>
            <a:off x="7843838" y="4584700"/>
            <a:ext cx="309562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10" name="Rectangle 58"/>
          <p:cNvSpPr>
            <a:spLocks noChangeArrowheads="1"/>
          </p:cNvSpPr>
          <p:nvPr/>
        </p:nvSpPr>
        <p:spPr bwMode="auto">
          <a:xfrm>
            <a:off x="7843838" y="3937000"/>
            <a:ext cx="309562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11" name="Line 61"/>
          <p:cNvSpPr>
            <a:spLocks noChangeShapeType="1"/>
          </p:cNvSpPr>
          <p:nvPr/>
        </p:nvSpPr>
        <p:spPr bwMode="auto">
          <a:xfrm>
            <a:off x="7739063" y="3721100"/>
            <a:ext cx="3175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Text Box 62"/>
          <p:cNvSpPr txBox="1">
            <a:spLocks noChangeArrowheads="1"/>
          </p:cNvSpPr>
          <p:nvPr/>
        </p:nvSpPr>
        <p:spPr bwMode="auto">
          <a:xfrm>
            <a:off x="7434263" y="3657600"/>
            <a:ext cx="3381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24613" name="Text Box 64"/>
          <p:cNvSpPr txBox="1">
            <a:spLocks noChangeArrowheads="1"/>
          </p:cNvSpPr>
          <p:nvPr/>
        </p:nvSpPr>
        <p:spPr bwMode="auto">
          <a:xfrm>
            <a:off x="7416800" y="3352800"/>
            <a:ext cx="4318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pm</a:t>
            </a:r>
          </a:p>
        </p:txBody>
      </p:sp>
      <p:sp>
        <p:nvSpPr>
          <p:cNvPr id="24614" name="Line 67"/>
          <p:cNvSpPr>
            <a:spLocks noChangeShapeType="1"/>
          </p:cNvSpPr>
          <p:nvPr/>
        </p:nvSpPr>
        <p:spPr bwMode="auto">
          <a:xfrm>
            <a:off x="8001000" y="3611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Line 68"/>
          <p:cNvSpPr>
            <a:spLocks noChangeShapeType="1"/>
          </p:cNvSpPr>
          <p:nvPr/>
        </p:nvSpPr>
        <p:spPr bwMode="auto">
          <a:xfrm>
            <a:off x="8001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69"/>
          <p:cNvSpPr>
            <a:spLocks noChangeShapeType="1"/>
          </p:cNvSpPr>
          <p:nvPr/>
        </p:nvSpPr>
        <p:spPr bwMode="auto">
          <a:xfrm>
            <a:off x="8001000" y="4465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70"/>
          <p:cNvSpPr>
            <a:spLocks noChangeShapeType="1"/>
          </p:cNvSpPr>
          <p:nvPr/>
        </p:nvSpPr>
        <p:spPr bwMode="auto">
          <a:xfrm>
            <a:off x="8001000" y="47005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Rectangle 71"/>
          <p:cNvSpPr>
            <a:spLocks noChangeArrowheads="1"/>
          </p:cNvSpPr>
          <p:nvPr/>
        </p:nvSpPr>
        <p:spPr bwMode="auto">
          <a:xfrm>
            <a:off x="7239000" y="5410200"/>
            <a:ext cx="309563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19" name="Text Box 72"/>
          <p:cNvSpPr txBox="1">
            <a:spLocks noChangeArrowheads="1"/>
          </p:cNvSpPr>
          <p:nvPr/>
        </p:nvSpPr>
        <p:spPr bwMode="auto">
          <a:xfrm>
            <a:off x="6688138" y="5257800"/>
            <a:ext cx="5556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ppm</a:t>
            </a:r>
          </a:p>
        </p:txBody>
      </p:sp>
      <p:sp>
        <p:nvSpPr>
          <p:cNvPr id="24620" name="Line 73"/>
          <p:cNvSpPr>
            <a:spLocks noChangeShapeType="1"/>
          </p:cNvSpPr>
          <p:nvPr/>
        </p:nvSpPr>
        <p:spPr bwMode="auto">
          <a:xfrm>
            <a:off x="7396163" y="5516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Rectangle 74"/>
          <p:cNvSpPr>
            <a:spLocks noChangeArrowheads="1"/>
          </p:cNvSpPr>
          <p:nvPr/>
        </p:nvSpPr>
        <p:spPr bwMode="auto">
          <a:xfrm>
            <a:off x="7848600" y="5410200"/>
            <a:ext cx="309563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22" name="Line 75"/>
          <p:cNvSpPr>
            <a:spLocks noChangeShapeType="1"/>
          </p:cNvSpPr>
          <p:nvPr/>
        </p:nvSpPr>
        <p:spPr bwMode="auto">
          <a:xfrm>
            <a:off x="8005763" y="5516563"/>
            <a:ext cx="4572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76"/>
          <p:cNvSpPr>
            <a:spLocks noChangeArrowheads="1"/>
          </p:cNvSpPr>
          <p:nvPr/>
        </p:nvSpPr>
        <p:spPr bwMode="auto">
          <a:xfrm>
            <a:off x="8458200" y="5410200"/>
            <a:ext cx="309563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24" name="Rectangle 78"/>
          <p:cNvSpPr>
            <a:spLocks noChangeArrowheads="1"/>
          </p:cNvSpPr>
          <p:nvPr/>
        </p:nvSpPr>
        <p:spPr bwMode="auto">
          <a:xfrm>
            <a:off x="8458200" y="3429000"/>
            <a:ext cx="309563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25" name="Rectangle 79"/>
          <p:cNvSpPr>
            <a:spLocks noChangeArrowheads="1"/>
          </p:cNvSpPr>
          <p:nvPr/>
        </p:nvSpPr>
        <p:spPr bwMode="auto">
          <a:xfrm>
            <a:off x="8458200" y="3733800"/>
            <a:ext cx="309563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26" name="Rectangle 80"/>
          <p:cNvSpPr>
            <a:spLocks noChangeArrowheads="1"/>
          </p:cNvSpPr>
          <p:nvPr/>
        </p:nvSpPr>
        <p:spPr bwMode="auto">
          <a:xfrm>
            <a:off x="8466138" y="4365625"/>
            <a:ext cx="309562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627" name="Rectangle 81"/>
          <p:cNvSpPr>
            <a:spLocks noChangeArrowheads="1"/>
          </p:cNvSpPr>
          <p:nvPr/>
        </p:nvSpPr>
        <p:spPr bwMode="auto">
          <a:xfrm>
            <a:off x="8458200" y="4618038"/>
            <a:ext cx="309563" cy="215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Pointers Vs. Multi-dim Arrays</a:t>
            </a:r>
            <a:endParaRPr lang="en-CA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548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m[3][4];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r = 0; r &lt; 3; r++) 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c = 0; c &lt; 4;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	m[r][c] = (r+1)*10 + c;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*pm[3];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r = 0; r &lt; 3; r++) {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pm[r] =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(4 *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c = 0; c &lt; 4;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	pm[r][c] = (r+1)*10 + c;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**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**) 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(3 * 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r = 0; r &lt; 3; r++) {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*(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ppm+r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 =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(4*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));//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[r]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        for 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c = 0; c &lt; 4;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		 *(*(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ppm+r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)+c) = (r+1)*10 + c;//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ppm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[r][c]</a:t>
            </a:r>
          </a:p>
          <a:p>
            <a:pPr marL="0" indent="0">
              <a:buFont typeface="Wingdings" pitchFamily="2" charset="2"/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5576F-3829-441E-B6F6-7EA87E89611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010400" y="1219200"/>
            <a:ext cx="190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CA">
                <a:latin typeface="Courier New" pitchFamily="49" charset="0"/>
              </a:rPr>
              <a:t>10 11 12 13 </a:t>
            </a:r>
          </a:p>
          <a:p>
            <a:pPr algn="l"/>
            <a:r>
              <a:rPr lang="en-CA">
                <a:latin typeface="Courier New" pitchFamily="49" charset="0"/>
              </a:rPr>
              <a:t>20 21 22 23 </a:t>
            </a:r>
          </a:p>
          <a:p>
            <a:pPr algn="l"/>
            <a:r>
              <a:rPr lang="en-CA">
                <a:latin typeface="Courier New" pitchFamily="49" charset="0"/>
              </a:rPr>
              <a:t>30 31 32 33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90B6A-BCA2-419E-BD65-CFDA507CBEA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Multi-dimensional Array : Formal Param. </a:t>
            </a:r>
            <a:endParaRPr lang="en-US" sz="22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function parameter only the left most dimension is unnecessary.</a:t>
            </a:r>
          </a:p>
          <a:p>
            <a:pPr eaLnBrk="1" hangingPunct="1"/>
            <a:r>
              <a:rPr lang="en-US" sz="2400" dirty="0" smtClean="0"/>
              <a:t>Thus all the following are equivalent: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daytab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[2][13]) { …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daytab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[][13]) { …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daytab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[13]) { … }</a:t>
            </a:r>
          </a:p>
          <a:p>
            <a:pPr eaLnBrk="1" hangingPunct="1"/>
            <a:r>
              <a:rPr lang="en-US" sz="2400" dirty="0" smtClean="0"/>
              <a:t>The brackets in last statement is necessary since [ ]  have higher precedence than *.</a:t>
            </a:r>
          </a:p>
          <a:p>
            <a:pPr lvl="1" eaLnBrk="1" hangingPunct="1"/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daytab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[13]</a:t>
            </a:r>
            <a:r>
              <a:rPr lang="en-US" sz="1900" b="1" dirty="0" smtClean="0">
                <a:cs typeface="Courier New" pitchFamily="49" charset="0"/>
              </a:rPr>
              <a:t> : a pointer to an array of 13 elements</a:t>
            </a:r>
          </a:p>
          <a:p>
            <a:pPr lvl="1" eaLnBrk="1" hangingPunct="1"/>
            <a:endParaRPr lang="en-US" sz="1900" b="1" dirty="0" smtClean="0">
              <a:cs typeface="Courier New" pitchFamily="49" charset="0"/>
            </a:endParaRPr>
          </a:p>
          <a:p>
            <a:pPr lvl="1" eaLnBrk="1" hangingPunct="1"/>
            <a:endParaRPr lang="en-US" sz="1900" b="1" dirty="0" smtClean="0">
              <a:solidFill>
                <a:srgbClr val="800000"/>
              </a:solidFill>
              <a:cs typeface="Courier New" pitchFamily="49" charset="0"/>
            </a:endParaRPr>
          </a:p>
          <a:p>
            <a:pPr lvl="1" eaLnBrk="1" hangingPunct="1"/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9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daytab</a:t>
            </a:r>
            <a:r>
              <a:rPr lang="en-US" sz="19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[13]</a:t>
            </a:r>
            <a:r>
              <a:rPr lang="en-US" sz="1900" b="1" dirty="0" smtClean="0">
                <a:cs typeface="Courier New" pitchFamily="49" charset="0"/>
              </a:rPr>
              <a:t> 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900" b="1" dirty="0" smtClean="0">
                <a:cs typeface="Courier New" pitchFamily="49" charset="0"/>
              </a:rPr>
              <a:t>		an array of 13 pointers to integers.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62200" y="4572000"/>
            <a:ext cx="3581400" cy="523875"/>
            <a:chOff x="1872" y="3166"/>
            <a:chExt cx="2256" cy="330"/>
          </a:xfrm>
        </p:grpSpPr>
        <p:sp>
          <p:nvSpPr>
            <p:cNvPr id="26646" name="Rectangle 5"/>
            <p:cNvSpPr>
              <a:spLocks noChangeArrowheads="1"/>
            </p:cNvSpPr>
            <p:nvPr/>
          </p:nvSpPr>
          <p:spPr bwMode="auto">
            <a:xfrm>
              <a:off x="2346" y="3304"/>
              <a:ext cx="33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47" name="Oval 6"/>
            <p:cNvSpPr>
              <a:spLocks noChangeArrowheads="1"/>
            </p:cNvSpPr>
            <p:nvPr/>
          </p:nvSpPr>
          <p:spPr bwMode="auto">
            <a:xfrm>
              <a:off x="2495" y="3381"/>
              <a:ext cx="38" cy="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6648" name="AutoShape 7"/>
            <p:cNvCxnSpPr>
              <a:cxnSpLocks noChangeShapeType="1"/>
              <a:stCxn id="26647" idx="6"/>
              <a:endCxn id="26649" idx="1"/>
            </p:cNvCxnSpPr>
            <p:nvPr/>
          </p:nvCxnSpPr>
          <p:spPr bwMode="auto">
            <a:xfrm>
              <a:off x="2533" y="3400"/>
              <a:ext cx="34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49" name="Rectangle 8"/>
            <p:cNvSpPr>
              <a:spLocks noChangeArrowheads="1"/>
            </p:cNvSpPr>
            <p:nvPr/>
          </p:nvSpPr>
          <p:spPr bwMode="auto">
            <a:xfrm>
              <a:off x="2880" y="3310"/>
              <a:ext cx="192" cy="17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50" name="Rectangle 9"/>
            <p:cNvSpPr>
              <a:spLocks noChangeArrowheads="1"/>
            </p:cNvSpPr>
            <p:nvPr/>
          </p:nvSpPr>
          <p:spPr bwMode="auto">
            <a:xfrm>
              <a:off x="3072" y="3310"/>
              <a:ext cx="192" cy="17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51" name="Rectangle 10"/>
            <p:cNvSpPr>
              <a:spLocks noChangeArrowheads="1"/>
            </p:cNvSpPr>
            <p:nvPr/>
          </p:nvSpPr>
          <p:spPr bwMode="auto">
            <a:xfrm>
              <a:off x="3264" y="3310"/>
              <a:ext cx="672" cy="17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52" name="Rectangle 12"/>
            <p:cNvSpPr>
              <a:spLocks noChangeArrowheads="1"/>
            </p:cNvSpPr>
            <p:nvPr/>
          </p:nvSpPr>
          <p:spPr bwMode="auto">
            <a:xfrm>
              <a:off x="3936" y="3310"/>
              <a:ext cx="192" cy="17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53" name="Rectangle 13"/>
            <p:cNvSpPr>
              <a:spLocks noChangeArrowheads="1"/>
            </p:cNvSpPr>
            <p:nvPr/>
          </p:nvSpPr>
          <p:spPr bwMode="auto">
            <a:xfrm>
              <a:off x="2880" y="3166"/>
              <a:ext cx="19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r>
                <a:rPr lang="en-US" sz="1200">
                  <a:latin typeface="Courier New" pitchFamily="49" charset="0"/>
                </a:rPr>
                <a:t>0</a:t>
              </a:r>
            </a:p>
          </p:txBody>
        </p:sp>
        <p:sp>
          <p:nvSpPr>
            <p:cNvPr id="26654" name="Rectangle 14"/>
            <p:cNvSpPr>
              <a:spLocks noChangeArrowheads="1"/>
            </p:cNvSpPr>
            <p:nvPr/>
          </p:nvSpPr>
          <p:spPr bwMode="auto">
            <a:xfrm>
              <a:off x="3936" y="3166"/>
              <a:ext cx="19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/>
              <a:r>
                <a:rPr lang="en-US" sz="1200">
                  <a:latin typeface="Courier New" pitchFamily="49" charset="0"/>
                </a:rPr>
                <a:t>12</a:t>
              </a:r>
            </a:p>
          </p:txBody>
        </p:sp>
        <p:sp>
          <p:nvSpPr>
            <p:cNvPr id="26655" name="Rectangle 15"/>
            <p:cNvSpPr>
              <a:spLocks noChangeArrowheads="1"/>
            </p:cNvSpPr>
            <p:nvPr/>
          </p:nvSpPr>
          <p:spPr bwMode="auto">
            <a:xfrm>
              <a:off x="1872" y="3312"/>
              <a:ext cx="464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200">
                  <a:latin typeface="Courier New" pitchFamily="49" charset="0"/>
                </a:rPr>
                <a:t>daytab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324600" y="5334000"/>
            <a:ext cx="2143125" cy="1219200"/>
            <a:chOff x="4272" y="3312"/>
            <a:chExt cx="1350" cy="768"/>
          </a:xfrm>
        </p:grpSpPr>
        <p:sp>
          <p:nvSpPr>
            <p:cNvPr id="26631" name="Rectangle 16"/>
            <p:cNvSpPr>
              <a:spLocks noChangeArrowheads="1"/>
            </p:cNvSpPr>
            <p:nvPr/>
          </p:nvSpPr>
          <p:spPr bwMode="auto">
            <a:xfrm>
              <a:off x="4896" y="3312"/>
              <a:ext cx="33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32" name="Oval 17"/>
            <p:cNvSpPr>
              <a:spLocks noChangeArrowheads="1"/>
            </p:cNvSpPr>
            <p:nvPr/>
          </p:nvSpPr>
          <p:spPr bwMode="auto">
            <a:xfrm>
              <a:off x="5045" y="3389"/>
              <a:ext cx="38" cy="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6633" name="AutoShape 18"/>
            <p:cNvCxnSpPr>
              <a:cxnSpLocks noChangeShapeType="1"/>
              <a:stCxn id="26632" idx="6"/>
              <a:endCxn id="26634" idx="1"/>
            </p:cNvCxnSpPr>
            <p:nvPr/>
          </p:nvCxnSpPr>
          <p:spPr bwMode="auto">
            <a:xfrm>
              <a:off x="5083" y="3408"/>
              <a:ext cx="34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34" name="Rectangle 19"/>
            <p:cNvSpPr>
              <a:spLocks noChangeArrowheads="1"/>
            </p:cNvSpPr>
            <p:nvPr/>
          </p:nvSpPr>
          <p:spPr bwMode="auto">
            <a:xfrm>
              <a:off x="5430" y="3321"/>
              <a:ext cx="192" cy="173"/>
            </a:xfrm>
            <a:prstGeom prst="rect">
              <a:avLst/>
            </a:prstGeom>
            <a:solidFill>
              <a:srgbClr val="CC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35" name="Rectangle 21"/>
            <p:cNvSpPr>
              <a:spLocks noChangeArrowheads="1"/>
            </p:cNvSpPr>
            <p:nvPr/>
          </p:nvSpPr>
          <p:spPr bwMode="auto">
            <a:xfrm>
              <a:off x="4272" y="3320"/>
              <a:ext cx="63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200">
                  <a:latin typeface="Courier New" pitchFamily="49" charset="0"/>
                </a:rPr>
                <a:t>daytab[0]</a:t>
              </a:r>
            </a:p>
          </p:txBody>
        </p:sp>
        <p:sp>
          <p:nvSpPr>
            <p:cNvPr id="26636" name="Rectangle 22"/>
            <p:cNvSpPr>
              <a:spLocks noChangeArrowheads="1"/>
            </p:cNvSpPr>
            <p:nvPr/>
          </p:nvSpPr>
          <p:spPr bwMode="auto">
            <a:xfrm>
              <a:off x="4896" y="3504"/>
              <a:ext cx="33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37" name="Oval 23"/>
            <p:cNvSpPr>
              <a:spLocks noChangeArrowheads="1"/>
            </p:cNvSpPr>
            <p:nvPr/>
          </p:nvSpPr>
          <p:spPr bwMode="auto">
            <a:xfrm>
              <a:off x="5045" y="3581"/>
              <a:ext cx="38" cy="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6638" name="AutoShape 24"/>
            <p:cNvCxnSpPr>
              <a:cxnSpLocks noChangeShapeType="1"/>
              <a:stCxn id="26637" idx="6"/>
              <a:endCxn id="26639" idx="1"/>
            </p:cNvCxnSpPr>
            <p:nvPr/>
          </p:nvCxnSpPr>
          <p:spPr bwMode="auto">
            <a:xfrm>
              <a:off x="5083" y="3600"/>
              <a:ext cx="34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39" name="Rectangle 25"/>
            <p:cNvSpPr>
              <a:spLocks noChangeArrowheads="1"/>
            </p:cNvSpPr>
            <p:nvPr/>
          </p:nvSpPr>
          <p:spPr bwMode="auto">
            <a:xfrm>
              <a:off x="5430" y="3513"/>
              <a:ext cx="192" cy="173"/>
            </a:xfrm>
            <a:prstGeom prst="rect">
              <a:avLst/>
            </a:prstGeom>
            <a:solidFill>
              <a:srgbClr val="CC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40" name="Rectangle 26"/>
            <p:cNvSpPr>
              <a:spLocks noChangeArrowheads="1"/>
            </p:cNvSpPr>
            <p:nvPr/>
          </p:nvSpPr>
          <p:spPr bwMode="auto">
            <a:xfrm>
              <a:off x="4620" y="3512"/>
              <a:ext cx="29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>
                  <a:latin typeface="Courier New" pitchFamily="49" charset="0"/>
                </a:rPr>
                <a:t>[1]</a:t>
              </a:r>
            </a:p>
          </p:txBody>
        </p:sp>
        <p:sp>
          <p:nvSpPr>
            <p:cNvPr id="26641" name="Rectangle 27"/>
            <p:cNvSpPr>
              <a:spLocks noChangeArrowheads="1"/>
            </p:cNvSpPr>
            <p:nvPr/>
          </p:nvSpPr>
          <p:spPr bwMode="auto">
            <a:xfrm>
              <a:off x="4896" y="3888"/>
              <a:ext cx="33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42" name="Oval 28"/>
            <p:cNvSpPr>
              <a:spLocks noChangeArrowheads="1"/>
            </p:cNvSpPr>
            <p:nvPr/>
          </p:nvSpPr>
          <p:spPr bwMode="auto">
            <a:xfrm>
              <a:off x="5045" y="3965"/>
              <a:ext cx="38" cy="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6643" name="AutoShape 29"/>
            <p:cNvCxnSpPr>
              <a:cxnSpLocks noChangeShapeType="1"/>
              <a:stCxn id="26642" idx="6"/>
              <a:endCxn id="26644" idx="1"/>
            </p:cNvCxnSpPr>
            <p:nvPr/>
          </p:nvCxnSpPr>
          <p:spPr bwMode="auto">
            <a:xfrm>
              <a:off x="5083" y="3984"/>
              <a:ext cx="34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44" name="Rectangle 30"/>
            <p:cNvSpPr>
              <a:spLocks noChangeArrowheads="1"/>
            </p:cNvSpPr>
            <p:nvPr/>
          </p:nvSpPr>
          <p:spPr bwMode="auto">
            <a:xfrm>
              <a:off x="5430" y="3897"/>
              <a:ext cx="192" cy="173"/>
            </a:xfrm>
            <a:prstGeom prst="rect">
              <a:avLst/>
            </a:prstGeom>
            <a:solidFill>
              <a:srgbClr val="CC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26645" name="Rectangle 31"/>
            <p:cNvSpPr>
              <a:spLocks noChangeArrowheads="1"/>
            </p:cNvSpPr>
            <p:nvPr/>
          </p:nvSpPr>
          <p:spPr bwMode="auto">
            <a:xfrm>
              <a:off x="4562" y="3896"/>
              <a:ext cx="3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>
                  <a:latin typeface="Courier New" pitchFamily="49" charset="0"/>
                </a:rPr>
                <a:t>[12]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008EC6-CF2A-418D-AFD4-A580B5FCF58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Complicated  Declarations</a:t>
            </a:r>
            <a:endParaRPr lang="en-US" sz="22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137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Read C declarations using a counter-clock wise spiral</a:t>
            </a:r>
          </a:p>
          <a:p>
            <a:pPr eaLnBrk="1" hangingPunct="1"/>
            <a:r>
              <a:rPr lang="en-US" sz="2400" dirty="0" smtClean="0"/>
              <a:t>Do not cross a bracket 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(**a[])</a:t>
            </a:r>
            <a:r>
              <a:rPr lang="en-US" sz="2400" dirty="0" smtClean="0"/>
              <a:t> unless all the tokens within the bracket are finished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2879725" y="4919663"/>
            <a:ext cx="244475" cy="3857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</a:t>
            </a:r>
          </a:p>
        </p:txBody>
      </p:sp>
      <p:sp>
        <p:nvSpPr>
          <p:cNvPr id="27654" name="AutoShape 7"/>
          <p:cNvSpPr>
            <a:spLocks noChangeArrowheads="1"/>
          </p:cNvSpPr>
          <p:nvPr/>
        </p:nvSpPr>
        <p:spPr bwMode="auto">
          <a:xfrm>
            <a:off x="3946525" y="4919663"/>
            <a:ext cx="244475" cy="3857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)</a:t>
            </a:r>
          </a:p>
        </p:txBody>
      </p:sp>
      <p:sp>
        <p:nvSpPr>
          <p:cNvPr id="317451" name="AutoShape 11"/>
          <p:cNvSpPr>
            <a:spLocks noChangeArrowheads="1"/>
          </p:cNvSpPr>
          <p:nvPr/>
        </p:nvSpPr>
        <p:spPr bwMode="auto">
          <a:xfrm>
            <a:off x="2762250" y="3505200"/>
            <a:ext cx="819150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*</a:t>
            </a:r>
          </a:p>
        </p:txBody>
      </p:sp>
      <p:sp>
        <p:nvSpPr>
          <p:cNvPr id="317452" name="AutoShape 12"/>
          <p:cNvSpPr>
            <a:spLocks noChangeArrowheads="1"/>
          </p:cNvSpPr>
          <p:nvPr/>
        </p:nvSpPr>
        <p:spPr bwMode="auto">
          <a:xfrm>
            <a:off x="3937000" y="3511550"/>
            <a:ext cx="406400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()</a:t>
            </a:r>
          </a:p>
        </p:txBody>
      </p:sp>
      <p:sp>
        <p:nvSpPr>
          <p:cNvPr id="317453" name="AutoShape 13"/>
          <p:cNvSpPr>
            <a:spLocks noChangeArrowheads="1"/>
          </p:cNvSpPr>
          <p:nvPr/>
        </p:nvSpPr>
        <p:spPr bwMode="auto">
          <a:xfrm>
            <a:off x="3649663" y="3511550"/>
            <a:ext cx="254000" cy="3952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f</a:t>
            </a:r>
          </a:p>
        </p:txBody>
      </p:sp>
      <p:cxnSp>
        <p:nvCxnSpPr>
          <p:cNvPr id="317456" name="AutoShape 16"/>
          <p:cNvCxnSpPr>
            <a:cxnSpLocks noChangeShapeType="1"/>
            <a:stCxn id="317453" idx="2"/>
            <a:endCxn id="317452" idx="2"/>
          </p:cNvCxnSpPr>
          <p:nvPr/>
        </p:nvCxnSpPr>
        <p:spPr bwMode="auto">
          <a:xfrm rot="16200000" flipH="1">
            <a:off x="3952082" y="3731419"/>
            <a:ext cx="12700" cy="363537"/>
          </a:xfrm>
          <a:prstGeom prst="bentConnector3">
            <a:avLst>
              <a:gd name="adj1" fmla="val 1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7457" name="AutoShape 17"/>
          <p:cNvCxnSpPr>
            <a:cxnSpLocks noChangeShapeType="1"/>
            <a:stCxn id="317452" idx="0"/>
            <a:endCxn id="317451" idx="0"/>
          </p:cNvCxnSpPr>
          <p:nvPr/>
        </p:nvCxnSpPr>
        <p:spPr bwMode="auto">
          <a:xfrm rot="5400000" flipH="1">
            <a:off x="3652838" y="3024187"/>
            <a:ext cx="6350" cy="968375"/>
          </a:xfrm>
          <a:prstGeom prst="bentConnector3">
            <a:avLst>
              <a:gd name="adj1" fmla="val 3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7458" name="AutoShape 18"/>
          <p:cNvSpPr>
            <a:spLocks noChangeArrowheads="1"/>
          </p:cNvSpPr>
          <p:nvPr/>
        </p:nvSpPr>
        <p:spPr bwMode="auto">
          <a:xfrm>
            <a:off x="2273300" y="4919663"/>
            <a:ext cx="546100" cy="4079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int</a:t>
            </a:r>
          </a:p>
        </p:txBody>
      </p:sp>
      <p:sp>
        <p:nvSpPr>
          <p:cNvPr id="317459" name="AutoShape 19"/>
          <p:cNvSpPr>
            <a:spLocks noChangeArrowheads="1"/>
          </p:cNvSpPr>
          <p:nvPr/>
        </p:nvSpPr>
        <p:spPr bwMode="auto">
          <a:xfrm>
            <a:off x="4241800" y="4926013"/>
            <a:ext cx="406400" cy="4079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()</a:t>
            </a:r>
          </a:p>
        </p:txBody>
      </p:sp>
      <p:sp>
        <p:nvSpPr>
          <p:cNvPr id="317460" name="AutoShape 20"/>
          <p:cNvSpPr>
            <a:spLocks noChangeArrowheads="1"/>
          </p:cNvSpPr>
          <p:nvPr/>
        </p:nvSpPr>
        <p:spPr bwMode="auto">
          <a:xfrm>
            <a:off x="3479800" y="4919663"/>
            <a:ext cx="406400" cy="4079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fp</a:t>
            </a:r>
          </a:p>
        </p:txBody>
      </p:sp>
      <p:cxnSp>
        <p:nvCxnSpPr>
          <p:cNvPr id="317462" name="AutoShape 22"/>
          <p:cNvCxnSpPr>
            <a:cxnSpLocks noChangeShapeType="1"/>
            <a:stCxn id="317460" idx="2"/>
            <a:endCxn id="317464" idx="0"/>
          </p:cNvCxnSpPr>
          <p:nvPr/>
        </p:nvCxnSpPr>
        <p:spPr bwMode="auto">
          <a:xfrm rot="16200000" flipV="1">
            <a:off x="3290888" y="4935538"/>
            <a:ext cx="407987" cy="376237"/>
          </a:xfrm>
          <a:prstGeom prst="bentConnector5">
            <a:avLst>
              <a:gd name="adj1" fmla="val -33856"/>
              <a:gd name="adj2" fmla="val -67093"/>
              <a:gd name="adj3" fmla="val 131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7463" name="AutoShape 23"/>
          <p:cNvCxnSpPr>
            <a:cxnSpLocks noChangeShapeType="1"/>
            <a:stCxn id="317464" idx="2"/>
            <a:endCxn id="317459" idx="2"/>
          </p:cNvCxnSpPr>
          <p:nvPr/>
        </p:nvCxnSpPr>
        <p:spPr bwMode="auto">
          <a:xfrm rot="16200000" flipH="1">
            <a:off x="3861594" y="4750594"/>
            <a:ext cx="28575" cy="1138237"/>
          </a:xfrm>
          <a:prstGeom prst="bentConnector3">
            <a:avLst>
              <a:gd name="adj1" fmla="val 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7464" name="AutoShape 24"/>
          <p:cNvSpPr>
            <a:spLocks noChangeArrowheads="1"/>
          </p:cNvSpPr>
          <p:nvPr/>
        </p:nvSpPr>
        <p:spPr bwMode="auto">
          <a:xfrm>
            <a:off x="3184525" y="4919663"/>
            <a:ext cx="244475" cy="3857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*</a:t>
            </a:r>
          </a:p>
        </p:txBody>
      </p:sp>
      <p:cxnSp>
        <p:nvCxnSpPr>
          <p:cNvPr id="317465" name="AutoShape 25"/>
          <p:cNvCxnSpPr>
            <a:cxnSpLocks noChangeShapeType="1"/>
            <a:stCxn id="317459" idx="0"/>
            <a:endCxn id="317458" idx="0"/>
          </p:cNvCxnSpPr>
          <p:nvPr/>
        </p:nvCxnSpPr>
        <p:spPr bwMode="auto">
          <a:xfrm rot="5400000" flipH="1">
            <a:off x="3492500" y="3973513"/>
            <a:ext cx="6350" cy="1898650"/>
          </a:xfrm>
          <a:prstGeom prst="bentConnector3">
            <a:avLst>
              <a:gd name="adj1" fmla="val 3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72" name="AutoShape 29"/>
          <p:cNvSpPr>
            <a:spLocks noChangeArrowheads="1"/>
          </p:cNvSpPr>
          <p:nvPr/>
        </p:nvSpPr>
        <p:spPr bwMode="auto">
          <a:xfrm>
            <a:off x="617538" y="3516313"/>
            <a:ext cx="1222375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*f()</a:t>
            </a:r>
          </a:p>
        </p:txBody>
      </p:sp>
      <p:sp>
        <p:nvSpPr>
          <p:cNvPr id="27673" name="AutoShape 30"/>
          <p:cNvSpPr>
            <a:spLocks noChangeArrowheads="1"/>
          </p:cNvSpPr>
          <p:nvPr/>
        </p:nvSpPr>
        <p:spPr bwMode="auto">
          <a:xfrm>
            <a:off x="608013" y="4919663"/>
            <a:ext cx="1495425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(*f)()</a:t>
            </a: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4800600" y="3502700"/>
            <a:ext cx="4038600" cy="510778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square" lIns="45720" rIns="45720" anchor="ctr">
            <a:spAutoFit/>
          </a:bodyPr>
          <a:lstStyle/>
          <a:p>
            <a:pPr algn="l"/>
            <a:r>
              <a:rPr lang="en-US" sz="2400" dirty="0" smtClean="0"/>
              <a:t>f  is a fu</a:t>
            </a:r>
            <a:r>
              <a:rPr lang="en-US" sz="2400" b="0" dirty="0" smtClean="0"/>
              <a:t>nction returning </a:t>
            </a:r>
            <a:r>
              <a:rPr lang="en-US" sz="2400" b="0" dirty="0" err="1" smtClean="0"/>
              <a:t>int</a:t>
            </a:r>
            <a:r>
              <a:rPr lang="en-US" sz="2400" b="0" dirty="0" smtClean="0"/>
              <a:t> *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4876800" y="4572000"/>
            <a:ext cx="3962400" cy="91940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square" lIns="45720" rIns="45720" anchor="ctr">
            <a:spAutoFit/>
          </a:bodyPr>
          <a:lstStyle/>
          <a:p>
            <a:pPr algn="l"/>
            <a:r>
              <a:rPr lang="en-US" sz="2400" dirty="0" err="1" smtClean="0"/>
              <a:t>fp</a:t>
            </a:r>
            <a:r>
              <a:rPr lang="en-US" sz="2400" dirty="0" smtClean="0"/>
              <a:t>  is a pointer to fu</a:t>
            </a:r>
            <a:r>
              <a:rPr lang="en-US" sz="2400" b="0" dirty="0" smtClean="0"/>
              <a:t>nction returning </a:t>
            </a:r>
            <a:r>
              <a:rPr lang="en-US" sz="2400" b="0" dirty="0" err="1" smtClean="0"/>
              <a:t>int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3DFCB-D4E5-4DE4-B5BE-9D43A0108A3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Complicated  Declarations</a:t>
            </a:r>
            <a:endParaRPr lang="en-US" sz="2200" smtClean="0"/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981200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</a:t>
            </a:r>
          </a:p>
        </p:txBody>
      </p:sp>
      <p:sp>
        <p:nvSpPr>
          <p:cNvPr id="28677" name="AutoShape 8"/>
          <p:cNvSpPr>
            <a:spLocks noChangeArrowheads="1"/>
          </p:cNvSpPr>
          <p:nvPr/>
        </p:nvSpPr>
        <p:spPr bwMode="auto">
          <a:xfrm>
            <a:off x="3336925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)</a:t>
            </a:r>
          </a:p>
        </p:txBody>
      </p:sp>
      <p:sp>
        <p:nvSpPr>
          <p:cNvPr id="319497" name="AutoShape 9"/>
          <p:cNvSpPr>
            <a:spLocks noChangeArrowheads="1"/>
          </p:cNvSpPr>
          <p:nvPr/>
        </p:nvSpPr>
        <p:spPr bwMode="auto">
          <a:xfrm>
            <a:off x="609600" y="2286000"/>
            <a:ext cx="682625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r>
              <a:rPr lang="en-US" sz="1800">
                <a:latin typeface="Courier New" pitchFamily="49" charset="0"/>
              </a:rPr>
              <a:t>char</a:t>
            </a:r>
          </a:p>
        </p:txBody>
      </p:sp>
      <p:sp>
        <p:nvSpPr>
          <p:cNvPr id="319498" name="AutoShape 10"/>
          <p:cNvSpPr>
            <a:spLocks noChangeArrowheads="1"/>
          </p:cNvSpPr>
          <p:nvPr/>
        </p:nvSpPr>
        <p:spPr bwMode="auto">
          <a:xfrm>
            <a:off x="2870200" y="2286000"/>
            <a:ext cx="406400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()</a:t>
            </a:r>
          </a:p>
        </p:txBody>
      </p:sp>
      <p:sp>
        <p:nvSpPr>
          <p:cNvPr id="319499" name="AutoShape 11"/>
          <p:cNvSpPr>
            <a:spLocks noChangeArrowheads="1"/>
          </p:cNvSpPr>
          <p:nvPr/>
        </p:nvSpPr>
        <p:spPr bwMode="auto">
          <a:xfrm>
            <a:off x="2565400" y="2286000"/>
            <a:ext cx="254000" cy="3952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x</a:t>
            </a:r>
          </a:p>
        </p:txBody>
      </p:sp>
      <p:sp>
        <p:nvSpPr>
          <p:cNvPr id="319501" name="AutoShape 13"/>
          <p:cNvSpPr>
            <a:spLocks noChangeArrowheads="1"/>
          </p:cNvSpPr>
          <p:nvPr/>
        </p:nvSpPr>
        <p:spPr bwMode="auto">
          <a:xfrm>
            <a:off x="609600" y="3335338"/>
            <a:ext cx="687388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x </a:t>
            </a:r>
            <a:r>
              <a:rPr lang="en-US" sz="1800" b="0" dirty="0"/>
              <a:t>is a</a:t>
            </a:r>
            <a:endParaRPr lang="en-US" sz="1800" dirty="0">
              <a:latin typeface="Courier New" pitchFamily="49" charset="0"/>
            </a:endParaRPr>
          </a:p>
        </p:txBody>
      </p:sp>
      <p:cxnSp>
        <p:nvCxnSpPr>
          <p:cNvPr id="319502" name="AutoShape 14"/>
          <p:cNvCxnSpPr>
            <a:cxnSpLocks noChangeShapeType="1"/>
            <a:stCxn id="319499" idx="2"/>
            <a:endCxn id="319498" idx="2"/>
          </p:cNvCxnSpPr>
          <p:nvPr/>
        </p:nvCxnSpPr>
        <p:spPr bwMode="auto">
          <a:xfrm rot="16200000" flipH="1">
            <a:off x="2876550" y="2497138"/>
            <a:ext cx="12700" cy="381000"/>
          </a:xfrm>
          <a:prstGeom prst="bentConnector3">
            <a:avLst>
              <a:gd name="adj1" fmla="val 137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9512" name="AutoShape 24"/>
          <p:cNvSpPr>
            <a:spLocks noChangeArrowheads="1"/>
          </p:cNvSpPr>
          <p:nvPr/>
        </p:nvSpPr>
        <p:spPr bwMode="auto">
          <a:xfrm>
            <a:off x="1371600" y="3335338"/>
            <a:ext cx="874712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function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19513" name="AutoShape 25"/>
          <p:cNvSpPr>
            <a:spLocks noChangeArrowheads="1"/>
          </p:cNvSpPr>
          <p:nvPr/>
        </p:nvSpPr>
        <p:spPr bwMode="auto">
          <a:xfrm>
            <a:off x="2286000" y="3335338"/>
            <a:ext cx="942975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returning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19514" name="AutoShape 26"/>
          <p:cNvSpPr>
            <a:spLocks noChangeArrowheads="1"/>
          </p:cNvSpPr>
          <p:nvPr/>
        </p:nvSpPr>
        <p:spPr bwMode="auto">
          <a:xfrm>
            <a:off x="8394700" y="3352800"/>
            <a:ext cx="673100" cy="3984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char</a:t>
            </a:r>
          </a:p>
        </p:txBody>
      </p:sp>
      <p:sp>
        <p:nvSpPr>
          <p:cNvPr id="28686" name="AutoShape 27"/>
          <p:cNvSpPr>
            <a:spLocks noChangeArrowheads="1"/>
          </p:cNvSpPr>
          <p:nvPr/>
        </p:nvSpPr>
        <p:spPr bwMode="auto">
          <a:xfrm>
            <a:off x="608013" y="1143000"/>
            <a:ext cx="2727325" cy="3984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char (*(*x())[5])()</a:t>
            </a:r>
          </a:p>
        </p:txBody>
      </p:sp>
      <p:sp>
        <p:nvSpPr>
          <p:cNvPr id="319524" name="AutoShape 36"/>
          <p:cNvSpPr>
            <a:spLocks noChangeArrowheads="1"/>
          </p:cNvSpPr>
          <p:nvPr/>
        </p:nvSpPr>
        <p:spPr bwMode="auto">
          <a:xfrm>
            <a:off x="2286000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*</a:t>
            </a:r>
          </a:p>
        </p:txBody>
      </p:sp>
      <p:cxnSp>
        <p:nvCxnSpPr>
          <p:cNvPr id="319525" name="AutoShape 37"/>
          <p:cNvCxnSpPr>
            <a:cxnSpLocks noChangeShapeType="1"/>
            <a:stCxn id="319498" idx="0"/>
            <a:endCxn id="319524" idx="0"/>
          </p:cNvCxnSpPr>
          <p:nvPr/>
        </p:nvCxnSpPr>
        <p:spPr bwMode="auto">
          <a:xfrm rot="-5400000" flipH="1" flipV="1">
            <a:off x="2740025" y="1954213"/>
            <a:ext cx="1588" cy="665162"/>
          </a:xfrm>
          <a:prstGeom prst="bentConnector3">
            <a:avLst>
              <a:gd name="adj1" fmla="val -85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9526" name="AutoShape 38"/>
          <p:cNvSpPr>
            <a:spLocks noChangeArrowheads="1"/>
          </p:cNvSpPr>
          <p:nvPr/>
        </p:nvSpPr>
        <p:spPr bwMode="auto">
          <a:xfrm>
            <a:off x="3324225" y="3335338"/>
            <a:ext cx="1008063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pointer to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19527" name="AutoShape 39"/>
          <p:cNvSpPr>
            <a:spLocks noChangeArrowheads="1"/>
          </p:cNvSpPr>
          <p:nvPr/>
        </p:nvSpPr>
        <p:spPr bwMode="auto">
          <a:xfrm>
            <a:off x="3648075" y="2279650"/>
            <a:ext cx="542925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[5]</a:t>
            </a:r>
          </a:p>
        </p:txBody>
      </p:sp>
      <p:sp>
        <p:nvSpPr>
          <p:cNvPr id="319528" name="AutoShape 40"/>
          <p:cNvSpPr>
            <a:spLocks noChangeArrowheads="1"/>
          </p:cNvSpPr>
          <p:nvPr/>
        </p:nvSpPr>
        <p:spPr bwMode="auto">
          <a:xfrm>
            <a:off x="4291013" y="3335338"/>
            <a:ext cx="1042987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/>
              <a:t>array[5] of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319529" name="AutoShape 41"/>
          <p:cNvSpPr>
            <a:spLocks noChangeArrowheads="1"/>
          </p:cNvSpPr>
          <p:nvPr/>
        </p:nvSpPr>
        <p:spPr bwMode="auto">
          <a:xfrm>
            <a:off x="1676400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319530" name="AutoShape 42"/>
          <p:cNvSpPr>
            <a:spLocks noChangeArrowheads="1"/>
          </p:cNvSpPr>
          <p:nvPr/>
        </p:nvSpPr>
        <p:spPr bwMode="auto">
          <a:xfrm>
            <a:off x="5410200" y="3335338"/>
            <a:ext cx="1008063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pointer to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694" name="AutoShape 43"/>
          <p:cNvSpPr>
            <a:spLocks noChangeArrowheads="1"/>
          </p:cNvSpPr>
          <p:nvPr/>
        </p:nvSpPr>
        <p:spPr bwMode="auto">
          <a:xfrm>
            <a:off x="1371600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</a:t>
            </a:r>
          </a:p>
        </p:txBody>
      </p:sp>
      <p:sp>
        <p:nvSpPr>
          <p:cNvPr id="28695" name="AutoShape 44"/>
          <p:cNvSpPr>
            <a:spLocks noChangeArrowheads="1"/>
          </p:cNvSpPr>
          <p:nvPr/>
        </p:nvSpPr>
        <p:spPr bwMode="auto">
          <a:xfrm>
            <a:off x="4251325" y="2286000"/>
            <a:ext cx="244475" cy="3857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)</a:t>
            </a:r>
          </a:p>
        </p:txBody>
      </p:sp>
      <p:cxnSp>
        <p:nvCxnSpPr>
          <p:cNvPr id="319533" name="AutoShape 45"/>
          <p:cNvCxnSpPr>
            <a:cxnSpLocks noChangeShapeType="1"/>
            <a:stCxn id="319524" idx="2"/>
            <a:endCxn id="319527" idx="2"/>
          </p:cNvCxnSpPr>
          <p:nvPr/>
        </p:nvCxnSpPr>
        <p:spPr bwMode="auto">
          <a:xfrm rot="16200000" flipH="1">
            <a:off x="3155950" y="1924051"/>
            <a:ext cx="15875" cy="1511300"/>
          </a:xfrm>
          <a:prstGeom prst="bentConnector3">
            <a:avLst>
              <a:gd name="adj1" fmla="val 154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9534" name="AutoShape 46"/>
          <p:cNvCxnSpPr>
            <a:cxnSpLocks noChangeShapeType="1"/>
            <a:stCxn id="319527" idx="0"/>
            <a:endCxn id="319529" idx="0"/>
          </p:cNvCxnSpPr>
          <p:nvPr/>
        </p:nvCxnSpPr>
        <p:spPr bwMode="auto">
          <a:xfrm rot="-5400000" flipH="1" flipV="1">
            <a:off x="2855913" y="1222375"/>
            <a:ext cx="6350" cy="2120900"/>
          </a:xfrm>
          <a:prstGeom prst="bentConnector3">
            <a:avLst>
              <a:gd name="adj1" fmla="val -38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9535" name="AutoShape 47"/>
          <p:cNvSpPr>
            <a:spLocks noChangeArrowheads="1"/>
          </p:cNvSpPr>
          <p:nvPr/>
        </p:nvSpPr>
        <p:spPr bwMode="auto">
          <a:xfrm>
            <a:off x="4572000" y="2286000"/>
            <a:ext cx="406400" cy="407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319536" name="AutoShape 48"/>
          <p:cNvCxnSpPr>
            <a:cxnSpLocks noChangeShapeType="1"/>
            <a:stCxn id="319529" idx="2"/>
            <a:endCxn id="319535" idx="2"/>
          </p:cNvCxnSpPr>
          <p:nvPr/>
        </p:nvCxnSpPr>
        <p:spPr bwMode="auto">
          <a:xfrm rot="16200000" flipH="1">
            <a:off x="3275806" y="1194595"/>
            <a:ext cx="22225" cy="2976562"/>
          </a:xfrm>
          <a:prstGeom prst="bentConnector3">
            <a:avLst>
              <a:gd name="adj1" fmla="val 15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9537" name="AutoShape 49"/>
          <p:cNvCxnSpPr>
            <a:cxnSpLocks noChangeShapeType="1"/>
            <a:stCxn id="319535" idx="0"/>
            <a:endCxn id="319497" idx="0"/>
          </p:cNvCxnSpPr>
          <p:nvPr/>
        </p:nvCxnSpPr>
        <p:spPr bwMode="auto">
          <a:xfrm rot="-5400000" flipH="1" flipV="1">
            <a:off x="2862263" y="374650"/>
            <a:ext cx="1588" cy="3824287"/>
          </a:xfrm>
          <a:prstGeom prst="bentConnector3">
            <a:avLst>
              <a:gd name="adj1" fmla="val -2180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9538" name="AutoShape 50"/>
          <p:cNvSpPr>
            <a:spLocks noChangeArrowheads="1"/>
          </p:cNvSpPr>
          <p:nvPr/>
        </p:nvSpPr>
        <p:spPr bwMode="auto">
          <a:xfrm>
            <a:off x="6481763" y="3335338"/>
            <a:ext cx="874712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function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19539" name="AutoShape 51"/>
          <p:cNvSpPr>
            <a:spLocks noChangeArrowheads="1"/>
          </p:cNvSpPr>
          <p:nvPr/>
        </p:nvSpPr>
        <p:spPr bwMode="auto">
          <a:xfrm>
            <a:off x="7391400" y="3335338"/>
            <a:ext cx="942975" cy="3984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b="0" dirty="0"/>
              <a:t>returning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19541" name="AutoShape 53"/>
          <p:cNvSpPr>
            <a:spLocks noChangeArrowheads="1"/>
          </p:cNvSpPr>
          <p:nvPr/>
        </p:nvSpPr>
        <p:spPr bwMode="auto">
          <a:xfrm>
            <a:off x="2590800" y="4572000"/>
            <a:ext cx="3790950" cy="49847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2400">
                <a:latin typeface="Courier New" pitchFamily="49" charset="0"/>
              </a:rPr>
              <a:t>char (*(*x[3])())[5]</a:t>
            </a:r>
          </a:p>
        </p:txBody>
      </p:sp>
      <p:sp>
        <p:nvSpPr>
          <p:cNvPr id="319542" name="AutoShape 54"/>
          <p:cNvSpPr>
            <a:spLocks noChangeArrowheads="1"/>
          </p:cNvSpPr>
          <p:nvPr/>
        </p:nvSpPr>
        <p:spPr bwMode="auto">
          <a:xfrm>
            <a:off x="838200" y="5943600"/>
            <a:ext cx="6781800" cy="3984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x </a:t>
            </a:r>
            <a:r>
              <a:rPr lang="en-US" sz="1800" b="0" dirty="0"/>
              <a:t>is a array[3] of pointer to function returning pointer to array[5] of </a:t>
            </a:r>
            <a:r>
              <a:rPr lang="en-US" sz="1800" dirty="0">
                <a:latin typeface="Courier New" pitchFamily="49" charset="0"/>
              </a:rPr>
              <a:t>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1" grpId="0"/>
      <p:bldP spid="319512" grpId="0"/>
      <p:bldP spid="319513" grpId="0"/>
      <p:bldP spid="319514" grpId="0"/>
      <p:bldP spid="319526" grpId="0"/>
      <p:bldP spid="319528" grpId="0"/>
      <p:bldP spid="319530" grpId="0"/>
      <p:bldP spid="319538" grpId="0"/>
      <p:bldP spid="319539" grpId="0"/>
      <p:bldP spid="319541" grpId="0"/>
      <p:bldP spid="3195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 gives the OS and compiler a lot of freedom with addresses: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e.g.,</a:t>
            </a:r>
            <a:r>
              <a:rPr lang="en-US" sz="2000" smtClean="0"/>
              <a:t> Variables can have funky alignment, for example many char variables “use up” 4 bytes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one address is special: address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 variable or function can be stored at address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never legal to store a value into the memory location at address zero (doing so results in a runtime error, AKA “Core Dump”).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reason that zero is reserved is so that programmers can use this address to indicate a “pointer to nothing”.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“Null”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When your program uses a variable the compiler inserts machine code that calculates the address of the variable.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Only by knowing the address can the variables be </a:t>
            </a:r>
            <a:r>
              <a:rPr lang="en-US" sz="2000" dirty="0" smtClean="0"/>
              <a:t>accessed.</a:t>
            </a:r>
            <a:endParaRPr lang="en-US" sz="20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(Assuming a 32 bit computer) There </a:t>
            </a:r>
            <a:r>
              <a:rPr lang="en-US" sz="2400" dirty="0"/>
              <a:t>are 4 billion (2</a:t>
            </a:r>
            <a:r>
              <a:rPr lang="en-US" sz="2400" baseline="30000" dirty="0"/>
              <a:t>32</a:t>
            </a:r>
            <a:r>
              <a:rPr lang="en-US" sz="2400" dirty="0"/>
              <a:t>) different addresses, and hence 4 billion different memory locations.  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Each memory location is a </a:t>
            </a:r>
            <a:r>
              <a:rPr lang="en-US" sz="2000" dirty="0" smtClean="0"/>
              <a:t>potential variable </a:t>
            </a:r>
            <a:r>
              <a:rPr lang="en-US" sz="2000" dirty="0"/>
              <a:t>(whether your program uses it or not).  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Your program will probably only create names for a small subset of these “potential variables”.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Some variables are guarded by the operating system and cannot be accessed.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Real Variable Name is its Address!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Imagine writing a function </a:t>
            </a:r>
            <a:r>
              <a:rPr lang="en-US" sz="2800" i="1" dirty="0" err="1" smtClean="0"/>
              <a:t>findIt</a:t>
            </a:r>
            <a:r>
              <a:rPr lang="en-US" sz="2800" dirty="0" smtClean="0"/>
              <a:t> that returns a pointer to the first occurrence of the letter ‘z’ in a string.</a:t>
            </a:r>
          </a:p>
          <a:p>
            <a:pPr lvl="1" eaLnBrk="1" hangingPunct="1"/>
            <a:r>
              <a:rPr lang="en-US" sz="2400" dirty="0" smtClean="0"/>
              <a:t>What should you return if there are no ‘</a:t>
            </a:r>
            <a:r>
              <a:rPr lang="en-US" sz="2400" dirty="0" err="1" smtClean="0"/>
              <a:t>z’s</a:t>
            </a:r>
            <a:r>
              <a:rPr lang="en-US" sz="2400" dirty="0" smtClean="0"/>
              <a:t> in the string?  How about the address zero?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char* </a:t>
            </a:r>
            <a:r>
              <a:rPr lang="en-US" sz="1800" dirty="0" err="1" smtClean="0">
                <a:latin typeface="Courier New" pitchFamily="49" charset="0"/>
              </a:rPr>
              <a:t>findIt</a:t>
            </a:r>
            <a:r>
              <a:rPr lang="en-US" sz="1800" dirty="0" smtClean="0">
                <a:latin typeface="Courier New" pitchFamily="49" charset="0"/>
              </a:rPr>
              <a:t>(char*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while (*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 != ‘\0’)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if (*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 == ‘z’) { return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 +=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When would you point to nothing?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By convention, a pointer who’s value is the address zero is called a “null pointer”.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The literal “0” can be assigned to a pointer without making the compiler grumpy.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Note that an integer variable or any other constant cannot be assigned without a “type cast”.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Many people get confused between a pointer who’s value is the address zero, and a pointer that points to a variable with the value zero.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Null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r>
              <a:rPr lang="en-US" dirty="0" smtClean="0"/>
              <a:t>Function Pointers are pointers, i.e. variables, which point to the address of a function.</a:t>
            </a:r>
          </a:p>
          <a:p>
            <a:r>
              <a:rPr lang="en-US" dirty="0" smtClean="0"/>
              <a:t>A running program gets a certain space in the main-memory. </a:t>
            </a:r>
          </a:p>
          <a:p>
            <a:pPr lvl="1"/>
            <a:r>
              <a:rPr lang="en-US" dirty="0" smtClean="0"/>
              <a:t>Both, the executable compiled program code </a:t>
            </a:r>
          </a:p>
          <a:p>
            <a:pPr lvl="1"/>
            <a:r>
              <a:rPr lang="en-US" dirty="0" smtClean="0"/>
              <a:t>and the used variables, are put inside this memory.</a:t>
            </a:r>
          </a:p>
          <a:p>
            <a:r>
              <a:rPr lang="en-US" dirty="0" smtClean="0"/>
              <a:t>Thus a function name in the program code is, like e.g. a character field, nothing else than an address. </a:t>
            </a:r>
          </a:p>
          <a:p>
            <a:r>
              <a:rPr lang="en-US" dirty="0" smtClean="0"/>
              <a:t>It is only important how compiler/processor, interpret the memory a pointer points to.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(*pt2Function)(float, char, char) = NULL; </a:t>
            </a:r>
          </a:p>
          <a:p>
            <a:r>
              <a:rPr lang="en-US" sz="3200" dirty="0" smtClean="0"/>
              <a:t>A function pointer always points to a function with a specific signature! </a:t>
            </a:r>
          </a:p>
          <a:p>
            <a:r>
              <a:rPr lang="en-US" sz="3200" dirty="0" smtClean="0"/>
              <a:t>Thus all functions, you want to use with the same function pointer, must have the same parameters and return-type!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Function Pointer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Take the name of a suitable and known function.  </a:t>
            </a:r>
          </a:p>
          <a:p>
            <a:r>
              <a:rPr lang="en-US" sz="3600" dirty="0" smtClean="0"/>
              <a:t>Although it’s optional for most compilers you should use the address operator &amp; in front of the function’s name in order to write portable code.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an Address…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(float a, char b, char c){ </a:t>
            </a:r>
            <a:r>
              <a:rPr lang="en-US" sz="3600" dirty="0" err="1" smtClean="0"/>
              <a:t>printf</a:t>
            </a:r>
            <a:r>
              <a:rPr lang="en-US" sz="3600" dirty="0" smtClean="0"/>
              <a:t>("</a:t>
            </a:r>
            <a:r>
              <a:rPr lang="en-US" sz="3600" dirty="0" err="1" smtClean="0"/>
              <a:t>DoIt</a:t>
            </a:r>
            <a:r>
              <a:rPr lang="en-US" sz="3600" dirty="0" smtClean="0"/>
              <a:t>\n"); return </a:t>
            </a:r>
            <a:r>
              <a:rPr lang="en-US" sz="3600" dirty="0" err="1" smtClean="0"/>
              <a:t>a+b+c</a:t>
            </a:r>
            <a:r>
              <a:rPr lang="en-US" sz="3600" dirty="0" smtClean="0"/>
              <a:t>; }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DoMore</a:t>
            </a:r>
            <a:r>
              <a:rPr lang="en-US" sz="3600" dirty="0" smtClean="0"/>
              <a:t>(float a, char b, char c){ </a:t>
            </a:r>
            <a:r>
              <a:rPr lang="en-US" sz="3600" dirty="0" err="1" smtClean="0"/>
              <a:t>printf</a:t>
            </a:r>
            <a:r>
              <a:rPr lang="en-US" sz="3600" dirty="0" smtClean="0"/>
              <a:t>("</a:t>
            </a:r>
            <a:r>
              <a:rPr lang="en-US" sz="3600" dirty="0" err="1" smtClean="0"/>
              <a:t>DoMore</a:t>
            </a:r>
            <a:r>
              <a:rPr lang="en-US" sz="3600" dirty="0" smtClean="0"/>
              <a:t>\n"); return a-</a:t>
            </a:r>
            <a:r>
              <a:rPr lang="en-US" sz="3600" dirty="0" err="1" smtClean="0"/>
              <a:t>b+c</a:t>
            </a:r>
            <a:r>
              <a:rPr lang="en-US" sz="3600" dirty="0" smtClean="0"/>
              <a:t>; }</a:t>
            </a:r>
          </a:p>
          <a:p>
            <a:r>
              <a:rPr lang="en-US" sz="3600" dirty="0" smtClean="0"/>
              <a:t>pt2Function = </a:t>
            </a:r>
            <a:r>
              <a:rPr lang="en-US" sz="3600" dirty="0" err="1" smtClean="0"/>
              <a:t>DoIt</a:t>
            </a:r>
            <a:r>
              <a:rPr lang="en-US" sz="3600" dirty="0" smtClean="0"/>
              <a:t>; </a:t>
            </a:r>
            <a:r>
              <a:rPr lang="en-US" sz="2400" dirty="0" smtClean="0"/>
              <a:t>// short form</a:t>
            </a:r>
            <a:endParaRPr lang="en-US" sz="3600" dirty="0" smtClean="0"/>
          </a:p>
          <a:p>
            <a:r>
              <a:rPr lang="en-US" sz="3600" dirty="0" smtClean="0"/>
              <a:t>pt2Function = &amp;</a:t>
            </a:r>
            <a:r>
              <a:rPr lang="en-US" sz="3600" dirty="0" err="1" smtClean="0"/>
              <a:t>DoMore</a:t>
            </a:r>
            <a:r>
              <a:rPr lang="en-US" sz="3600" dirty="0" smtClean="0"/>
              <a:t>; </a:t>
            </a:r>
            <a:r>
              <a:rPr lang="en-US" sz="2000" dirty="0" smtClean="0"/>
              <a:t>// correct assignment using address operator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an Address…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comparison-operators (==, !=) the same way as usual: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if(pt2Function &gt;0){ </a:t>
            </a:r>
            <a:r>
              <a:rPr lang="en-US" sz="2000" dirty="0" smtClean="0"/>
              <a:t>// check if initialized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if(pt2Function == &amp;</a:t>
            </a:r>
            <a:r>
              <a:rPr lang="en-US" dirty="0" err="1" smtClean="0"/>
              <a:t>DoIt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("Pointer points to </a:t>
            </a:r>
            <a:r>
              <a:rPr lang="en-US" dirty="0" err="1" smtClean="0"/>
              <a:t>DoIt</a:t>
            </a:r>
            <a:r>
              <a:rPr lang="en-US" dirty="0" smtClean="0"/>
              <a:t>\n"); 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("Pointer not initialized!!\n");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Comparing…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call a function using a function pointer by explicitly dereferencing it using the * operator. </a:t>
            </a:r>
          </a:p>
          <a:p>
            <a:r>
              <a:rPr lang="en-US" dirty="0" smtClean="0"/>
              <a:t>Alternatively you may also just use the function pointer’s instead of the </a:t>
            </a:r>
            <a:r>
              <a:rPr lang="en-US" dirty="0" err="1" smtClean="0"/>
              <a:t>funtion’s</a:t>
            </a:r>
            <a:r>
              <a:rPr lang="en-US" dirty="0" smtClean="0"/>
              <a:t> name. </a:t>
            </a:r>
          </a:p>
          <a:p>
            <a:r>
              <a:rPr lang="en-US" dirty="0" smtClean="0"/>
              <a:t>result1 = pt2Function (12, ’a’, ’b’); </a:t>
            </a:r>
            <a:r>
              <a:rPr lang="en-US" sz="2000" dirty="0" smtClean="0"/>
              <a:t>// short way</a:t>
            </a:r>
            <a:endParaRPr lang="en-US" dirty="0" smtClean="0"/>
          </a:p>
          <a:p>
            <a:r>
              <a:rPr lang="en-US" dirty="0" smtClean="0"/>
              <a:t>result2 = (*pt2Function) (12, ’a’, ’b’);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Calling…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pass a function pointer as a function’s calling argument.</a:t>
            </a:r>
          </a:p>
          <a:p>
            <a:r>
              <a:rPr lang="en-US" dirty="0" smtClean="0"/>
              <a:t>&lt;pt2Func&gt; is a pointer to a function which returns an </a:t>
            </a:r>
            <a:r>
              <a:rPr lang="en-US" dirty="0" err="1" smtClean="0"/>
              <a:t>int</a:t>
            </a:r>
            <a:r>
              <a:rPr lang="en-US" dirty="0" smtClean="0"/>
              <a:t> and takes a float and two char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PassPtr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(*pt2Func)(float, char, char))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result;</a:t>
            </a:r>
          </a:p>
          <a:p>
            <a:pPr>
              <a:buNone/>
            </a:pPr>
            <a:r>
              <a:rPr lang="en-US" dirty="0" smtClean="0"/>
              <a:t>	result = (*pt2Func)(12, ’a’, ’b’);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(“%d\n”, result);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a Function Pointer as an Argument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little bit tricky but a function pointer can be a function’s return value. </a:t>
            </a:r>
          </a:p>
          <a:p>
            <a:r>
              <a:rPr lang="en-US" dirty="0" smtClean="0"/>
              <a:t>In the example (separate c file named </a:t>
            </a:r>
            <a:r>
              <a:rPr lang="en-US" dirty="0" err="1" smtClean="0"/>
              <a:t>returningFP.c</a:t>
            </a:r>
            <a:r>
              <a:rPr lang="en-US" dirty="0" smtClean="0"/>
              <a:t>) there are two solutions of how to return a pointer to a function which is taking two float arguments and returns a float.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 Function Pointer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computers are “byte addressable”</a:t>
            </a:r>
          </a:p>
          <a:p>
            <a:pPr lvl="1" eaLnBrk="1" hangingPunct="1"/>
            <a:r>
              <a:rPr lang="en-US" smtClean="0"/>
              <a:t>That means that each byte of memory has a distinct address</a:t>
            </a:r>
          </a:p>
          <a:p>
            <a:pPr eaLnBrk="1" hangingPunct="1"/>
            <a:r>
              <a:rPr lang="en-US" smtClean="0"/>
              <a:t>Most variable types require more than one byte</a:t>
            </a:r>
          </a:p>
          <a:p>
            <a:pPr eaLnBrk="1" hangingPunct="1"/>
            <a:r>
              <a:rPr lang="en-US" smtClean="0"/>
              <a:t>The “address” of a variable is the address of the first byte for that variable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Byte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with arrays of function pointer is very interesting. </a:t>
            </a:r>
          </a:p>
          <a:p>
            <a:r>
              <a:rPr lang="en-US" dirty="0" smtClean="0"/>
              <a:t>This offers the possibility to select a function using an index. </a:t>
            </a:r>
          </a:p>
          <a:p>
            <a:r>
              <a:rPr lang="en-US" dirty="0" smtClean="0"/>
              <a:t>The syntax appears difficult, which frequently leads to confusion. </a:t>
            </a:r>
          </a:p>
          <a:p>
            <a:r>
              <a:rPr lang="en-US" dirty="0" smtClean="0"/>
              <a:t>Two ways: </a:t>
            </a:r>
          </a:p>
          <a:p>
            <a:pPr lvl="1"/>
            <a:r>
              <a:rPr lang="en-US" dirty="0" smtClean="0"/>
              <a:t>The first way uses a </a:t>
            </a:r>
            <a:r>
              <a:rPr lang="en-US" dirty="0" err="1" smtClean="0"/>
              <a:t>typedef</a:t>
            </a:r>
            <a:endParaRPr lang="en-US" dirty="0" smtClean="0"/>
          </a:p>
          <a:p>
            <a:pPr lvl="1"/>
            <a:r>
              <a:rPr lang="en-US" dirty="0" smtClean="0"/>
              <a:t>the second way directly defines the array.</a:t>
            </a:r>
          </a:p>
          <a:p>
            <a:r>
              <a:rPr lang="en-US" dirty="0" smtClean="0"/>
              <a:t>See the example (separate c file named </a:t>
            </a:r>
            <a:r>
              <a:rPr lang="en-US" dirty="0" err="1" smtClean="0"/>
              <a:t>arrayFP.c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Arrays of Function Pointers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A pointer variable is a variable!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It is stored in memory somewhere and has an address.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It is a string of bits (just like any other variable).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Pointers are 32 bits long on most systems.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The value of a pointer must be set by assigning to the pointer (and can be changed by assigning a different value – just like any other type of variable).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The bits inside a pointer are interpreted as the address of another variable.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This other variable can be accessed using the pointer, instead of using the variable’s name.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Addresses and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Declaring a pointer: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int* 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Declares a variable </a:t>
            </a:r>
            <a:r>
              <a:rPr lang="en-US" sz="2400" i="1" smtClean="0"/>
              <a:t>p</a:t>
            </a:r>
            <a:r>
              <a:rPr lang="en-US" sz="2400" smtClean="0"/>
              <a:t> of type “pointer that holds the address of an </a:t>
            </a:r>
            <a:r>
              <a:rPr lang="en-US" sz="2400" b="1" smtClean="0"/>
              <a:t>int</a:t>
            </a:r>
            <a:r>
              <a:rPr lang="en-US" sz="2400" smtClean="0"/>
              <a:t> variable”.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Calculating the address of a variable and storing it in a pointer: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p = &amp;x;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x</a:t>
            </a:r>
            <a:r>
              <a:rPr lang="en-US" sz="2400" smtClean="0"/>
              <a:t> is an </a:t>
            </a:r>
            <a:r>
              <a:rPr lang="en-US" sz="2400" b="1" smtClean="0"/>
              <a:t>int</a:t>
            </a:r>
            <a:r>
              <a:rPr lang="en-US" sz="2400" smtClean="0"/>
              <a:t> variable.  “</a:t>
            </a:r>
            <a:r>
              <a:rPr lang="en-US" sz="2400" i="1" smtClean="0"/>
              <a:t>&amp;x</a:t>
            </a:r>
            <a:r>
              <a:rPr lang="en-US" sz="2400" smtClean="0"/>
              <a:t>” is an expression that evaluates to the address of </a:t>
            </a:r>
            <a:r>
              <a:rPr lang="en-US" sz="2400" i="1" smtClean="0"/>
              <a:t>x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assignment to </a:t>
            </a:r>
            <a:r>
              <a:rPr lang="en-US" sz="2400" i="1" smtClean="0"/>
              <a:t>p</a:t>
            </a:r>
            <a:r>
              <a:rPr lang="en-US" sz="2400" smtClean="0"/>
              <a:t> is just normal assignment (after all, </a:t>
            </a:r>
            <a:r>
              <a:rPr lang="en-US" sz="2400" i="1" smtClean="0"/>
              <a:t>p</a:t>
            </a:r>
            <a:r>
              <a:rPr lang="en-US" sz="2400" smtClean="0"/>
              <a:t> is just a variable, right?).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If </a:t>
            </a:r>
            <a:r>
              <a:rPr lang="en-US" sz="2800" i="1"/>
              <a:t>p</a:t>
            </a:r>
            <a:r>
              <a:rPr lang="en-US" sz="2800"/>
              <a:t> holds the address of another variable </a:t>
            </a:r>
            <a:r>
              <a:rPr lang="en-US" sz="2800" i="1"/>
              <a:t>x</a:t>
            </a:r>
            <a:r>
              <a:rPr lang="en-US" sz="2800"/>
              <a:t> we can now access that variable in one of two ways: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using the name of the variable: </a:t>
            </a:r>
            <a:r>
              <a:rPr lang="en-US" sz="2400">
                <a:latin typeface="Courier New" pitchFamily="49" charset="0"/>
              </a:rPr>
              <a:t>x = 42;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/>
              <a:t>“dereferencing” the pointer: </a:t>
            </a:r>
            <a:r>
              <a:rPr lang="en-US" sz="2400">
                <a:latin typeface="Courier New" pitchFamily="49" charset="0"/>
              </a:rPr>
              <a:t>*p = 42;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NOTE: both of these assignments mean exactly the same thing (provided, of course, that the current value of </a:t>
            </a:r>
            <a:r>
              <a:rPr lang="en-US" sz="2800" i="1"/>
              <a:t>p</a:t>
            </a:r>
            <a:r>
              <a:rPr lang="en-US" sz="2800"/>
              <a:t> is the address of </a:t>
            </a:r>
            <a:r>
              <a:rPr lang="en-US" sz="2800" i="1"/>
              <a:t>x</a:t>
            </a:r>
            <a:r>
              <a:rPr lang="en-US" sz="2800"/>
              <a:t>).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/>
              <a:t>A dereferenced pointer can substitute for the variable – anywhere.  </a:t>
            </a:r>
            <a:r>
              <a:rPr lang="en-US" sz="2800">
                <a:latin typeface="Courier New" pitchFamily="49" charset="0"/>
              </a:rPr>
              <a:t>*p</a:t>
            </a:r>
            <a:r>
              <a:rPr lang="en-US" sz="2800"/>
              <a:t> and </a:t>
            </a:r>
            <a:r>
              <a:rPr lang="en-US" sz="2800">
                <a:latin typeface="Courier New" pitchFamily="49" charset="0"/>
              </a:rPr>
              <a:t>x</a:t>
            </a:r>
            <a:r>
              <a:rPr lang="en-US" sz="2800"/>
              <a:t> mean exactly the same thing.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De-Reference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same pointer can “point to” multiple variables (not at the same time, of course):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 = &amp;x; </a:t>
            </a:r>
            <a:r>
              <a:rPr lang="en-US" sz="2400" dirty="0" smtClean="0"/>
              <a:t>// </a:t>
            </a:r>
            <a:r>
              <a:rPr lang="en-US" sz="2400" i="1" dirty="0" smtClean="0"/>
              <a:t>p</a:t>
            </a:r>
            <a:r>
              <a:rPr lang="en-US" sz="2400" dirty="0" smtClean="0"/>
              <a:t> points to </a:t>
            </a:r>
            <a:r>
              <a:rPr lang="en-US" sz="2400" i="1" dirty="0" smtClean="0"/>
              <a:t>x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x = x + *p; </a:t>
            </a:r>
            <a:r>
              <a:rPr lang="en-US" sz="2400" dirty="0" smtClean="0"/>
              <a:t>doubles </a:t>
            </a:r>
            <a:r>
              <a:rPr lang="en-US" sz="2400" i="1" dirty="0" smtClean="0"/>
              <a:t>x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 = &amp;y; </a:t>
            </a:r>
            <a:r>
              <a:rPr lang="en-US" sz="2400" dirty="0" smtClean="0"/>
              <a:t>// now </a:t>
            </a:r>
            <a:r>
              <a:rPr lang="en-US" sz="2400" i="1" dirty="0" smtClean="0"/>
              <a:t>p</a:t>
            </a:r>
            <a:r>
              <a:rPr lang="en-US" sz="2400" dirty="0" smtClean="0"/>
              <a:t> points to </a:t>
            </a:r>
            <a:r>
              <a:rPr lang="en-US" sz="2400" i="1" dirty="0" smtClean="0"/>
              <a:t>y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*p = 42; </a:t>
            </a:r>
            <a:r>
              <a:rPr lang="en-US" sz="2400" dirty="0" smtClean="0"/>
              <a:t>// </a:t>
            </a:r>
            <a:r>
              <a:rPr lang="en-US" sz="2400" i="1" dirty="0" smtClean="0"/>
              <a:t>y</a:t>
            </a:r>
            <a:r>
              <a:rPr lang="en-US" sz="2400" dirty="0" smtClean="0"/>
              <a:t> is set to 42 (x is unchanged).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/>
              <a:t>What does the following loop do?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</a:rPr>
              <a:t>p = &amp;x;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while (*p == x)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  *p = *p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Examples of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14154</TotalTime>
  <Words>3478</Words>
  <Application>Microsoft Office PowerPoint</Application>
  <PresentationFormat>On-screen Show (4:3)</PresentationFormat>
  <Paragraphs>685</Paragraphs>
  <Slides>50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Concourse</vt:lpstr>
      <vt:lpstr>Custom Design</vt:lpstr>
      <vt:lpstr>Introduction to Pointers</vt:lpstr>
      <vt:lpstr>Recall Variables</vt:lpstr>
      <vt:lpstr>Interpretation</vt:lpstr>
      <vt:lpstr>The Real Variable Name is its Address!</vt:lpstr>
      <vt:lpstr>Byte Addresses</vt:lpstr>
      <vt:lpstr>Addresses and Pointers</vt:lpstr>
      <vt:lpstr>Syntax</vt:lpstr>
      <vt:lpstr>De-Reference</vt:lpstr>
      <vt:lpstr>Examples of Pointers</vt:lpstr>
      <vt:lpstr>Examples of Pointers</vt:lpstr>
      <vt:lpstr>Pointer Example</vt:lpstr>
      <vt:lpstr>Characteristics of Pointers</vt:lpstr>
      <vt:lpstr>Comparing Pointers</vt:lpstr>
      <vt:lpstr>Pointer Arithmetic</vt:lpstr>
      <vt:lpstr>Pointer “Size”</vt:lpstr>
      <vt:lpstr>Pointer Arith. Example:</vt:lpstr>
      <vt:lpstr>Pointers and Arrays</vt:lpstr>
      <vt:lpstr>More Pointers and Arrays</vt:lpstr>
      <vt:lpstr>Huh?</vt:lpstr>
      <vt:lpstr>Syntax Tricks</vt:lpstr>
      <vt:lpstr>Proof</vt:lpstr>
      <vt:lpstr>Pointers in Function arguments</vt:lpstr>
      <vt:lpstr>Pointer Operations: Details</vt:lpstr>
      <vt:lpstr>1– Addition/Subtraction with int</vt:lpstr>
      <vt:lpstr>1– Addition/Subtraction with int</vt:lpstr>
      <vt:lpstr>2-- Assignment of Pointers</vt:lpstr>
      <vt:lpstr>3– Comparing/Subtraction to Pointer</vt:lpstr>
      <vt:lpstr>4– Comparing/Assigning to Zero</vt:lpstr>
      <vt:lpstr>Pointer Vs Array</vt:lpstr>
      <vt:lpstr>strcpy example</vt:lpstr>
      <vt:lpstr>Pointer Vs Array</vt:lpstr>
      <vt:lpstr>strcmp example</vt:lpstr>
      <vt:lpstr>const and Pointers</vt:lpstr>
      <vt:lpstr>Pointers Vs. Multi-dim Arrays</vt:lpstr>
      <vt:lpstr>Pointers Vs. Multi-dim Arrays</vt:lpstr>
      <vt:lpstr>Multi-dimensional Array : Formal Param. </vt:lpstr>
      <vt:lpstr>Complicated  Declarations</vt:lpstr>
      <vt:lpstr>Complicated  Declarations</vt:lpstr>
      <vt:lpstr>“Null” Pointers</vt:lpstr>
      <vt:lpstr>When would you point to nothing?</vt:lpstr>
      <vt:lpstr>Using Null Pointers</vt:lpstr>
      <vt:lpstr>Function Pointers</vt:lpstr>
      <vt:lpstr>Define a Function Pointer</vt:lpstr>
      <vt:lpstr>Assign an Address…</vt:lpstr>
      <vt:lpstr>Assign an Address…</vt:lpstr>
      <vt:lpstr>Comparing…</vt:lpstr>
      <vt:lpstr>Calling…</vt:lpstr>
      <vt:lpstr>Pass a Function Pointer as an Argument</vt:lpstr>
      <vt:lpstr>Return a Function Pointer</vt:lpstr>
      <vt:lpstr>Use Arrays of Function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SOHEL</dc:creator>
  <cp:lastModifiedBy>shobuj</cp:lastModifiedBy>
  <cp:revision>52</cp:revision>
  <dcterms:created xsi:type="dcterms:W3CDTF">1601-01-01T00:00:00Z</dcterms:created>
  <dcterms:modified xsi:type="dcterms:W3CDTF">2013-06-01T18:38:30Z</dcterms:modified>
</cp:coreProperties>
</file>