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302" r:id="rId6"/>
    <p:sldId id="303" r:id="rId7"/>
    <p:sldId id="264" r:id="rId8"/>
    <p:sldId id="297" r:id="rId9"/>
    <p:sldId id="300" r:id="rId10"/>
    <p:sldId id="304" r:id="rId11"/>
    <p:sldId id="30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90" r:id="rId21"/>
    <p:sldId id="305" r:id="rId22"/>
    <p:sldId id="306" r:id="rId23"/>
    <p:sldId id="307" r:id="rId24"/>
    <p:sldId id="308" r:id="rId25"/>
    <p:sldId id="310" r:id="rId26"/>
    <p:sldId id="311" r:id="rId27"/>
    <p:sldId id="318" r:id="rId28"/>
    <p:sldId id="312" r:id="rId29"/>
    <p:sldId id="313" r:id="rId30"/>
    <p:sldId id="319" r:id="rId31"/>
    <p:sldId id="314" r:id="rId32"/>
    <p:sldId id="315" r:id="rId33"/>
    <p:sldId id="316" r:id="rId34"/>
    <p:sldId id="317" r:id="rId35"/>
    <p:sldId id="292" r:id="rId36"/>
    <p:sldId id="294" r:id="rId37"/>
    <p:sldId id="295" r:id="rId38"/>
    <p:sldId id="287" r:id="rId3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9" autoAdjust="0"/>
    <p:restoredTop sz="94626" autoAdjust="0"/>
  </p:normalViewPr>
  <p:slideViewPr>
    <p:cSldViewPr>
      <p:cViewPr>
        <p:scale>
          <a:sx n="75" d="100"/>
          <a:sy n="75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25AB618-76C2-4E8B-8EB0-66AA4228A2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3F296-DA61-4CAA-9D28-BAA4E756ABE3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</p:spPr>
        <p:txBody>
          <a:bodyPr/>
          <a:lstStyle/>
          <a:p>
            <a:r>
              <a:rPr lang="en-US" sz="1400"/>
              <a:t>Assumptions:</a:t>
            </a:r>
          </a:p>
          <a:p>
            <a:r>
              <a:rPr lang="en-US" sz="1400"/>
              <a:t>	Graduate level</a:t>
            </a:r>
          </a:p>
          <a:p>
            <a:r>
              <a:rPr lang="en-US" sz="1400"/>
              <a:t>	Operating Systems</a:t>
            </a:r>
          </a:p>
          <a:p>
            <a:r>
              <a:rPr lang="en-US" sz="1400"/>
              <a:t>	Making Choices about operation systems</a:t>
            </a:r>
          </a:p>
          <a:p>
            <a:endParaRPr lang="en-US" sz="1400"/>
          </a:p>
          <a:p>
            <a:r>
              <a:rPr lang="en-US" sz="1400"/>
              <a:t>Why a micro-century? …just about enough time for one concept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general, you'll find structures to be useful whenever information of different variable types needs to be treated as a group. For example, in a mailing list database, each entry could be a structure, and each piece of information (name, address, city, and so on) could be a structure member.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B618-76C2-4E8B-8EB0-66AA4228A2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1DE9-A8C7-4C98-90B1-BA1C5B0D64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F2591-F1AB-444C-86C5-A2B0721E9938}" type="slidenum">
              <a:rPr lang="en-US"/>
              <a:pPr/>
              <a:t>12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80DC7-D938-4739-BA5F-0D2266741437}" type="slidenum">
              <a:rPr lang="en-US"/>
              <a:pPr/>
              <a:t>13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F52BF-5C12-44A1-8B36-65371B5EBF80}" type="slidenum">
              <a:rPr lang="en-US"/>
              <a:pPr/>
              <a:t>14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BDD24-977E-4167-97CA-FF919AEB0227}" type="slidenum">
              <a:rPr lang="en-US"/>
              <a:pPr/>
              <a:t>15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2C913-3415-4CDE-ABC8-011B96FDEE86}" type="slidenum">
              <a:rPr lang="en-US"/>
              <a:pPr/>
              <a:t>16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56ED1-3D5F-42E6-A931-7844BD5C3C9D}" type="slidenum">
              <a:rPr lang="en-US"/>
              <a:pPr/>
              <a:t>17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CB57F-81A1-43BB-B12D-0C7BEEB9180D}" type="slidenum">
              <a:rPr lang="en-US"/>
              <a:pPr/>
              <a:t>18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F7B3C-DD95-49E0-AD74-A0A536AA8FB1}" type="slidenum">
              <a:rPr lang="en-US"/>
              <a:pPr/>
              <a:t>19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3B92D-185B-48CE-8B82-2575572960FB}" type="slidenum">
              <a:rPr lang="en-US"/>
              <a:pPr/>
              <a:t>2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2DA89-2AD0-466C-A0E2-7255BEF07CFA}" type="slidenum">
              <a:rPr lang="en-US"/>
              <a:pPr/>
              <a:t>20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B618-76C2-4E8B-8EB0-66AA4228A2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B618-76C2-4E8B-8EB0-66AA4228A2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BF2DC-ADC1-46A8-89BB-7B601E9A816E}" type="slidenum">
              <a:rPr lang="en-US"/>
              <a:pPr/>
              <a:t>27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F3733-DAA4-4843-876B-0490032B70DC}" type="slidenum">
              <a:rPr lang="en-US"/>
              <a:pPr/>
              <a:t>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B497C-D0E3-4960-942D-22B4665124BE}" type="slidenum">
              <a:rPr lang="en-US"/>
              <a:pPr/>
              <a:t>30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F85846-23F5-42C8-8B9E-55A30235F48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FB4B3-21F4-4EBE-B8FC-739C2023AA60}" type="slidenum">
              <a:rPr lang="en-US"/>
              <a:pPr/>
              <a:t>35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D6A1A-599A-4CFE-8F5B-A8BF82F16D9F}" type="slidenum">
              <a:rPr lang="en-US"/>
              <a:pPr/>
              <a:t>36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4CB7B-8453-415F-8281-668CC31E3DEB}" type="slidenum">
              <a:rPr lang="en-US"/>
              <a:pPr/>
              <a:t>37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FCC43-2D63-4117-9B22-3ED7F187EB48}" type="slidenum">
              <a:rPr lang="en-US"/>
              <a:pPr/>
              <a:t>38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32B98-38F9-4BEA-AC01-CFF805C339A4}" type="slidenum">
              <a:rPr lang="en-US"/>
              <a:pPr/>
              <a:t>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32B98-38F9-4BEA-AC01-CFF805C339A4}" type="slidenum">
              <a:rPr lang="en-US"/>
              <a:pPr/>
              <a:t>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32B98-38F9-4BEA-AC01-CFF805C339A4}" type="slidenum">
              <a:rPr lang="en-US"/>
              <a:pPr/>
              <a:t>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52D34-95FE-4AC9-B0E7-8F0A9276A340}" type="slidenum">
              <a:rPr lang="en-US"/>
              <a:pPr/>
              <a:t>7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D1DE9-A8C7-4C98-90B1-BA1C5B0D64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general, you'll find structures to be useful whenever information of different variable types needs to be treated as a group. For example, in a mailing list database, each entry could be a structure, and each piece of information (name, address, city, and so on) could be a structure member.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AB618-76C2-4E8B-8EB0-66AA4228A2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339A9-CAD5-4B7D-B4B8-ADFFCAB386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FE4B8-532A-420B-A6DC-E7BA3E7A07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8CE03-C89A-4E90-B1C2-FAB8A9F9D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2DE07-C640-49A4-92AE-B3BF826A64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478B5-33FB-427C-870C-D80A649D17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95D24-9953-424B-A4B6-4CCFD1328D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1F4DB-943E-4627-A25D-46AF26787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FD975-8CBE-412E-A78D-9670240F03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9E92F-E522-4C7A-9CEB-7135EECF4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A5646-9920-4DC9-BE8A-017B5C08A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50E72-F280-4416-9AF2-F484CF9FBB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172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00000"/>
                </a:solidFill>
                <a:latin typeface="+mn-lt"/>
              </a:defRPr>
            </a:lvl1pPr>
          </a:lstStyle>
          <a:p>
            <a:r>
              <a:rPr lang="en-US"/>
              <a:t>Structures, Unions, and Typedefs</a:t>
            </a: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p:oleObj spid="_x0000_s364549" name="Photo Editor Photo" r:id="rId14" imgW="2333333" imgH="1142857" progId="">
              <p:embed/>
            </p:oleObj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p:oleObj spid="_x0000_s364550" name="Photo Editor Photo" r:id="rId15" imgW="2333333" imgH="1142857" progId="">
              <p:embed/>
            </p:oleObj>
          </a:graphicData>
        </a:graphic>
      </p:graphicFrame>
      <p:sp>
        <p:nvSpPr>
          <p:cNvPr id="3645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82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00000"/>
                </a:solidFill>
                <a:latin typeface="+mn-lt"/>
              </a:defRPr>
            </a:lvl1pPr>
          </a:lstStyle>
          <a:p>
            <a:r>
              <a:rPr lang="en-US" smtClean="0"/>
              <a:t>CS-2301, B-Term 2009</a:t>
            </a:r>
            <a:endParaRPr lang="en-US"/>
          </a:p>
        </p:txBody>
      </p:sp>
      <p:sp>
        <p:nvSpPr>
          <p:cNvPr id="3645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172200"/>
            <a:ext cx="76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00000"/>
                </a:solidFill>
                <a:latin typeface="+mn-lt"/>
              </a:defRPr>
            </a:lvl1pPr>
          </a:lstStyle>
          <a:p>
            <a:fld id="{CA4E77F8-13D1-479D-A3BA-A0F11385FF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1"/>
            <a:ext cx="7772400" cy="3505200"/>
          </a:xfrm>
        </p:spPr>
        <p:txBody>
          <a:bodyPr/>
          <a:lstStyle/>
          <a:p>
            <a:r>
              <a:rPr lang="en-US" dirty="0" smtClean="0"/>
              <a:t>CSE-105</a:t>
            </a:r>
            <a:br>
              <a:rPr lang="en-US" dirty="0" smtClean="0"/>
            </a:br>
            <a:r>
              <a:rPr lang="en-US" dirty="0" smtClean="0"/>
              <a:t>Lecture - 19</a:t>
            </a:r>
            <a:br>
              <a:rPr lang="en-US" dirty="0" smtClean="0"/>
            </a:br>
            <a:r>
              <a:rPr lang="en-US" sz="3200" dirty="0" smtClean="0"/>
              <a:t>Structures</a:t>
            </a:r>
            <a:r>
              <a:rPr lang="en-US" sz="3200" dirty="0"/>
              <a:t>, Unions, </a:t>
            </a:r>
            <a:r>
              <a:rPr lang="en-US" sz="3200" dirty="0" err="1" smtClean="0"/>
              <a:t>Typedefs</a:t>
            </a:r>
            <a:r>
              <a:rPr lang="en-US" sz="3200" dirty="0" smtClean="0"/>
              <a:t> &amp; Bit Fields</a:t>
            </a:r>
            <a:br>
              <a:rPr lang="en-US" sz="3200" dirty="0" smtClean="0"/>
            </a:br>
            <a:r>
              <a:rPr lang="en-US" sz="3200" dirty="0" smtClean="0"/>
              <a:t>Course Instructor : Md.Shamsujjoha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962400" cy="4648200"/>
          </a:xfrm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SSN {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first_three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 char dash1;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second_two</a:t>
            </a:r>
            <a:r>
              <a:rPr lang="en-US" dirty="0" smtClean="0"/>
              <a:t>; </a:t>
            </a:r>
          </a:p>
          <a:p>
            <a:pPr lvl="2">
              <a:buNone/>
            </a:pPr>
            <a:r>
              <a:rPr lang="en-US" dirty="0" smtClean="0"/>
              <a:t>char dash2; </a:t>
            </a:r>
          </a:p>
          <a:p>
            <a:pPr lvl="2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last_four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sz="1800" dirty="0" smtClean="0"/>
              <a:t>             };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 SSN  </a:t>
            </a:r>
            <a:r>
              <a:rPr lang="en-US" sz="1800" dirty="0" err="1" smtClean="0"/>
              <a:t>customer_ssn</a:t>
            </a:r>
            <a:r>
              <a:rPr lang="en-US" sz="1800" dirty="0" smtClean="0"/>
              <a:t> ; </a:t>
            </a:r>
          </a:p>
          <a:p>
            <a:pPr>
              <a:buNone/>
            </a:pPr>
            <a:endParaRPr lang="en-US" sz="1800" b="1" dirty="0" smtClean="0"/>
          </a:p>
          <a:p>
            <a:r>
              <a:rPr lang="en-US" sz="1800" dirty="0" err="1" smtClean="0"/>
              <a:t>struct</a:t>
            </a:r>
            <a:r>
              <a:rPr lang="en-US" sz="1800" dirty="0" smtClean="0"/>
              <a:t> date { </a:t>
            </a:r>
          </a:p>
          <a:p>
            <a:pPr>
              <a:buNone/>
            </a:pPr>
            <a:r>
              <a:rPr lang="en-US" sz="1800" dirty="0" smtClean="0"/>
              <a:t>		char month[2]; </a:t>
            </a:r>
          </a:p>
          <a:p>
            <a:pPr>
              <a:buNone/>
            </a:pPr>
            <a:r>
              <a:rPr lang="en-US" sz="1800" dirty="0" smtClean="0"/>
              <a:t>		char day[2]; </a:t>
            </a:r>
          </a:p>
          <a:p>
            <a:pPr>
              <a:buNone/>
            </a:pPr>
            <a:r>
              <a:rPr lang="en-US" sz="1800" dirty="0" smtClean="0"/>
              <a:t>		char year[4]; </a:t>
            </a:r>
          </a:p>
          <a:p>
            <a:pPr>
              <a:buNone/>
            </a:pPr>
            <a:r>
              <a:rPr lang="en-US" sz="1800" dirty="0" smtClean="0"/>
              <a:t>		} </a:t>
            </a:r>
            <a:r>
              <a:rPr lang="en-US" sz="1800" dirty="0" err="1" smtClean="0"/>
              <a:t>current_date</a:t>
            </a:r>
            <a:r>
              <a:rPr lang="en-US" sz="1800" dirty="0" smtClean="0"/>
              <a:t> ;</a:t>
            </a:r>
          </a:p>
          <a:p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14800" y="1600200"/>
            <a:ext cx="487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err="1" smtClean="0">
                <a:latin typeface="+mj-lt"/>
              </a:rPr>
              <a:t>struct</a:t>
            </a:r>
            <a:r>
              <a:rPr lang="en-US" sz="2000" dirty="0" smtClean="0">
                <a:latin typeface="+mj-lt"/>
              </a:rPr>
              <a:t> time {</a:t>
            </a:r>
          </a:p>
          <a:p>
            <a:r>
              <a:rPr lang="en-US" sz="2000" dirty="0" smtClean="0">
                <a:latin typeface="+mj-lt"/>
              </a:rPr>
              <a:t>          	         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hours;</a:t>
            </a:r>
          </a:p>
          <a:p>
            <a:r>
              <a:rPr lang="en-US" sz="2000" dirty="0" smtClean="0">
                <a:latin typeface="+mj-lt"/>
              </a:rPr>
              <a:t>                       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minutes; </a:t>
            </a:r>
          </a:p>
          <a:p>
            <a:r>
              <a:rPr lang="en-US" sz="2000" dirty="0" smtClean="0">
                <a:latin typeface="+mj-lt"/>
              </a:rPr>
              <a:t>                       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seconds; </a:t>
            </a:r>
          </a:p>
          <a:p>
            <a:r>
              <a:rPr lang="en-US" sz="2000" dirty="0" smtClean="0">
                <a:latin typeface="+mj-lt"/>
              </a:rPr>
              <a:t>           	        }  </a:t>
            </a:r>
            <a:r>
              <a:rPr lang="en-US" sz="2000" dirty="0" err="1" smtClean="0">
                <a:latin typeface="+mj-lt"/>
              </a:rPr>
              <a:t>time_of_birth</a:t>
            </a:r>
            <a:r>
              <a:rPr lang="en-US" sz="2000" dirty="0" smtClean="0">
                <a:latin typeface="+mj-lt"/>
              </a:rPr>
              <a:t> = { 8, 45, 0 };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Representation &amp; Size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3838" cy="1349375"/>
          </a:xfrm>
        </p:spPr>
        <p:txBody>
          <a:bodyPr/>
          <a:lstStyle/>
          <a:p>
            <a:pPr marL="0" indent="0" eaLnBrk="1" hangingPunct="1"/>
            <a:r>
              <a:rPr lang="en-US" sz="2000" smtClean="0">
                <a:latin typeface="Courier New" pitchFamily="49" charset="0"/>
              </a:rPr>
              <a:t>sizeof(struct …)</a:t>
            </a:r>
            <a:r>
              <a:rPr lang="en-US" sz="2000" smtClean="0"/>
              <a:t> =</a:t>
            </a:r>
          </a:p>
          <a:p>
            <a:pPr marL="0" indent="0" eaLnBrk="1" hangingPunct="1"/>
            <a:r>
              <a:rPr lang="en-US" sz="1800" smtClean="0"/>
              <a:t>	sum of </a:t>
            </a:r>
            <a:r>
              <a:rPr lang="en-US" sz="1800" smtClean="0">
                <a:latin typeface="Courier New" pitchFamily="49" charset="0"/>
              </a:rPr>
              <a:t>sizeof(</a:t>
            </a:r>
            <a:r>
              <a:rPr lang="en-US" sz="1800" smtClean="0"/>
              <a:t>field</a:t>
            </a:r>
            <a:r>
              <a:rPr lang="en-US" sz="1800" smtClean="0">
                <a:latin typeface="Courier New" pitchFamily="49" charset="0"/>
              </a:rPr>
              <a:t>)</a:t>
            </a:r>
          </a:p>
          <a:p>
            <a:pPr marL="0" indent="0" eaLnBrk="1" hangingPunct="1"/>
            <a:r>
              <a:rPr lang="en-US" sz="1800" smtClean="0"/>
              <a:t>+	alignment padding</a:t>
            </a:r>
          </a:p>
          <a:p>
            <a:pPr lvl="2" eaLnBrk="1" hangingPunct="1">
              <a:buFontTx/>
              <a:buNone/>
            </a:pPr>
            <a:r>
              <a:rPr lang="en-US" sz="1200" smtClean="0"/>
              <a:t>Processor- and compiler-specific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4876800"/>
            <a:ext cx="6096000" cy="771525"/>
            <a:chOff x="960" y="3024"/>
            <a:chExt cx="3840" cy="48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0" y="3216"/>
              <a:ext cx="3840" cy="294"/>
              <a:chOff x="1104" y="3408"/>
              <a:chExt cx="3840" cy="294"/>
            </a:xfrm>
          </p:grpSpPr>
          <p:sp>
            <p:nvSpPr>
              <p:cNvPr id="19476" name="Text Box 6"/>
              <p:cNvSpPr txBox="1">
                <a:spLocks noChangeArrowheads="1"/>
              </p:cNvSpPr>
              <p:nvPr/>
            </p:nvSpPr>
            <p:spPr bwMode="auto">
              <a:xfrm>
                <a:off x="15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62</a:t>
                </a:r>
              </a:p>
            </p:txBody>
          </p:sp>
          <p:sp>
            <p:nvSpPr>
              <p:cNvPr id="19477" name="Text Box 7"/>
              <p:cNvSpPr txBox="1">
                <a:spLocks noChangeArrowheads="1"/>
              </p:cNvSpPr>
              <p:nvPr/>
            </p:nvSpPr>
            <p:spPr bwMode="auto">
              <a:xfrm>
                <a:off x="11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61</a:t>
                </a:r>
              </a:p>
            </p:txBody>
          </p:sp>
          <p:sp>
            <p:nvSpPr>
              <p:cNvPr id="19478" name="Text Box 8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19479" name="Text Box 9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19480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EF</a:t>
                </a:r>
              </a:p>
            </p:txBody>
          </p:sp>
          <p:sp>
            <p:nvSpPr>
              <p:cNvPr id="19481" name="Text Box 11"/>
              <p:cNvSpPr txBox="1">
                <a:spLocks noChangeArrowheads="1"/>
              </p:cNvSpPr>
              <p:nvPr/>
            </p:nvSpPr>
            <p:spPr bwMode="auto">
              <a:xfrm>
                <a:off x="35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BE</a:t>
                </a:r>
              </a:p>
            </p:txBody>
          </p:sp>
          <p:sp>
            <p:nvSpPr>
              <p:cNvPr id="19482" name="Text Box 12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AD</a:t>
                </a:r>
              </a:p>
            </p:txBody>
          </p:sp>
          <p:sp>
            <p:nvSpPr>
              <p:cNvPr id="19483" name="Text Box 13"/>
              <p:cNvSpPr txBox="1">
                <a:spLocks noChangeArrowheads="1"/>
              </p:cNvSpPr>
              <p:nvPr/>
            </p:nvSpPr>
            <p:spPr bwMode="auto">
              <a:xfrm>
                <a:off x="446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DE</a:t>
                </a:r>
              </a:p>
            </p:txBody>
          </p:sp>
        </p:grpSp>
        <p:sp>
          <p:nvSpPr>
            <p:cNvPr id="19467" name="Line 14"/>
            <p:cNvSpPr>
              <a:spLocks noChangeShapeType="1"/>
            </p:cNvSpPr>
            <p:nvPr/>
          </p:nvSpPr>
          <p:spPr bwMode="auto">
            <a:xfrm>
              <a:off x="96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>
              <a:off x="144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>
              <a:off x="288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>
              <a:off x="480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Text Box 19"/>
            <p:cNvSpPr txBox="1">
              <a:spLocks noChangeArrowheads="1"/>
            </p:cNvSpPr>
            <p:nvPr/>
          </p:nvSpPr>
          <p:spPr bwMode="auto">
            <a:xfrm>
              <a:off x="1056" y="30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c1</a:t>
              </a:r>
            </a:p>
          </p:txBody>
        </p:sp>
        <p:sp>
          <p:nvSpPr>
            <p:cNvPr id="19473" name="Text Box 20"/>
            <p:cNvSpPr txBox="1">
              <a:spLocks noChangeArrowheads="1"/>
            </p:cNvSpPr>
            <p:nvPr/>
          </p:nvSpPr>
          <p:spPr bwMode="auto">
            <a:xfrm>
              <a:off x="1536" y="30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c2</a:t>
              </a:r>
            </a:p>
          </p:txBody>
        </p:sp>
        <p:sp>
          <p:nvSpPr>
            <p:cNvPr id="19474" name="Text Box 21"/>
            <p:cNvSpPr txBox="1">
              <a:spLocks noChangeArrowheads="1"/>
            </p:cNvSpPr>
            <p:nvPr/>
          </p:nvSpPr>
          <p:spPr bwMode="auto">
            <a:xfrm>
              <a:off x="3696" y="3024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9475" name="Text Box 22"/>
            <p:cNvSpPr txBox="1">
              <a:spLocks noChangeArrowheads="1"/>
            </p:cNvSpPr>
            <p:nvPr/>
          </p:nvSpPr>
          <p:spPr bwMode="auto">
            <a:xfrm>
              <a:off x="2160" y="3024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padding</a:t>
              </a:r>
            </a:p>
          </p:txBody>
        </p:sp>
      </p:grpSp>
      <p:sp>
        <p:nvSpPr>
          <p:cNvPr id="19464" name="Text Box 23"/>
          <p:cNvSpPr txBox="1">
            <a:spLocks noChangeArrowheads="1"/>
          </p:cNvSpPr>
          <p:nvPr/>
        </p:nvSpPr>
        <p:spPr bwMode="auto">
          <a:xfrm>
            <a:off x="5181600" y="1651000"/>
            <a:ext cx="2638425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struct CharCharInt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c1;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c2;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 i;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 foo;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foo.c1 = ’a’;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foo.c2 = ’b’;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foo.i  = 0xDEADBEEF;</a:t>
            </a:r>
            <a:endParaRPr lang="en-US" sz="2800" b="1" u="sng">
              <a:latin typeface="Courier New" pitchFamily="49" charset="0"/>
            </a:endParaRPr>
          </a:p>
        </p:txBody>
      </p:sp>
      <p:sp>
        <p:nvSpPr>
          <p:cNvPr id="19465" name="Text Box 24"/>
          <p:cNvSpPr txBox="1">
            <a:spLocks noChangeArrowheads="1"/>
          </p:cNvSpPr>
          <p:nvPr/>
        </p:nvSpPr>
        <p:spPr bwMode="auto">
          <a:xfrm>
            <a:off x="4114800" y="5791200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x86 uses “little-endian”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motor p;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motor q[10]; 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p.volts</a:t>
            </a:r>
            <a:r>
              <a:rPr lang="en-US" sz="2400" b="1" dirty="0">
                <a:latin typeface="Courier New" pitchFamily="49" charset="0"/>
              </a:rPr>
              <a:t> 	</a:t>
            </a:r>
            <a:r>
              <a:rPr lang="en-US" sz="2400" dirty="0"/>
              <a:t>— is the voltage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p.amps</a:t>
            </a:r>
            <a:r>
              <a:rPr lang="en-US" sz="2400" b="1" dirty="0">
                <a:latin typeface="Courier New" pitchFamily="49" charset="0"/>
              </a:rPr>
              <a:t> 		</a:t>
            </a:r>
            <a:r>
              <a:rPr lang="en-US" sz="2400" dirty="0"/>
              <a:t>— is the amperage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p.phases</a:t>
            </a:r>
            <a:r>
              <a:rPr lang="en-US" sz="2400" b="1" dirty="0">
                <a:latin typeface="Courier New" pitchFamily="49" charset="0"/>
              </a:rPr>
              <a:t> 	</a:t>
            </a:r>
            <a:r>
              <a:rPr lang="en-US" sz="2400" dirty="0"/>
              <a:t>— is the number of phases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p.rpm	 	</a:t>
            </a:r>
            <a:r>
              <a:rPr lang="en-US" sz="2400" dirty="0"/>
              <a:t>— is the rotational speed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q[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].volts 	</a:t>
            </a:r>
            <a:r>
              <a:rPr lang="en-US" sz="2400" dirty="0"/>
              <a:t>— is the voltage of the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dirty="0" err="1"/>
              <a:t>th</a:t>
            </a:r>
            <a:r>
              <a:rPr lang="en-US" sz="2400" dirty="0"/>
              <a:t> motor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q[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].rpm 	</a:t>
            </a:r>
            <a:r>
              <a:rPr lang="en-US" sz="2400" dirty="0"/>
              <a:t>— is the speed of the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dirty="0" err="1"/>
              <a:t>th</a:t>
            </a:r>
            <a:r>
              <a:rPr lang="en-US" sz="2400" dirty="0"/>
              <a:t> motor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dirty="0"/>
              <a:t>Accessing Members of a </a:t>
            </a:r>
            <a:r>
              <a:rPr lang="en-US" sz="3200" b="1" dirty="0" err="1" smtClean="0">
                <a:latin typeface="Courier New" pitchFamily="49" charset="0"/>
              </a:rPr>
              <a:t>struct</a:t>
            </a:r>
            <a:r>
              <a:rPr lang="en-US" sz="3200" b="1" dirty="0" smtClean="0">
                <a:latin typeface="Courier New" pitchFamily="49" charset="0"/>
              </a:rPr>
              <a:t> Repeat</a:t>
            </a:r>
            <a:endParaRPr lang="en-US" sz="3200" b="1" dirty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1219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Tx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motor {</a:t>
            </a:r>
            <a:b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float volts;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float amps; </a:t>
            </a:r>
            <a:b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phases;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</a:rPr>
              <a:t>otor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/>
            </a:r>
            <a:b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float rpm; </a:t>
            </a:r>
          </a:p>
          <a:p>
            <a:pPr lvl="1"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};	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Accessing Members of a </a:t>
            </a:r>
            <a:r>
              <a:rPr lang="en-US" sz="2800" b="1" dirty="0" err="1">
                <a:latin typeface="Courier New" pitchFamily="49" charset="0"/>
              </a:rPr>
              <a:t>struct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r>
              <a:rPr lang="en-US"/>
              <a:t>Then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(*p).volts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(*p).phases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  <p:grpSp>
        <p:nvGrpSpPr>
          <p:cNvPr id="385028" name="Group 4"/>
          <p:cNvGrpSpPr>
            <a:grpSpLocks/>
          </p:cNvGrpSpPr>
          <p:nvPr/>
        </p:nvGrpSpPr>
        <p:grpSpPr bwMode="auto">
          <a:xfrm rot="20340000">
            <a:off x="1751013" y="2451100"/>
            <a:ext cx="3430587" cy="374650"/>
            <a:chOff x="1103" y="1544"/>
            <a:chExt cx="2161" cy="236"/>
          </a:xfrm>
        </p:grpSpPr>
        <p:sp>
          <p:nvSpPr>
            <p:cNvPr id="385029" name="Line 5"/>
            <p:cNvSpPr>
              <a:spLocks noChangeShapeType="1"/>
            </p:cNvSpPr>
            <p:nvPr/>
          </p:nvSpPr>
          <p:spPr bwMode="auto">
            <a:xfrm flipH="1">
              <a:off x="1103" y="16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30" name="Text Box 6"/>
            <p:cNvSpPr txBox="1">
              <a:spLocks noChangeArrowheads="1"/>
            </p:cNvSpPr>
            <p:nvPr/>
          </p:nvSpPr>
          <p:spPr bwMode="auto">
            <a:xfrm>
              <a:off x="1534" y="1544"/>
              <a:ext cx="1730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Why the parentheses?</a:t>
              </a:r>
              <a:endParaRPr lang="en-US" sz="22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  <a:endParaRPr lang="en-US" sz="280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r>
              <a:rPr lang="en-US"/>
              <a:t>Then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(*p).volts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(*p).phases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  <p:grpSp>
        <p:nvGrpSpPr>
          <p:cNvPr id="387076" name="Group 4"/>
          <p:cNvGrpSpPr>
            <a:grpSpLocks/>
          </p:cNvGrpSpPr>
          <p:nvPr/>
        </p:nvGrpSpPr>
        <p:grpSpPr bwMode="auto">
          <a:xfrm rot="20340000">
            <a:off x="1749425" y="2084388"/>
            <a:ext cx="3430588" cy="1104900"/>
            <a:chOff x="1103" y="1313"/>
            <a:chExt cx="2161" cy="696"/>
          </a:xfrm>
        </p:grpSpPr>
        <p:sp>
          <p:nvSpPr>
            <p:cNvPr id="387077" name="Line 5"/>
            <p:cNvSpPr>
              <a:spLocks noChangeShapeType="1"/>
            </p:cNvSpPr>
            <p:nvPr/>
          </p:nvSpPr>
          <p:spPr bwMode="auto">
            <a:xfrm flipH="1">
              <a:off x="1103" y="16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7078" name="Text Box 6"/>
            <p:cNvSpPr txBox="1">
              <a:spLocks noChangeArrowheads="1"/>
            </p:cNvSpPr>
            <p:nvPr/>
          </p:nvSpPr>
          <p:spPr bwMode="auto">
            <a:xfrm>
              <a:off x="1534" y="1313"/>
              <a:ext cx="1730" cy="6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Because </a:t>
              </a:r>
              <a:r>
                <a:rPr lang="en-US" sz="2200" b="1">
                  <a:latin typeface="Courier New" pitchFamily="49" charset="0"/>
                </a:rPr>
                <a:t>'.'</a:t>
              </a:r>
              <a:r>
                <a:rPr lang="en-US" sz="2400">
                  <a:latin typeface="Times New Roman" pitchFamily="18" charset="0"/>
                </a:rPr>
                <a:t> operator has higher precedence than unary </a:t>
              </a:r>
              <a:r>
                <a:rPr lang="en-US" sz="2200" b="1">
                  <a:latin typeface="Courier New" pitchFamily="49" charset="0"/>
                </a:rPr>
                <a:t>'*'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  <a:endParaRPr lang="en-US" sz="280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r>
              <a:rPr lang="en-US"/>
              <a:t>Then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(*p).volts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(*p).phases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3352800" y="3124200"/>
            <a:ext cx="5562600" cy="1562100"/>
          </a:xfrm>
          <a:prstGeom prst="rect">
            <a:avLst/>
          </a:prstGeom>
          <a:solidFill>
            <a:srgbClr val="79FFD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Reason:– you really want the expression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	</a:t>
            </a:r>
            <a:r>
              <a:rPr lang="en-US" sz="2400" b="1">
                <a:latin typeface="Courier New" pitchFamily="49" charset="0"/>
              </a:rPr>
              <a:t>m.volt * m.amps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to mean what you think it should mean!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z="2800" b="1">
                <a:latin typeface="Courier New" pitchFamily="49" charset="0"/>
              </a:rPr>
              <a:t>(*p).member</a:t>
            </a:r>
            <a:r>
              <a:rPr lang="en-US"/>
              <a:t> notation is a nuisance</a:t>
            </a:r>
          </a:p>
          <a:p>
            <a:pPr lvl="2"/>
            <a:r>
              <a:rPr lang="en-US"/>
              <a:t>Clumsy to type; need to match </a:t>
            </a:r>
            <a:r>
              <a:rPr lang="en-US" b="1">
                <a:latin typeface="Courier New" pitchFamily="49" charset="0"/>
              </a:rPr>
              <a:t>( )</a:t>
            </a:r>
          </a:p>
          <a:p>
            <a:pPr lvl="2"/>
            <a:r>
              <a:rPr lang="en-US"/>
              <a:t>Too many keystrokes</a:t>
            </a:r>
          </a:p>
          <a:p>
            <a:pPr lvl="2"/>
            <a:endParaRPr lang="en-US"/>
          </a:p>
          <a:p>
            <a:r>
              <a:rPr lang="en-US"/>
              <a:t>This construct is so widely used that a special notation was invented, i.e.,</a:t>
            </a:r>
          </a:p>
          <a:p>
            <a:pPr lvl="1"/>
            <a:r>
              <a:rPr lang="en-US" sz="2600" b="1">
                <a:latin typeface="Courier New" pitchFamily="49" charset="0"/>
              </a:rPr>
              <a:t>p-&gt;member</a:t>
            </a:r>
            <a:r>
              <a:rPr lang="en-US"/>
              <a:t>, where </a:t>
            </a:r>
            <a:r>
              <a:rPr lang="en-US" sz="2600" b="1">
                <a:latin typeface="Courier New" pitchFamily="49" charset="0"/>
              </a:rPr>
              <a:t>p</a:t>
            </a:r>
            <a:r>
              <a:rPr lang="en-US"/>
              <a:t> is a pointer to the structure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Example Becomes …</a:t>
            </a:r>
            <a:endParaRPr lang="en-US" sz="320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r>
              <a:rPr lang="en-US"/>
              <a:t>Then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p -&gt; 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>
              <a:buFontTx/>
              <a:buNone/>
            </a:pPr>
            <a:r>
              <a:rPr lang="en-US" sz="2400" b="1">
                <a:latin typeface="Courier New" pitchFamily="49" charset="0"/>
              </a:rPr>
              <a:t>p -&gt; 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</a:t>
            </a:r>
            <a:r>
              <a:rPr lang="en-US" sz="2800" b="1">
                <a:latin typeface="Courier New" pitchFamily="49" charset="0"/>
              </a:rPr>
              <a:t>struct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Copy/assign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struct motor p, q;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 = q;</a:t>
            </a:r>
          </a:p>
          <a:p>
            <a:pPr>
              <a:lnSpc>
                <a:spcPct val="90000"/>
              </a:lnSpc>
            </a:pPr>
            <a:r>
              <a:rPr lang="en-US"/>
              <a:t>Get address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struct motor p;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struct motor *s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 = &amp;p;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Access members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p.volts;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 -&gt; amps;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of a </a:t>
            </a:r>
            <a:r>
              <a:rPr lang="en-US" b="1">
                <a:latin typeface="Courier New" pitchFamily="49" charset="0"/>
              </a:rPr>
              <a:t>struct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Let</a:t>
            </a:r>
            <a:r>
              <a:rPr lang="en-US" sz="3600" dirty="0"/>
              <a:t> </a:t>
            </a: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</a:rPr>
              <a:t> motor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float volts;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float amps;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phases;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float rpm;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	};</a:t>
            </a:r>
            <a:r>
              <a:rPr lang="en-US" b="1" dirty="0">
                <a:latin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</a:rPr>
              <a:t>//</a:t>
            </a:r>
            <a:r>
              <a:rPr lang="en-US" sz="2000" b="1" dirty="0" err="1">
                <a:latin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</a:rPr>
              <a:t> motor</a:t>
            </a:r>
          </a:p>
          <a:p>
            <a:pPr>
              <a:lnSpc>
                <a:spcPct val="90000"/>
              </a:lnSpc>
            </a:pPr>
            <a:r>
              <a:rPr lang="en-US" dirty="0"/>
              <a:t>Then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2400" b="1" dirty="0" err="1">
                <a:latin typeface="Courier New" pitchFamily="49" charset="0"/>
              </a:rPr>
              <a:t>struct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motor m = {208, 20, 3, 1800};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800" dirty="0"/>
              <a:t>initializes the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struct</a:t>
            </a:r>
            <a:endParaRPr lang="en-US" sz="2400" b="1" dirty="0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and Unions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Essential </a:t>
            </a:r>
            <a:r>
              <a:rPr lang="en-US" dirty="0"/>
              <a:t>for building up “interesting” data structures — e.g., </a:t>
            </a:r>
          </a:p>
          <a:p>
            <a:pPr lvl="2"/>
            <a:r>
              <a:rPr lang="en-US" dirty="0"/>
              <a:t>Data structures of </a:t>
            </a:r>
            <a:r>
              <a:rPr lang="en-US" dirty="0">
                <a:solidFill>
                  <a:srgbClr val="0070C0"/>
                </a:solidFill>
              </a:rPr>
              <a:t>multiple values of different kinds</a:t>
            </a:r>
          </a:p>
          <a:p>
            <a:pPr lvl="2"/>
            <a:r>
              <a:rPr lang="en-US" dirty="0"/>
              <a:t>Data structures of </a:t>
            </a:r>
            <a:r>
              <a:rPr lang="en-US" dirty="0">
                <a:solidFill>
                  <a:srgbClr val="0070C0"/>
                </a:solidFill>
              </a:rPr>
              <a:t>indeterminate size</a:t>
            </a:r>
          </a:p>
          <a:p>
            <a:r>
              <a:rPr lang="en-US" dirty="0"/>
              <a:t>Essential for solving “interesting” problems</a:t>
            </a:r>
          </a:p>
          <a:p>
            <a:pPr lvl="2"/>
            <a:r>
              <a:rPr lang="en-US" dirty="0"/>
              <a:t>Most of the “real” problems in the </a:t>
            </a:r>
            <a:r>
              <a:rPr lang="en-US" i="1" dirty="0"/>
              <a:t>C</a:t>
            </a:r>
            <a:r>
              <a:rPr lang="en-US" dirty="0"/>
              <a:t>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sz="3200" b="1" dirty="0" err="1" smtClean="0">
                <a:latin typeface="Courier New" pitchFamily="49" charset="0"/>
              </a:rPr>
              <a:t>structs</a:t>
            </a:r>
            <a:r>
              <a:rPr lang="en-US" dirty="0" smtClean="0"/>
              <a:t> AGAIN???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Open-ended data structures</a:t>
            </a:r>
          </a:p>
          <a:p>
            <a:pPr lvl="1"/>
            <a:r>
              <a:rPr lang="en-US"/>
              <a:t>E.g., structures that may grow during processing</a:t>
            </a:r>
          </a:p>
          <a:p>
            <a:pPr lvl="1"/>
            <a:r>
              <a:rPr lang="en-US"/>
              <a:t>Avoids the need for </a:t>
            </a:r>
            <a:r>
              <a:rPr lang="en-US" sz="2600" b="1">
                <a:latin typeface="Courier New" pitchFamily="49" charset="0"/>
              </a:rPr>
              <a:t>realloc()</a:t>
            </a:r>
            <a:r>
              <a:rPr lang="en-US"/>
              <a:t> and a lot of copying</a:t>
            </a:r>
          </a:p>
          <a:p>
            <a:pPr lvl="1"/>
            <a:endParaRPr lang="en-US"/>
          </a:p>
          <a:p>
            <a:r>
              <a:rPr lang="en-US"/>
              <a:t>Self-referential data structures</a:t>
            </a:r>
          </a:p>
          <a:p>
            <a:pPr lvl="1"/>
            <a:r>
              <a:rPr lang="en-US"/>
              <a:t>Lists, trees,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Structures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3581400" cy="1938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{</a:t>
            </a:r>
          </a:p>
          <a:p>
            <a:r>
              <a:rPr lang="en-US" sz="2400" dirty="0">
                <a:latin typeface="Calibri" pitchFamily="34" charset="0"/>
              </a:rPr>
              <a:t>	char name[30];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x;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y;</a:t>
            </a:r>
          </a:p>
          <a:p>
            <a:r>
              <a:rPr lang="en-US" sz="2400" dirty="0">
                <a:latin typeface="Calibri" pitchFamily="34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62052" y="2527300"/>
            <a:ext cx="2340077" cy="76200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862052" y="2169100"/>
            <a:ext cx="894735" cy="36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02129" y="2527300"/>
            <a:ext cx="82591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028039" y="2527300"/>
            <a:ext cx="825910" cy="774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202129" y="2198432"/>
            <a:ext cx="412955" cy="36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8028039" y="2169100"/>
            <a:ext cx="412955" cy="36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724400" y="2168525"/>
            <a:ext cx="4267200" cy="141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724400" y="1828800"/>
            <a:ext cx="688258" cy="36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pt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572000" y="1517650"/>
            <a:ext cx="158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Point pt;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533400" y="4343400"/>
            <a:ext cx="3581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Line {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pt1;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pt2;</a:t>
            </a:r>
          </a:p>
          <a:p>
            <a:r>
              <a:rPr lang="en-US" sz="2400" dirty="0">
                <a:latin typeface="Calibri" pitchFamily="34" charset="0"/>
              </a:rPr>
              <a:t>};</a:t>
            </a:r>
          </a:p>
          <a:p>
            <a:r>
              <a:rPr lang="en-US" sz="2400" dirty="0" err="1" smtClean="0">
                <a:latin typeface="Calibri" pitchFamily="34" charset="0"/>
              </a:rPr>
              <a:t>struct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Line l1;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Structures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3581400" cy="1938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{</a:t>
            </a:r>
          </a:p>
          <a:p>
            <a:r>
              <a:rPr lang="en-US" sz="2400" dirty="0">
                <a:latin typeface="Calibri" pitchFamily="34" charset="0"/>
              </a:rPr>
              <a:t>	char name[30];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x;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y;</a:t>
            </a:r>
          </a:p>
          <a:p>
            <a:r>
              <a:rPr lang="en-US" sz="2400" dirty="0">
                <a:latin typeface="Calibri" pitchFamily="34" charset="0"/>
              </a:rPr>
              <a:t>};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33400" y="4343400"/>
            <a:ext cx="3581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Line {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pt1;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 err="1">
                <a:latin typeface="Calibri" pitchFamily="34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Point pt2;</a:t>
            </a:r>
          </a:p>
          <a:p>
            <a:r>
              <a:rPr lang="en-US" sz="2400" dirty="0">
                <a:latin typeface="Calibri" pitchFamily="34" charset="0"/>
              </a:rPr>
              <a:t>};</a:t>
            </a:r>
          </a:p>
          <a:p>
            <a:r>
              <a:rPr lang="en-US" sz="2400" dirty="0" err="1" smtClean="0">
                <a:latin typeface="Calibri" pitchFamily="34" charset="0"/>
              </a:rPr>
              <a:t>struct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Line l1;</a:t>
            </a:r>
          </a:p>
        </p:txBody>
      </p:sp>
      <p:sp>
        <p:nvSpPr>
          <p:cNvPr id="44" name="TextBox 15"/>
          <p:cNvSpPr txBox="1">
            <a:spLocks noChangeArrowheads="1"/>
          </p:cNvSpPr>
          <p:nvPr/>
        </p:nvSpPr>
        <p:spPr bwMode="auto">
          <a:xfrm>
            <a:off x="5319713" y="2362200"/>
            <a:ext cx="865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34000" y="2667000"/>
            <a:ext cx="10699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03975" y="2667000"/>
            <a:ext cx="106362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6397625" y="2362200"/>
            <a:ext cx="865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pt2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3621088" y="1992313"/>
            <a:ext cx="5314950" cy="3217862"/>
            <a:chOff x="3621674" y="1992868"/>
            <a:chExt cx="5314960" cy="3217329"/>
          </a:xfrm>
        </p:grpSpPr>
        <p:grpSp>
          <p:nvGrpSpPr>
            <p:cNvPr id="49" name="Group 17"/>
            <p:cNvGrpSpPr>
              <a:grpSpLocks/>
            </p:cNvGrpSpPr>
            <p:nvPr/>
          </p:nvGrpSpPr>
          <p:grpSpPr bwMode="auto">
            <a:xfrm>
              <a:off x="6812866" y="4214293"/>
              <a:ext cx="2123768" cy="943918"/>
              <a:chOff x="3469274" y="4113879"/>
              <a:chExt cx="2123768" cy="94391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537225" y="4422510"/>
                <a:ext cx="1165227" cy="458711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65" name="TextBox 9"/>
              <p:cNvSpPr txBox="1">
                <a:spLocks noChangeArrowheads="1"/>
              </p:cNvSpPr>
              <p:nvPr/>
            </p:nvSpPr>
            <p:spPr bwMode="auto">
              <a:xfrm>
                <a:off x="3537782" y="4225039"/>
                <a:ext cx="9933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702452" y="4422510"/>
                <a:ext cx="411164" cy="458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13616" y="4422510"/>
                <a:ext cx="411163" cy="46506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TextBox 12"/>
              <p:cNvSpPr txBox="1">
                <a:spLocks noChangeArrowheads="1"/>
              </p:cNvSpPr>
              <p:nvPr/>
            </p:nvSpPr>
            <p:spPr bwMode="auto">
              <a:xfrm>
                <a:off x="4708724" y="4125830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69" name="TextBox 13"/>
              <p:cNvSpPr txBox="1">
                <a:spLocks noChangeArrowheads="1"/>
              </p:cNvSpPr>
              <p:nvPr/>
            </p:nvSpPr>
            <p:spPr bwMode="auto">
              <a:xfrm>
                <a:off x="5140416" y="4113879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68963" y="4208232"/>
                <a:ext cx="2124079" cy="8491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5029789" y="2362694"/>
              <a:ext cx="2735268" cy="974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TextBox 21"/>
            <p:cNvSpPr txBox="1">
              <a:spLocks noChangeArrowheads="1"/>
            </p:cNvSpPr>
            <p:nvPr/>
          </p:nvSpPr>
          <p:spPr bwMode="auto">
            <a:xfrm>
              <a:off x="5003320" y="1992868"/>
              <a:ext cx="8657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l1</a:t>
              </a:r>
            </a:p>
          </p:txBody>
        </p:sp>
        <p:grpSp>
          <p:nvGrpSpPr>
            <p:cNvPr id="52" name="Group 27"/>
            <p:cNvGrpSpPr>
              <a:grpSpLocks/>
            </p:cNvGrpSpPr>
            <p:nvPr/>
          </p:nvGrpSpPr>
          <p:grpSpPr bwMode="auto">
            <a:xfrm>
              <a:off x="3621674" y="4266279"/>
              <a:ext cx="2123768" cy="943918"/>
              <a:chOff x="3469274" y="4113879"/>
              <a:chExt cx="2123768" cy="943918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37536" y="4422902"/>
                <a:ext cx="1165227" cy="458712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TextBox 29"/>
              <p:cNvSpPr txBox="1">
                <a:spLocks noChangeArrowheads="1"/>
              </p:cNvSpPr>
              <p:nvPr/>
            </p:nvSpPr>
            <p:spPr bwMode="auto">
              <a:xfrm>
                <a:off x="3537782" y="4225039"/>
                <a:ext cx="9933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Name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02763" y="4422902"/>
                <a:ext cx="411164" cy="458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113927" y="4422902"/>
                <a:ext cx="411163" cy="46506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TextBox 32"/>
              <p:cNvSpPr txBox="1">
                <a:spLocks noChangeArrowheads="1"/>
              </p:cNvSpPr>
              <p:nvPr/>
            </p:nvSpPr>
            <p:spPr bwMode="auto">
              <a:xfrm>
                <a:off x="4708724" y="4125830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62" name="TextBox 33"/>
              <p:cNvSpPr txBox="1">
                <a:spLocks noChangeArrowheads="1"/>
              </p:cNvSpPr>
              <p:nvPr/>
            </p:nvSpPr>
            <p:spPr bwMode="auto">
              <a:xfrm>
                <a:off x="5140416" y="4113879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69274" y="4207038"/>
                <a:ext cx="2124079" cy="8507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 flipH="1">
              <a:off x="3621674" y="3200755"/>
              <a:ext cx="1697040" cy="1136462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745753" y="3200755"/>
              <a:ext cx="658813" cy="1136462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04566" y="3200755"/>
              <a:ext cx="425451" cy="10777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65057" y="3337257"/>
              <a:ext cx="1150939" cy="9412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800600" y="5638800"/>
            <a:ext cx="3733800" cy="86177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Access the Elements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l1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pt1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x=10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846637" y="4572000"/>
            <a:ext cx="411163" cy="458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of Structures act like any other array.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Memory occupied: the dimensions of the array multiply by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tag)</a:t>
            </a:r>
          </a:p>
          <a:p>
            <a:pPr lvl="1" eaLnBrk="1" hangingPunct="1"/>
            <a:r>
              <a:rPr lang="en-US" dirty="0" smtClean="0"/>
              <a:t>(Remember) </a:t>
            </a:r>
            <a:r>
              <a:rPr lang="en-US" dirty="0" err="1" smtClean="0"/>
              <a:t>sizeof</a:t>
            </a:r>
            <a:r>
              <a:rPr lang="en-US" dirty="0" smtClean="0"/>
              <a:t>() is compile time function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990600" y="2438400"/>
            <a:ext cx="183515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Point pt[3];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990600" y="3048000"/>
            <a:ext cx="1811338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pt[0].name = “A”;</a:t>
            </a:r>
          </a:p>
          <a:p>
            <a:r>
              <a:rPr lang="en-US" dirty="0">
                <a:latin typeface="Calibri" pitchFamily="34" charset="0"/>
              </a:rPr>
              <a:t>pt[0].x = 0;</a:t>
            </a:r>
          </a:p>
          <a:p>
            <a:r>
              <a:rPr lang="en-US" dirty="0">
                <a:latin typeface="Calibri" pitchFamily="34" charset="0"/>
              </a:rPr>
              <a:t>pt[0].y = 1;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276600" y="3048000"/>
            <a:ext cx="183197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pt[1].name = “B”;</a:t>
            </a:r>
          </a:p>
          <a:p>
            <a:r>
              <a:rPr lang="en-US">
                <a:latin typeface="Calibri" pitchFamily="34" charset="0"/>
              </a:rPr>
              <a:t>pt[1].x = 4;</a:t>
            </a:r>
          </a:p>
          <a:p>
            <a:r>
              <a:rPr lang="en-US">
                <a:latin typeface="Calibri" pitchFamily="34" charset="0"/>
              </a:rPr>
              <a:t>pt[1].y = 1;</a:t>
            </a: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5559425" y="3048000"/>
            <a:ext cx="287655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pt[2].name = “mid”;</a:t>
            </a:r>
          </a:p>
          <a:p>
            <a:r>
              <a:rPr lang="en-US">
                <a:latin typeface="Calibri" pitchFamily="34" charset="0"/>
              </a:rPr>
              <a:t>pt[2].x = (pt[0].x + pt[1].x)/2;</a:t>
            </a:r>
          </a:p>
          <a:p>
            <a:r>
              <a:rPr lang="en-US">
                <a:latin typeface="Calibri" pitchFamily="34" charset="0"/>
              </a:rPr>
              <a:t>pt[2].y = (pt[0].y + pt[1].y)/2;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24600" y="122872"/>
            <a:ext cx="2743200" cy="1477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Point {</a:t>
            </a:r>
          </a:p>
          <a:p>
            <a:r>
              <a:rPr lang="en-US" dirty="0">
                <a:latin typeface="Calibri" pitchFamily="34" charset="0"/>
              </a:rPr>
              <a:t>	char name[30];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x;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y;</a:t>
            </a:r>
          </a:p>
          <a:p>
            <a:r>
              <a:rPr lang="en-US" dirty="0">
                <a:latin typeface="Calibri" pitchFamily="34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4925"/>
            <a:ext cx="8229600" cy="655638"/>
          </a:xfrm>
        </p:spPr>
        <p:txBody>
          <a:bodyPr/>
          <a:lstStyle/>
          <a:p>
            <a:pPr eaLnBrk="1" hangingPunct="1"/>
            <a:r>
              <a:rPr lang="en-US" smtClean="0"/>
              <a:t>Pointers in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 structure can have a pointer as its member</a:t>
            </a: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err="1" smtClean="0"/>
              <a:t>pt.namePtr</a:t>
            </a:r>
            <a:r>
              <a:rPr lang="en-US" sz="2400" dirty="0" smtClean="0"/>
              <a:t>=(char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(20*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(char));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*(</a:t>
            </a:r>
            <a:r>
              <a:rPr lang="en-US" sz="2400" dirty="0" err="1" smtClean="0"/>
              <a:t>pt.namePtr</a:t>
            </a:r>
            <a:r>
              <a:rPr lang="en-US" sz="2400" dirty="0" smtClean="0"/>
              <a:t>)=“</a:t>
            </a:r>
            <a:r>
              <a:rPr lang="en-US" sz="2400" dirty="0" err="1" smtClean="0"/>
              <a:t>lastPoint</a:t>
            </a:r>
            <a:r>
              <a:rPr lang="en-US" sz="2400" dirty="0" smtClean="0"/>
              <a:t>”;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447800"/>
            <a:ext cx="2628900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{</a:t>
            </a:r>
          </a:p>
          <a:p>
            <a:r>
              <a:rPr lang="en-US">
                <a:latin typeface="Calibri" pitchFamily="34" charset="0"/>
              </a:rPr>
              <a:t>	char *namePtr;</a:t>
            </a:r>
          </a:p>
          <a:p>
            <a:r>
              <a:rPr lang="en-US">
                <a:latin typeface="Calibri" pitchFamily="34" charset="0"/>
              </a:rPr>
              <a:t>	int x;</a:t>
            </a:r>
          </a:p>
          <a:p>
            <a:r>
              <a:rPr lang="en-US">
                <a:latin typeface="Calibri" pitchFamily="34" charset="0"/>
              </a:rPr>
              <a:t>	int y;</a:t>
            </a:r>
          </a:p>
          <a:p>
            <a:r>
              <a:rPr lang="en-US">
                <a:latin typeface="Calibri" pitchFamily="34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2788" y="2576513"/>
            <a:ext cx="120015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22788" y="2219325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namePtr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6738" y="2565400"/>
            <a:ext cx="1004887" cy="77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51625" y="2565400"/>
            <a:ext cx="914400" cy="7731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7225" y="2236788"/>
            <a:ext cx="45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51625" y="2206625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70388" y="2219325"/>
            <a:ext cx="3409950" cy="141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70388" y="18780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pt</a:t>
            </a: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4338638" y="1344613"/>
            <a:ext cx="158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pt;</a:t>
            </a:r>
          </a:p>
        </p:txBody>
      </p:sp>
      <p:cxnSp>
        <p:nvCxnSpPr>
          <p:cNvPr id="18" name="Curved Connector 17"/>
          <p:cNvCxnSpPr>
            <a:stCxn id="8" idx="1"/>
          </p:cNvCxnSpPr>
          <p:nvPr/>
        </p:nvCxnSpPr>
        <p:spPr>
          <a:xfrm rot="10800000" flipV="1">
            <a:off x="3657600" y="2957513"/>
            <a:ext cx="865188" cy="242887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75188" y="5233988"/>
            <a:ext cx="120015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75188" y="48768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namePtr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99138" y="5222875"/>
            <a:ext cx="1004887" cy="77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04025" y="5222875"/>
            <a:ext cx="914400" cy="7731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89625" y="489426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04025" y="4865688"/>
            <a:ext cx="45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22788" y="4876800"/>
            <a:ext cx="3409950" cy="141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522788" y="4537075"/>
            <a:ext cx="76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pt</a:t>
            </a:r>
          </a:p>
        </p:txBody>
      </p:sp>
      <p:cxnSp>
        <p:nvCxnSpPr>
          <p:cNvPr id="38" name="Curved Connector 37"/>
          <p:cNvCxnSpPr>
            <a:stCxn id="30" idx="1"/>
          </p:cNvCxnSpPr>
          <p:nvPr/>
        </p:nvCxnSpPr>
        <p:spPr>
          <a:xfrm rot="10800000" flipV="1">
            <a:off x="3810000" y="5614988"/>
            <a:ext cx="865188" cy="242887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95400" y="5583238"/>
            <a:ext cx="2514600" cy="588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lastPoint</a:t>
            </a:r>
            <a:r>
              <a:rPr lang="en-US" dirty="0"/>
              <a:t> \0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30" grpId="0" animBg="1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pointer to a structure can be defined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Point p1,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=&amp;p1;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4000" dirty="0" smtClean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/>
              <a:t>p1.x=10 </a:t>
            </a:r>
            <a:r>
              <a:rPr lang="en-US" sz="2400" dirty="0" smtClean="0">
                <a:solidFill>
                  <a:srgbClr val="C00000"/>
                </a:solidFill>
              </a:rPr>
              <a:t>≡</a:t>
            </a:r>
            <a:r>
              <a:rPr lang="en-US" sz="2400" dirty="0" smtClean="0"/>
              <a:t> </a:t>
            </a:r>
            <a:r>
              <a:rPr lang="en-US" sz="2400" dirty="0" err="1" smtClean="0"/>
              <a:t>ptr</a:t>
            </a:r>
            <a:r>
              <a:rPr lang="en-US" sz="2400" dirty="0" err="1" smtClean="0">
                <a:sym typeface="Wingdings" pitchFamily="2" charset="2"/>
              </a:rPr>
              <a:t>x</a:t>
            </a:r>
            <a:r>
              <a:rPr lang="en-US" sz="2400" dirty="0" smtClean="0">
                <a:sym typeface="Wingdings" pitchFamily="2" charset="2"/>
              </a:rPr>
              <a:t> =10 </a:t>
            </a:r>
            <a:r>
              <a:rPr lang="en-US" sz="2400" dirty="0" smtClean="0">
                <a:solidFill>
                  <a:srgbClr val="C00000"/>
                </a:solidFill>
              </a:rPr>
              <a:t>≡</a:t>
            </a:r>
            <a:r>
              <a:rPr lang="en-US" sz="2400" dirty="0" smtClean="0"/>
              <a:t> (*</a:t>
            </a:r>
            <a:r>
              <a:rPr lang="en-US" sz="2400" dirty="0" err="1" smtClean="0"/>
              <a:t>ptr</a:t>
            </a:r>
            <a:r>
              <a:rPr lang="en-US" sz="2400" dirty="0" smtClean="0"/>
              <a:t>).x=10 </a:t>
            </a:r>
            <a:r>
              <a:rPr lang="en-US" sz="2400" dirty="0" smtClean="0">
                <a:solidFill>
                  <a:srgbClr val="C00000"/>
                </a:solidFill>
              </a:rPr>
              <a:t>≡ </a:t>
            </a:r>
            <a:r>
              <a:rPr lang="en-US" sz="2400" dirty="0" smtClean="0"/>
              <a:t>(&amp;p1)</a:t>
            </a:r>
            <a:r>
              <a:rPr lang="en-US" sz="2400" dirty="0" smtClean="0">
                <a:sym typeface="Wingdings" pitchFamily="2" charset="2"/>
              </a:rPr>
              <a:t>x = 10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4524375"/>
            <a:ext cx="815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Self referencing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Useful in data structures like trees, linked lists.</a:t>
            </a:r>
          </a:p>
          <a:p>
            <a:pPr eaLnBrk="1" hangingPunct="1">
              <a:defRPr/>
            </a:pPr>
            <a:r>
              <a:rPr lang="en-US" sz="2400" dirty="0" smtClean="0"/>
              <a:t>It is illegal for a structure to contain an instance of itself.</a:t>
            </a:r>
          </a:p>
          <a:p>
            <a:pPr lvl="1" eaLnBrk="1" hangingPunct="1">
              <a:defRPr/>
            </a:pPr>
            <a:r>
              <a:rPr lang="en-US" sz="2400" dirty="0" smtClean="0"/>
              <a:t>Solution: Have a pointer to another instance.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 smtClean="0"/>
              <a:t> n1                                 n2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smtClean="0"/>
              <a:t> value    </a:t>
            </a:r>
            <a:r>
              <a:rPr lang="en-US" sz="2400" dirty="0" err="1" smtClean="0"/>
              <a:t>nextPtr</a:t>
            </a:r>
            <a:r>
              <a:rPr lang="en-US" sz="2400" dirty="0" smtClean="0"/>
              <a:t>            value   </a:t>
            </a:r>
            <a:r>
              <a:rPr lang="en-US" sz="2400" dirty="0" err="1" smtClean="0"/>
              <a:t>nextPtr</a:t>
            </a:r>
            <a:r>
              <a:rPr lang="en-US" sz="2400" dirty="0" smtClean="0"/>
              <a:t>  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3048000"/>
            <a:ext cx="5656263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struct lnode { 		/* the linked list node */</a:t>
            </a:r>
          </a:p>
          <a:p>
            <a:r>
              <a:rPr lang="en-US">
                <a:latin typeface="Calibri" pitchFamily="34" charset="0"/>
              </a:rPr>
              <a:t>	int value; </a:t>
            </a:r>
          </a:p>
          <a:p>
            <a:r>
              <a:rPr lang="en-US">
                <a:latin typeface="Calibri" pitchFamily="34" charset="0"/>
              </a:rPr>
              <a:t>	struct lnode *nextPtr; /* pointer to next node */</a:t>
            </a:r>
          </a:p>
          <a:p>
            <a:r>
              <a:rPr lang="en-US">
                <a:latin typeface="Calibri" pitchFamily="34" charset="0"/>
              </a:rPr>
              <a:t>} n1,n2;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066800" y="4724400"/>
            <a:ext cx="2133600" cy="1066800"/>
            <a:chOff x="1066800" y="4724400"/>
            <a:chExt cx="2133600" cy="1066800"/>
          </a:xfrm>
        </p:grpSpPr>
        <p:sp>
          <p:nvSpPr>
            <p:cNvPr id="2" name="Rectangle 1"/>
            <p:cNvSpPr/>
            <p:nvPr/>
          </p:nvSpPr>
          <p:spPr>
            <a:xfrm>
              <a:off x="1219200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105400"/>
              <a:ext cx="914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NULL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3657600" y="4724400"/>
            <a:ext cx="2133600" cy="1066800"/>
            <a:chOff x="3657600" y="4724400"/>
            <a:chExt cx="2133600" cy="1066800"/>
          </a:xfrm>
        </p:grpSpPr>
        <p:sp>
          <p:nvSpPr>
            <p:cNvPr id="11" name="Rectangle 10"/>
            <p:cNvSpPr/>
            <p:nvPr/>
          </p:nvSpPr>
          <p:spPr>
            <a:xfrm>
              <a:off x="36576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1113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4400" y="5105400"/>
              <a:ext cx="914400" cy="519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600" b="1">
                <a:latin typeface="Courier New" pitchFamily="49" charset="0"/>
              </a:rPr>
              <a:t>struct item {</a:t>
            </a:r>
            <a:br>
              <a:rPr lang="en-US" sz="2600" b="1">
                <a:latin typeface="Courier New" pitchFamily="49" charset="0"/>
              </a:rPr>
            </a:br>
            <a:r>
              <a:rPr lang="en-US" sz="2600" b="1">
                <a:latin typeface="Courier New" pitchFamily="49" charset="0"/>
              </a:rPr>
              <a:t>char *s;</a:t>
            </a:r>
            <a:br>
              <a:rPr lang="en-US" sz="2600" b="1">
                <a:latin typeface="Courier New" pitchFamily="49" charset="0"/>
              </a:rPr>
            </a:br>
            <a:r>
              <a:rPr lang="en-US" sz="2600" b="1">
                <a:latin typeface="Courier New" pitchFamily="49" charset="0"/>
              </a:rPr>
              <a:t>struct item *next;</a:t>
            </a:r>
          </a:p>
          <a:p>
            <a:pPr>
              <a:buFontTx/>
              <a:buNone/>
            </a:pPr>
            <a:r>
              <a:rPr lang="en-US" sz="2600" b="1">
                <a:latin typeface="Courier New" pitchFamily="49" charset="0"/>
              </a:rPr>
              <a:t>}</a:t>
            </a:r>
          </a:p>
          <a:p>
            <a:r>
              <a:rPr lang="en-US" sz="2800"/>
              <a:t>I.e., an </a:t>
            </a:r>
            <a:r>
              <a:rPr lang="en-US" sz="2600" b="1">
                <a:latin typeface="Courier New" pitchFamily="49" charset="0"/>
              </a:rPr>
              <a:t>item</a:t>
            </a:r>
            <a:r>
              <a:rPr lang="en-US" sz="2800"/>
              <a:t> can point to another </a:t>
            </a:r>
            <a:r>
              <a:rPr lang="en-US" sz="2600" b="1">
                <a:latin typeface="Courier New" pitchFamily="49" charset="0"/>
              </a:rPr>
              <a:t>item</a:t>
            </a:r>
          </a:p>
          <a:p>
            <a:r>
              <a:rPr lang="en-US" sz="2800" b="1"/>
              <a:t>…</a:t>
            </a:r>
            <a:r>
              <a:rPr lang="en-US" sz="2800"/>
              <a:t> which can point to another </a:t>
            </a:r>
            <a:r>
              <a:rPr lang="en-US" sz="2600" b="1">
                <a:latin typeface="Courier New" pitchFamily="49" charset="0"/>
              </a:rPr>
              <a:t>item</a:t>
            </a:r>
          </a:p>
          <a:p>
            <a:r>
              <a:rPr lang="en-US" sz="2800" b="1"/>
              <a:t>…</a:t>
            </a:r>
            <a:r>
              <a:rPr lang="en-US" sz="2800"/>
              <a:t> which can point to yet another </a:t>
            </a:r>
            <a:r>
              <a:rPr lang="en-US" sz="2600" b="1">
                <a:latin typeface="Courier New" pitchFamily="49" charset="0"/>
              </a:rPr>
              <a:t>item</a:t>
            </a:r>
          </a:p>
          <a:p>
            <a:r>
              <a:rPr lang="en-US" sz="2800" b="1"/>
              <a:t>… </a:t>
            </a:r>
            <a:r>
              <a:rPr lang="en-US" sz="2800"/>
              <a:t>etc.</a:t>
            </a:r>
          </a:p>
          <a:p>
            <a:pPr algn="ctr">
              <a:buFontTx/>
              <a:buNone/>
            </a:pPr>
            <a:r>
              <a:rPr lang="en-US">
                <a:solidFill>
                  <a:schemeClr val="hlink"/>
                </a:solidFill>
              </a:rPr>
              <a:t>Thereby forming a </a:t>
            </a:r>
            <a:r>
              <a:rPr lang="en-US" i="1">
                <a:solidFill>
                  <a:schemeClr val="hlink"/>
                </a:solidFill>
              </a:rPr>
              <a:t>list</a:t>
            </a:r>
            <a:r>
              <a:rPr lang="en-US">
                <a:solidFill>
                  <a:schemeClr val="hlink"/>
                </a:solidFill>
              </a:rPr>
              <a:t> of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items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20340000">
            <a:off x="3352800" y="1447800"/>
            <a:ext cx="4421188" cy="374650"/>
            <a:chOff x="2542" y="2099"/>
            <a:chExt cx="2785" cy="236"/>
          </a:xfrm>
        </p:grpSpPr>
        <p:sp>
          <p:nvSpPr>
            <p:cNvPr id="438277" name="Line 5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8278" name="Text Box 6"/>
            <p:cNvSpPr txBox="1">
              <a:spLocks noChangeArrowheads="1"/>
            </p:cNvSpPr>
            <p:nvPr/>
          </p:nvSpPr>
          <p:spPr bwMode="auto">
            <a:xfrm>
              <a:off x="2972" y="2099"/>
              <a:ext cx="2355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Yes! This is legal!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smtClean="0"/>
              <a:t>Self referencing Structures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4724400"/>
            <a:ext cx="2133600" cy="1066800"/>
            <a:chOff x="1066800" y="4724400"/>
            <a:chExt cx="2133600" cy="1066800"/>
          </a:xfrm>
        </p:grpSpPr>
        <p:sp>
          <p:nvSpPr>
            <p:cNvPr id="2" name="Rectangle 1"/>
            <p:cNvSpPr/>
            <p:nvPr/>
          </p:nvSpPr>
          <p:spPr>
            <a:xfrm>
              <a:off x="1219200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105400"/>
              <a:ext cx="914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0x2000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57600" y="4724400"/>
            <a:ext cx="2133600" cy="1066800"/>
            <a:chOff x="3657600" y="4724400"/>
            <a:chExt cx="2133600" cy="1066800"/>
          </a:xfrm>
        </p:grpSpPr>
        <p:sp>
          <p:nvSpPr>
            <p:cNvPr id="11" name="Rectangle 10"/>
            <p:cNvSpPr/>
            <p:nvPr/>
          </p:nvSpPr>
          <p:spPr>
            <a:xfrm>
              <a:off x="36576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1113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20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4400" y="5105400"/>
              <a:ext cx="914400" cy="519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NULL</a:t>
              </a:r>
            </a:p>
          </p:txBody>
        </p:sp>
      </p:grp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4841875" y="1143000"/>
            <a:ext cx="4003675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n1.value=10;</a:t>
            </a:r>
          </a:p>
          <a:p>
            <a:r>
              <a:rPr lang="en-US" sz="2400"/>
              <a:t>n1.nextPtr=&amp;n2;</a:t>
            </a:r>
          </a:p>
          <a:p>
            <a:r>
              <a:rPr lang="en-US" sz="2400"/>
              <a:t>n2.value=20;</a:t>
            </a:r>
          </a:p>
          <a:p>
            <a:r>
              <a:rPr lang="en-US" sz="2400"/>
              <a:t>n2.nextPtr=NULL;</a:t>
            </a:r>
          </a:p>
          <a:p>
            <a:r>
              <a:rPr lang="en-US" sz="2400"/>
              <a:t>struct lnode *basePtr=&amp;n1;</a:t>
            </a:r>
          </a:p>
          <a:p>
            <a:endParaRPr lang="en-US"/>
          </a:p>
        </p:txBody>
      </p:sp>
      <p:sp>
        <p:nvSpPr>
          <p:cNvPr id="19463" name="TextBox 11"/>
          <p:cNvSpPr txBox="1">
            <a:spLocks noChangeArrowheads="1"/>
          </p:cNvSpPr>
          <p:nvPr/>
        </p:nvSpPr>
        <p:spPr bwMode="auto">
          <a:xfrm>
            <a:off x="1066800" y="4267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n1</a:t>
            </a:r>
          </a:p>
        </p:txBody>
      </p:sp>
      <p:sp>
        <p:nvSpPr>
          <p:cNvPr id="19464" name="TextBox 16"/>
          <p:cNvSpPr txBox="1">
            <a:spLocks noChangeArrowheads="1"/>
          </p:cNvSpPr>
          <p:nvPr/>
        </p:nvSpPr>
        <p:spPr bwMode="auto">
          <a:xfrm>
            <a:off x="3657600" y="43545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n2</a:t>
            </a:r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3048000" y="5372100"/>
            <a:ext cx="60960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TextBox 21"/>
          <p:cNvSpPr txBox="1">
            <a:spLocks noChangeArrowheads="1"/>
          </p:cNvSpPr>
          <p:nvPr/>
        </p:nvSpPr>
        <p:spPr bwMode="auto">
          <a:xfrm>
            <a:off x="1260475" y="4735513"/>
            <a:ext cx="831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19467" name="TextBox 23"/>
          <p:cNvSpPr txBox="1">
            <a:spLocks noChangeArrowheads="1"/>
          </p:cNvSpPr>
          <p:nvPr/>
        </p:nvSpPr>
        <p:spPr bwMode="auto">
          <a:xfrm>
            <a:off x="3821113" y="4735513"/>
            <a:ext cx="833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1066800" y="5835650"/>
            <a:ext cx="1219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0x1000</a:t>
            </a:r>
          </a:p>
        </p:txBody>
      </p:sp>
      <p:sp>
        <p:nvSpPr>
          <p:cNvPr id="19469" name="TextBox 25"/>
          <p:cNvSpPr txBox="1">
            <a:spLocks noChangeArrowheads="1"/>
          </p:cNvSpPr>
          <p:nvPr/>
        </p:nvSpPr>
        <p:spPr bwMode="auto">
          <a:xfrm>
            <a:off x="3622675" y="5843588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0x2000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9175" y="3049588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0x1000</a:t>
            </a:r>
          </a:p>
        </p:txBody>
      </p:sp>
      <p:sp>
        <p:nvSpPr>
          <p:cNvPr id="32" name="Freeform 31"/>
          <p:cNvSpPr/>
          <p:nvPr/>
        </p:nvSpPr>
        <p:spPr>
          <a:xfrm>
            <a:off x="369888" y="3516313"/>
            <a:ext cx="1563687" cy="1993900"/>
          </a:xfrm>
          <a:custGeom>
            <a:avLst/>
            <a:gdLst>
              <a:gd name="connsiteX0" fmla="*/ 1564458 w 1564458"/>
              <a:gd name="connsiteY0" fmla="*/ 0 h 1992923"/>
              <a:gd name="connsiteX1" fmla="*/ 17012 w 1564458"/>
              <a:gd name="connsiteY1" fmla="*/ 1735015 h 1992923"/>
              <a:gd name="connsiteX2" fmla="*/ 696950 w 1564458"/>
              <a:gd name="connsiteY2" fmla="*/ 1969477 h 1992923"/>
              <a:gd name="connsiteX3" fmla="*/ 696950 w 1564458"/>
              <a:gd name="connsiteY3" fmla="*/ 1969477 h 1992923"/>
              <a:gd name="connsiteX4" fmla="*/ 696950 w 1564458"/>
              <a:gd name="connsiteY4" fmla="*/ 1969477 h 1992923"/>
              <a:gd name="connsiteX5" fmla="*/ 696950 w 1564458"/>
              <a:gd name="connsiteY5" fmla="*/ 1969477 h 1992923"/>
              <a:gd name="connsiteX6" fmla="*/ 720396 w 1564458"/>
              <a:gd name="connsiteY6" fmla="*/ 1992923 h 199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458" h="1992923">
                <a:moveTo>
                  <a:pt x="1564458" y="0"/>
                </a:moveTo>
                <a:cubicBezTo>
                  <a:pt x="863027" y="703384"/>
                  <a:pt x="161597" y="1406769"/>
                  <a:pt x="17012" y="1735015"/>
                </a:cubicBezTo>
                <a:cubicBezTo>
                  <a:pt x="-127573" y="2063261"/>
                  <a:pt x="696950" y="1969477"/>
                  <a:pt x="696950" y="1969477"/>
                </a:cubicBezTo>
                <a:lnTo>
                  <a:pt x="696950" y="1969477"/>
                </a:lnTo>
                <a:lnTo>
                  <a:pt x="696950" y="1969477"/>
                </a:lnTo>
                <a:lnTo>
                  <a:pt x="696950" y="1969477"/>
                </a:lnTo>
                <a:lnTo>
                  <a:pt x="720396" y="1992923"/>
                </a:lnTo>
              </a:path>
            </a:pathLst>
          </a:custGeom>
          <a:noFill/>
          <a:ln w="476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72" name="TextBox 32"/>
          <p:cNvSpPr txBox="1">
            <a:spLocks noChangeArrowheads="1"/>
          </p:cNvSpPr>
          <p:nvPr/>
        </p:nvSpPr>
        <p:spPr bwMode="auto">
          <a:xfrm>
            <a:off x="914400" y="2590800"/>
            <a:ext cx="1019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basePtr</a:t>
            </a:r>
          </a:p>
        </p:txBody>
      </p:sp>
      <p:sp>
        <p:nvSpPr>
          <p:cNvPr id="19473" name="TextBox 33"/>
          <p:cNvSpPr txBox="1">
            <a:spLocks noChangeArrowheads="1"/>
          </p:cNvSpPr>
          <p:nvPr/>
        </p:nvSpPr>
        <p:spPr bwMode="auto">
          <a:xfrm>
            <a:off x="2092325" y="4768850"/>
            <a:ext cx="955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nextPtr</a:t>
            </a:r>
          </a:p>
        </p:txBody>
      </p:sp>
      <p:sp>
        <p:nvSpPr>
          <p:cNvPr id="19474" name="TextBox 35"/>
          <p:cNvSpPr txBox="1">
            <a:spLocks noChangeArrowheads="1"/>
          </p:cNvSpPr>
          <p:nvPr/>
        </p:nvSpPr>
        <p:spPr bwMode="auto">
          <a:xfrm>
            <a:off x="4765675" y="4768850"/>
            <a:ext cx="955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nextPtr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066800" y="1295400"/>
            <a:ext cx="3154261" cy="12003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lnode</a:t>
            </a:r>
            <a:r>
              <a:rPr lang="en-US" dirty="0">
                <a:latin typeface="Calibri" pitchFamily="34" charset="0"/>
              </a:rPr>
              <a:t> { 		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value; 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lnode</a:t>
            </a:r>
            <a:r>
              <a:rPr lang="en-US" dirty="0">
                <a:latin typeface="Calibri" pitchFamily="34" charset="0"/>
              </a:rPr>
              <a:t> *</a:t>
            </a:r>
            <a:r>
              <a:rPr lang="en-US" dirty="0" err="1">
                <a:latin typeface="Calibri" pitchFamily="34" charset="0"/>
              </a:rPr>
              <a:t>nextPtr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r>
              <a:rPr lang="en-US" dirty="0" smtClean="0">
                <a:latin typeface="Calibri" pitchFamily="34" charset="0"/>
              </a:rPr>
              <a:t>	} </a:t>
            </a:r>
            <a:r>
              <a:rPr lang="en-US" dirty="0">
                <a:latin typeface="Calibri" pitchFamily="34" charset="0"/>
              </a:rPr>
              <a:t>n1,n2;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19466" grpId="0"/>
      <p:bldP spid="19467" grpId="0"/>
      <p:bldP spid="19468" grpId="0"/>
      <p:bldP spid="19469" grpId="0"/>
      <p:bldP spid="27" grpId="0" animBg="1"/>
      <p:bldP spid="32" grpId="0" animBg="1"/>
      <p:bldP spid="19472" grpId="0"/>
      <p:bldP spid="19473" grpId="0"/>
      <p:bldP spid="194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9275" y="152400"/>
            <a:ext cx="8229600" cy="655638"/>
          </a:xfrm>
        </p:spPr>
        <p:txBody>
          <a:bodyPr/>
          <a:lstStyle/>
          <a:p>
            <a:pPr eaLnBrk="1" hangingPunct="1"/>
            <a:r>
              <a:rPr lang="en-US" smtClean="0"/>
              <a:t>Typedef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87325" y="827088"/>
            <a:ext cx="8574088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Use </a:t>
            </a:r>
            <a:r>
              <a:rPr lang="en-US" sz="2400" b="1" dirty="0" err="1" smtClean="0">
                <a:solidFill>
                  <a:srgbClr val="0070C0"/>
                </a:solidFill>
              </a:rPr>
              <a:t>typedef</a:t>
            </a:r>
            <a:r>
              <a:rPr lang="en-US" sz="2400" dirty="0" smtClean="0"/>
              <a:t> for creating new data type names</a:t>
            </a:r>
          </a:p>
          <a:p>
            <a:pPr eaLnBrk="1" hangingPunct="1"/>
            <a:r>
              <a:rPr lang="en-US" sz="2400" dirty="0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this the name </a:t>
            </a:r>
            <a:r>
              <a:rPr lang="en-US" sz="2400" dirty="0" smtClean="0">
                <a:solidFill>
                  <a:srgbClr val="0070C0"/>
                </a:solidFill>
              </a:rPr>
              <a:t>length</a:t>
            </a:r>
            <a:r>
              <a:rPr lang="en-US" sz="2400" dirty="0" smtClean="0"/>
              <a:t> a synonym (alias) for int. Afterwards, you can do:</a:t>
            </a:r>
          </a:p>
          <a:p>
            <a:pPr eaLnBrk="1" hangingPunct="1">
              <a:buFont typeface="Arial" charset="0"/>
              <a:buNone/>
            </a:pPr>
            <a:endParaRPr lang="en-US" sz="900" dirty="0" smtClean="0"/>
          </a:p>
          <a:p>
            <a:pPr eaLnBrk="1" hangingPunct="1"/>
            <a:r>
              <a:rPr lang="en-US" sz="2400" dirty="0" smtClean="0"/>
              <a:t>In context of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, you can do: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1301750" y="1365250"/>
            <a:ext cx="19208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typedef int length;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2211388" y="2209800"/>
            <a:ext cx="1331912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length x = 4;</a:t>
            </a: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163513" y="3276600"/>
            <a:ext cx="2925762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Point {</a:t>
            </a:r>
          </a:p>
          <a:p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x;</a:t>
            </a:r>
          </a:p>
          <a:p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y;</a:t>
            </a:r>
          </a:p>
          <a:p>
            <a:r>
              <a:rPr lang="en-US" dirty="0">
                <a:latin typeface="Calibri" pitchFamily="34" charset="0"/>
              </a:rPr>
              <a:t>};</a:t>
            </a:r>
          </a:p>
          <a:p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typedef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struct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Point </a:t>
            </a: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myPoint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;</a:t>
            </a:r>
          </a:p>
          <a:p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myPoint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p1;</a:t>
            </a:r>
          </a:p>
          <a:p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Point p2;</a:t>
            </a:r>
          </a:p>
          <a:p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p1.x=10;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6254750" y="3368675"/>
            <a:ext cx="2214563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typedef struct lnode {</a:t>
            </a:r>
          </a:p>
          <a:p>
            <a:r>
              <a:rPr lang="en-US">
                <a:latin typeface="Calibri" pitchFamily="34" charset="0"/>
              </a:rPr>
              <a:t>	.</a:t>
            </a:r>
          </a:p>
          <a:p>
            <a:r>
              <a:rPr lang="en-US">
                <a:latin typeface="Calibri" pitchFamily="34" charset="0"/>
              </a:rPr>
              <a:t>	.</a:t>
            </a:r>
          </a:p>
          <a:p>
            <a:r>
              <a:rPr lang="en-US">
                <a:latin typeface="Calibri" pitchFamily="34" charset="0"/>
              </a:rPr>
              <a:t>} myNode;</a:t>
            </a:r>
          </a:p>
          <a:p>
            <a:r>
              <a:rPr lang="en-US">
                <a:latin typeface="Calibri" pitchFamily="34" charset="0"/>
              </a:rPr>
              <a:t>myNode n1, *ptr;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278188" y="3276600"/>
            <a:ext cx="4084637" cy="3140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alibri" pitchFamily="34" charset="0"/>
              </a:rPr>
              <a:t>typedef struct Point *pointPtr;</a:t>
            </a:r>
          </a:p>
          <a:p>
            <a:r>
              <a:rPr lang="en-US">
                <a:solidFill>
                  <a:schemeClr val="tx2"/>
                </a:solidFill>
                <a:latin typeface="Calibri" pitchFamily="34" charset="0"/>
              </a:rPr>
              <a:t>pointPtr p1;</a:t>
            </a:r>
          </a:p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struct Point p2;</a:t>
            </a:r>
          </a:p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p2.x=20; </a:t>
            </a:r>
          </a:p>
          <a:p>
            <a:r>
              <a:rPr lang="en-US">
                <a:solidFill>
                  <a:srgbClr val="0070C0"/>
                </a:solidFill>
                <a:latin typeface="Calibri" pitchFamily="34" charset="0"/>
              </a:rPr>
              <a:t>p1.x=10; ??</a:t>
            </a:r>
          </a:p>
          <a:p>
            <a:r>
              <a:rPr lang="en-US">
                <a:solidFill>
                  <a:srgbClr val="0070C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r>
              <a:rPr lang="en-US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p1=&amp;p2;</a:t>
            </a:r>
            <a:endParaRPr lang="en-US">
              <a:solidFill>
                <a:srgbClr val="7030A0"/>
              </a:solidFill>
              <a:latin typeface="Calibri" pitchFamily="34" charset="0"/>
            </a:endParaRPr>
          </a:p>
          <a:p>
            <a:r>
              <a:rPr lang="en-US">
                <a:solidFill>
                  <a:srgbClr val="7030A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p1=(pointPtr) malloc(sizeof(struct Point));</a:t>
            </a:r>
          </a:p>
          <a:p>
            <a:r>
              <a:rPr lang="en-US">
                <a:solidFill>
                  <a:srgbClr val="FF000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254750" y="4862513"/>
            <a:ext cx="1835150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typedef struct {</a:t>
            </a:r>
          </a:p>
          <a:p>
            <a:r>
              <a:rPr lang="en-US">
                <a:latin typeface="Calibri" pitchFamily="34" charset="0"/>
              </a:rPr>
              <a:t>	.</a:t>
            </a:r>
          </a:p>
          <a:p>
            <a:r>
              <a:rPr lang="en-US">
                <a:latin typeface="Calibri" pitchFamily="34" charset="0"/>
              </a:rPr>
              <a:t>	.</a:t>
            </a:r>
          </a:p>
          <a:p>
            <a:r>
              <a:rPr lang="en-US">
                <a:latin typeface="Calibri" pitchFamily="34" charset="0"/>
              </a:rPr>
              <a:t>} myNode;</a:t>
            </a:r>
          </a:p>
          <a:p>
            <a:r>
              <a:rPr lang="en-US">
                <a:latin typeface="Calibri" pitchFamily="34" charset="0"/>
              </a:rPr>
              <a:t>myNode n1, *ptr;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— </a:t>
            </a:r>
            <a:r>
              <a:rPr lang="en-US" i="1"/>
              <a:t>Structure</a:t>
            </a:r>
            <a:endParaRPr lang="en-US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of one or more variables, typically of different types, grouped together under a single name for convenient handling</a:t>
            </a:r>
          </a:p>
          <a:p>
            <a:endParaRPr lang="en-US" dirty="0"/>
          </a:p>
          <a:p>
            <a:r>
              <a:rPr lang="en-US" dirty="0"/>
              <a:t>Known as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dirty="0"/>
              <a:t> in </a:t>
            </a:r>
            <a:r>
              <a:rPr lang="en-US" i="1" dirty="0"/>
              <a:t>C </a:t>
            </a:r>
            <a:r>
              <a:rPr lang="en-US" dirty="0"/>
              <a:t>and </a:t>
            </a:r>
            <a:r>
              <a:rPr lang="en-US" i="1" dirty="0"/>
              <a:t>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typedef</a:t>
            </a:r>
            <a:r>
              <a:rPr lang="en-US"/>
              <a:t> </a:t>
            </a:r>
            <a:r>
              <a:rPr lang="en-US" sz="2800"/>
              <a:t>(continued)</a:t>
            </a:r>
            <a:endParaRPr 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b="1">
                <a:latin typeface="Courier New" pitchFamily="49" charset="0"/>
              </a:rPr>
              <a:t>typedef</a:t>
            </a:r>
            <a:r>
              <a:rPr lang="en-US" sz="2800"/>
              <a:t> may be used to rename </a:t>
            </a:r>
            <a:r>
              <a:rPr lang="en-US" sz="2800" i="1"/>
              <a:t>any</a:t>
            </a:r>
            <a:r>
              <a:rPr lang="en-US" sz="2800"/>
              <a:t> type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Convenience in naming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Clarifies purpose of the type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Cleaner, more readable code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Portability across platforms</a:t>
            </a:r>
          </a:p>
          <a:p>
            <a:pPr>
              <a:lnSpc>
                <a:spcPct val="90000"/>
              </a:lnSpc>
            </a:pPr>
            <a:r>
              <a:rPr lang="en-US" sz="2800"/>
              <a:t>E.g.,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typedef char *String;</a:t>
            </a:r>
          </a:p>
          <a:p>
            <a:pPr>
              <a:lnSpc>
                <a:spcPct val="90000"/>
              </a:lnSpc>
            </a:pPr>
            <a:r>
              <a:rPr lang="en-US" sz="2800"/>
              <a:t>E.g.,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typedef int size_t;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typedef long int32;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typedef long long int64;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20340000">
            <a:off x="4572000" y="3810000"/>
            <a:ext cx="4421188" cy="1287463"/>
            <a:chOff x="2542" y="1812"/>
            <a:chExt cx="2785" cy="811"/>
          </a:xfrm>
        </p:grpSpPr>
        <p:sp>
          <p:nvSpPr>
            <p:cNvPr id="407557" name="Line 5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58" name="Text Box 6"/>
            <p:cNvSpPr txBox="1">
              <a:spLocks noChangeArrowheads="1"/>
            </p:cNvSpPr>
            <p:nvPr/>
          </p:nvSpPr>
          <p:spPr bwMode="auto">
            <a:xfrm>
              <a:off x="2972" y="1812"/>
              <a:ext cx="2355" cy="81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34950" indent="-23495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These three may change from platform to platform</a:t>
              </a:r>
            </a:p>
            <a:p>
              <a:pPr marL="234950" indent="-23495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Defined once in a </a:t>
              </a:r>
              <a:r>
                <a:rPr lang="en-US" sz="2400" b="1">
                  <a:latin typeface="Courier New" pitchFamily="49" charset="0"/>
                </a:rPr>
                <a:t>.h</a:t>
              </a:r>
              <a:r>
                <a:rPr lang="en-US" sz="2400">
                  <a:latin typeface="Times New Roman" pitchFamily="18" charset="0"/>
                </a:rPr>
                <a:t> file!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20340000">
            <a:off x="4419600" y="3886200"/>
            <a:ext cx="4421188" cy="922338"/>
            <a:chOff x="2542" y="1926"/>
            <a:chExt cx="2785" cy="581"/>
          </a:xfrm>
        </p:grpSpPr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7561" name="Text Box 9"/>
            <p:cNvSpPr txBox="1">
              <a:spLocks noChangeArrowheads="1"/>
            </p:cNvSpPr>
            <p:nvPr/>
          </p:nvSpPr>
          <p:spPr bwMode="auto">
            <a:xfrm>
              <a:off x="2972" y="1926"/>
              <a:ext cx="2355" cy="581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Very common in </a:t>
              </a:r>
              <a:r>
                <a:rPr lang="en-US" sz="2400" i="1">
                  <a:latin typeface="Times New Roman" pitchFamily="18" charset="0"/>
                </a:rPr>
                <a:t>C</a:t>
              </a:r>
              <a:r>
                <a:rPr lang="en-US" sz="2400">
                  <a:latin typeface="Times New Roman" pitchFamily="18" charset="0"/>
                </a:rPr>
                <a:t> and </a:t>
              </a:r>
              <a:r>
                <a:rPr lang="en-US" sz="2400" i="1">
                  <a:latin typeface="Times New Roman" pitchFamily="18" charset="0"/>
                </a:rPr>
                <a:t>C++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Esp. for portable code!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79438"/>
          </a:xfrm>
        </p:spPr>
        <p:txBody>
          <a:bodyPr/>
          <a:lstStyle/>
          <a:p>
            <a:pPr eaLnBrk="1" hangingPunct="1"/>
            <a:r>
              <a:rPr lang="en-US" smtClean="0"/>
              <a:t>Unions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union is a memory location that is shared by two or more different types of variables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Each of </a:t>
            </a:r>
            <a:r>
              <a:rPr lang="en-US" sz="2400" dirty="0" err="1" smtClean="0"/>
              <a:t>ival</a:t>
            </a:r>
            <a:r>
              <a:rPr lang="en-US" sz="2400" dirty="0" smtClean="0"/>
              <a:t>, </a:t>
            </a:r>
            <a:r>
              <a:rPr lang="en-US" sz="2400" dirty="0" err="1" smtClean="0"/>
              <a:t>fval</a:t>
            </a:r>
            <a:r>
              <a:rPr lang="en-US" sz="2400" dirty="0" smtClean="0"/>
              <a:t>, </a:t>
            </a:r>
            <a:r>
              <a:rPr lang="en-US" sz="2400" dirty="0" err="1" smtClean="0"/>
              <a:t>cval</a:t>
            </a:r>
            <a:r>
              <a:rPr lang="en-US" sz="2400" dirty="0" smtClean="0"/>
              <a:t> have the same location in memory.</a:t>
            </a:r>
          </a:p>
          <a:p>
            <a:pPr marL="0" indent="0" eaLnBrk="1" hangingPunct="1">
              <a:defRPr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</a:rPr>
              <a:t>(union …)</a:t>
            </a:r>
            <a:r>
              <a:rPr lang="en-US" sz="2000" dirty="0" smtClean="0"/>
              <a:t> = </a:t>
            </a:r>
            <a:r>
              <a:rPr lang="en-US" sz="1800" dirty="0" smtClean="0"/>
              <a:t>maximum of </a:t>
            </a:r>
            <a:r>
              <a:rPr lang="en-US" sz="1800" dirty="0" err="1" smtClean="0">
                <a:latin typeface="Courier New" pitchFamily="49" charset="0"/>
              </a:rPr>
              <a:t>sizeof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smtClean="0"/>
              <a:t>field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400" dirty="0" smtClean="0"/>
              <a:t>Usage is similar to that of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:</a:t>
            </a:r>
          </a:p>
          <a:p>
            <a:pPr eaLnBrk="1" hangingPunct="1">
              <a:defRPr/>
            </a:pPr>
            <a:r>
              <a:rPr lang="en-US" sz="2400" dirty="0" smtClean="0"/>
              <a:t>Up to programmer to determine how to interpret a union (i.e. which member to access) and used for low-level programming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984250" y="1985963"/>
            <a:ext cx="1995488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union u_tag {</a:t>
            </a:r>
          </a:p>
          <a:p>
            <a:r>
              <a:rPr lang="en-US">
                <a:latin typeface="Calibri" pitchFamily="34" charset="0"/>
              </a:rPr>
              <a:t>	int ival;</a:t>
            </a:r>
          </a:p>
          <a:p>
            <a:r>
              <a:rPr lang="en-US">
                <a:latin typeface="Calibri" pitchFamily="34" charset="0"/>
              </a:rPr>
              <a:t>	float fval;</a:t>
            </a:r>
          </a:p>
          <a:p>
            <a:r>
              <a:rPr lang="en-US">
                <a:latin typeface="Calibri" pitchFamily="34" charset="0"/>
              </a:rPr>
              <a:t>	char cval;</a:t>
            </a:r>
          </a:p>
          <a:p>
            <a:r>
              <a:rPr lang="en-US">
                <a:latin typeface="Calibri" pitchFamily="34" charset="0"/>
              </a:rPr>
              <a:t>} u;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5316538" y="4443413"/>
            <a:ext cx="153035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u.ival or u.cval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2532" name="Rectangle 4"/>
          <p:cNvSpPr txBox="1">
            <a:spLocks noChangeArrowheads="1"/>
          </p:cNvSpPr>
          <p:nvPr/>
        </p:nvSpPr>
        <p:spPr bwMode="auto">
          <a:xfrm>
            <a:off x="4652963" y="1295400"/>
            <a:ext cx="4033837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963" y="4572000"/>
            <a:ext cx="3048000" cy="1219200"/>
            <a:chOff x="2880" y="3024"/>
            <a:chExt cx="1920" cy="768"/>
          </a:xfrm>
        </p:grpSpPr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288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EF</a:t>
              </a:r>
            </a:p>
          </p:txBody>
        </p:sp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336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BE</a:t>
              </a: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384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AD</a:t>
              </a:r>
            </a:p>
          </p:txBody>
        </p:sp>
        <p:sp>
          <p:nvSpPr>
            <p:cNvPr id="22538" name="Text Box 9"/>
            <p:cNvSpPr txBox="1">
              <a:spLocks noChangeArrowheads="1"/>
            </p:cNvSpPr>
            <p:nvPr/>
          </p:nvSpPr>
          <p:spPr bwMode="auto">
            <a:xfrm>
              <a:off x="432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DE</a:t>
              </a:r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2880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4800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288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480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3024" y="3072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3744" y="3600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3840" y="3024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padding</a:t>
              </a:r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33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4" name="Text Box 18"/>
          <p:cNvSpPr txBox="1">
            <a:spLocks noChangeArrowheads="1"/>
          </p:cNvSpPr>
          <p:nvPr/>
        </p:nvSpPr>
        <p:spPr bwMode="auto">
          <a:xfrm>
            <a:off x="3128963" y="1752600"/>
            <a:ext cx="2638425" cy="240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union AnElt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 i;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 elt1, elt2;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elt1.i = 4;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elt2.c = ’a’;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elt2.i = 0xDEADBEEF;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Storage</a:t>
            </a:r>
          </a:p>
          <a:p>
            <a:pPr lvl="1"/>
            <a:r>
              <a:rPr lang="en-US" smtClean="0"/>
              <a:t>size of union is the size of its largest member</a:t>
            </a:r>
          </a:p>
          <a:p>
            <a:pPr lvl="1"/>
            <a:r>
              <a:rPr lang="en-US" smtClean="0"/>
              <a:t>avoid unions with widely varying member sizes;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for the larger data types, consider using pointers instead</a:t>
            </a:r>
          </a:p>
          <a:p>
            <a:r>
              <a:rPr lang="en-US" smtClean="0"/>
              <a:t>Initialization</a:t>
            </a:r>
          </a:p>
          <a:p>
            <a:pPr lvl="1"/>
            <a:r>
              <a:rPr lang="en-US" smtClean="0"/>
              <a:t>Union may only be initialized to a value appropriate for the type of its first member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Bit-fields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When storage is high cost affair, we need to use memory efficiently (</a:t>
            </a:r>
            <a:r>
              <a:rPr lang="en-US" dirty="0" err="1" smtClean="0"/>
              <a:t>e.g</a:t>
            </a:r>
            <a:r>
              <a:rPr lang="en-US" dirty="0" smtClean="0"/>
              <a:t> in embedded systems)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Here each of the element takes a bit of memory (1 bit)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number following the colons represent the field length in bits.</a:t>
            </a:r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2971800" y="2514600"/>
            <a:ext cx="2776538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struct</a:t>
            </a:r>
            <a:r>
              <a:rPr lang="en-US" dirty="0">
                <a:latin typeface="Calibri" pitchFamily="34" charset="0"/>
              </a:rPr>
              <a:t> {</a:t>
            </a:r>
          </a:p>
          <a:p>
            <a:r>
              <a:rPr lang="en-US" dirty="0">
                <a:latin typeface="Calibri" pitchFamily="34" charset="0"/>
              </a:rPr>
              <a:t>	unsigned pin1 : 1;</a:t>
            </a:r>
          </a:p>
          <a:p>
            <a:r>
              <a:rPr lang="en-US" dirty="0">
                <a:latin typeface="Calibri" pitchFamily="34" charset="0"/>
              </a:rPr>
              <a:t>	unsigned pin2 : 2;</a:t>
            </a:r>
          </a:p>
          <a:p>
            <a:r>
              <a:rPr lang="en-US" dirty="0">
                <a:latin typeface="Calibri" pitchFamily="34" charset="0"/>
              </a:rPr>
              <a:t>	unsigned pin3 : 1;</a:t>
            </a:r>
          </a:p>
          <a:p>
            <a:r>
              <a:rPr lang="en-US" dirty="0">
                <a:latin typeface="Calibri" pitchFamily="34" charset="0"/>
              </a:rPr>
              <a:t>} flags;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Ahead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rest of this course is about </a:t>
            </a:r>
            <a:r>
              <a:rPr lang="en-US" i="1"/>
              <a:t>data structures</a:t>
            </a:r>
            <a:r>
              <a:rPr lang="en-US"/>
              <a:t> that you will typically encounter in </a:t>
            </a:r>
            <a:r>
              <a:rPr lang="en-US" i="1"/>
              <a:t>C</a:t>
            </a:r>
            <a:r>
              <a:rPr lang="en-US"/>
              <a:t> programs in your professional lives</a:t>
            </a:r>
          </a:p>
          <a:p>
            <a:pPr lvl="2"/>
            <a:endParaRPr lang="en-US"/>
          </a:p>
          <a:p>
            <a:r>
              <a:rPr lang="en-US"/>
              <a:t>All of them involve </a:t>
            </a:r>
            <a:r>
              <a:rPr lang="en-US" sz="2800" b="1">
                <a:latin typeface="Courier New" pitchFamily="49" charset="0"/>
              </a:rPr>
              <a:t>structs</a:t>
            </a:r>
            <a:r>
              <a:rPr lang="en-US"/>
              <a:t>.</a:t>
            </a:r>
          </a:p>
          <a:p>
            <a:pPr lvl="2"/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note about </a:t>
            </a:r>
            <a:r>
              <a:rPr lang="en-US" sz="3200" b="1">
                <a:latin typeface="Courier New" pitchFamily="49" charset="0"/>
              </a:rPr>
              <a:t>structs</a:t>
            </a:r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r>
              <a:rPr lang="en-US"/>
              <a:t>The following is </a:t>
            </a:r>
            <a:r>
              <a:rPr lang="en-US" i="1"/>
              <a:t>not </a:t>
            </a:r>
            <a:r>
              <a:rPr lang="en-US"/>
              <a:t>legal:–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struct motor {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float volts;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float amps;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float rpm;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unsigned int phases;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};	//struct motor</a:t>
            </a:r>
          </a:p>
          <a:p>
            <a:pPr lvl="2"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motor m;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motor *p;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3352800" y="4664075"/>
            <a:ext cx="3343275" cy="11366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You must write</a:t>
            </a:r>
          </a:p>
          <a:p>
            <a:pPr lvl="1"/>
            <a:r>
              <a:rPr lang="en-US" sz="2200" b="1">
                <a:latin typeface="Courier New" pitchFamily="49" charset="0"/>
              </a:rPr>
              <a:t>struct motor m;</a:t>
            </a:r>
          </a:p>
          <a:p>
            <a:pPr lvl="1"/>
            <a:r>
              <a:rPr lang="en-US" sz="2200" b="1">
                <a:latin typeface="Courier New" pitchFamily="49" charset="0"/>
              </a:rPr>
              <a:t>struct motor *p;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note about </a:t>
            </a:r>
            <a:r>
              <a:rPr lang="en-US" sz="3200" b="1">
                <a:latin typeface="Courier New" pitchFamily="49" charset="0"/>
              </a:rPr>
              <a:t>structs</a:t>
            </a:r>
            <a:r>
              <a:rPr lang="en-US"/>
              <a:t> and pointers 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r>
              <a:rPr lang="en-US"/>
              <a:t>The following </a:t>
            </a:r>
            <a:r>
              <a:rPr lang="en-US" i="1"/>
              <a:t>is</a:t>
            </a:r>
            <a:r>
              <a:rPr lang="en-US"/>
              <a:t> legal:–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/* in a .c or .h file */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typedef struct _item Item;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Item *p, *q;</a:t>
            </a:r>
          </a:p>
          <a:p>
            <a:pPr lvl="2"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b="1"/>
              <a:t>…</a:t>
            </a:r>
            <a:r>
              <a:rPr lang="en-US" sz="2200" b="1">
                <a:latin typeface="Courier New" pitchFamily="49" charset="0"/>
              </a:rPr>
              <a:t>	/* In another file */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struct _item {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	char *info;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Item *nextItem;</a:t>
            </a:r>
          </a:p>
          <a:p>
            <a:pPr lvl="2">
              <a:buFontTx/>
              <a:buNone/>
            </a:pPr>
            <a:r>
              <a:rPr lang="en-US" sz="2200" b="1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struct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new </a:t>
            </a:r>
            <a:r>
              <a:rPr lang="en-US" i="1" dirty="0"/>
              <a:t>type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new kind of data type that compiler regards as a </a:t>
            </a:r>
            <a:r>
              <a:rPr lang="en-US" dirty="0" smtClean="0">
                <a:solidFill>
                  <a:srgbClr val="FF0000"/>
                </a:solidFill>
              </a:rPr>
              <a:t>unit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motor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volts;	</a:t>
            </a:r>
            <a:r>
              <a:rPr lang="en-US" sz="1800" b="1" dirty="0">
                <a:latin typeface="Courier New" pitchFamily="49" charset="0"/>
              </a:rPr>
              <a:t>//voltage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amps; 	</a:t>
            </a:r>
            <a:r>
              <a:rPr lang="en-US" sz="1800" b="1" dirty="0">
                <a:latin typeface="Courier New" pitchFamily="49" charset="0"/>
              </a:rPr>
              <a:t>//amperage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phases; 	</a:t>
            </a:r>
            <a:r>
              <a:rPr lang="en-US" sz="1800" b="1" dirty="0">
                <a:latin typeface="Courier New" pitchFamily="49" charset="0"/>
              </a:rPr>
              <a:t>//# of phases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rpm; 	</a:t>
            </a:r>
            <a:r>
              <a:rPr lang="en-US" sz="1800" b="1" dirty="0">
                <a:latin typeface="Courier New" pitchFamily="49" charset="0"/>
              </a:rPr>
              <a:t>//rotational speed of motor</a:t>
            </a:r>
            <a:endParaRPr lang="en-US" sz="24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};		</a:t>
            </a:r>
            <a:r>
              <a:rPr lang="en-US" sz="1800" b="1" dirty="0">
                <a:latin typeface="Courier New" pitchFamily="49" charset="0"/>
              </a:rPr>
              <a:t>//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motor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struct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new </a:t>
            </a:r>
            <a:r>
              <a:rPr lang="en-US" i="1" dirty="0"/>
              <a:t>type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new kind of data type that compiler regards as a </a:t>
            </a:r>
            <a:r>
              <a:rPr lang="en-US" dirty="0" smtClean="0">
                <a:solidFill>
                  <a:schemeClr val="bg1"/>
                </a:solidFill>
              </a:rPr>
              <a:t>unit.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motor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volts;	</a:t>
            </a:r>
            <a:r>
              <a:rPr lang="en-US" sz="1800" b="1" dirty="0">
                <a:latin typeface="Courier New" pitchFamily="49" charset="0"/>
              </a:rPr>
              <a:t>//voltage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amps; 	</a:t>
            </a:r>
            <a:r>
              <a:rPr lang="en-US" sz="1800" b="1" dirty="0">
                <a:latin typeface="Courier New" pitchFamily="49" charset="0"/>
              </a:rPr>
              <a:t>//amperage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phases; 	</a:t>
            </a:r>
            <a:r>
              <a:rPr lang="en-US" sz="1800" b="1" dirty="0">
                <a:latin typeface="Courier New" pitchFamily="49" charset="0"/>
              </a:rPr>
              <a:t>//# of phases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rpm; 	</a:t>
            </a:r>
            <a:r>
              <a:rPr lang="en-US" sz="1800" b="1" dirty="0">
                <a:latin typeface="Courier New" pitchFamily="49" charset="0"/>
              </a:rPr>
              <a:t>//rotational speed of motor</a:t>
            </a:r>
            <a:endParaRPr lang="en-US" sz="24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};		</a:t>
            </a:r>
            <a:r>
              <a:rPr lang="en-US" sz="1800" b="1" dirty="0">
                <a:latin typeface="Courier New" pitchFamily="49" charset="0"/>
              </a:rPr>
              <a:t>//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motor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 rot="20165894">
            <a:off x="2803973" y="1910536"/>
            <a:ext cx="3124200" cy="923925"/>
            <a:chOff x="2256" y="1411"/>
            <a:chExt cx="1968" cy="58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2256" y="17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688" y="1411"/>
              <a:ext cx="1536" cy="58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Name of the </a:t>
              </a:r>
              <a:r>
                <a:rPr lang="en-US" sz="2400" dirty="0" smtClean="0">
                  <a:latin typeface="Times New Roman" pitchFamily="18" charset="0"/>
                </a:rPr>
                <a:t>type</a:t>
              </a:r>
            </a:p>
            <a:p>
              <a:pPr>
                <a:spcBef>
                  <a:spcPts val="0"/>
                </a:spcBef>
              </a:pPr>
              <a:r>
                <a:rPr lang="en-US" sz="2400" dirty="0" smtClean="0">
                  <a:latin typeface="Times New Roman" pitchFamily="18" charset="0"/>
                </a:rPr>
                <a:t>  </a:t>
              </a:r>
              <a:r>
                <a:rPr lang="en-US" sz="3600" i="1" dirty="0" smtClean="0">
                  <a:latin typeface="Times New Roman" pitchFamily="18" charset="0"/>
                </a:rPr>
                <a:t>tag</a:t>
              </a:r>
              <a:endParaRPr lang="en-US" sz="3600" i="1" dirty="0">
                <a:latin typeface="Times New Roman" pitchFamily="18" charset="0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10200" y="2438400"/>
            <a:ext cx="3581400" cy="101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Note:– name of type is optional if you are just declaring a single </a:t>
            </a:r>
            <a:r>
              <a:rPr lang="en-US" sz="2000" b="1" dirty="0" err="1" smtClean="0">
                <a:latin typeface="Courier New" pitchFamily="49" charset="0"/>
              </a:rPr>
              <a:t>struct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Courier New" pitchFamily="49" charset="0"/>
              </a:rPr>
              <a:t>struct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new </a:t>
            </a:r>
            <a:r>
              <a:rPr lang="en-US" i="1" dirty="0"/>
              <a:t>type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new kind of data type that compiler regards as a </a:t>
            </a:r>
            <a:r>
              <a:rPr lang="en-US" dirty="0" smtClean="0">
                <a:solidFill>
                  <a:schemeClr val="bg1"/>
                </a:solidFill>
              </a:rPr>
              <a:t>unit.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struct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motor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volts;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//voltage of the motor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amps; 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//amperage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phases; 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//# of phases of the motor</a:t>
            </a:r>
            <a:r>
              <a:rPr lang="en-US" sz="2400" b="1" dirty="0">
                <a:latin typeface="Courier New" pitchFamily="49" charset="0"/>
              </a:rPr>
              <a:t/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float rpm; 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//rotational speed of motor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};		</a:t>
            </a:r>
            <a:r>
              <a:rPr lang="en-US" sz="1800" b="1" dirty="0">
                <a:latin typeface="Courier New" pitchFamily="49" charset="0"/>
              </a:rPr>
              <a:t>//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motor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276600" y="3505200"/>
            <a:ext cx="4037013" cy="1066800"/>
            <a:chOff x="2160" y="2064"/>
            <a:chExt cx="2543" cy="672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H="1">
              <a:off x="2352" y="2289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167" y="2064"/>
              <a:ext cx="1536" cy="44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Members of the </a:t>
              </a:r>
              <a:r>
                <a:rPr lang="en-US" sz="2200" b="1" dirty="0" err="1">
                  <a:latin typeface="Courier New" pitchFamily="49" charset="0"/>
                </a:rPr>
                <a:t>struct</a:t>
              </a:r>
              <a:endParaRPr lang="en-US" sz="2200" b="1" dirty="0">
                <a:latin typeface="Courier New" pitchFamily="49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 flipV="1">
              <a:off x="2448" y="2064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2256" y="230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2160" y="2352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</a:t>
            </a:r>
            <a:r>
              <a:rPr lang="en-US" sz="3200" b="1">
                <a:latin typeface="Courier New" pitchFamily="49" charset="0"/>
              </a:rPr>
              <a:t>struct</a:t>
            </a:r>
            <a:r>
              <a:rPr lang="en-US"/>
              <a:t> variables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struct motor p, q, r;</a:t>
            </a:r>
            <a:endParaRPr lang="en-US" sz="2000" b="1">
              <a:latin typeface="Courier New" pitchFamily="49" charset="0"/>
            </a:endParaRPr>
          </a:p>
          <a:p>
            <a:pPr lvl="2"/>
            <a:r>
              <a:rPr lang="en-US"/>
              <a:t>Declares and sets aside storage for three variables – 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q</a:t>
            </a:r>
            <a:r>
              <a:rPr lang="en-US"/>
              <a:t>, and </a:t>
            </a:r>
            <a:r>
              <a:rPr lang="en-US" b="1">
                <a:latin typeface="Courier New" pitchFamily="49" charset="0"/>
              </a:rPr>
              <a:t>r</a:t>
            </a:r>
            <a:r>
              <a:rPr lang="en-US"/>
              <a:t> – each of type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motor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struct motor M[25];</a:t>
            </a:r>
            <a:endParaRPr lang="en-US" sz="2000" b="1">
              <a:latin typeface="Courier New" pitchFamily="49" charset="0"/>
            </a:endParaRPr>
          </a:p>
          <a:p>
            <a:pPr lvl="2"/>
            <a:r>
              <a:rPr lang="en-US"/>
              <a:t>Declares a 25-element array of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motor</a:t>
            </a:r>
            <a:r>
              <a:rPr lang="en-US"/>
              <a:t>; allocates 25 units of storage, each one big enough to hold the data of one </a:t>
            </a:r>
            <a:r>
              <a:rPr lang="en-US" b="1">
                <a:latin typeface="Courier New" pitchFamily="49" charset="0"/>
              </a:rPr>
              <a:t>motor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struct motor *m;</a:t>
            </a:r>
            <a:endParaRPr lang="en-US" sz="2000" b="1">
              <a:latin typeface="Courier New" pitchFamily="49" charset="0"/>
            </a:endParaRPr>
          </a:p>
          <a:p>
            <a:pPr lvl="2"/>
            <a:r>
              <a:rPr lang="en-US"/>
              <a:t>Declares a pointer to an object of type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motor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3352800" y="1524000"/>
            <a:ext cx="2393950" cy="328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ADate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 month;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 day;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 year;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eaLnBrk="0" hangingPunct="0"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ADate</a:t>
            </a:r>
            <a:r>
              <a:rPr lang="en-US" sz="1600" b="1" dirty="0">
                <a:latin typeface="Courier New" pitchFamily="49" charset="0"/>
              </a:rPr>
              <a:t> date;</a:t>
            </a:r>
          </a:p>
          <a:p>
            <a:pPr eaLnBrk="0" hangingPunct="0">
              <a:spcBef>
                <a:spcPct val="20000"/>
              </a:spcBef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date.month</a:t>
            </a:r>
            <a:r>
              <a:rPr lang="en-US" sz="1600" b="1" dirty="0">
                <a:latin typeface="Courier New" pitchFamily="49" charset="0"/>
              </a:rPr>
              <a:t> = 9;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date.day</a:t>
            </a:r>
            <a:r>
              <a:rPr lang="en-US" sz="1600" b="1" dirty="0">
                <a:latin typeface="Courier New" pitchFamily="49" charset="0"/>
              </a:rPr>
              <a:t> = 1;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 err="1">
                <a:latin typeface="Courier New" pitchFamily="49" charset="0"/>
              </a:rPr>
              <a:t>date.year</a:t>
            </a:r>
            <a:r>
              <a:rPr lang="en-US" sz="1600" b="1" dirty="0">
                <a:latin typeface="Courier New" pitchFamily="49" charset="0"/>
              </a:rPr>
              <a:t> = 2005;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34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To display the screen locations stored in the structure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</a:rPr>
              <a:t>Adate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</a:rPr>
              <a:t>printf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("%d, %d, %d", 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date.month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date.day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</a:rPr>
              <a:t>date.year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);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Advantage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239000" cy="4648200"/>
          </a:xfrm>
        </p:spPr>
        <p:txBody>
          <a:bodyPr/>
          <a:lstStyle/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err="1" smtClean="0">
                <a:latin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ADate</a:t>
            </a:r>
            <a:r>
              <a:rPr lang="en-US" sz="1800" b="1" dirty="0" smtClean="0">
                <a:latin typeface="Courier New" pitchFamily="49" charset="0"/>
              </a:rPr>
              <a:t> {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month;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day;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year;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err="1" smtClean="0">
                <a:latin typeface="Courier New" pitchFamily="49" charset="0"/>
              </a:rPr>
              <a:t>struct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ADate</a:t>
            </a:r>
            <a:r>
              <a:rPr lang="en-US" sz="1800" b="1" dirty="0" smtClean="0">
                <a:latin typeface="Courier New" pitchFamily="49" charset="0"/>
              </a:rPr>
              <a:t> date1, date2;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date1.month = 9;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date1.day = 1;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date1.year = 2005;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date2 = date1 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date2.month = date1.month;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date2.day = date1.day;</a:t>
            </a:r>
          </a:p>
          <a:p>
            <a:pPr marL="0" eaLnBrk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</a:rPr>
              <a:t>date2.year = date1.year;</a:t>
            </a:r>
          </a:p>
          <a:p>
            <a:pPr marL="0" eaLnBrk="0" hangingPunct="0">
              <a:spcBef>
                <a:spcPts val="0"/>
              </a:spcBef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329</TotalTime>
  <Words>1641</Words>
  <Application>Microsoft Office PowerPoint</Application>
  <PresentationFormat>On-screen Show (4:3)</PresentationFormat>
  <Paragraphs>504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Template</vt:lpstr>
      <vt:lpstr>Photo Editor Photo</vt:lpstr>
      <vt:lpstr>CSE-105 Lecture - 19 Structures, Unions, Typedefs &amp; Bit Fields Course Instructor : Md.Shamsujjoha</vt:lpstr>
      <vt:lpstr>Structures and Unions</vt:lpstr>
      <vt:lpstr>Definition — Structure</vt:lpstr>
      <vt:lpstr>struct</vt:lpstr>
      <vt:lpstr>struct</vt:lpstr>
      <vt:lpstr>struct</vt:lpstr>
      <vt:lpstr>Declaring struct variables</vt:lpstr>
      <vt:lpstr>Structures</vt:lpstr>
      <vt:lpstr>What are the Advantage ??</vt:lpstr>
      <vt:lpstr>More Examples</vt:lpstr>
      <vt:lpstr>Structure Representation &amp; Size</vt:lpstr>
      <vt:lpstr>Accessing Members of a struct Repeat</vt:lpstr>
      <vt:lpstr>Accessing Members of a struct (continued)</vt:lpstr>
      <vt:lpstr>Accessing Members of a struct (continued)</vt:lpstr>
      <vt:lpstr>Accessing Members of a struct (continued)</vt:lpstr>
      <vt:lpstr>Accessing Members of a struct (continued)</vt:lpstr>
      <vt:lpstr>Previous Example Becomes …</vt:lpstr>
      <vt:lpstr>Operations on struct</vt:lpstr>
      <vt:lpstr>Initialization of a struct</vt:lpstr>
      <vt:lpstr>Why structs AGAIN???</vt:lpstr>
      <vt:lpstr>Nesting Structures</vt:lpstr>
      <vt:lpstr>Nesting Structures</vt:lpstr>
      <vt:lpstr>Array of Structures</vt:lpstr>
      <vt:lpstr>Pointers in Structures</vt:lpstr>
      <vt:lpstr>Pointer to Structures</vt:lpstr>
      <vt:lpstr>Self referencing Structures</vt:lpstr>
      <vt:lpstr>Example</vt:lpstr>
      <vt:lpstr>Self referencing Structures</vt:lpstr>
      <vt:lpstr>Typedef</vt:lpstr>
      <vt:lpstr>typedef (continued)</vt:lpstr>
      <vt:lpstr>Unions</vt:lpstr>
      <vt:lpstr>Example</vt:lpstr>
      <vt:lpstr>Unions</vt:lpstr>
      <vt:lpstr>Bit-fields</vt:lpstr>
      <vt:lpstr>Looking Ahead</vt:lpstr>
      <vt:lpstr>Another note about structs</vt:lpstr>
      <vt:lpstr>Revisit note about structs and pointers </vt:lpstr>
      <vt:lpstr>Questions?</vt:lpstr>
    </vt:vector>
  </TitlesOfParts>
  <Company>Worcester Polytechnic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Structures, Unions, and Typedefs</dc:title>
  <dc:subject>CS-2301, B-Term 2009</dc:subject>
  <dc:creator>Hugh C. Lauer</dc:creator>
  <cp:lastModifiedBy>disha</cp:lastModifiedBy>
  <cp:revision>57</cp:revision>
  <dcterms:created xsi:type="dcterms:W3CDTF">2009-11-19T14:12:42Z</dcterms:created>
  <dcterms:modified xsi:type="dcterms:W3CDTF">2012-12-07T17:20:09Z</dcterms:modified>
</cp:coreProperties>
</file>