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sldIdLst>
    <p:sldId id="256" r:id="rId2"/>
    <p:sldId id="365" r:id="rId3"/>
    <p:sldId id="335" r:id="rId4"/>
    <p:sldId id="336" r:id="rId5"/>
    <p:sldId id="337" r:id="rId6"/>
    <p:sldId id="339" r:id="rId7"/>
    <p:sldId id="340" r:id="rId8"/>
    <p:sldId id="406" r:id="rId9"/>
    <p:sldId id="341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3" r:id="rId20"/>
    <p:sldId id="354" r:id="rId21"/>
    <p:sldId id="355" r:id="rId22"/>
    <p:sldId id="40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7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  <p:sldId id="399" r:id="rId62"/>
    <p:sldId id="400" r:id="rId63"/>
    <p:sldId id="401" r:id="rId64"/>
    <p:sldId id="402" r:id="rId65"/>
    <p:sldId id="403" r:id="rId66"/>
    <p:sldId id="404" r:id="rId67"/>
    <p:sldId id="405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68" d="100"/>
          <a:sy n="68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5DC90BA-34DF-4A9A-88D1-4C760D76495B}" type="datetimeFigureOut">
              <a:rPr lang="en-US"/>
              <a:pPr>
                <a:defRPr/>
              </a:pPr>
              <a:t>9/16/2012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DBE1A2-2D6E-4241-A21C-7F2482AEF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68CA02-0C88-4DC7-B5E3-378AE55262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7A590A-6391-4A03-A974-8983C09809E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E01B32-6A9D-44A8-A3F2-C3CF0841C53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C44EF-F1D0-4B35-BE5C-7D2E29701C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A6C6CA-6E76-40D7-9D57-57A5DD518A2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05C9C-C341-4955-9531-44D4CC47DB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024FE7-8E98-4941-82AC-038923A19DD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3D1BA-30CF-4DE0-9F2F-8A2F847FF8A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447316-C998-476B-A4A8-A6EF9248A59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883358-D5EE-41EE-883A-2EB944A2EB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71706C-E123-4D35-BD37-929215670CA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50B7A3-F556-4D38-BC68-64779B2280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591BB5-B92B-40D0-B87F-F07BDE3E850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D71106-E15A-4B7D-A224-000F0C5D307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7D8CB-7B40-49B1-8ABC-AEC01206A4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CE5AB5-2161-4B8C-8203-B9ABC02918C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0960E-3094-463D-9B45-801C6FF52F9D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DCE602-183A-41DD-9450-AC6CFBACA18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EA1533-1C13-44D0-9CF4-7852374FA21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B4C261-12FA-42ED-8006-5118FBBC5F5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F99747-45BB-4519-B915-B81A2CD3902F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6B638F-5781-4273-BD2A-FEA1456428DE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E656F-AD64-497C-B59C-D5809DAE1F1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81605-BB59-4104-A4B5-A485E5FEF3D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F4769-73D2-4239-ADA4-B18BCFEAECB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EFAF8-9148-4C54-90BF-F2CEC0CFB14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039F4E-186C-4246-A459-5AC0A79F8D7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3AA6ED-9107-4860-8F76-586A7ED811F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614C38-CEAD-43E1-93AF-23989A091A6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E18D49-CDD6-40FE-8199-65EFE23B2EC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47992C-5FFD-447F-A207-D08A51A3D27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CB115-52A9-4E36-A4DD-A44572DCEF7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0D48E9-C9A6-48D7-8DC5-670D7B8B0DB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BA230F-4B72-47AF-BB2E-073285AEEB1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6C237E-A4D5-4F08-8A98-1DD24F8864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21F79-E673-4B6A-8A49-ACE977AFA43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ADFD4-6CD5-46CB-BAB7-DB8669EE0D9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95CE4F-DDE1-410D-A110-82326596C9F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039478-9C4F-45B9-B88E-0B7D0B455FB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B22A8C-FED3-4AA4-BF66-065D06CC89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BC2B72-C8F5-4ADC-930D-439EDB3CA8E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9E5C7E-FCAF-4E3E-A912-06CF3E289A9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FDDCDF-8239-4562-A240-C0D2F353531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C024A8-081D-4829-A8DF-5DCED5BDA63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9BAF6-924B-4910-8077-6D9D7D012C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7546A-0537-43D5-95CB-3B7B4CFA9D4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920175-3BD4-4D12-838B-0BB861E3964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86EE68-22D5-4761-BA93-D81EC9FBAAE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B40EFD-7B00-4891-941B-4F38113DF4F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3BFC5-DF56-4268-B44C-5D0962DA8AD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DBCF26-FB68-4834-B056-3401D8928A6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9CAA4A-4DC0-47CD-9C65-BBA2FAD736B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B0ACB-E337-4607-9C69-7C822834C46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70472-14C7-4BCC-9289-8BB36448C4C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9C9375-DE5A-4174-8147-5D593672956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21A5-8590-479E-B08C-0A4B3AB36E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4C1A18-7AE5-4B8C-8861-C77917CE65B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806FD2-EB77-45A1-BFF2-A3676835E3F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936965-85BD-4715-86A8-2B7F7C6E1F5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12529E-7796-40E3-ADC6-19B64888E22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93DB3E-4F34-41CD-9A33-6AADE888532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1B2297-6C89-425A-A211-BDF1C716F63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D6D467-B102-4D66-B843-B27B635C6374}" type="slidenum">
              <a:rPr lang="en-US" smtClean="0">
                <a:ea typeface="ＭＳ Ｐゴシック" pitchFamily="34" charset="-128"/>
              </a:rPr>
              <a:pPr>
                <a:defRPr/>
              </a:pPr>
              <a:t>66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B347D2-4A52-457A-826C-CEA367F2B95B}" type="slidenum">
              <a:rPr lang="en-US" smtClean="0">
                <a:ea typeface="ＭＳ Ｐゴシック" pitchFamily="34" charset="-128"/>
              </a:rPr>
              <a:pPr>
                <a:defRPr/>
              </a:pPr>
              <a:t>67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F866D8-0676-44B6-BD50-B7A2DD25C69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35337-F334-47EA-9B9B-11DFBD1729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9675D4-4516-4383-A738-12F3C6A3ED9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DAF75D-2560-4993-99B5-C9CDA2A5F225}" type="datetime1">
              <a:rPr lang="en-US"/>
              <a:pPr>
                <a:defRPr/>
              </a:pPr>
              <a:t>9/16/2012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70F6FDB-5653-48F1-87C5-70FF679E6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A56B4-4641-41AE-A387-D09CB2633576}" type="datetime1">
              <a:rPr lang="en-US"/>
              <a:pPr>
                <a:defRPr/>
              </a:pPr>
              <a:t>9/16/2012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6F14A-A05C-4781-AD05-74C841701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D4A4B-3349-4B3F-9A93-AE157AAF8911}" type="datetime1">
              <a:rPr lang="en-US"/>
              <a:pPr>
                <a:defRPr/>
              </a:pPr>
              <a:t>9/16/2012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AB7BB-63FA-4D44-B31B-2D9025298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12BD4-AF6C-4C7F-89CE-1C8A6296FB72}" type="datetime1">
              <a:rPr lang="en-US"/>
              <a:pPr>
                <a:defRPr/>
              </a:pPr>
              <a:t>9/16/2012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F232D-4D0E-4612-9053-CCB830A22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19445-E7B1-462A-8DB3-29537E78EA43}" type="datetime1">
              <a:rPr lang="en-US"/>
              <a:pPr>
                <a:defRPr/>
              </a:pPr>
              <a:t>9/16/2012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9C358-8F78-4335-9A37-2F4DB584C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FC43-6FCE-4E23-8234-9125E002CB19}" type="datetime1">
              <a:rPr lang="en-US"/>
              <a:pPr>
                <a:defRPr/>
              </a:pPr>
              <a:t>9/16/2012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9EDB0D-C520-468C-ABD6-B1ACC567B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393C5E5-8301-4A4C-AD27-3DC7D4D9DF7C}" type="datetime1">
              <a:rPr lang="en-US"/>
              <a:pPr>
                <a:defRPr/>
              </a:pPr>
              <a:t>9/16/2012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6DD72E9-0C35-46E6-9137-DB9D90A46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BD99122-38A0-41CA-966D-D0F6276B75A0}" type="datetime1">
              <a:rPr lang="en-US"/>
              <a:pPr>
                <a:defRPr/>
              </a:pPr>
              <a:t>9/16/2012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F67E3C0-F8E4-4511-AE05-74C0816DA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D5807-8261-4C59-83AC-CC33E9D5778A}" type="datetime1">
              <a:rPr lang="en-US"/>
              <a:pPr>
                <a:defRPr/>
              </a:pPr>
              <a:t>9/16/2012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2AE9F-64E2-4294-857A-E87AD7420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2C060-5B1D-4646-9C3A-A4FAF3378899}" type="datetime1">
              <a:rPr lang="en-US"/>
              <a:pPr>
                <a:defRPr/>
              </a:pPr>
              <a:t>9/16/2012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BB86891-B95D-4BF2-B73B-20488A370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6570C-AAB0-402C-B34F-82396C2AC42D}" type="datetime1">
              <a:rPr lang="en-US"/>
              <a:pPr>
                <a:defRPr/>
              </a:pPr>
              <a:t>9/16/2012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CFC85-18AC-46AD-86DD-DAE6BC72B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CD45FA8-3B00-4AC2-B8AF-EA5EFC1331CB}" type="datetime1">
              <a:rPr lang="en-US"/>
              <a:pPr>
                <a:defRPr/>
              </a:pPr>
              <a:t>9/16/2012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99B8793-D0BE-495D-870D-2691C221C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D820F2-D08D-4C20-97B5-E116BE9AD16B}" type="datetime1">
              <a:rPr lang="en-US"/>
              <a:pPr>
                <a:defRPr/>
              </a:pPr>
              <a:t>9/16/2012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6C56F6-1984-4F03-AB61-7086317A2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jpeg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153400" cy="2971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CSE-105: </a:t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Programming Fundamentals</a:t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Lecture 3: Problem Solving </a:t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/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Course Instructor: Md. Shamsujjoha</a:t>
            </a:r>
            <a:br>
              <a:rPr lang="en-US" sz="2000" dirty="0" smtClean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Printing Strings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C requires that each statement </a:t>
            </a:r>
            <a:r>
              <a:rPr lang="en-US" sz="2800" dirty="0" smtClean="0">
                <a:solidFill>
                  <a:srgbClr val="00B050"/>
                </a:solidFill>
              </a:rPr>
              <a:t>end with a semicolon</a:t>
            </a:r>
            <a:r>
              <a:rPr lang="en-US" sz="2800" dirty="0" smtClean="0"/>
              <a:t>.</a:t>
            </a:r>
          </a:p>
          <a:p>
            <a:pPr marL="1825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lang="en-US" sz="2800" dirty="0" smtClean="0"/>
              <a:t>There’s </a:t>
            </a:r>
            <a:r>
              <a:rPr lang="en-US" sz="2800" dirty="0" smtClean="0">
                <a:solidFill>
                  <a:srgbClr val="FF0000"/>
                </a:solidFill>
              </a:rPr>
              <a:t>one exception</a:t>
            </a:r>
            <a:r>
              <a:rPr lang="en-US" sz="2800" dirty="0" smtClean="0"/>
              <a:t>: the compound statement.</a:t>
            </a:r>
          </a:p>
          <a:p>
            <a:pPr>
              <a:defRPr/>
            </a:pPr>
            <a:r>
              <a:rPr lang="en-US" sz="2800" dirty="0" smtClean="0"/>
              <a:t>Directives are normally one line long, and they don’t end with a semicolon.</a:t>
            </a:r>
          </a:p>
          <a:p>
            <a:pPr>
              <a:defRPr/>
            </a:pPr>
            <a:r>
              <a:rPr lang="en-US" sz="2800" dirty="0" smtClean="0"/>
              <a:t>When the </a:t>
            </a:r>
            <a:r>
              <a:rPr lang="en-US" sz="28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 smtClean="0"/>
              <a:t> function displays a </a:t>
            </a:r>
            <a:r>
              <a:rPr lang="en-US" sz="2800" b="1" i="1" dirty="0" smtClean="0"/>
              <a:t>string literal</a:t>
            </a:r>
            <a:r>
              <a:rPr lang="en-US" sz="2800" dirty="0" smtClean="0"/>
              <a:t>—characters </a:t>
            </a:r>
            <a:r>
              <a:rPr lang="en-US" sz="2800" dirty="0" smtClean="0">
                <a:solidFill>
                  <a:srgbClr val="00B050"/>
                </a:solidFill>
              </a:rPr>
              <a:t>enclosed in double quotation marks</a:t>
            </a:r>
            <a:r>
              <a:rPr lang="en-US" sz="2800" dirty="0" smtClean="0"/>
              <a:t>—it doesn’t show the quotation marks.</a:t>
            </a:r>
          </a:p>
          <a:p>
            <a:pPr>
              <a:defRPr/>
            </a:pPr>
            <a:r>
              <a:rPr lang="en-US" sz="2800" dirty="0" smtClean="0"/>
              <a:t>To make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 smtClean="0"/>
              <a:t> advance one line, include </a:t>
            </a:r>
            <a:r>
              <a:rPr lang="en-US" sz="2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800" dirty="0" smtClean="0"/>
              <a:t> (the </a:t>
            </a:r>
            <a:r>
              <a:rPr lang="en-US" sz="2800" b="1" i="1" dirty="0" smtClean="0"/>
              <a:t>new-line character</a:t>
            </a:r>
            <a:r>
              <a:rPr lang="en-US" sz="2800" dirty="0" smtClean="0"/>
              <a:t>) in the string to be printed.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Printing Strings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800600"/>
          </a:xfrm>
        </p:spPr>
        <p:txBody>
          <a:bodyPr/>
          <a:lstStyle/>
          <a:p>
            <a:r>
              <a:rPr lang="en-US" dirty="0" smtClean="0"/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(“Hello World\n");</a:t>
            </a:r>
          </a:p>
          <a:p>
            <a:pPr>
              <a:buFontTx/>
              <a:buNone/>
            </a:pPr>
            <a:r>
              <a:rPr lang="en-US" dirty="0" smtClean="0"/>
              <a:t>	could be replaced by two calls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(“Hello 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(“World\n");</a:t>
            </a:r>
          </a:p>
          <a:p>
            <a:r>
              <a:rPr lang="en-US" dirty="0" smtClean="0"/>
              <a:t>The new-line character can appear more than once in a string literal: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(“Hello\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nWOrld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Variables and Assignment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Most programs need to a way to store data temporarily during program execution.</a:t>
            </a:r>
          </a:p>
          <a:p>
            <a:r>
              <a:rPr lang="en-US" dirty="0" smtClean="0"/>
              <a:t>These storage locations are called </a:t>
            </a:r>
            <a:r>
              <a:rPr lang="en-US" b="1" i="1" dirty="0" smtClean="0">
                <a:solidFill>
                  <a:srgbClr val="FF0000"/>
                </a:solidFill>
              </a:rPr>
              <a:t>variables</a:t>
            </a:r>
            <a:r>
              <a:rPr lang="en-US" b="1" i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Types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Every variable must have </a:t>
            </a:r>
            <a:r>
              <a:rPr lang="en-US" smtClean="0">
                <a:solidFill>
                  <a:srgbClr val="FF0000"/>
                </a:solidFill>
              </a:rPr>
              <a:t>a </a:t>
            </a:r>
            <a:r>
              <a:rPr lang="en-US" b="1" i="1" smtClean="0">
                <a:solidFill>
                  <a:srgbClr val="FF0000"/>
                </a:solidFill>
              </a:rPr>
              <a:t>type</a:t>
            </a:r>
            <a:r>
              <a:rPr lang="en-US" b="1" i="1" smtClean="0"/>
              <a:t>.</a:t>
            </a:r>
          </a:p>
          <a:p>
            <a:r>
              <a:rPr lang="en-US" smtClean="0"/>
              <a:t>C has a wide variety of types, </a:t>
            </a:r>
            <a:r>
              <a:rPr lang="en-US" smtClean="0">
                <a:solidFill>
                  <a:srgbClr val="00B050"/>
                </a:solidFill>
              </a:rPr>
              <a:t>including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B050"/>
                </a:solidFill>
              </a:rPr>
              <a:t> and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mtClean="0"/>
              <a:t>.</a:t>
            </a:r>
          </a:p>
          <a:p>
            <a:r>
              <a:rPr lang="en-US" smtClean="0"/>
              <a:t>A variable of type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/>
              <a:t> (short for </a:t>
            </a:r>
            <a:r>
              <a:rPr lang="en-US" i="1" smtClean="0"/>
              <a:t>integer</a:t>
            </a:r>
            <a:r>
              <a:rPr lang="en-US" smtClean="0"/>
              <a:t>) can store a whole number such as 0, 1, 392, or –2553.</a:t>
            </a:r>
          </a:p>
          <a:p>
            <a:pPr>
              <a:buFontTx/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Types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A variable of type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mtClean="0"/>
              <a:t> (short for </a:t>
            </a:r>
            <a:r>
              <a:rPr lang="en-US" i="1" smtClean="0"/>
              <a:t>floating-point</a:t>
            </a:r>
            <a:r>
              <a:rPr lang="en-US" smtClean="0"/>
              <a:t>) can store much </a:t>
            </a:r>
            <a:r>
              <a:rPr lang="en-US" smtClean="0">
                <a:solidFill>
                  <a:srgbClr val="FF0000"/>
                </a:solidFill>
              </a:rPr>
              <a:t>larger numbers </a:t>
            </a:r>
            <a:r>
              <a:rPr lang="en-US" smtClean="0"/>
              <a:t>than an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/>
              <a:t> variable.</a:t>
            </a:r>
          </a:p>
          <a:p>
            <a:r>
              <a:rPr lang="en-US" smtClean="0"/>
              <a:t>Also,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mtClean="0"/>
              <a:t> variable can store numbers with digits </a:t>
            </a:r>
            <a:r>
              <a:rPr lang="en-US" smtClean="0">
                <a:solidFill>
                  <a:srgbClr val="FF0000"/>
                </a:solidFill>
              </a:rPr>
              <a:t>after the decimal point</a:t>
            </a:r>
            <a:r>
              <a:rPr lang="en-US" smtClean="0"/>
              <a:t>, like 379.125.</a:t>
            </a:r>
          </a:p>
          <a:p>
            <a:r>
              <a:rPr lang="en-US" smtClean="0">
                <a:solidFill>
                  <a:srgbClr val="00B050"/>
                </a:solidFill>
              </a:rPr>
              <a:t>Drawbacks </a:t>
            </a:r>
            <a:r>
              <a:rPr lang="en-US" smtClean="0"/>
              <a:t>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mtClean="0"/>
              <a:t> variables:</a:t>
            </a:r>
          </a:p>
          <a:p>
            <a:pPr lvl="1"/>
            <a:r>
              <a:rPr lang="en-US" smtClean="0"/>
              <a:t>Slower arithmetic</a:t>
            </a:r>
          </a:p>
          <a:p>
            <a:pPr lvl="1"/>
            <a:r>
              <a:rPr lang="en-US" smtClean="0"/>
              <a:t>Approximate nature of </a:t>
            </a:r>
            <a:r>
              <a:rPr 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800" smtClean="0">
                <a:solidFill>
                  <a:srgbClr val="000000"/>
                </a:solidFill>
              </a:rPr>
              <a:t> </a:t>
            </a:r>
            <a:r>
              <a:rPr lang="en-US" smtClean="0"/>
              <a:t>values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Declarations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Variables must be </a:t>
            </a:r>
            <a:r>
              <a:rPr lang="en-US" b="1" i="1" smtClean="0"/>
              <a:t>declared</a:t>
            </a:r>
            <a:r>
              <a:rPr lang="en-US" smtClean="0"/>
              <a:t> before they are used.</a:t>
            </a:r>
          </a:p>
          <a:p>
            <a:r>
              <a:rPr lang="en-US" smtClean="0"/>
              <a:t>Variables can be declared one at a time: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mtClean="0"/>
              <a:t>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int height;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float profit;</a:t>
            </a:r>
          </a:p>
          <a:p>
            <a:r>
              <a:rPr lang="en-US" smtClean="0"/>
              <a:t>Alternatively, several can be declared at the same time: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int height, length, width, volume;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float profit, loss;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Declarations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When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mtClean="0"/>
              <a:t> contains declarations, these must precede statements: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solidFill>
                  <a:srgbClr val="00B050"/>
                </a:solidFill>
              </a:rPr>
              <a:t>	</a:t>
            </a:r>
            <a:r>
              <a:rPr 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solidFill>
                  <a:srgbClr val="00B050"/>
                </a:solidFill>
              </a:rPr>
              <a:t>	</a:t>
            </a:r>
            <a:r>
              <a:rPr lang="en-US" sz="2400" i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i="1" smtClean="0">
                <a:solidFill>
                  <a:srgbClr val="00B050"/>
                </a:solidFill>
              </a:rPr>
              <a:t>declarations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solidFill>
                  <a:srgbClr val="00B050"/>
                </a:solidFill>
              </a:rPr>
              <a:t>	</a:t>
            </a:r>
            <a:r>
              <a:rPr lang="en-US" sz="2400" i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i="1" smtClean="0">
                <a:solidFill>
                  <a:srgbClr val="00B050"/>
                </a:solidFill>
              </a:rPr>
              <a:t>statements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solidFill>
                  <a:srgbClr val="00B050"/>
                </a:solidFill>
              </a:rPr>
              <a:t>	</a:t>
            </a:r>
            <a:r>
              <a:rPr 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smtClean="0">
              <a:solidFill>
                <a:srgbClr val="00B050"/>
              </a:solidFill>
            </a:endParaRP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Assignment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A variable can be given a value by means of </a:t>
            </a:r>
            <a:r>
              <a:rPr lang="en-US" b="1" i="1" dirty="0" smtClean="0"/>
              <a:t>assignment: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height = 8;</a:t>
            </a:r>
          </a:p>
          <a:p>
            <a:pPr>
              <a:buFontTx/>
              <a:buNone/>
            </a:pPr>
            <a:r>
              <a:rPr lang="en-US" dirty="0" smtClean="0"/>
              <a:t>	The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dirty="0" smtClean="0"/>
              <a:t> is said to be a </a:t>
            </a:r>
            <a:r>
              <a:rPr lang="en-US" b="1" i="1" dirty="0" smtClean="0"/>
              <a:t>constant.</a:t>
            </a:r>
          </a:p>
          <a:p>
            <a:r>
              <a:rPr lang="en-US" dirty="0" smtClean="0"/>
              <a:t>Before a variable </a:t>
            </a:r>
            <a:r>
              <a:rPr lang="en-US" dirty="0" smtClean="0"/>
              <a:t>is assigned </a:t>
            </a:r>
            <a:r>
              <a:rPr lang="en-US" dirty="0" smtClean="0"/>
              <a:t>a </a:t>
            </a:r>
            <a:r>
              <a:rPr lang="en-US" dirty="0" smtClean="0"/>
              <a:t>value—or is used </a:t>
            </a:r>
            <a:r>
              <a:rPr lang="en-US" dirty="0" smtClean="0"/>
              <a:t>in any other way—it must first be declared.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Assignment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12775" y="1295400"/>
            <a:ext cx="8153400" cy="4800600"/>
          </a:xfrm>
        </p:spPr>
        <p:txBody>
          <a:bodyPr/>
          <a:lstStyle/>
          <a:p>
            <a:r>
              <a:rPr lang="en-US" smtClean="0"/>
              <a:t>A constant assigned to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mtClean="0"/>
              <a:t> variable usually contains a decimal point: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profit = 2150.48;</a:t>
            </a:r>
          </a:p>
          <a:p>
            <a:r>
              <a:rPr lang="en-US" smtClean="0"/>
              <a:t>It’s best to append the letter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mtClean="0"/>
              <a:t> to a floating-point constant if it is assigned to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mtClean="0"/>
              <a:t>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profit = 2150.48</a:t>
            </a:r>
            <a:r>
              <a:rPr lang="en-US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smtClean="0"/>
              <a:t>An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smtClean="0"/>
              <a:t> variable is normally assigned a value of type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smtClean="0"/>
              <a:t>, and a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smtClean="0"/>
              <a:t> variable is normally assigned a value of type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smtClean="0"/>
              <a:t>.</a:t>
            </a:r>
          </a:p>
          <a:p>
            <a:r>
              <a:rPr lang="en-US" sz="2400" smtClean="0"/>
              <a:t>Mixing types (such as assigning an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smtClean="0"/>
              <a:t> value to a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smtClean="0"/>
              <a:t> variable or assigning a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smtClean="0"/>
              <a:t> value to an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smtClean="0"/>
              <a:t> variable) is possible </a:t>
            </a:r>
            <a:r>
              <a:rPr lang="en-US" sz="2400" smtClean="0">
                <a:solidFill>
                  <a:srgbClr val="FF0000"/>
                </a:solidFill>
              </a:rPr>
              <a:t>but not always safe</a:t>
            </a:r>
            <a:r>
              <a:rPr lang="en-US" sz="2400" smtClean="0"/>
              <a:t>.</a:t>
            </a:r>
          </a:p>
          <a:p>
            <a:endParaRPr lang="en-US" sz="2400" smtClean="0"/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Assignment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Once a variable has been assigned a value, it can be used to help compute the value of another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height = 8;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length = 12;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width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volume = height * length * width;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  /* volume is now 960 */</a:t>
            </a:r>
          </a:p>
          <a:p>
            <a:r>
              <a:rPr lang="en-US" smtClean="0"/>
              <a:t>The right side of an assignment can be a formula (or </a:t>
            </a:r>
            <a:r>
              <a:rPr lang="en-US" b="1" i="1" smtClean="0"/>
              <a:t>expression,</a:t>
            </a:r>
            <a:r>
              <a:rPr lang="en-US" smtClean="0"/>
              <a:t> in C terminology) involving constants, variables, and operators.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Problem Solving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In this lecture we will learn about:</a:t>
            </a:r>
          </a:p>
          <a:p>
            <a:pPr lvl="1" eaLnBrk="1" hangingPunct="1"/>
            <a:r>
              <a:rPr lang="en-US" smtClean="0"/>
              <a:t>Introduction to Problem Solving</a:t>
            </a:r>
          </a:p>
          <a:p>
            <a:pPr lvl="1" eaLnBrk="1" hangingPunct="1"/>
            <a:r>
              <a:rPr lang="en-US" smtClean="0"/>
              <a:t>Software development method (SDM)</a:t>
            </a:r>
          </a:p>
          <a:p>
            <a:pPr lvl="2" eaLnBrk="1" hangingPunct="1"/>
            <a:r>
              <a:rPr lang="en-US" smtClean="0"/>
              <a:t>Specification of needs</a:t>
            </a:r>
          </a:p>
          <a:p>
            <a:pPr lvl="2" eaLnBrk="1" hangingPunct="1"/>
            <a:r>
              <a:rPr lang="en-US" smtClean="0"/>
              <a:t>Problem analysis</a:t>
            </a:r>
          </a:p>
          <a:p>
            <a:pPr lvl="2" eaLnBrk="1" hangingPunct="1"/>
            <a:r>
              <a:rPr lang="en-US" smtClean="0"/>
              <a:t>Design and algorithmic representation</a:t>
            </a:r>
          </a:p>
          <a:p>
            <a:pPr lvl="2" eaLnBrk="1" hangingPunct="1"/>
            <a:r>
              <a:rPr lang="en-US" smtClean="0"/>
              <a:t>Implementation</a:t>
            </a:r>
          </a:p>
          <a:p>
            <a:pPr lvl="2" eaLnBrk="1" hangingPunct="1"/>
            <a:r>
              <a:rPr lang="en-US" smtClean="0"/>
              <a:t>Testing and verification</a:t>
            </a:r>
          </a:p>
          <a:p>
            <a:pPr lvl="2" eaLnBrk="1" hangingPunct="1"/>
            <a:r>
              <a:rPr lang="en-US" smtClean="0"/>
              <a:t>Documentation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Printing the Value of a Variable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/>
              <a:t> can be used to display the current value of a variable.</a:t>
            </a:r>
          </a:p>
          <a:p>
            <a:r>
              <a:rPr lang="en-US" dirty="0" smtClean="0"/>
              <a:t>To write the message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Height: </a:t>
            </a:r>
            <a:r>
              <a:rPr lang="en-US" sz="2400" i="1" dirty="0" smtClean="0">
                <a:cs typeface="Courier New" pitchFamily="49" charset="0"/>
              </a:rPr>
              <a:t>h</a:t>
            </a:r>
          </a:p>
          <a:p>
            <a:pPr>
              <a:buFontTx/>
              <a:buNone/>
            </a:pPr>
            <a:r>
              <a:rPr lang="en-US" dirty="0" smtClean="0"/>
              <a:t>	where </a:t>
            </a:r>
            <a:r>
              <a:rPr lang="en-US" i="1" dirty="0" smtClean="0"/>
              <a:t>h</a:t>
            </a:r>
            <a:r>
              <a:rPr lang="en-US" dirty="0" smtClean="0"/>
              <a:t> is the current value of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dirty="0" smtClean="0"/>
              <a:t> variable, we’d use the following call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("Height: %d\n", height);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placeholder indicating where the </a:t>
            </a:r>
            <a:r>
              <a:rPr lang="en-US" dirty="0" smtClean="0">
                <a:solidFill>
                  <a:srgbClr val="FF0000"/>
                </a:solidFill>
              </a:rPr>
              <a:t>value of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dirty="0" smtClean="0"/>
              <a:t> is to be filled in.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Printing the Value of a Variable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smtClean="0"/>
              <a:t> works only for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smtClean="0"/>
              <a:t> variables; to print a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smtClean="0"/>
              <a:t> variable, use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400" smtClean="0"/>
              <a:t> instead.</a:t>
            </a:r>
          </a:p>
          <a:p>
            <a:r>
              <a:rPr lang="en-US" sz="2400" smtClean="0"/>
              <a:t>By default,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400" smtClean="0"/>
              <a:t> displays a number with six digits after the decimal point.</a:t>
            </a:r>
          </a:p>
          <a:p>
            <a:r>
              <a:rPr lang="en-US" sz="2400" smtClean="0"/>
              <a:t>To force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400" smtClean="0"/>
              <a:t> to display </a:t>
            </a:r>
            <a:r>
              <a:rPr lang="en-US" sz="2400" i="1" smtClean="0"/>
              <a:t>p</a:t>
            </a:r>
            <a:r>
              <a:rPr lang="en-US" sz="2400" smtClean="0"/>
              <a:t> digits after the decimal point, put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i="1" smtClean="0"/>
              <a:t>p</a:t>
            </a:r>
            <a:r>
              <a:rPr lang="en-US" sz="2400" smtClean="0"/>
              <a:t> between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smtClean="0"/>
              <a:t> and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smtClean="0"/>
              <a:t>.</a:t>
            </a:r>
          </a:p>
          <a:p>
            <a:r>
              <a:rPr lang="en-US" sz="2400" smtClean="0"/>
              <a:t>To print the line 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Profit: $2150.48</a:t>
            </a:r>
          </a:p>
          <a:p>
            <a:pPr>
              <a:buFontTx/>
              <a:buNone/>
            </a:pPr>
            <a:r>
              <a:rPr lang="en-US" sz="2400" smtClean="0"/>
              <a:t>	use the following call of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smtClean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printf("Profit: $%.2f\n", profit);</a:t>
            </a:r>
          </a:p>
          <a:p>
            <a:r>
              <a:rPr lang="en-US" sz="2400" smtClean="0"/>
              <a:t>There’s no limit to the number of variables that can be printed by a single call of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smtClean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printf("Height: %d  Length: %d\n",</a:t>
            </a:r>
            <a:r>
              <a:rPr lang="en-US" sz="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height,</a:t>
            </a:r>
            <a:r>
              <a:rPr lang="en-US" sz="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length);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The Code 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0"/>
            <a:ext cx="81200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715000"/>
            <a:ext cx="7324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r>
              <a:rPr lang="en-US" sz="3200" smtClean="0"/>
              <a:t>Problem Solving Methodology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28600" y="1776413"/>
            <a:ext cx="8324850" cy="3754437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Tx/>
              <a:buChar char=" "/>
              <a:defRPr/>
            </a:pPr>
            <a:r>
              <a:rPr lang="en-US" sz="2800" dirty="0">
                <a:latin typeface="+mn-lt"/>
              </a:rPr>
              <a:t>1.  State the problem clearly</a:t>
            </a:r>
          </a:p>
          <a:p>
            <a:pPr>
              <a:spcBef>
                <a:spcPct val="50000"/>
              </a:spcBef>
              <a:buFontTx/>
              <a:buChar char=" "/>
              <a:defRPr/>
            </a:pPr>
            <a:r>
              <a:rPr lang="en-US" sz="2800" dirty="0">
                <a:latin typeface="+mn-lt"/>
              </a:rPr>
              <a:t>2. Describe the input/output information</a:t>
            </a:r>
          </a:p>
          <a:p>
            <a:pPr>
              <a:spcBef>
                <a:spcPct val="50000"/>
              </a:spcBef>
              <a:buFontTx/>
              <a:buChar char=" "/>
              <a:defRPr/>
            </a:pPr>
            <a:r>
              <a:rPr lang="en-US" sz="2800" dirty="0">
                <a:latin typeface="+mn-lt"/>
              </a:rPr>
              <a:t>3.  Work the problem by hand, give example</a:t>
            </a:r>
          </a:p>
          <a:p>
            <a:pPr>
              <a:spcBef>
                <a:spcPct val="50000"/>
              </a:spcBef>
              <a:buFontTx/>
              <a:buChar char=" "/>
              <a:defRPr/>
            </a:pPr>
            <a:r>
              <a:rPr lang="en-US" sz="2800" dirty="0">
                <a:latin typeface="+mn-lt"/>
              </a:rPr>
              <a:t>4.  Develop a solution (Algorithm Development) </a:t>
            </a:r>
          </a:p>
          <a:p>
            <a:pPr lvl="1">
              <a:spcBef>
                <a:spcPct val="50000"/>
              </a:spcBef>
              <a:buFontTx/>
              <a:buChar char=" "/>
              <a:defRPr/>
            </a:pPr>
            <a:r>
              <a:rPr lang="en-US" sz="2800" dirty="0">
                <a:latin typeface="+mn-lt"/>
              </a:rPr>
              <a:t>and Convert it to a program (C program)</a:t>
            </a:r>
          </a:p>
          <a:p>
            <a:pPr>
              <a:spcBef>
                <a:spcPct val="50000"/>
              </a:spcBef>
              <a:buFontTx/>
              <a:buChar char=" "/>
              <a:defRPr/>
            </a:pPr>
            <a:r>
              <a:rPr lang="en-US" sz="2800" dirty="0">
                <a:latin typeface="+mn-lt"/>
              </a:rPr>
              <a:t>5.  Test the solution with a variety of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84BF663-AAA0-4DBA-8E2F-847AB5F6711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Example 1	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 smtClean="0"/>
              <a:t>1. Problem statement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Compute the straight line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distance between two points in a plane</a:t>
            </a:r>
          </a:p>
          <a:p>
            <a:pPr>
              <a:buFont typeface="Wingdings" pitchFamily="2" charset="2"/>
              <a:buNone/>
            </a:pPr>
            <a:r>
              <a:rPr lang="en-US" b="1" u="sng" smtClean="0"/>
              <a:t>2. Input/output description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3733800" y="4419600"/>
            <a:ext cx="1143000" cy="838200"/>
          </a:xfrm>
          <a:prstGeom prst="rect">
            <a:avLst/>
          </a:prstGeom>
          <a:solidFill>
            <a:srgbClr val="6699FF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3200400" y="46482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3200400" y="50292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1371600" y="4433888"/>
            <a:ext cx="2209800" cy="366712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Point 1 (x1, y1)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1371600" y="4876800"/>
            <a:ext cx="2209800" cy="366713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Point 2 (x2, y2)</a:t>
            </a: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>
            <a:off x="4876800" y="48006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5410200" y="4648200"/>
            <a:ext cx="3505200" cy="64135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 between two points (distance)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867400" y="1066800"/>
            <a:ext cx="3048000" cy="1905000"/>
            <a:chOff x="3696" y="672"/>
            <a:chExt cx="1920" cy="1200"/>
          </a:xfrm>
        </p:grpSpPr>
        <p:sp>
          <p:nvSpPr>
            <p:cNvPr id="39950" name="Rectangle 11"/>
            <p:cNvSpPr>
              <a:spLocks noChangeArrowheads="1"/>
            </p:cNvSpPr>
            <p:nvPr/>
          </p:nvSpPr>
          <p:spPr bwMode="auto">
            <a:xfrm>
              <a:off x="3696" y="672"/>
              <a:ext cx="1920" cy="120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12"/>
            <p:cNvSpPr txBox="1">
              <a:spLocks noChangeArrowheads="1"/>
            </p:cNvSpPr>
            <p:nvPr/>
          </p:nvSpPr>
          <p:spPr bwMode="auto">
            <a:xfrm>
              <a:off x="3888" y="912"/>
              <a:ext cx="624" cy="231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(x1,y1)</a:t>
              </a:r>
            </a:p>
          </p:txBody>
        </p:sp>
        <p:sp>
          <p:nvSpPr>
            <p:cNvPr id="39952" name="Text Box 13"/>
            <p:cNvSpPr txBox="1">
              <a:spLocks noChangeArrowheads="1"/>
            </p:cNvSpPr>
            <p:nvPr/>
          </p:nvSpPr>
          <p:spPr bwMode="auto">
            <a:xfrm>
              <a:off x="4896" y="1440"/>
              <a:ext cx="624" cy="231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(x2, y2)</a:t>
              </a:r>
            </a:p>
          </p:txBody>
        </p:sp>
        <p:sp>
          <p:nvSpPr>
            <p:cNvPr id="39953" name="Oval 14"/>
            <p:cNvSpPr>
              <a:spLocks noChangeArrowheads="1"/>
            </p:cNvSpPr>
            <p:nvPr/>
          </p:nvSpPr>
          <p:spPr bwMode="auto">
            <a:xfrm>
              <a:off x="4128" y="11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15"/>
            <p:cNvSpPr>
              <a:spLocks noChangeArrowheads="1"/>
            </p:cNvSpPr>
            <p:nvPr/>
          </p:nvSpPr>
          <p:spPr bwMode="auto">
            <a:xfrm>
              <a:off x="513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629400" y="1905000"/>
            <a:ext cx="1600200" cy="381000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1BE0A-1604-4EDA-B164-1BAF939B2A4E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17713"/>
            <a:ext cx="45354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 smtClean="0"/>
              <a:t>3. Hand example</a:t>
            </a:r>
          </a:p>
          <a:p>
            <a:pPr>
              <a:buFont typeface="Wingdings" pitchFamily="2" charset="2"/>
              <a:buNone/>
            </a:pPr>
            <a:endParaRPr lang="en-US" sz="120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280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2800" smtClean="0">
              <a:latin typeface="Courier New" pitchFamily="49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6199188" y="2881313"/>
          <a:ext cx="1701800" cy="254000"/>
        </p:xfrm>
        <a:graphic>
          <a:graphicData uri="http://schemas.openxmlformats.org/presentationml/2006/ole">
            <p:oleObj spid="_x0000_s1026" name="Equation" r:id="rId4" imgW="1701720" imgH="253800" progId="Equation.3">
              <p:embed/>
            </p:oleObj>
          </a:graphicData>
        </a:graphic>
      </p:graphicFrame>
      <p:pic>
        <p:nvPicPr>
          <p:cNvPr id="1032" name="Picture 4" descr="Figure01_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1981200"/>
            <a:ext cx="4124325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3255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762000" y="4645025"/>
          <a:ext cx="2971800" cy="612775"/>
        </p:xfrm>
        <a:graphic>
          <a:graphicData uri="http://schemas.openxmlformats.org/presentationml/2006/ole">
            <p:oleObj spid="_x0000_s1027" name="Equation" r:id="rId6" imgW="1231560" imgH="253800" progId="Equation.3">
              <p:embed/>
            </p:oleObj>
          </a:graphicData>
        </a:graphic>
      </p:graphicFrame>
      <p:graphicFrame>
        <p:nvGraphicFramePr>
          <p:cNvPr id="53257" name="Object 4"/>
          <p:cNvGraphicFramePr>
            <a:graphicFrameLocks noChangeAspect="1"/>
          </p:cNvGraphicFramePr>
          <p:nvPr/>
        </p:nvGraphicFramePr>
        <p:xfrm>
          <a:off x="685800" y="3962400"/>
          <a:ext cx="3919538" cy="585788"/>
        </p:xfrm>
        <a:graphic>
          <a:graphicData uri="http://schemas.openxmlformats.org/presentationml/2006/ole">
            <p:oleObj spid="_x0000_s1028" name="Equation" r:id="rId7" imgW="1701720" imgH="253800" progId="Equation.3">
              <p:embed/>
            </p:oleObj>
          </a:graphicData>
        </a:graphic>
      </p:graphicFrame>
      <p:graphicFrame>
        <p:nvGraphicFramePr>
          <p:cNvPr id="53258" name="Object 5"/>
          <p:cNvGraphicFramePr>
            <a:graphicFrameLocks noChangeAspect="1"/>
          </p:cNvGraphicFramePr>
          <p:nvPr/>
        </p:nvGraphicFramePr>
        <p:xfrm>
          <a:off x="487363" y="5392738"/>
          <a:ext cx="3644900" cy="550862"/>
        </p:xfrm>
        <a:graphic>
          <a:graphicData uri="http://schemas.openxmlformats.org/presentationml/2006/ole">
            <p:oleObj spid="_x0000_s1029" name="Equation" r:id="rId8" imgW="1511280" imgH="228600" progId="Equation.3">
              <p:embed/>
            </p:oleObj>
          </a:graphicData>
        </a:graphic>
      </p:graphicFrame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609600" y="2895600"/>
            <a:ext cx="3505200" cy="94615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 side1 = 4 - 1 = 3</a:t>
            </a:r>
          </a:p>
          <a:p>
            <a:r>
              <a:rPr lang="en-US" sz="2800">
                <a:latin typeface="Times New Roman" pitchFamily="18" charset="0"/>
              </a:rPr>
              <a:t> side2 = 7 - 5 = 2</a:t>
            </a:r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Example 1 (Cont …)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735BBDE-9455-4501-99AA-7C7D60BBBAC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b="1" u="sng" smtClean="0"/>
              <a:t>4. Algorithm development and coding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a. </a:t>
            </a:r>
            <a:r>
              <a:rPr lang="en-US" sz="2400" smtClean="0"/>
              <a:t>Generalize the hand solution and list/outline the necessary operations step-by-step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400" smtClean="0"/>
              <a:t>Give specific values for point1 (x1, y1) and point2 (x2, y2)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400" smtClean="0"/>
              <a:t>Compute side1=x2-x1 and side2=y2-y1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400" smtClean="0"/>
              <a:t>Compute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400" smtClean="0"/>
              <a:t>Print distance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b</a:t>
            </a:r>
            <a:r>
              <a:rPr lang="en-US" sz="2400" smtClean="0"/>
              <a:t>. Convert the above outlined solution to a program using any language you want (see next slide for C imp.)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167063" y="4367213"/>
          <a:ext cx="3919537" cy="585787"/>
        </p:xfrm>
        <a:graphic>
          <a:graphicData uri="http://schemas.openxmlformats.org/presentationml/2006/ole">
            <p:oleObj spid="_x0000_s2050" name="Equation" r:id="rId4" imgW="1701720" imgH="253800" progId="Equation.3">
              <p:embed/>
            </p:oleObj>
          </a:graphicData>
        </a:graphic>
      </p:graphicFrame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Example 1 (Cont …)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7611F66-AC47-4F72-B698-4168E039CCD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Example 1 (Cont …)	</a:t>
            </a:r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" y="53340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667375"/>
            <a:ext cx="8458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100" y="1295400"/>
            <a:ext cx="74041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5475" y="6172200"/>
            <a:ext cx="63849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C491FC-8EFA-447A-A047-7018316C8A2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 dirty="0" smtClean="0"/>
              <a:t>5. Testing</a:t>
            </a:r>
          </a:p>
          <a:p>
            <a:r>
              <a:rPr lang="en-US" dirty="0" smtClean="0"/>
              <a:t>After compiling your program, run it and see if it gives the correct result.</a:t>
            </a:r>
          </a:p>
          <a:p>
            <a:r>
              <a:rPr lang="en-US" dirty="0" smtClean="0"/>
              <a:t>Your program should print out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	The distance </a:t>
            </a:r>
            <a:r>
              <a:rPr lang="en-US" sz="2000" dirty="0" smtClean="0">
                <a:latin typeface="Courier New" pitchFamily="49" charset="0"/>
              </a:rPr>
              <a:t>is </a:t>
            </a:r>
            <a:r>
              <a:rPr lang="en-US" sz="2000" dirty="0" smtClean="0">
                <a:latin typeface="Courier New" pitchFamily="49" charset="0"/>
              </a:rPr>
              <a:t>3.6055</a:t>
            </a:r>
          </a:p>
          <a:p>
            <a:r>
              <a:rPr lang="en-US" dirty="0" smtClean="0"/>
              <a:t>If not, what will you do?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Example 1 (Cont …)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150F19E-4007-4A56-A634-57E6A1669819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3011" name="Rectangle 9"/>
          <p:cNvSpPr>
            <a:spLocks noChangeArrowheads="1"/>
          </p:cNvSpPr>
          <p:nvPr/>
        </p:nvSpPr>
        <p:spPr bwMode="auto">
          <a:xfrm>
            <a:off x="609600" y="1600200"/>
            <a:ext cx="7683500" cy="33972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How will you find the distance between two other points (2,5) and (10,8)?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Example 1 (Cont …)	</a:t>
            </a:r>
          </a:p>
        </p:txBody>
      </p:sp>
      <p:pic>
        <p:nvPicPr>
          <p:cNvPr id="4301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" y="2057400"/>
            <a:ext cx="74041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248150" y="3319463"/>
            <a:ext cx="4191000" cy="376237"/>
            <a:chOff x="2832" y="2355"/>
            <a:chExt cx="2640" cy="237"/>
          </a:xfrm>
        </p:grpSpPr>
        <p:sp>
          <p:nvSpPr>
            <p:cNvPr id="43016" name="Text Box 7"/>
            <p:cNvSpPr txBox="1">
              <a:spLocks noChangeArrowheads="1"/>
            </p:cNvSpPr>
            <p:nvPr/>
          </p:nvSpPr>
          <p:spPr bwMode="auto">
            <a:xfrm>
              <a:off x="3456" y="2355"/>
              <a:ext cx="2016" cy="237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x1=2, y1=5, x2=10, y2=8,</a:t>
              </a:r>
            </a:p>
          </p:txBody>
        </p:sp>
        <p:sp>
          <p:nvSpPr>
            <p:cNvPr id="43017" name="Line 8"/>
            <p:cNvSpPr>
              <a:spLocks noChangeShapeType="1"/>
            </p:cNvSpPr>
            <p:nvPr/>
          </p:nvSpPr>
          <p:spPr bwMode="auto">
            <a:xfrm flipH="1" flipV="1">
              <a:off x="2832" y="2474"/>
              <a:ext cx="62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90550" y="3238500"/>
            <a:ext cx="35814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The General Form of a Simple Program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Simple C programs have the form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smtClean="0"/>
              <a:t>	</a:t>
            </a:r>
            <a:r>
              <a:rPr lang="en-US" sz="2400" i="1" smtClean="0">
                <a:solidFill>
                  <a:srgbClr val="002060"/>
                </a:solidFill>
              </a:rPr>
              <a:t>directives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i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sz="2400" i="1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002060"/>
                </a:solidFill>
              </a:rPr>
              <a:t>	</a:t>
            </a:r>
            <a:r>
              <a:rPr lang="en-US" sz="24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solidFill>
                  <a:srgbClr val="002060"/>
                </a:solidFill>
              </a:rPr>
              <a:t>	</a:t>
            </a:r>
            <a:r>
              <a:rPr lang="en-US" sz="24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solidFill>
                  <a:srgbClr val="002060"/>
                </a:solidFill>
              </a:rPr>
              <a:t>	</a:t>
            </a:r>
            <a:r>
              <a:rPr lang="en-US" sz="2400" i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i="1" smtClean="0">
                <a:solidFill>
                  <a:srgbClr val="002060"/>
                </a:solidFill>
              </a:rPr>
              <a:t>statements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solidFill>
                  <a:srgbClr val="002060"/>
                </a:solidFill>
              </a:rPr>
              <a:t>	</a:t>
            </a:r>
            <a:r>
              <a:rPr lang="en-US" sz="24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smtClean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None/>
            </a:pPr>
            <a:endParaRPr lang="en-US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AB46EA1-B7A2-418D-95A0-9296A29F860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More Problem Solving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3000" smtClean="0"/>
              <a:t>Problem solving is the process of transforming the description of a problem into a</a:t>
            </a:r>
            <a:r>
              <a:rPr lang="en-US" sz="3000" b="1" smtClean="0"/>
              <a:t> </a:t>
            </a:r>
            <a:r>
              <a:rPr lang="en-US" sz="3000" smtClean="0"/>
              <a:t>solution by using our knowledge of the problem domain and by relying on our ability to select and use appropriate problem-solving strategies, techniques and tools.</a:t>
            </a:r>
          </a:p>
          <a:p>
            <a:pPr eaLnBrk="1" hangingPunct="1"/>
            <a:r>
              <a:rPr lang="en-US" sz="3000" smtClean="0"/>
              <a:t>Computers can be used to help us </a:t>
            </a:r>
            <a:r>
              <a:rPr lang="en-US" sz="3000" b="1" smtClean="0"/>
              <a:t>solving problems</a:t>
            </a:r>
          </a:p>
          <a:p>
            <a:pPr eaLnBrk="1" hangingPunct="1">
              <a:buFont typeface="Wingdings" pitchFamily="2" charset="2"/>
              <a:buNone/>
            </a:pP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Software Development Method (SDM)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3000" smtClean="0"/>
              <a:t>Specification of needs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3000" smtClean="0"/>
              <a:t>Problem analysis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3000" smtClean="0"/>
              <a:t>Design and algorithmic representation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3000" smtClean="0"/>
              <a:t>Implementation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3000" smtClean="0"/>
              <a:t>Testing and verification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3000" smtClean="0"/>
              <a:t>Documentation</a:t>
            </a:r>
          </a:p>
          <a:p>
            <a:pPr marL="533400" indent="-533400" eaLnBrk="1" hangingPunct="1">
              <a:buFont typeface="Wingdings" pitchFamily="2" charset="2"/>
              <a:buNone/>
            </a:pP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Specification of Needs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To understand exactly:</a:t>
            </a:r>
          </a:p>
          <a:p>
            <a:pPr lvl="1" eaLnBrk="1" hangingPunct="1"/>
            <a:r>
              <a:rPr lang="en-US" sz="2800" dirty="0" smtClean="0"/>
              <a:t>what the problem is</a:t>
            </a:r>
          </a:p>
          <a:p>
            <a:pPr lvl="1" eaLnBrk="1" hangingPunct="1"/>
            <a:r>
              <a:rPr lang="en-US" sz="2800" dirty="0" smtClean="0"/>
              <a:t>what is needed </a:t>
            </a:r>
            <a:r>
              <a:rPr lang="en-US" sz="2800" dirty="0" smtClean="0"/>
              <a:t>to be solve</a:t>
            </a:r>
            <a:endParaRPr lang="en-US" sz="2800" dirty="0" smtClean="0"/>
          </a:p>
          <a:p>
            <a:pPr lvl="1" eaLnBrk="1" hangingPunct="1"/>
            <a:r>
              <a:rPr lang="en-US" sz="2800" dirty="0" smtClean="0"/>
              <a:t>what the solution should provide </a:t>
            </a:r>
          </a:p>
          <a:p>
            <a:pPr lvl="1" eaLnBrk="1" hangingPunct="1"/>
            <a:r>
              <a:rPr lang="en-US" sz="2800" dirty="0" smtClean="0"/>
              <a:t>if there are constraints and special conditions.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Problem Analysis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In the analysis phase, we should identify the following:</a:t>
            </a:r>
          </a:p>
          <a:p>
            <a:pPr lvl="1" eaLnBrk="1" hangingPunct="1"/>
            <a:r>
              <a:rPr lang="en-US" smtClean="0"/>
              <a:t>Inputs to the problem, their form and the input media to be used</a:t>
            </a:r>
          </a:p>
          <a:p>
            <a:pPr lvl="1" eaLnBrk="1" hangingPunct="1"/>
            <a:r>
              <a:rPr lang="en-US" smtClean="0"/>
              <a:t>Outputs expected from the problem, their form and the output media to be used</a:t>
            </a:r>
          </a:p>
          <a:p>
            <a:pPr lvl="1" eaLnBrk="1" hangingPunct="1"/>
            <a:r>
              <a:rPr lang="en-US" smtClean="0"/>
              <a:t>Special constraints or conditions (if any)</a:t>
            </a:r>
          </a:p>
          <a:p>
            <a:pPr lvl="1" eaLnBrk="1" hangingPunct="1"/>
            <a:r>
              <a:rPr lang="en-US" smtClean="0"/>
              <a:t>Formulas or equations to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2800" smtClean="0"/>
              <a:t>Design and Algorithmic Representation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An algorithm is a sequence of a finite number of steps arranged in a specific logical order which, when executed, produces the solution for a problem.</a:t>
            </a:r>
          </a:p>
          <a:p>
            <a:pPr eaLnBrk="1" hangingPunct="1"/>
            <a:r>
              <a:rPr lang="en-US" dirty="0" smtClean="0"/>
              <a:t>An algorithm must satisfy these requirements: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It may have </a:t>
            </a:r>
            <a:r>
              <a:rPr lang="en-US" b="1" dirty="0" smtClean="0"/>
              <a:t>input(s</a:t>
            </a:r>
            <a:r>
              <a:rPr lang="en-US" b="1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It must have an </a:t>
            </a:r>
            <a:r>
              <a:rPr lang="en-US" b="1" dirty="0" smtClean="0"/>
              <a:t>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It should not be </a:t>
            </a:r>
            <a:r>
              <a:rPr lang="en-US" b="1" dirty="0" smtClean="0"/>
              <a:t>ambiguous</a:t>
            </a:r>
            <a:r>
              <a:rPr lang="en-US" dirty="0" smtClean="0"/>
              <a:t> (there should not be different interpretations to it)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Every step in algorithm must be clear as what it is supposed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2700" smtClean="0"/>
              <a:t>Design and Algorithmic Representation cont..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smtClean="0"/>
              <a:t>It must be </a:t>
            </a:r>
            <a:r>
              <a:rPr lang="en-US" b="1" smtClean="0"/>
              <a:t>general</a:t>
            </a:r>
            <a:r>
              <a:rPr lang="en-US" smtClean="0"/>
              <a:t> (it can be used for different inputs)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It must be </a:t>
            </a:r>
            <a:r>
              <a:rPr lang="en-US" b="1" smtClean="0"/>
              <a:t>correct</a:t>
            </a:r>
            <a:r>
              <a:rPr lang="en-US" smtClean="0"/>
              <a:t> and it must solve the problem for which it is designed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It must execute and terminate in a </a:t>
            </a:r>
            <a:r>
              <a:rPr lang="en-US" b="1" smtClean="0"/>
              <a:t>finite </a:t>
            </a:r>
            <a:r>
              <a:rPr lang="en-US" smtClean="0"/>
              <a:t>amount of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It must be </a:t>
            </a:r>
            <a:r>
              <a:rPr lang="en-US" b="1" smtClean="0"/>
              <a:t>efficient</a:t>
            </a:r>
            <a:r>
              <a:rPr lang="en-US" smtClean="0"/>
              <a:t> enough so that it can solve the intended problem using the resource currently available on the computer</a:t>
            </a:r>
          </a:p>
          <a:p>
            <a:pPr lvl="1"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An algorithm can be represented using </a:t>
            </a:r>
            <a:r>
              <a:rPr lang="en-US" u="sng" smtClean="0"/>
              <a:t>pseudocodes</a:t>
            </a:r>
            <a:r>
              <a:rPr lang="en-US" smtClean="0"/>
              <a:t> or </a:t>
            </a:r>
            <a:r>
              <a:rPr lang="en-US" u="sng" smtClean="0"/>
              <a:t>flowcharts</a:t>
            </a:r>
            <a:r>
              <a:rPr lang="en-US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Control Structure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In order to tackle a problem, we need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correct algorithm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to apply the algorithm at the 'good' moment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to decide which algorithm to apply (sometimes there are more than one, depending on conditions)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to know if a certain operation must be repeated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In short: we need a suitable </a:t>
            </a:r>
            <a:r>
              <a:rPr lang="en-US" sz="2400" b="1" i="1" smtClean="0"/>
              <a:t>Control Structure</a:t>
            </a:r>
          </a:p>
          <a:p>
            <a:pPr eaLnBrk="1" hangingPunct="1"/>
            <a:r>
              <a:rPr lang="en-US" sz="2400" smtClean="0"/>
              <a:t>In 1966, two researchers, C. Bohn and G. Jacopini, demonstrated that </a:t>
            </a:r>
            <a:r>
              <a:rPr lang="en-US" sz="2400" b="1" smtClean="0"/>
              <a:t>any algorithm </a:t>
            </a:r>
            <a:r>
              <a:rPr lang="en-US" sz="2400" smtClean="0"/>
              <a:t>can be described using only </a:t>
            </a:r>
            <a:r>
              <a:rPr lang="en-US" sz="2400" b="1" smtClean="0"/>
              <a:t>3 control structures</a:t>
            </a:r>
            <a:r>
              <a:rPr lang="en-US" sz="2400" smtClean="0"/>
              <a:t>: </a:t>
            </a:r>
            <a:r>
              <a:rPr lang="en-US" sz="2400" b="1" i="1" smtClean="0"/>
              <a:t>sequence</a:t>
            </a:r>
            <a:r>
              <a:rPr lang="en-US" sz="2400" smtClean="0"/>
              <a:t>, </a:t>
            </a:r>
            <a:r>
              <a:rPr lang="en-US" sz="2400" b="1" i="1" smtClean="0"/>
              <a:t>selection</a:t>
            </a:r>
            <a:r>
              <a:rPr lang="en-US" sz="2400" smtClean="0"/>
              <a:t> and </a:t>
            </a:r>
            <a:r>
              <a:rPr lang="en-US" sz="2400" b="1" i="1" smtClean="0"/>
              <a:t>repetition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Pseudocodes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A pseudocode is a semiformal, English-like language with limited vocabulary that can be used to design and describe algorithms.</a:t>
            </a:r>
          </a:p>
          <a:p>
            <a:pPr eaLnBrk="1" hangingPunct="1"/>
            <a:r>
              <a:rPr lang="en-US" smtClean="0"/>
              <a:t>Criteria of a good pseudocode:</a:t>
            </a:r>
          </a:p>
          <a:p>
            <a:pPr lvl="1" eaLnBrk="1" hangingPunct="1"/>
            <a:r>
              <a:rPr lang="en-US" smtClean="0"/>
              <a:t>Easy to understand, precise and clear</a:t>
            </a:r>
          </a:p>
          <a:p>
            <a:pPr lvl="1" eaLnBrk="1" hangingPunct="1"/>
            <a:r>
              <a:rPr lang="en-US" smtClean="0"/>
              <a:t>Gives the correct solution in all cases</a:t>
            </a:r>
          </a:p>
          <a:p>
            <a:pPr lvl="1" eaLnBrk="1" hangingPunct="1"/>
            <a:r>
              <a:rPr lang="en-US" smtClean="0"/>
              <a:t>Eventually ends</a:t>
            </a:r>
          </a:p>
          <a:p>
            <a:pPr eaLnBrk="1" hangingPunct="1"/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531225" cy="990600"/>
          </a:xfrm>
        </p:spPr>
        <p:txBody>
          <a:bodyPr/>
          <a:lstStyle/>
          <a:p>
            <a:pPr eaLnBrk="1" hangingPunct="1"/>
            <a:r>
              <a:rPr lang="en-US" sz="2800" b="1" smtClean="0"/>
              <a:t>Pseudocodes:</a:t>
            </a:r>
            <a:r>
              <a:rPr lang="en-US" sz="2800" smtClean="0"/>
              <a:t> The </a:t>
            </a:r>
            <a:r>
              <a:rPr lang="en-US" sz="2800" b="1" smtClean="0"/>
              <a:t>Sequence</a:t>
            </a:r>
            <a:r>
              <a:rPr lang="en-US" sz="2800" smtClean="0"/>
              <a:t> control structure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smtClean="0"/>
              <a:t>A series of steps or statements that are executed in the order they are written in an algorithm.</a:t>
            </a:r>
          </a:p>
          <a:p>
            <a:pPr eaLnBrk="1" hangingPunct="1"/>
            <a:r>
              <a:rPr lang="en-US" sz="2400" smtClean="0"/>
              <a:t>The beginning and end of a block of statements can be optionally marked with the keywords </a:t>
            </a:r>
            <a:r>
              <a:rPr lang="en-US" sz="2400" i="1" smtClean="0"/>
              <a:t>begin</a:t>
            </a:r>
            <a:r>
              <a:rPr lang="en-US" sz="2400" smtClean="0"/>
              <a:t> and </a:t>
            </a:r>
            <a:r>
              <a:rPr lang="en-US" sz="2400" i="1" smtClean="0"/>
              <a:t>end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400" smtClean="0"/>
              <a:t>Example 1: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000" b="1" smtClean="0">
                <a:latin typeface="Courier New" pitchFamily="49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Read the birth date from the user.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Calculate the difference between the 	birth date and today’s date.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Print the user age.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End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	</a:t>
            </a:r>
          </a:p>
          <a:p>
            <a:pPr eaLnBrk="1" hangingPunct="1"/>
            <a:endParaRPr lang="en-US" sz="20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2800" b="1" smtClean="0"/>
              <a:t>Pseudocodes:</a:t>
            </a:r>
            <a:r>
              <a:rPr lang="en-US" sz="2800" smtClean="0"/>
              <a:t> The </a:t>
            </a:r>
            <a:r>
              <a:rPr lang="en-US" sz="2800" b="1" smtClean="0"/>
              <a:t>Selection</a:t>
            </a:r>
            <a:r>
              <a:rPr lang="en-US" sz="2800" smtClean="0"/>
              <a:t> control structure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smtClean="0"/>
              <a:t>Defines two courses of action depending on the outcome of a condition. A condition is an expression that is, when computed, evaluated to either true or false.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The keyword used are </a:t>
            </a:r>
            <a:r>
              <a:rPr lang="en-US" sz="2400" i="1" smtClean="0">
                <a:solidFill>
                  <a:srgbClr val="15151D"/>
                </a:solidFill>
              </a:rPr>
              <a:t>if</a:t>
            </a:r>
            <a:r>
              <a:rPr lang="en-US" sz="2400" smtClean="0">
                <a:solidFill>
                  <a:srgbClr val="15151D"/>
                </a:solidFill>
              </a:rPr>
              <a:t> </a:t>
            </a:r>
            <a:r>
              <a:rPr lang="en-US" sz="2400" smtClean="0"/>
              <a:t>and </a:t>
            </a:r>
            <a:r>
              <a:rPr lang="en-US" sz="2400" i="1" smtClean="0">
                <a:solidFill>
                  <a:srgbClr val="15151D"/>
                </a:solidFill>
              </a:rPr>
              <a:t>else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Format: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Courier New" pitchFamily="49" charset="0"/>
              </a:rPr>
              <a:t>	</a:t>
            </a:r>
            <a:r>
              <a:rPr lang="en-US" sz="2200" b="1" smtClean="0">
                <a:latin typeface="Courier New" pitchFamily="49" charset="0"/>
              </a:rPr>
              <a:t>if condition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</a:rPr>
              <a:t>		then-part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</a:rPr>
              <a:t>		else-part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</a:rPr>
              <a:t>	end_if</a:t>
            </a:r>
          </a:p>
          <a:p>
            <a:pPr eaLnBrk="1" hangingPunct="1"/>
            <a:endParaRPr lang="en-US" b="1" smtClean="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267200" y="3611563"/>
            <a:ext cx="4191000" cy="248443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tIns="13716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>
                <a:solidFill>
                  <a:srgbClr val="003399"/>
                </a:solidFill>
              </a:rPr>
              <a:t>Example 2: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endParaRPr lang="en-US">
              <a:solidFill>
                <a:srgbClr val="003399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if age is greater than 55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	print “Retire”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	print “Work Work Work”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end_if</a:t>
            </a:r>
          </a:p>
          <a:p>
            <a:pPr>
              <a:spcBef>
                <a:spcPct val="50000"/>
              </a:spcBef>
            </a:pP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The General Form of a Simple Program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C uses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mtClean="0"/>
              <a:t> in much the same way that some other languages use words like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end, </a:t>
            </a:r>
            <a:r>
              <a:rPr lang="en-US" smtClean="0">
                <a:cs typeface="Courier New" pitchFamily="49" charset="0"/>
              </a:rPr>
              <a:t>respectively</a:t>
            </a:r>
            <a:r>
              <a:rPr lang="en-US" smtClean="0"/>
              <a:t>.</a:t>
            </a:r>
          </a:p>
          <a:p>
            <a:r>
              <a:rPr lang="en-US" smtClean="0"/>
              <a:t>Even the simplest C programs rely on three key language features:</a:t>
            </a:r>
          </a:p>
          <a:p>
            <a:pPr lvl="1"/>
            <a:r>
              <a:rPr lang="en-US" smtClean="0">
                <a:solidFill>
                  <a:srgbClr val="002060"/>
                </a:solidFill>
              </a:rPr>
              <a:t>Directives</a:t>
            </a:r>
          </a:p>
          <a:p>
            <a:pPr lvl="1"/>
            <a:r>
              <a:rPr lang="en-US" smtClean="0">
                <a:solidFill>
                  <a:srgbClr val="002060"/>
                </a:solidFill>
              </a:rPr>
              <a:t>Functions</a:t>
            </a:r>
          </a:p>
          <a:p>
            <a:pPr lvl="1"/>
            <a:r>
              <a:rPr lang="en-US" smtClean="0">
                <a:solidFill>
                  <a:srgbClr val="002060"/>
                </a:solidFill>
              </a:rPr>
              <a:t>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2800" b="1" smtClean="0"/>
              <a:t>Pseudocodes:</a:t>
            </a:r>
            <a:r>
              <a:rPr lang="en-US" sz="2800" smtClean="0"/>
              <a:t> The </a:t>
            </a:r>
            <a:r>
              <a:rPr lang="en-US" sz="2800" b="1" smtClean="0"/>
              <a:t>Selection</a:t>
            </a:r>
            <a:r>
              <a:rPr lang="en-US" sz="2800" smtClean="0"/>
              <a:t> control structure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3200" smtClean="0"/>
              <a:t>Sometimes in certain situation, we may omit the else-part.</a:t>
            </a:r>
          </a:p>
          <a:p>
            <a:pPr lvl="1"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sz="28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if number is odd number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print “This is an odd number”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end_if</a:t>
            </a:r>
          </a:p>
          <a:p>
            <a:pPr lvl="1"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sz="2800" b="1" smtClean="0">
              <a:latin typeface="Courier New" pitchFamily="49" charset="0"/>
            </a:endParaRPr>
          </a:p>
          <a:p>
            <a:pPr eaLnBrk="1" hangingPunct="1"/>
            <a:endParaRPr lang="en-US" sz="2400" b="1" smtClean="0">
              <a:latin typeface="Courier New" pitchFamily="49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858000" y="3276600"/>
            <a:ext cx="1371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solidFill>
                  <a:srgbClr val="003399"/>
                </a:solidFill>
              </a:rPr>
              <a:t>Example 3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2800" b="1" smtClean="0"/>
              <a:t>Pseudocodes:</a:t>
            </a:r>
            <a:r>
              <a:rPr lang="en-US" sz="2800" smtClean="0"/>
              <a:t> The </a:t>
            </a:r>
            <a:r>
              <a:rPr lang="en-US" sz="2800" b="1" smtClean="0"/>
              <a:t>Selection</a:t>
            </a:r>
            <a:r>
              <a:rPr lang="en-US" sz="2800" smtClean="0"/>
              <a:t> control structure 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u="sng" smtClean="0"/>
              <a:t>Nested</a:t>
            </a:r>
            <a:r>
              <a:rPr lang="en-US" sz="2800" smtClean="0"/>
              <a:t> selection structure: basic selection structure that contains other if/else structure in its then-part or else-part.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3200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</a:rPr>
              <a:t>if number is equal to 1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print “One”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else if number is equal to 2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print “Two”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else if number is equal to 3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print “Three”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</a:t>
            </a:r>
            <a:r>
              <a:rPr lang="en-US" sz="2000" b="1" smtClean="0">
                <a:latin typeface="Courier New" pitchFamily="49" charset="0"/>
              </a:rPr>
              <a:t>print “Other”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end_if</a:t>
            </a:r>
            <a:endParaRPr lang="en-US" sz="2000" smtClean="0"/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6172200" y="3581400"/>
            <a:ext cx="1371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solidFill>
                  <a:srgbClr val="003399"/>
                </a:solidFill>
              </a:rPr>
              <a:t>Example 4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2800" b="1" smtClean="0"/>
              <a:t>Pseudocodes:</a:t>
            </a:r>
            <a:r>
              <a:rPr lang="en-US" sz="2800" smtClean="0"/>
              <a:t> The </a:t>
            </a:r>
            <a:r>
              <a:rPr lang="en-US" sz="2800" b="1" smtClean="0"/>
              <a:t>Repetition</a:t>
            </a:r>
            <a:r>
              <a:rPr lang="en-US" sz="2800" smtClean="0"/>
              <a:t> control structure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Specifies a block of one or more statements that are repeatedly executed until a condition is satisfied. </a:t>
            </a:r>
          </a:p>
          <a:p>
            <a:pPr eaLnBrk="1" hangingPunct="1"/>
            <a:r>
              <a:rPr lang="en-US" smtClean="0"/>
              <a:t>The keyword used is </a:t>
            </a:r>
            <a:r>
              <a:rPr lang="en-US" i="1" smtClean="0">
                <a:solidFill>
                  <a:srgbClr val="15151D"/>
                </a:solidFill>
              </a:rPr>
              <a:t>while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Format: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</a:rPr>
              <a:t>	</a:t>
            </a:r>
            <a:r>
              <a:rPr lang="en-US" sz="2400" b="1" smtClean="0">
                <a:latin typeface="Courier New" pitchFamily="49" charset="0"/>
              </a:rPr>
              <a:t>while condition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loop-body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end_while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</a:rPr>
              <a:t>		</a:t>
            </a:r>
          </a:p>
          <a:p>
            <a:pPr eaLnBrk="1" hangingPunct="1"/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2800" b="1" smtClean="0"/>
              <a:t>Pseudocodes:</a:t>
            </a:r>
            <a:r>
              <a:rPr lang="en-US" sz="2800" smtClean="0"/>
              <a:t> The </a:t>
            </a:r>
            <a:r>
              <a:rPr lang="en-US" sz="2800" b="1" smtClean="0"/>
              <a:t>Repetition</a:t>
            </a:r>
            <a:r>
              <a:rPr lang="en-US" sz="2800" smtClean="0"/>
              <a:t> control structure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smtClean="0"/>
              <a:t>Example 5: Summing up 1 to 10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</a:rPr>
              <a:t>set cumulative sum to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set current number to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while current number is less or equal to 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add the cumulative sum to current number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add 1 to current number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end_while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print the value of cumulative sum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>
                <a:latin typeface="Courier New" pitchFamily="49" charset="0"/>
              </a:rPr>
              <a:t>		</a:t>
            </a:r>
          </a:p>
          <a:p>
            <a:pPr eaLnBrk="1" hangingPunct="1">
              <a:buFont typeface="Wingdings" pitchFamily="2" charset="2"/>
              <a:buNone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2800" b="1" smtClean="0"/>
              <a:t>Pseudocodes:</a:t>
            </a:r>
            <a:r>
              <a:rPr lang="en-US" sz="2800" smtClean="0"/>
              <a:t> The </a:t>
            </a:r>
            <a:r>
              <a:rPr lang="en-US" sz="2800" b="1" smtClean="0"/>
              <a:t>Repetition</a:t>
            </a:r>
            <a:r>
              <a:rPr lang="en-US" sz="2800" smtClean="0"/>
              <a:t> control structure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smtClean="0"/>
              <a:t>Subsequently, we can write the previous pseudocodes (example 5) with something like this.</a:t>
            </a:r>
          </a:p>
          <a:p>
            <a:pPr eaLnBrk="1" hangingPunct="1">
              <a:spcBef>
                <a:spcPts val="500"/>
              </a:spcBef>
            </a:pPr>
            <a:r>
              <a:rPr lang="en-US" sz="2400" smtClean="0"/>
              <a:t>Example 6: Summing up 10 numbers</a:t>
            </a:r>
          </a:p>
          <a:p>
            <a:pPr eaLnBrk="1" hangingPunct="1">
              <a:lnSpc>
                <a:spcPct val="20000"/>
              </a:lnSpc>
              <a:spcBef>
                <a:spcPts val="500"/>
              </a:spcBef>
              <a:buFont typeface="Wingdings" pitchFamily="2" charset="2"/>
              <a:buNone/>
            </a:pPr>
            <a:endParaRPr lang="en-US" sz="2200" smtClean="0">
              <a:latin typeface="Courier New" pitchFamily="49" charset="0"/>
            </a:endParaRPr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sz="2200" smtClean="0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cumulative sum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current number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while current number is less or equal to 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 	cumulative sum = cumulative sum + current number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 	current number = current number + 1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end_while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	print the value of cumulative sum</a:t>
            </a:r>
            <a:r>
              <a:rPr lang="en-US" sz="2200" smtClean="0">
                <a:latin typeface="Courier New" pitchFamily="49" charset="0"/>
              </a:rPr>
              <a:t>		</a:t>
            </a:r>
          </a:p>
          <a:p>
            <a:pPr eaLnBrk="1" hangingPunct="1"/>
            <a:r>
              <a:rPr lang="en-US" sz="2400" smtClean="0"/>
              <a:t>Note that in this algorithm, we are using both the </a:t>
            </a:r>
            <a:r>
              <a:rPr lang="en-US" sz="2400" i="1" smtClean="0"/>
              <a:t>sequence</a:t>
            </a:r>
            <a:r>
              <a:rPr lang="en-US" sz="2400" smtClean="0"/>
              <a:t> and </a:t>
            </a:r>
            <a:r>
              <a:rPr lang="en-US" sz="2400" i="1" smtClean="0"/>
              <a:t>repetition</a:t>
            </a:r>
            <a:r>
              <a:rPr lang="en-US" sz="2400" smtClean="0"/>
              <a:t> control structure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2800" b="1" smtClean="0"/>
              <a:t>Pseudocodes:</a:t>
            </a:r>
            <a:r>
              <a:rPr lang="en-US" sz="2800" smtClean="0"/>
              <a:t> The </a:t>
            </a:r>
            <a:r>
              <a:rPr lang="en-US" sz="2800" b="1" smtClean="0"/>
              <a:t>Repetition</a:t>
            </a:r>
            <a:r>
              <a:rPr lang="en-US" sz="2800" smtClean="0"/>
              <a:t> control structure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2000" dirty="0"/>
              <a:t>Example 7: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</a:rPr>
              <a:t>Begin</a:t>
            </a:r>
            <a:endParaRPr 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	number of users giving his birth date = 0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	while number of users giving his birth date &lt; 10</a:t>
            </a:r>
          </a:p>
          <a:p>
            <a:pPr marL="577850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begin</a:t>
            </a:r>
            <a:endParaRPr lang="en-US" sz="1600" b="1" dirty="0">
              <a:latin typeface="Courier New" pitchFamily="49" charset="0"/>
            </a:endParaRPr>
          </a:p>
          <a:p>
            <a:pPr marL="912813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</a:rPr>
              <a:t>	Read </a:t>
            </a:r>
            <a:r>
              <a:rPr lang="en-US" sz="1600" b="1" dirty="0">
                <a:latin typeface="Courier New" pitchFamily="49" charset="0"/>
              </a:rPr>
              <a:t>the birth date from the user.</a:t>
            </a:r>
          </a:p>
          <a:p>
            <a:pPr marL="912813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Calculate </a:t>
            </a:r>
            <a:r>
              <a:rPr lang="en-US" sz="1600" b="1" dirty="0">
                <a:latin typeface="Courier New" pitchFamily="49" charset="0"/>
              </a:rPr>
              <a:t>the difference between the birth 	   date and today’s date.</a:t>
            </a:r>
          </a:p>
          <a:p>
            <a:pPr marL="912813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Print </a:t>
            </a:r>
            <a:r>
              <a:rPr lang="en-US" sz="1600" b="1" dirty="0">
                <a:latin typeface="Courier New" pitchFamily="49" charset="0"/>
              </a:rPr>
              <a:t>the user age.</a:t>
            </a:r>
          </a:p>
          <a:p>
            <a:pPr marL="912813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if </a:t>
            </a:r>
            <a:r>
              <a:rPr lang="en-US" sz="1600" b="1" dirty="0">
                <a:latin typeface="Courier New" pitchFamily="49" charset="0"/>
              </a:rPr>
              <a:t>the age is greater than 55</a:t>
            </a:r>
          </a:p>
          <a:p>
            <a:pPr marL="1263650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print “retired”</a:t>
            </a:r>
            <a:endParaRPr 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</a:endParaRPr>
          </a:p>
          <a:p>
            <a:pPr marL="1263650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print “keep working”</a:t>
            </a:r>
            <a:endParaRPr lang="en-US" sz="1600" b="1" dirty="0">
              <a:latin typeface="Courier New" pitchFamily="49" charset="0"/>
            </a:endParaRPr>
          </a:p>
          <a:p>
            <a:pPr marL="1265238" indent="-350838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 err="1" smtClean="0">
                <a:latin typeface="Courier New" pitchFamily="49" charset="0"/>
              </a:rPr>
              <a:t>end_if</a:t>
            </a:r>
            <a:endParaRPr 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		   number of user giving his birth date + 1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		end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end_while</a:t>
            </a:r>
            <a:endParaRPr 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End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2800" b="1" smtClean="0"/>
              <a:t>Pseudocodes:</a:t>
            </a:r>
            <a:r>
              <a:rPr lang="en-US" sz="2800" smtClean="0"/>
              <a:t> The </a:t>
            </a:r>
            <a:r>
              <a:rPr lang="en-US" sz="2800" b="1" smtClean="0"/>
              <a:t>Repetition</a:t>
            </a:r>
            <a:r>
              <a:rPr lang="en-US" sz="2800" smtClean="0"/>
              <a:t> control structure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000" smtClean="0"/>
              <a:t>Example 8:</a:t>
            </a:r>
            <a:r>
              <a:rPr lang="en-US" sz="24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while</a:t>
            </a:r>
            <a:r>
              <a:rPr lang="en-US" sz="1600" smtClean="0">
                <a:latin typeface="Courier New" pitchFamily="49" charset="0"/>
              </a:rPr>
              <a:t> user still wants to play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	Select either to play on network or play against computer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 if play on network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	create connection to remote machine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	play game with connected computer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 else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     select mission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     play game locally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 end_if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Ask user whether he/she still wants to play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end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end_while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2800" b="1" smtClean="0"/>
              <a:t>Pseudocodes:</a:t>
            </a:r>
            <a:r>
              <a:rPr lang="en-US" sz="2800" smtClean="0"/>
              <a:t> The </a:t>
            </a:r>
            <a:r>
              <a:rPr lang="en-US" sz="2800" b="1" smtClean="0"/>
              <a:t>Repetition</a:t>
            </a:r>
            <a:r>
              <a:rPr lang="en-US" sz="2800" smtClean="0"/>
              <a:t> control structure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endParaRPr lang="en-US" sz="100" dirty="0" smtClean="0"/>
          </a:p>
          <a:p>
            <a:pPr eaLnBrk="1" hangingPunct="1">
              <a:lnSpc>
                <a:spcPct val="70000"/>
              </a:lnSpc>
            </a:pPr>
            <a:r>
              <a:rPr lang="en-US" sz="2000" dirty="0" smtClean="0"/>
              <a:t>Example </a:t>
            </a:r>
            <a:r>
              <a:rPr lang="en-US" sz="2000" dirty="0" smtClean="0"/>
              <a:t>9: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while</a:t>
            </a:r>
            <a:r>
              <a:rPr lang="en-US" sz="1600" dirty="0" smtClean="0">
                <a:latin typeface="Courier New" pitchFamily="49" charset="0"/>
              </a:rPr>
              <a:t> user still wants to play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begin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Select either to play on network or play against computer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if play on network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create connection to remote machine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play game with connected computer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select mission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play game locally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</a:rPr>
              <a:t>end_if</a:t>
            </a: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Ask user whether he/she still wants to play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end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</a:rPr>
              <a:t>end_while</a:t>
            </a: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900" dirty="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000" dirty="0" smtClean="0"/>
              <a:t>For readability, always use proper </a:t>
            </a:r>
            <a:r>
              <a:rPr lang="en-US" sz="2000" i="1" dirty="0" smtClean="0"/>
              <a:t>indentation!!!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Flowcharts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Flowcharts is a graph used to depict or show a step by step solution using </a:t>
            </a:r>
            <a:r>
              <a:rPr lang="en-US" b="1" smtClean="0"/>
              <a:t>symbols</a:t>
            </a:r>
            <a:r>
              <a:rPr lang="en-US" smtClean="0"/>
              <a:t> which represent a task.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The symbols used consist of geometrical shapes that are connected by </a:t>
            </a:r>
            <a:r>
              <a:rPr lang="en-US" b="1" smtClean="0"/>
              <a:t>flow lines</a:t>
            </a:r>
            <a:r>
              <a:rPr lang="en-US" smtClean="0"/>
              <a:t>.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It is an alternative to pseudocoding; whereas a pseudocode description is verbal, a flowchart is graphical in nature.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Flowchart Symbols</a:t>
            </a:r>
          </a:p>
        </p:txBody>
      </p:sp>
      <p:sp>
        <p:nvSpPr>
          <p:cNvPr id="63491" name="AutoShape 5"/>
          <p:cNvSpPr>
            <a:spLocks noChangeArrowheads="1"/>
          </p:cNvSpPr>
          <p:nvPr/>
        </p:nvSpPr>
        <p:spPr bwMode="auto">
          <a:xfrm>
            <a:off x="528638" y="1752600"/>
            <a:ext cx="995362" cy="382588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AutoShape 6"/>
          <p:cNvSpPr>
            <a:spLocks noChangeArrowheads="1"/>
          </p:cNvSpPr>
          <p:nvPr/>
        </p:nvSpPr>
        <p:spPr bwMode="auto">
          <a:xfrm>
            <a:off x="528638" y="2541588"/>
            <a:ext cx="960437" cy="3397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AutoShape 7"/>
          <p:cNvSpPr>
            <a:spLocks noChangeArrowheads="1"/>
          </p:cNvSpPr>
          <p:nvPr/>
        </p:nvSpPr>
        <p:spPr bwMode="auto">
          <a:xfrm>
            <a:off x="381000" y="3355975"/>
            <a:ext cx="1182688" cy="407988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AutoShape 8"/>
          <p:cNvSpPr>
            <a:spLocks noChangeArrowheads="1"/>
          </p:cNvSpPr>
          <p:nvPr/>
        </p:nvSpPr>
        <p:spPr bwMode="auto">
          <a:xfrm>
            <a:off x="528638" y="4238625"/>
            <a:ext cx="1035050" cy="611188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AutoShape 9"/>
          <p:cNvSpPr>
            <a:spLocks noChangeArrowheads="1"/>
          </p:cNvSpPr>
          <p:nvPr/>
        </p:nvSpPr>
        <p:spPr bwMode="auto">
          <a:xfrm>
            <a:off x="603250" y="5324475"/>
            <a:ext cx="960438" cy="542925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Text Box 10"/>
          <p:cNvSpPr txBox="1">
            <a:spLocks noChangeArrowheads="1"/>
          </p:cNvSpPr>
          <p:nvPr/>
        </p:nvSpPr>
        <p:spPr bwMode="auto">
          <a:xfrm>
            <a:off x="2154238" y="1524000"/>
            <a:ext cx="60785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Terminal symbol</a:t>
            </a:r>
            <a:r>
              <a:rPr lang="en-US"/>
              <a:t> - indicates the beginning and </a:t>
            </a:r>
          </a:p>
          <a:p>
            <a:pPr eaLnBrk="0" hangingPunct="0"/>
            <a:r>
              <a:rPr lang="en-US"/>
              <a:t>end points of an algorithm.</a:t>
            </a:r>
          </a:p>
        </p:txBody>
      </p:sp>
      <p:sp>
        <p:nvSpPr>
          <p:cNvPr id="63497" name="Text Box 11"/>
          <p:cNvSpPr txBox="1">
            <a:spLocks noChangeArrowheads="1"/>
          </p:cNvSpPr>
          <p:nvPr/>
        </p:nvSpPr>
        <p:spPr bwMode="auto">
          <a:xfrm>
            <a:off x="2138363" y="2306638"/>
            <a:ext cx="62341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Process symbol</a:t>
            </a:r>
            <a:r>
              <a:rPr lang="en-US"/>
              <a:t> - shows an instruction other than</a:t>
            </a:r>
          </a:p>
          <a:p>
            <a:pPr eaLnBrk="0" hangingPunct="0"/>
            <a:r>
              <a:rPr lang="en-US"/>
              <a:t>input, output or selection.</a:t>
            </a:r>
          </a:p>
        </p:txBody>
      </p:sp>
      <p:sp>
        <p:nvSpPr>
          <p:cNvPr id="63498" name="Text Box 12"/>
          <p:cNvSpPr txBox="1">
            <a:spLocks noChangeArrowheads="1"/>
          </p:cNvSpPr>
          <p:nvPr/>
        </p:nvSpPr>
        <p:spPr bwMode="auto">
          <a:xfrm>
            <a:off x="2138363" y="3189288"/>
            <a:ext cx="6596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Input-output symbol</a:t>
            </a:r>
            <a:r>
              <a:rPr lang="en-US"/>
              <a:t> - shows an input or an output </a:t>
            </a:r>
          </a:p>
          <a:p>
            <a:pPr eaLnBrk="0" hangingPunct="0"/>
            <a:r>
              <a:rPr lang="en-US"/>
              <a:t>operation.</a:t>
            </a:r>
          </a:p>
        </p:txBody>
      </p:sp>
      <p:sp>
        <p:nvSpPr>
          <p:cNvPr id="63499" name="Text Box 13"/>
          <p:cNvSpPr txBox="1">
            <a:spLocks noChangeArrowheads="1"/>
          </p:cNvSpPr>
          <p:nvPr/>
        </p:nvSpPr>
        <p:spPr bwMode="auto">
          <a:xfrm>
            <a:off x="2154238" y="4170363"/>
            <a:ext cx="6242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Disk storage I/O symbol</a:t>
            </a:r>
            <a:r>
              <a:rPr lang="en-US"/>
              <a:t> - indicates input from or output to disk storage.</a:t>
            </a:r>
          </a:p>
        </p:txBody>
      </p:sp>
      <p:sp>
        <p:nvSpPr>
          <p:cNvPr id="63500" name="Text Box 14"/>
          <p:cNvSpPr txBox="1">
            <a:spLocks noChangeArrowheads="1"/>
          </p:cNvSpPr>
          <p:nvPr/>
        </p:nvSpPr>
        <p:spPr bwMode="auto">
          <a:xfrm>
            <a:off x="2154238" y="5121275"/>
            <a:ext cx="6194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Printer output symbol</a:t>
            </a:r>
            <a:r>
              <a:rPr lang="en-US"/>
              <a:t> - shows hardcopy printer</a:t>
            </a:r>
          </a:p>
          <a:p>
            <a:pPr eaLnBrk="0" hangingPunct="0"/>
            <a:r>
              <a:rPr lang="en-US"/>
              <a:t>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Directives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12775" y="1143000"/>
            <a:ext cx="4568825" cy="5410200"/>
          </a:xfrm>
        </p:spPr>
        <p:txBody>
          <a:bodyPr/>
          <a:lstStyle/>
          <a:p>
            <a:r>
              <a:rPr lang="en-US" sz="2200" smtClean="0"/>
              <a:t>Before a C program is compiled, it is first edited by a preprocessor.</a:t>
            </a:r>
          </a:p>
          <a:p>
            <a:r>
              <a:rPr lang="en-US" sz="2200" smtClean="0"/>
              <a:t>Commands intended for the preprocessor are called directives.</a:t>
            </a:r>
          </a:p>
          <a:p>
            <a:r>
              <a:rPr lang="en-US" sz="2200" smtClean="0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	#include &lt;stdio.h&gt;</a:t>
            </a:r>
            <a:endParaRPr lang="en-US" sz="2200" smtClean="0"/>
          </a:p>
          <a:p>
            <a:r>
              <a:rPr lang="en-US" sz="2200" smtClean="0">
                <a:latin typeface="Courier New" pitchFamily="49" charset="0"/>
                <a:cs typeface="Courier New" pitchFamily="49" charset="0"/>
              </a:rPr>
              <a:t>&lt;stdio.h&gt;</a:t>
            </a:r>
            <a:r>
              <a:rPr lang="en-US" sz="2200" smtClean="0"/>
              <a:t> is a </a:t>
            </a:r>
            <a:r>
              <a:rPr lang="en-US" sz="2200" b="1" i="1" smtClean="0"/>
              <a:t>header</a:t>
            </a:r>
            <a:r>
              <a:rPr lang="en-US" sz="2200" smtClean="0"/>
              <a:t> containing information about C’s standard I/O library.</a:t>
            </a:r>
          </a:p>
          <a:p>
            <a:r>
              <a:rPr lang="en-US" sz="2200" smtClean="0"/>
              <a:t>Directives always begin with a </a:t>
            </a:r>
            <a: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800" b="1" smtClean="0"/>
              <a:t> </a:t>
            </a:r>
            <a:r>
              <a:rPr lang="en-US" sz="2200" smtClean="0"/>
              <a:t>character.</a:t>
            </a:r>
          </a:p>
          <a:p>
            <a:r>
              <a:rPr lang="en-US" sz="2200" smtClean="0"/>
              <a:t>By default, directives are one line long; there’s </a:t>
            </a:r>
            <a:r>
              <a:rPr lang="en-US" sz="2200" smtClean="0">
                <a:solidFill>
                  <a:srgbClr val="FF0000"/>
                </a:solidFill>
              </a:rPr>
              <a:t>no semicolon</a:t>
            </a:r>
            <a:r>
              <a:rPr lang="en-US" sz="2200" smtClean="0"/>
              <a:t> or other special marker at the end.</a:t>
            </a:r>
          </a:p>
        </p:txBody>
      </p:sp>
      <p:pic>
        <p:nvPicPr>
          <p:cNvPr id="20484" name="Content Placeholder 4" descr="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838200"/>
            <a:ext cx="3886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Flowchart Symbols cont…</a:t>
            </a:r>
          </a:p>
        </p:txBody>
      </p:sp>
      <p:grpSp>
        <p:nvGrpSpPr>
          <p:cNvPr id="64515" name="Group 4"/>
          <p:cNvGrpSpPr>
            <a:grpSpLocks/>
          </p:cNvGrpSpPr>
          <p:nvPr/>
        </p:nvGrpSpPr>
        <p:grpSpPr bwMode="auto">
          <a:xfrm>
            <a:off x="533400" y="1524000"/>
            <a:ext cx="7845425" cy="4327525"/>
            <a:chOff x="336" y="1200"/>
            <a:chExt cx="4942" cy="2726"/>
          </a:xfrm>
        </p:grpSpPr>
        <p:sp>
          <p:nvSpPr>
            <p:cNvPr id="64516" name="AutoShape 5"/>
            <p:cNvSpPr>
              <a:spLocks noChangeArrowheads="1"/>
            </p:cNvSpPr>
            <p:nvPr/>
          </p:nvSpPr>
          <p:spPr bwMode="auto">
            <a:xfrm>
              <a:off x="336" y="1261"/>
              <a:ext cx="813" cy="42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7" name="AutoShape 6"/>
            <p:cNvSpPr>
              <a:spLocks noChangeArrowheads="1"/>
            </p:cNvSpPr>
            <p:nvPr/>
          </p:nvSpPr>
          <p:spPr bwMode="auto">
            <a:xfrm>
              <a:off x="432" y="2018"/>
              <a:ext cx="621" cy="378"/>
            </a:xfrm>
            <a:prstGeom prst="flowChartOffpageConnec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8" name="AutoShape 7"/>
            <p:cNvSpPr>
              <a:spLocks noChangeArrowheads="1"/>
            </p:cNvSpPr>
            <p:nvPr/>
          </p:nvSpPr>
          <p:spPr bwMode="auto">
            <a:xfrm>
              <a:off x="623" y="2732"/>
              <a:ext cx="191" cy="168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519" name="Group 8"/>
            <p:cNvGrpSpPr>
              <a:grpSpLocks/>
            </p:cNvGrpSpPr>
            <p:nvPr/>
          </p:nvGrpSpPr>
          <p:grpSpPr bwMode="auto">
            <a:xfrm>
              <a:off x="384" y="3278"/>
              <a:ext cx="669" cy="630"/>
              <a:chOff x="576" y="2976"/>
              <a:chExt cx="672" cy="720"/>
            </a:xfrm>
          </p:grpSpPr>
          <p:sp>
            <p:nvSpPr>
              <p:cNvPr id="64524" name="Line 9"/>
              <p:cNvSpPr>
                <a:spLocks noChangeShapeType="1"/>
              </p:cNvSpPr>
              <p:nvPr/>
            </p:nvSpPr>
            <p:spPr bwMode="auto">
              <a:xfrm flipV="1">
                <a:off x="912" y="29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5" name="Line 10"/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6" name="Line 11"/>
              <p:cNvSpPr>
                <a:spLocks noChangeShapeType="1"/>
              </p:cNvSpPr>
              <p:nvPr/>
            </p:nvSpPr>
            <p:spPr bwMode="auto">
              <a:xfrm>
                <a:off x="912" y="34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7" name="Line 12"/>
              <p:cNvSpPr>
                <a:spLocks noChangeShapeType="1"/>
              </p:cNvSpPr>
              <p:nvPr/>
            </p:nvSpPr>
            <p:spPr bwMode="auto">
              <a:xfrm flipH="1">
                <a:off x="576" y="33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520" name="Text Box 13"/>
            <p:cNvSpPr txBox="1">
              <a:spLocks noChangeArrowheads="1"/>
            </p:cNvSpPr>
            <p:nvPr/>
          </p:nvSpPr>
          <p:spPr bwMode="auto">
            <a:xfrm>
              <a:off x="1665" y="1200"/>
              <a:ext cx="361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Selection symbol</a:t>
              </a:r>
              <a:r>
                <a:rPr lang="en-US"/>
                <a:t> - shows a selection process</a:t>
              </a:r>
            </a:p>
            <a:p>
              <a:pPr eaLnBrk="0" hangingPunct="0"/>
              <a:r>
                <a:rPr lang="en-US"/>
                <a:t>for two-way selection.</a:t>
              </a:r>
              <a:endParaRPr lang="en-US" b="1"/>
            </a:p>
          </p:txBody>
        </p:sp>
        <p:sp>
          <p:nvSpPr>
            <p:cNvPr id="64521" name="Text Box 14"/>
            <p:cNvSpPr txBox="1">
              <a:spLocks noChangeArrowheads="1"/>
            </p:cNvSpPr>
            <p:nvPr/>
          </p:nvSpPr>
          <p:spPr bwMode="auto">
            <a:xfrm>
              <a:off x="1632" y="1824"/>
              <a:ext cx="360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/>
                <a:t>Off-page connector </a:t>
              </a:r>
              <a:r>
                <a:rPr lang="en-US"/>
                <a:t>- provides continuation of a logical path on another page.</a:t>
              </a:r>
              <a:endParaRPr lang="en-US" b="1"/>
            </a:p>
          </p:txBody>
        </p:sp>
        <p:sp>
          <p:nvSpPr>
            <p:cNvPr id="64522" name="Text Box 15"/>
            <p:cNvSpPr txBox="1">
              <a:spLocks noChangeArrowheads="1"/>
            </p:cNvSpPr>
            <p:nvPr/>
          </p:nvSpPr>
          <p:spPr bwMode="auto">
            <a:xfrm>
              <a:off x="1680" y="2544"/>
              <a:ext cx="3505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On-page connector </a:t>
              </a:r>
              <a:r>
                <a:rPr lang="en-US"/>
                <a:t>- provides continuation</a:t>
              </a:r>
            </a:p>
            <a:p>
              <a:pPr eaLnBrk="0" hangingPunct="0"/>
              <a:r>
                <a:rPr lang="en-US"/>
                <a:t>of logical path at another point in the same</a:t>
              </a:r>
            </a:p>
            <a:p>
              <a:pPr eaLnBrk="0" hangingPunct="0"/>
              <a:r>
                <a:rPr lang="en-US"/>
                <a:t>page.</a:t>
              </a:r>
              <a:endParaRPr lang="en-US" b="1"/>
            </a:p>
          </p:txBody>
        </p:sp>
        <p:sp>
          <p:nvSpPr>
            <p:cNvPr id="64523" name="Text Box 16"/>
            <p:cNvSpPr txBox="1">
              <a:spLocks noChangeArrowheads="1"/>
            </p:cNvSpPr>
            <p:nvPr/>
          </p:nvSpPr>
          <p:spPr bwMode="auto">
            <a:xfrm>
              <a:off x="1680" y="3408"/>
              <a:ext cx="351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Flow lines</a:t>
              </a:r>
              <a:r>
                <a:rPr lang="en-US"/>
                <a:t> - indicate the logical sequence of</a:t>
              </a:r>
            </a:p>
            <a:p>
              <a:pPr eaLnBrk="0" hangingPunct="0"/>
              <a:r>
                <a:rPr lang="en-US"/>
                <a:t>execution steps in the algorithm.</a:t>
              </a: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Flowchart – sequence control structure</a:t>
            </a:r>
          </a:p>
        </p:txBody>
      </p:sp>
      <p:grpSp>
        <p:nvGrpSpPr>
          <p:cNvPr id="65539" name="Group 4"/>
          <p:cNvGrpSpPr>
            <a:grpSpLocks/>
          </p:cNvGrpSpPr>
          <p:nvPr/>
        </p:nvGrpSpPr>
        <p:grpSpPr bwMode="auto">
          <a:xfrm>
            <a:off x="2590800" y="1676400"/>
            <a:ext cx="3276600" cy="4114800"/>
            <a:chOff x="1680" y="1344"/>
            <a:chExt cx="2064" cy="2592"/>
          </a:xfrm>
        </p:grpSpPr>
        <p:sp>
          <p:nvSpPr>
            <p:cNvPr id="65540" name="Rectangle 5"/>
            <p:cNvSpPr>
              <a:spLocks noChangeArrowheads="1"/>
            </p:cNvSpPr>
            <p:nvPr/>
          </p:nvSpPr>
          <p:spPr bwMode="auto">
            <a:xfrm>
              <a:off x="1680" y="1344"/>
              <a:ext cx="2064" cy="2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/>
            </a:p>
          </p:txBody>
        </p:sp>
        <p:sp>
          <p:nvSpPr>
            <p:cNvPr id="65541" name="Text Box 6"/>
            <p:cNvSpPr txBox="1">
              <a:spLocks noChangeArrowheads="1"/>
            </p:cNvSpPr>
            <p:nvPr/>
          </p:nvSpPr>
          <p:spPr bwMode="auto">
            <a:xfrm>
              <a:off x="2256" y="2304"/>
              <a:ext cx="103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Statement 2</a:t>
              </a:r>
            </a:p>
          </p:txBody>
        </p:sp>
        <p:sp>
          <p:nvSpPr>
            <p:cNvPr id="65542" name="Text Box 7"/>
            <p:cNvSpPr txBox="1">
              <a:spLocks noChangeArrowheads="1"/>
            </p:cNvSpPr>
            <p:nvPr/>
          </p:nvSpPr>
          <p:spPr bwMode="auto">
            <a:xfrm>
              <a:off x="2256" y="1728"/>
              <a:ext cx="99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     Statement 1</a:t>
              </a:r>
            </a:p>
          </p:txBody>
        </p:sp>
        <p:sp>
          <p:nvSpPr>
            <p:cNvPr id="65543" name="Text Box 8"/>
            <p:cNvSpPr txBox="1">
              <a:spLocks noChangeArrowheads="1"/>
            </p:cNvSpPr>
            <p:nvPr/>
          </p:nvSpPr>
          <p:spPr bwMode="auto">
            <a:xfrm>
              <a:off x="2256" y="2832"/>
              <a:ext cx="99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     Statement 3</a:t>
              </a:r>
            </a:p>
          </p:txBody>
        </p:sp>
        <p:sp>
          <p:nvSpPr>
            <p:cNvPr id="65544" name="Line 9"/>
            <p:cNvSpPr>
              <a:spLocks noChangeShapeType="1"/>
            </p:cNvSpPr>
            <p:nvPr/>
          </p:nvSpPr>
          <p:spPr bwMode="auto">
            <a:xfrm>
              <a:off x="2784" y="1433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45" name="Line 10"/>
            <p:cNvSpPr>
              <a:spLocks noChangeShapeType="1"/>
            </p:cNvSpPr>
            <p:nvPr/>
          </p:nvSpPr>
          <p:spPr bwMode="auto">
            <a:xfrm>
              <a:off x="2784" y="2544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46" name="Line 11"/>
            <p:cNvSpPr>
              <a:spLocks noChangeShapeType="1"/>
            </p:cNvSpPr>
            <p:nvPr/>
          </p:nvSpPr>
          <p:spPr bwMode="auto">
            <a:xfrm>
              <a:off x="2784" y="1968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47" name="Line 12"/>
            <p:cNvSpPr>
              <a:spLocks noChangeShapeType="1"/>
            </p:cNvSpPr>
            <p:nvPr/>
          </p:nvSpPr>
          <p:spPr bwMode="auto">
            <a:xfrm>
              <a:off x="2784" y="3072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48" name="Text Box 13"/>
            <p:cNvSpPr txBox="1">
              <a:spLocks noChangeArrowheads="1"/>
            </p:cNvSpPr>
            <p:nvPr/>
          </p:nvSpPr>
          <p:spPr bwMode="auto">
            <a:xfrm>
              <a:off x="2256" y="3360"/>
              <a:ext cx="100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Flowchart – selection control structure</a:t>
            </a:r>
          </a:p>
        </p:txBody>
      </p:sp>
      <p:grpSp>
        <p:nvGrpSpPr>
          <p:cNvPr id="66563" name="Group 23"/>
          <p:cNvGrpSpPr>
            <a:grpSpLocks/>
          </p:cNvGrpSpPr>
          <p:nvPr/>
        </p:nvGrpSpPr>
        <p:grpSpPr bwMode="auto">
          <a:xfrm>
            <a:off x="1524000" y="1600200"/>
            <a:ext cx="6019800" cy="4191000"/>
            <a:chOff x="960" y="1008"/>
            <a:chExt cx="3792" cy="2640"/>
          </a:xfrm>
        </p:grpSpPr>
        <p:sp>
          <p:nvSpPr>
            <p:cNvPr id="66564" name="Rectangle 5"/>
            <p:cNvSpPr>
              <a:spLocks noChangeArrowheads="1"/>
            </p:cNvSpPr>
            <p:nvPr/>
          </p:nvSpPr>
          <p:spPr bwMode="auto">
            <a:xfrm>
              <a:off x="960" y="1008"/>
              <a:ext cx="3792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5" name="Text Box 6"/>
            <p:cNvSpPr txBox="1">
              <a:spLocks noChangeArrowheads="1"/>
            </p:cNvSpPr>
            <p:nvPr/>
          </p:nvSpPr>
          <p:spPr bwMode="auto">
            <a:xfrm>
              <a:off x="2486" y="1511"/>
              <a:ext cx="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Condition</a:t>
              </a:r>
            </a:p>
          </p:txBody>
        </p:sp>
        <p:sp>
          <p:nvSpPr>
            <p:cNvPr id="66566" name="AutoShape 7"/>
            <p:cNvSpPr>
              <a:spLocks noChangeArrowheads="1"/>
            </p:cNvSpPr>
            <p:nvPr/>
          </p:nvSpPr>
          <p:spPr bwMode="auto">
            <a:xfrm>
              <a:off x="2352" y="1344"/>
              <a:ext cx="1152" cy="576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7" name="Text Box 8"/>
            <p:cNvSpPr txBox="1">
              <a:spLocks noChangeArrowheads="1"/>
            </p:cNvSpPr>
            <p:nvPr/>
          </p:nvSpPr>
          <p:spPr bwMode="auto">
            <a:xfrm>
              <a:off x="1365" y="2397"/>
              <a:ext cx="92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else-</a:t>
              </a:r>
            </a:p>
            <a:p>
              <a:pPr algn="ctr"/>
              <a:r>
                <a:rPr lang="en-US"/>
                <a:t>statement(s)</a:t>
              </a:r>
            </a:p>
          </p:txBody>
        </p:sp>
        <p:sp>
          <p:nvSpPr>
            <p:cNvPr id="66568" name="Text Box 9"/>
            <p:cNvSpPr txBox="1">
              <a:spLocks noChangeArrowheads="1"/>
            </p:cNvSpPr>
            <p:nvPr/>
          </p:nvSpPr>
          <p:spPr bwMode="auto">
            <a:xfrm>
              <a:off x="3477" y="2397"/>
              <a:ext cx="92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then-</a:t>
              </a:r>
            </a:p>
            <a:p>
              <a:pPr algn="ctr"/>
              <a:r>
                <a:rPr lang="en-US"/>
                <a:t>statement(s)</a:t>
              </a:r>
            </a:p>
          </p:txBody>
        </p:sp>
        <p:sp>
          <p:nvSpPr>
            <p:cNvPr id="66569" name="Line 10"/>
            <p:cNvSpPr>
              <a:spLocks noChangeShapeType="1"/>
            </p:cNvSpPr>
            <p:nvPr/>
          </p:nvSpPr>
          <p:spPr bwMode="auto">
            <a:xfrm>
              <a:off x="3504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0" name="Line 11"/>
            <p:cNvSpPr>
              <a:spLocks noChangeShapeType="1"/>
            </p:cNvSpPr>
            <p:nvPr/>
          </p:nvSpPr>
          <p:spPr bwMode="auto">
            <a:xfrm>
              <a:off x="1872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1" name="Line 12"/>
            <p:cNvSpPr>
              <a:spLocks noChangeShapeType="1"/>
            </p:cNvSpPr>
            <p:nvPr/>
          </p:nvSpPr>
          <p:spPr bwMode="auto">
            <a:xfrm>
              <a:off x="1872" y="16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2" name="Line 13"/>
            <p:cNvSpPr>
              <a:spLocks noChangeShapeType="1"/>
            </p:cNvSpPr>
            <p:nvPr/>
          </p:nvSpPr>
          <p:spPr bwMode="auto">
            <a:xfrm>
              <a:off x="3984" y="16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3" name="Line 14"/>
            <p:cNvSpPr>
              <a:spLocks noChangeShapeType="1"/>
            </p:cNvSpPr>
            <p:nvPr/>
          </p:nvSpPr>
          <p:spPr bwMode="auto">
            <a:xfrm>
              <a:off x="2928" y="10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4" name="Line 15"/>
            <p:cNvSpPr>
              <a:spLocks noChangeShapeType="1"/>
            </p:cNvSpPr>
            <p:nvPr/>
          </p:nvSpPr>
          <p:spPr bwMode="auto">
            <a:xfrm>
              <a:off x="1872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5" name="Line 16"/>
            <p:cNvSpPr>
              <a:spLocks noChangeShapeType="1"/>
            </p:cNvSpPr>
            <p:nvPr/>
          </p:nvSpPr>
          <p:spPr bwMode="auto">
            <a:xfrm>
              <a:off x="3984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6" name="Line 17"/>
            <p:cNvSpPr>
              <a:spLocks noChangeShapeType="1"/>
            </p:cNvSpPr>
            <p:nvPr/>
          </p:nvSpPr>
          <p:spPr bwMode="auto">
            <a:xfrm>
              <a:off x="1872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7" name="Line 18"/>
            <p:cNvSpPr>
              <a:spLocks noChangeShapeType="1"/>
            </p:cNvSpPr>
            <p:nvPr/>
          </p:nvSpPr>
          <p:spPr bwMode="auto">
            <a:xfrm>
              <a:off x="3024" y="31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8" name="AutoShape 19"/>
            <p:cNvSpPr>
              <a:spLocks noChangeArrowheads="1"/>
            </p:cNvSpPr>
            <p:nvPr/>
          </p:nvSpPr>
          <p:spPr bwMode="auto">
            <a:xfrm>
              <a:off x="2880" y="302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Line 20"/>
            <p:cNvSpPr>
              <a:spLocks noChangeShapeType="1"/>
            </p:cNvSpPr>
            <p:nvPr/>
          </p:nvSpPr>
          <p:spPr bwMode="auto">
            <a:xfrm>
              <a:off x="2928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0" name="Text Box 21"/>
            <p:cNvSpPr txBox="1">
              <a:spLocks noChangeArrowheads="1"/>
            </p:cNvSpPr>
            <p:nvPr/>
          </p:nvSpPr>
          <p:spPr bwMode="auto">
            <a:xfrm>
              <a:off x="3600" y="1407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Yes</a:t>
              </a:r>
            </a:p>
          </p:txBody>
        </p:sp>
        <p:sp>
          <p:nvSpPr>
            <p:cNvPr id="66581" name="Text Box 22"/>
            <p:cNvSpPr txBox="1">
              <a:spLocks noChangeArrowheads="1"/>
            </p:cNvSpPr>
            <p:nvPr/>
          </p:nvSpPr>
          <p:spPr bwMode="auto">
            <a:xfrm>
              <a:off x="2016" y="1407"/>
              <a:ext cx="2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No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Flowchart – repetition control structure</a:t>
            </a:r>
          </a:p>
        </p:txBody>
      </p:sp>
      <p:grpSp>
        <p:nvGrpSpPr>
          <p:cNvPr id="67587" name="Group 20"/>
          <p:cNvGrpSpPr>
            <a:grpSpLocks/>
          </p:cNvGrpSpPr>
          <p:nvPr/>
        </p:nvGrpSpPr>
        <p:grpSpPr bwMode="auto">
          <a:xfrm>
            <a:off x="1828800" y="2286000"/>
            <a:ext cx="5638800" cy="3276600"/>
            <a:chOff x="1152" y="1440"/>
            <a:chExt cx="3552" cy="2064"/>
          </a:xfrm>
        </p:grpSpPr>
        <p:grpSp>
          <p:nvGrpSpPr>
            <p:cNvPr id="67588" name="Group 19"/>
            <p:cNvGrpSpPr>
              <a:grpSpLocks/>
            </p:cNvGrpSpPr>
            <p:nvPr/>
          </p:nvGrpSpPr>
          <p:grpSpPr bwMode="auto">
            <a:xfrm>
              <a:off x="1152" y="1440"/>
              <a:ext cx="3552" cy="2064"/>
              <a:chOff x="1152" y="1440"/>
              <a:chExt cx="3552" cy="2064"/>
            </a:xfrm>
          </p:grpSpPr>
          <p:sp>
            <p:nvSpPr>
              <p:cNvPr id="67591" name="Rectangle 5"/>
              <p:cNvSpPr>
                <a:spLocks noChangeArrowheads="1"/>
              </p:cNvSpPr>
              <p:nvPr/>
            </p:nvSpPr>
            <p:spPr bwMode="auto">
              <a:xfrm>
                <a:off x="1152" y="1440"/>
                <a:ext cx="3552" cy="20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67592" name="Text Box 6"/>
              <p:cNvSpPr txBox="1">
                <a:spLocks noChangeArrowheads="1"/>
              </p:cNvSpPr>
              <p:nvPr/>
            </p:nvSpPr>
            <p:spPr bwMode="auto">
              <a:xfrm>
                <a:off x="1584" y="2397"/>
                <a:ext cx="7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Condition</a:t>
                </a:r>
              </a:p>
            </p:txBody>
          </p:sp>
          <p:sp>
            <p:nvSpPr>
              <p:cNvPr id="67593" name="AutoShape 7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1152" cy="48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4" name="AutoShape 8"/>
              <p:cNvSpPr>
                <a:spLocks noChangeArrowheads="1"/>
              </p:cNvSpPr>
              <p:nvPr/>
            </p:nvSpPr>
            <p:spPr bwMode="auto">
              <a:xfrm>
                <a:off x="3408" y="2256"/>
                <a:ext cx="1056" cy="52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7595" name="Text Box 9"/>
              <p:cNvSpPr txBox="1">
                <a:spLocks noChangeArrowheads="1"/>
              </p:cNvSpPr>
              <p:nvPr/>
            </p:nvSpPr>
            <p:spPr bwMode="auto">
              <a:xfrm>
                <a:off x="3408" y="2304"/>
                <a:ext cx="1085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Loop </a:t>
                </a:r>
              </a:p>
              <a:p>
                <a:pPr algn="ctr"/>
                <a:r>
                  <a:rPr lang="en-US"/>
                  <a:t>Statement(s)</a:t>
                </a:r>
              </a:p>
            </p:txBody>
          </p:sp>
          <p:sp>
            <p:nvSpPr>
              <p:cNvPr id="67596" name="Line 10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597" name="Oval 11"/>
              <p:cNvSpPr>
                <a:spLocks noChangeArrowheads="1"/>
              </p:cNvSpPr>
              <p:nvPr/>
            </p:nvSpPr>
            <p:spPr bwMode="auto">
              <a:xfrm flipV="1">
                <a:off x="1920" y="1728"/>
                <a:ext cx="192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8" name="Line 12"/>
              <p:cNvSpPr>
                <a:spLocks noChangeShapeType="1"/>
              </p:cNvSpPr>
              <p:nvPr/>
            </p:nvSpPr>
            <p:spPr bwMode="auto">
              <a:xfrm>
                <a:off x="2592" y="24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599" name="Line 13"/>
              <p:cNvSpPr>
                <a:spLocks noChangeShapeType="1"/>
              </p:cNvSpPr>
              <p:nvPr/>
            </p:nvSpPr>
            <p:spPr bwMode="auto">
              <a:xfrm flipV="1">
                <a:off x="3984" y="20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00" name="Line 14"/>
              <p:cNvSpPr>
                <a:spLocks noChangeShapeType="1"/>
              </p:cNvSpPr>
              <p:nvPr/>
            </p:nvSpPr>
            <p:spPr bwMode="auto">
              <a:xfrm flipH="1">
                <a:off x="2016" y="206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01" name="Line 15"/>
              <p:cNvSpPr>
                <a:spLocks noChangeShapeType="1"/>
              </p:cNvSpPr>
              <p:nvPr/>
            </p:nvSpPr>
            <p:spPr bwMode="auto">
              <a:xfrm flipH="1">
                <a:off x="2016" y="27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02" name="Oval 16"/>
              <p:cNvSpPr>
                <a:spLocks noChangeArrowheads="1"/>
              </p:cNvSpPr>
              <p:nvPr/>
            </p:nvSpPr>
            <p:spPr bwMode="auto">
              <a:xfrm flipV="1">
                <a:off x="1920" y="3072"/>
                <a:ext cx="192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7589" name="Text Box 17"/>
            <p:cNvSpPr txBox="1">
              <a:spLocks noChangeArrowheads="1"/>
            </p:cNvSpPr>
            <p:nvPr/>
          </p:nvSpPr>
          <p:spPr bwMode="auto">
            <a:xfrm>
              <a:off x="2784" y="2256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yes</a:t>
              </a:r>
            </a:p>
          </p:txBody>
        </p:sp>
        <p:sp>
          <p:nvSpPr>
            <p:cNvPr id="67590" name="Text Box 18"/>
            <p:cNvSpPr txBox="1">
              <a:spLocks noChangeArrowheads="1"/>
            </p:cNvSpPr>
            <p:nvPr/>
          </p:nvSpPr>
          <p:spPr bwMode="auto">
            <a:xfrm>
              <a:off x="2016" y="2784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Flowchart – example 1</a:t>
            </a:r>
          </a:p>
        </p:txBody>
      </p:sp>
      <p:grpSp>
        <p:nvGrpSpPr>
          <p:cNvPr id="68611" name="Group 18"/>
          <p:cNvGrpSpPr>
            <a:grpSpLocks/>
          </p:cNvGrpSpPr>
          <p:nvPr/>
        </p:nvGrpSpPr>
        <p:grpSpPr bwMode="auto">
          <a:xfrm>
            <a:off x="2286000" y="1676400"/>
            <a:ext cx="3886200" cy="4038600"/>
            <a:chOff x="1440" y="960"/>
            <a:chExt cx="2448" cy="2544"/>
          </a:xfrm>
        </p:grpSpPr>
        <p:sp>
          <p:nvSpPr>
            <p:cNvPr id="68612" name="Rectangle 6"/>
            <p:cNvSpPr>
              <a:spLocks noChangeArrowheads="1"/>
            </p:cNvSpPr>
            <p:nvPr/>
          </p:nvSpPr>
          <p:spPr bwMode="auto">
            <a:xfrm>
              <a:off x="1440" y="960"/>
              <a:ext cx="2448" cy="2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3" name="Freeform 7"/>
            <p:cNvSpPr>
              <a:spLocks/>
            </p:cNvSpPr>
            <p:nvPr/>
          </p:nvSpPr>
          <p:spPr bwMode="auto">
            <a:xfrm flipH="1">
              <a:off x="2560" y="2930"/>
              <a:ext cx="57" cy="313"/>
            </a:xfrm>
            <a:custGeom>
              <a:avLst/>
              <a:gdLst>
                <a:gd name="T0" fmla="*/ 0 w 1"/>
                <a:gd name="T1" fmla="*/ 0 h 445"/>
                <a:gd name="T2" fmla="*/ 0 w 1"/>
                <a:gd name="T3" fmla="*/ 76 h 445"/>
                <a:gd name="T4" fmla="*/ 0 60000 65536"/>
                <a:gd name="T5" fmla="*/ 0 60000 65536"/>
                <a:gd name="T6" fmla="*/ 0 w 1"/>
                <a:gd name="T7" fmla="*/ 0 h 445"/>
                <a:gd name="T8" fmla="*/ 1 w 1"/>
                <a:gd name="T9" fmla="*/ 445 h 4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5">
                  <a:moveTo>
                    <a:pt x="0" y="0"/>
                  </a:moveTo>
                  <a:lnTo>
                    <a:pt x="0" y="4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14" name="Freeform 8"/>
            <p:cNvSpPr>
              <a:spLocks/>
            </p:cNvSpPr>
            <p:nvPr/>
          </p:nvSpPr>
          <p:spPr bwMode="auto">
            <a:xfrm>
              <a:off x="2643" y="2437"/>
              <a:ext cx="1" cy="235"/>
            </a:xfrm>
            <a:custGeom>
              <a:avLst/>
              <a:gdLst>
                <a:gd name="T0" fmla="*/ 0 w 1"/>
                <a:gd name="T1" fmla="*/ 0 h 445"/>
                <a:gd name="T2" fmla="*/ 0 w 1"/>
                <a:gd name="T3" fmla="*/ 18 h 445"/>
                <a:gd name="T4" fmla="*/ 0 60000 65536"/>
                <a:gd name="T5" fmla="*/ 0 60000 65536"/>
                <a:gd name="T6" fmla="*/ 0 w 1"/>
                <a:gd name="T7" fmla="*/ 0 h 445"/>
                <a:gd name="T8" fmla="*/ 1 w 1"/>
                <a:gd name="T9" fmla="*/ 445 h 4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5">
                  <a:moveTo>
                    <a:pt x="0" y="0"/>
                  </a:moveTo>
                  <a:lnTo>
                    <a:pt x="0" y="4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15" name="Freeform 9"/>
            <p:cNvSpPr>
              <a:spLocks/>
            </p:cNvSpPr>
            <p:nvPr/>
          </p:nvSpPr>
          <p:spPr bwMode="auto">
            <a:xfrm>
              <a:off x="2643" y="1781"/>
              <a:ext cx="39" cy="207"/>
            </a:xfrm>
            <a:custGeom>
              <a:avLst/>
              <a:gdLst>
                <a:gd name="T0" fmla="*/ 0 w 1"/>
                <a:gd name="T1" fmla="*/ 0 h 445"/>
                <a:gd name="T2" fmla="*/ 0 w 1"/>
                <a:gd name="T3" fmla="*/ 10 h 445"/>
                <a:gd name="T4" fmla="*/ 0 60000 65536"/>
                <a:gd name="T5" fmla="*/ 0 60000 65536"/>
                <a:gd name="T6" fmla="*/ 0 w 1"/>
                <a:gd name="T7" fmla="*/ 0 h 445"/>
                <a:gd name="T8" fmla="*/ 1 w 1"/>
                <a:gd name="T9" fmla="*/ 445 h 4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5">
                  <a:moveTo>
                    <a:pt x="0" y="0"/>
                  </a:moveTo>
                  <a:lnTo>
                    <a:pt x="0" y="4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16" name="Freeform 10"/>
            <p:cNvSpPr>
              <a:spLocks/>
            </p:cNvSpPr>
            <p:nvPr/>
          </p:nvSpPr>
          <p:spPr bwMode="auto">
            <a:xfrm flipH="1">
              <a:off x="2586" y="1206"/>
              <a:ext cx="57" cy="164"/>
            </a:xfrm>
            <a:custGeom>
              <a:avLst/>
              <a:gdLst>
                <a:gd name="T0" fmla="*/ 0 w 1"/>
                <a:gd name="T1" fmla="*/ 0 h 445"/>
                <a:gd name="T2" fmla="*/ 0 w 1"/>
                <a:gd name="T3" fmla="*/ 3 h 445"/>
                <a:gd name="T4" fmla="*/ 0 60000 65536"/>
                <a:gd name="T5" fmla="*/ 0 60000 65536"/>
                <a:gd name="T6" fmla="*/ 0 w 1"/>
                <a:gd name="T7" fmla="*/ 0 h 445"/>
                <a:gd name="T8" fmla="*/ 1 w 1"/>
                <a:gd name="T9" fmla="*/ 445 h 4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5">
                  <a:moveTo>
                    <a:pt x="0" y="0"/>
                  </a:moveTo>
                  <a:lnTo>
                    <a:pt x="0" y="4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17" name="Freeform 11"/>
            <p:cNvSpPr>
              <a:spLocks/>
            </p:cNvSpPr>
            <p:nvPr/>
          </p:nvSpPr>
          <p:spPr bwMode="auto">
            <a:xfrm>
              <a:off x="2311" y="995"/>
              <a:ext cx="623" cy="210"/>
            </a:xfrm>
            <a:custGeom>
              <a:avLst/>
              <a:gdLst>
                <a:gd name="T0" fmla="*/ 14 w 1054"/>
                <a:gd name="T1" fmla="*/ 16 h 398"/>
                <a:gd name="T2" fmla="*/ 61 w 1054"/>
                <a:gd name="T3" fmla="*/ 16 h 398"/>
                <a:gd name="T4" fmla="*/ 64 w 1054"/>
                <a:gd name="T5" fmla="*/ 16 h 398"/>
                <a:gd name="T6" fmla="*/ 66 w 1054"/>
                <a:gd name="T7" fmla="*/ 16 h 398"/>
                <a:gd name="T8" fmla="*/ 68 w 1054"/>
                <a:gd name="T9" fmla="*/ 15 h 398"/>
                <a:gd name="T10" fmla="*/ 70 w 1054"/>
                <a:gd name="T11" fmla="*/ 15 h 398"/>
                <a:gd name="T12" fmla="*/ 72 w 1054"/>
                <a:gd name="T13" fmla="*/ 14 h 398"/>
                <a:gd name="T14" fmla="*/ 73 w 1054"/>
                <a:gd name="T15" fmla="*/ 13 h 398"/>
                <a:gd name="T16" fmla="*/ 74 w 1054"/>
                <a:gd name="T17" fmla="*/ 12 h 398"/>
                <a:gd name="T18" fmla="*/ 75 w 1054"/>
                <a:gd name="T19" fmla="*/ 11 h 398"/>
                <a:gd name="T20" fmla="*/ 76 w 1054"/>
                <a:gd name="T21" fmla="*/ 10 h 398"/>
                <a:gd name="T22" fmla="*/ 76 w 1054"/>
                <a:gd name="T23" fmla="*/ 8 h 398"/>
                <a:gd name="T24" fmla="*/ 76 w 1054"/>
                <a:gd name="T25" fmla="*/ 7 h 398"/>
                <a:gd name="T26" fmla="*/ 76 w 1054"/>
                <a:gd name="T27" fmla="*/ 6 h 398"/>
                <a:gd name="T28" fmla="*/ 75 w 1054"/>
                <a:gd name="T29" fmla="*/ 5 h 398"/>
                <a:gd name="T30" fmla="*/ 74 w 1054"/>
                <a:gd name="T31" fmla="*/ 4 h 398"/>
                <a:gd name="T32" fmla="*/ 73 w 1054"/>
                <a:gd name="T33" fmla="*/ 3 h 398"/>
                <a:gd name="T34" fmla="*/ 72 w 1054"/>
                <a:gd name="T35" fmla="*/ 2 h 398"/>
                <a:gd name="T36" fmla="*/ 70 w 1054"/>
                <a:gd name="T37" fmla="*/ 2 h 398"/>
                <a:gd name="T38" fmla="*/ 68 w 1054"/>
                <a:gd name="T39" fmla="*/ 1 h 398"/>
                <a:gd name="T40" fmla="*/ 66 w 1054"/>
                <a:gd name="T41" fmla="*/ 1 h 398"/>
                <a:gd name="T42" fmla="*/ 64 w 1054"/>
                <a:gd name="T43" fmla="*/ 1 h 398"/>
                <a:gd name="T44" fmla="*/ 61 w 1054"/>
                <a:gd name="T45" fmla="*/ 0 h 398"/>
                <a:gd name="T46" fmla="*/ 14 w 1054"/>
                <a:gd name="T47" fmla="*/ 0 h 398"/>
                <a:gd name="T48" fmla="*/ 12 w 1054"/>
                <a:gd name="T49" fmla="*/ 1 h 398"/>
                <a:gd name="T50" fmla="*/ 10 w 1054"/>
                <a:gd name="T51" fmla="*/ 1 h 398"/>
                <a:gd name="T52" fmla="*/ 8 w 1054"/>
                <a:gd name="T53" fmla="*/ 1 h 398"/>
                <a:gd name="T54" fmla="*/ 7 w 1054"/>
                <a:gd name="T55" fmla="*/ 2 h 398"/>
                <a:gd name="T56" fmla="*/ 5 w 1054"/>
                <a:gd name="T57" fmla="*/ 2 h 398"/>
                <a:gd name="T58" fmla="*/ 3 w 1054"/>
                <a:gd name="T59" fmla="*/ 3 h 398"/>
                <a:gd name="T60" fmla="*/ 2 w 1054"/>
                <a:gd name="T61" fmla="*/ 4 h 398"/>
                <a:gd name="T62" fmla="*/ 1 w 1054"/>
                <a:gd name="T63" fmla="*/ 5 h 398"/>
                <a:gd name="T64" fmla="*/ 1 w 1054"/>
                <a:gd name="T65" fmla="*/ 6 h 398"/>
                <a:gd name="T66" fmla="*/ 0 w 1054"/>
                <a:gd name="T67" fmla="*/ 7 h 398"/>
                <a:gd name="T68" fmla="*/ 0 w 1054"/>
                <a:gd name="T69" fmla="*/ 8 h 398"/>
                <a:gd name="T70" fmla="*/ 1 w 1054"/>
                <a:gd name="T71" fmla="*/ 10 h 398"/>
                <a:gd name="T72" fmla="*/ 1 w 1054"/>
                <a:gd name="T73" fmla="*/ 11 h 398"/>
                <a:gd name="T74" fmla="*/ 2 w 1054"/>
                <a:gd name="T75" fmla="*/ 12 h 398"/>
                <a:gd name="T76" fmla="*/ 3 w 1054"/>
                <a:gd name="T77" fmla="*/ 13 h 398"/>
                <a:gd name="T78" fmla="*/ 5 w 1054"/>
                <a:gd name="T79" fmla="*/ 14 h 398"/>
                <a:gd name="T80" fmla="*/ 7 w 1054"/>
                <a:gd name="T81" fmla="*/ 15 h 398"/>
                <a:gd name="T82" fmla="*/ 8 w 1054"/>
                <a:gd name="T83" fmla="*/ 15 h 398"/>
                <a:gd name="T84" fmla="*/ 10 w 1054"/>
                <a:gd name="T85" fmla="*/ 16 h 398"/>
                <a:gd name="T86" fmla="*/ 12 w 1054"/>
                <a:gd name="T87" fmla="*/ 16 h 398"/>
                <a:gd name="T88" fmla="*/ 14 w 1054"/>
                <a:gd name="T89" fmla="*/ 16 h 39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54"/>
                <a:gd name="T136" fmla="*/ 0 h 398"/>
                <a:gd name="T137" fmla="*/ 1054 w 1054"/>
                <a:gd name="T138" fmla="*/ 398 h 39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54" h="398">
                  <a:moveTo>
                    <a:pt x="198" y="397"/>
                  </a:moveTo>
                  <a:lnTo>
                    <a:pt x="855" y="397"/>
                  </a:lnTo>
                  <a:lnTo>
                    <a:pt x="884" y="395"/>
                  </a:lnTo>
                  <a:lnTo>
                    <a:pt x="914" y="388"/>
                  </a:lnTo>
                  <a:lnTo>
                    <a:pt x="941" y="376"/>
                  </a:lnTo>
                  <a:lnTo>
                    <a:pt x="967" y="362"/>
                  </a:lnTo>
                  <a:lnTo>
                    <a:pt x="990" y="343"/>
                  </a:lnTo>
                  <a:lnTo>
                    <a:pt x="1010" y="321"/>
                  </a:lnTo>
                  <a:lnTo>
                    <a:pt x="1027" y="297"/>
                  </a:lnTo>
                  <a:lnTo>
                    <a:pt x="1039" y="270"/>
                  </a:lnTo>
                  <a:lnTo>
                    <a:pt x="1048" y="242"/>
                  </a:lnTo>
                  <a:lnTo>
                    <a:pt x="1053" y="213"/>
                  </a:lnTo>
                  <a:lnTo>
                    <a:pt x="1053" y="184"/>
                  </a:lnTo>
                  <a:lnTo>
                    <a:pt x="1048" y="155"/>
                  </a:lnTo>
                  <a:lnTo>
                    <a:pt x="1039" y="127"/>
                  </a:lnTo>
                  <a:lnTo>
                    <a:pt x="1027" y="100"/>
                  </a:lnTo>
                  <a:lnTo>
                    <a:pt x="1010" y="76"/>
                  </a:lnTo>
                  <a:lnTo>
                    <a:pt x="990" y="54"/>
                  </a:lnTo>
                  <a:lnTo>
                    <a:pt x="967" y="35"/>
                  </a:lnTo>
                  <a:lnTo>
                    <a:pt x="941" y="21"/>
                  </a:lnTo>
                  <a:lnTo>
                    <a:pt x="914" y="9"/>
                  </a:lnTo>
                  <a:lnTo>
                    <a:pt x="884" y="2"/>
                  </a:lnTo>
                  <a:lnTo>
                    <a:pt x="855" y="0"/>
                  </a:lnTo>
                  <a:lnTo>
                    <a:pt x="198" y="0"/>
                  </a:lnTo>
                  <a:lnTo>
                    <a:pt x="167" y="2"/>
                  </a:lnTo>
                  <a:lnTo>
                    <a:pt x="138" y="9"/>
                  </a:lnTo>
                  <a:lnTo>
                    <a:pt x="112" y="21"/>
                  </a:lnTo>
                  <a:lnTo>
                    <a:pt x="86" y="35"/>
                  </a:lnTo>
                  <a:lnTo>
                    <a:pt x="63" y="54"/>
                  </a:lnTo>
                  <a:lnTo>
                    <a:pt x="43" y="76"/>
                  </a:lnTo>
                  <a:lnTo>
                    <a:pt x="26" y="100"/>
                  </a:lnTo>
                  <a:lnTo>
                    <a:pt x="14" y="127"/>
                  </a:lnTo>
                  <a:lnTo>
                    <a:pt x="5" y="155"/>
                  </a:lnTo>
                  <a:lnTo>
                    <a:pt x="0" y="184"/>
                  </a:lnTo>
                  <a:lnTo>
                    <a:pt x="0" y="213"/>
                  </a:lnTo>
                  <a:lnTo>
                    <a:pt x="5" y="242"/>
                  </a:lnTo>
                  <a:lnTo>
                    <a:pt x="14" y="270"/>
                  </a:lnTo>
                  <a:lnTo>
                    <a:pt x="26" y="297"/>
                  </a:lnTo>
                  <a:lnTo>
                    <a:pt x="43" y="321"/>
                  </a:lnTo>
                  <a:lnTo>
                    <a:pt x="63" y="343"/>
                  </a:lnTo>
                  <a:lnTo>
                    <a:pt x="86" y="362"/>
                  </a:lnTo>
                  <a:lnTo>
                    <a:pt x="112" y="376"/>
                  </a:lnTo>
                  <a:lnTo>
                    <a:pt x="138" y="388"/>
                  </a:lnTo>
                  <a:lnTo>
                    <a:pt x="167" y="395"/>
                  </a:lnTo>
                  <a:lnTo>
                    <a:pt x="198" y="39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18" name="Rectangle 12"/>
            <p:cNvSpPr>
              <a:spLocks noChangeArrowheads="1"/>
            </p:cNvSpPr>
            <p:nvPr/>
          </p:nvSpPr>
          <p:spPr bwMode="auto">
            <a:xfrm>
              <a:off x="2394" y="1001"/>
              <a:ext cx="414" cy="1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1600" tIns="50800" rIns="101600" bIns="50800">
              <a:spAutoFit/>
            </a:bodyPr>
            <a:lstStyle/>
            <a:p>
              <a:pPr defTabSz="1106488" eaLnBrk="0" hangingPunct="0"/>
              <a:r>
                <a:rPr lang="en-GB" sz="1400"/>
                <a:t>Begin</a:t>
              </a:r>
            </a:p>
          </p:txBody>
        </p:sp>
        <p:sp>
          <p:nvSpPr>
            <p:cNvPr id="68619" name="AutoShape 13"/>
            <p:cNvSpPr>
              <a:spLocks noChangeArrowheads="1"/>
            </p:cNvSpPr>
            <p:nvPr/>
          </p:nvSpPr>
          <p:spPr bwMode="auto">
            <a:xfrm>
              <a:off x="1798" y="1364"/>
              <a:ext cx="1574" cy="418"/>
            </a:xfrm>
            <a:prstGeom prst="parallelogram">
              <a:avLst>
                <a:gd name="adj" fmla="val 94086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6050" tIns="74612" rIns="146050" bIns="74612" anchor="ctr"/>
            <a:lstStyle/>
            <a:p>
              <a:pPr algn="ctr" defTabSz="2293938" eaLnBrk="0" hangingPunct="0"/>
              <a:r>
                <a:rPr lang="en-GB" sz="1400"/>
                <a:t>Read birth date</a:t>
              </a:r>
            </a:p>
          </p:txBody>
        </p:sp>
        <p:sp>
          <p:nvSpPr>
            <p:cNvPr id="68620" name="Rectangle 14"/>
            <p:cNvSpPr>
              <a:spLocks noChangeArrowheads="1"/>
            </p:cNvSpPr>
            <p:nvPr/>
          </p:nvSpPr>
          <p:spPr bwMode="auto">
            <a:xfrm>
              <a:off x="1717" y="1981"/>
              <a:ext cx="1737" cy="47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GB" sz="1400"/>
                <a:t>Calculate</a:t>
              </a:r>
            </a:p>
            <a:p>
              <a:pPr algn="ctr" eaLnBrk="0" hangingPunct="0"/>
              <a:r>
                <a:rPr lang="en-GB" sz="1400"/>
                <a:t>Age = current year – birth date</a:t>
              </a:r>
            </a:p>
          </p:txBody>
        </p:sp>
        <p:sp>
          <p:nvSpPr>
            <p:cNvPr id="68621" name="AutoShape 15"/>
            <p:cNvSpPr>
              <a:spLocks noChangeArrowheads="1"/>
            </p:cNvSpPr>
            <p:nvPr/>
          </p:nvSpPr>
          <p:spPr bwMode="auto">
            <a:xfrm>
              <a:off x="1798" y="2677"/>
              <a:ext cx="1574" cy="256"/>
            </a:xfrm>
            <a:prstGeom prst="parallelogram">
              <a:avLst>
                <a:gd name="adj" fmla="val 153626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6050" tIns="74612" rIns="146050" bIns="74612" anchor="ctr"/>
            <a:lstStyle/>
            <a:p>
              <a:pPr algn="ctr" defTabSz="2293938" eaLnBrk="0" hangingPunct="0"/>
              <a:r>
                <a:rPr lang="en-GB" sz="1400"/>
                <a:t>Display</a:t>
              </a:r>
            </a:p>
            <a:p>
              <a:pPr algn="ctr" defTabSz="2293938" eaLnBrk="0" hangingPunct="0"/>
              <a:r>
                <a:rPr lang="en-GB" sz="1400"/>
                <a:t>age</a:t>
              </a:r>
            </a:p>
          </p:txBody>
        </p:sp>
        <p:sp>
          <p:nvSpPr>
            <p:cNvPr id="68622" name="Freeform 16"/>
            <p:cNvSpPr>
              <a:spLocks/>
            </p:cNvSpPr>
            <p:nvPr/>
          </p:nvSpPr>
          <p:spPr bwMode="auto">
            <a:xfrm>
              <a:off x="2311" y="3258"/>
              <a:ext cx="581" cy="198"/>
            </a:xfrm>
            <a:custGeom>
              <a:avLst/>
              <a:gdLst>
                <a:gd name="T0" fmla="*/ 10 w 1054"/>
                <a:gd name="T1" fmla="*/ 12 h 398"/>
                <a:gd name="T2" fmla="*/ 44 w 1054"/>
                <a:gd name="T3" fmla="*/ 12 h 398"/>
                <a:gd name="T4" fmla="*/ 45 w 1054"/>
                <a:gd name="T5" fmla="*/ 12 h 398"/>
                <a:gd name="T6" fmla="*/ 46 w 1054"/>
                <a:gd name="T7" fmla="*/ 12 h 398"/>
                <a:gd name="T8" fmla="*/ 48 w 1054"/>
                <a:gd name="T9" fmla="*/ 11 h 398"/>
                <a:gd name="T10" fmla="*/ 49 w 1054"/>
                <a:gd name="T11" fmla="*/ 11 h 398"/>
                <a:gd name="T12" fmla="*/ 51 w 1054"/>
                <a:gd name="T13" fmla="*/ 10 h 398"/>
                <a:gd name="T14" fmla="*/ 51 w 1054"/>
                <a:gd name="T15" fmla="*/ 10 h 398"/>
                <a:gd name="T16" fmla="*/ 52 w 1054"/>
                <a:gd name="T17" fmla="*/ 9 h 398"/>
                <a:gd name="T18" fmla="*/ 53 w 1054"/>
                <a:gd name="T19" fmla="*/ 8 h 398"/>
                <a:gd name="T20" fmla="*/ 53 w 1054"/>
                <a:gd name="T21" fmla="*/ 7 h 398"/>
                <a:gd name="T22" fmla="*/ 53 w 1054"/>
                <a:gd name="T23" fmla="*/ 6 h 398"/>
                <a:gd name="T24" fmla="*/ 53 w 1054"/>
                <a:gd name="T25" fmla="*/ 5 h 398"/>
                <a:gd name="T26" fmla="*/ 53 w 1054"/>
                <a:gd name="T27" fmla="*/ 4 h 398"/>
                <a:gd name="T28" fmla="*/ 53 w 1054"/>
                <a:gd name="T29" fmla="*/ 3 h 398"/>
                <a:gd name="T30" fmla="*/ 52 w 1054"/>
                <a:gd name="T31" fmla="*/ 3 h 398"/>
                <a:gd name="T32" fmla="*/ 51 w 1054"/>
                <a:gd name="T33" fmla="*/ 2 h 398"/>
                <a:gd name="T34" fmla="*/ 51 w 1054"/>
                <a:gd name="T35" fmla="*/ 1 h 398"/>
                <a:gd name="T36" fmla="*/ 49 w 1054"/>
                <a:gd name="T37" fmla="*/ 1 h 398"/>
                <a:gd name="T38" fmla="*/ 48 w 1054"/>
                <a:gd name="T39" fmla="*/ 0 h 398"/>
                <a:gd name="T40" fmla="*/ 46 w 1054"/>
                <a:gd name="T41" fmla="*/ 0 h 398"/>
                <a:gd name="T42" fmla="*/ 45 w 1054"/>
                <a:gd name="T43" fmla="*/ 0 h 398"/>
                <a:gd name="T44" fmla="*/ 44 w 1054"/>
                <a:gd name="T45" fmla="*/ 0 h 398"/>
                <a:gd name="T46" fmla="*/ 10 w 1054"/>
                <a:gd name="T47" fmla="*/ 0 h 398"/>
                <a:gd name="T48" fmla="*/ 8 w 1054"/>
                <a:gd name="T49" fmla="*/ 0 h 398"/>
                <a:gd name="T50" fmla="*/ 7 w 1054"/>
                <a:gd name="T51" fmla="*/ 0 h 398"/>
                <a:gd name="T52" fmla="*/ 6 w 1054"/>
                <a:gd name="T53" fmla="*/ 0 h 398"/>
                <a:gd name="T54" fmla="*/ 4 w 1054"/>
                <a:gd name="T55" fmla="*/ 1 h 398"/>
                <a:gd name="T56" fmla="*/ 3 w 1054"/>
                <a:gd name="T57" fmla="*/ 1 h 398"/>
                <a:gd name="T58" fmla="*/ 2 w 1054"/>
                <a:gd name="T59" fmla="*/ 2 h 398"/>
                <a:gd name="T60" fmla="*/ 1 w 1054"/>
                <a:gd name="T61" fmla="*/ 3 h 398"/>
                <a:gd name="T62" fmla="*/ 1 w 1054"/>
                <a:gd name="T63" fmla="*/ 3 h 398"/>
                <a:gd name="T64" fmla="*/ 1 w 1054"/>
                <a:gd name="T65" fmla="*/ 4 h 398"/>
                <a:gd name="T66" fmla="*/ 0 w 1054"/>
                <a:gd name="T67" fmla="*/ 5 h 398"/>
                <a:gd name="T68" fmla="*/ 0 w 1054"/>
                <a:gd name="T69" fmla="*/ 6 h 398"/>
                <a:gd name="T70" fmla="*/ 1 w 1054"/>
                <a:gd name="T71" fmla="*/ 7 h 398"/>
                <a:gd name="T72" fmla="*/ 1 w 1054"/>
                <a:gd name="T73" fmla="*/ 8 h 398"/>
                <a:gd name="T74" fmla="*/ 1 w 1054"/>
                <a:gd name="T75" fmla="*/ 9 h 398"/>
                <a:gd name="T76" fmla="*/ 2 w 1054"/>
                <a:gd name="T77" fmla="*/ 10 h 398"/>
                <a:gd name="T78" fmla="*/ 3 w 1054"/>
                <a:gd name="T79" fmla="*/ 10 h 398"/>
                <a:gd name="T80" fmla="*/ 4 w 1054"/>
                <a:gd name="T81" fmla="*/ 11 h 398"/>
                <a:gd name="T82" fmla="*/ 6 w 1054"/>
                <a:gd name="T83" fmla="*/ 11 h 398"/>
                <a:gd name="T84" fmla="*/ 7 w 1054"/>
                <a:gd name="T85" fmla="*/ 12 h 398"/>
                <a:gd name="T86" fmla="*/ 8 w 1054"/>
                <a:gd name="T87" fmla="*/ 12 h 398"/>
                <a:gd name="T88" fmla="*/ 10 w 1054"/>
                <a:gd name="T89" fmla="*/ 12 h 39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54"/>
                <a:gd name="T136" fmla="*/ 0 h 398"/>
                <a:gd name="T137" fmla="*/ 1054 w 1054"/>
                <a:gd name="T138" fmla="*/ 398 h 39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54" h="398">
                  <a:moveTo>
                    <a:pt x="198" y="397"/>
                  </a:moveTo>
                  <a:lnTo>
                    <a:pt x="855" y="397"/>
                  </a:lnTo>
                  <a:lnTo>
                    <a:pt x="884" y="395"/>
                  </a:lnTo>
                  <a:lnTo>
                    <a:pt x="914" y="388"/>
                  </a:lnTo>
                  <a:lnTo>
                    <a:pt x="941" y="376"/>
                  </a:lnTo>
                  <a:lnTo>
                    <a:pt x="967" y="362"/>
                  </a:lnTo>
                  <a:lnTo>
                    <a:pt x="990" y="343"/>
                  </a:lnTo>
                  <a:lnTo>
                    <a:pt x="1010" y="321"/>
                  </a:lnTo>
                  <a:lnTo>
                    <a:pt x="1027" y="297"/>
                  </a:lnTo>
                  <a:lnTo>
                    <a:pt x="1039" y="270"/>
                  </a:lnTo>
                  <a:lnTo>
                    <a:pt x="1048" y="242"/>
                  </a:lnTo>
                  <a:lnTo>
                    <a:pt x="1053" y="213"/>
                  </a:lnTo>
                  <a:lnTo>
                    <a:pt x="1053" y="184"/>
                  </a:lnTo>
                  <a:lnTo>
                    <a:pt x="1048" y="155"/>
                  </a:lnTo>
                  <a:lnTo>
                    <a:pt x="1039" y="127"/>
                  </a:lnTo>
                  <a:lnTo>
                    <a:pt x="1027" y="100"/>
                  </a:lnTo>
                  <a:lnTo>
                    <a:pt x="1010" y="76"/>
                  </a:lnTo>
                  <a:lnTo>
                    <a:pt x="990" y="54"/>
                  </a:lnTo>
                  <a:lnTo>
                    <a:pt x="967" y="35"/>
                  </a:lnTo>
                  <a:lnTo>
                    <a:pt x="941" y="21"/>
                  </a:lnTo>
                  <a:lnTo>
                    <a:pt x="914" y="9"/>
                  </a:lnTo>
                  <a:lnTo>
                    <a:pt x="884" y="2"/>
                  </a:lnTo>
                  <a:lnTo>
                    <a:pt x="855" y="0"/>
                  </a:lnTo>
                  <a:lnTo>
                    <a:pt x="198" y="0"/>
                  </a:lnTo>
                  <a:lnTo>
                    <a:pt x="167" y="2"/>
                  </a:lnTo>
                  <a:lnTo>
                    <a:pt x="138" y="9"/>
                  </a:lnTo>
                  <a:lnTo>
                    <a:pt x="112" y="21"/>
                  </a:lnTo>
                  <a:lnTo>
                    <a:pt x="86" y="35"/>
                  </a:lnTo>
                  <a:lnTo>
                    <a:pt x="63" y="54"/>
                  </a:lnTo>
                  <a:lnTo>
                    <a:pt x="43" y="76"/>
                  </a:lnTo>
                  <a:lnTo>
                    <a:pt x="26" y="100"/>
                  </a:lnTo>
                  <a:lnTo>
                    <a:pt x="14" y="127"/>
                  </a:lnTo>
                  <a:lnTo>
                    <a:pt x="5" y="155"/>
                  </a:lnTo>
                  <a:lnTo>
                    <a:pt x="0" y="184"/>
                  </a:lnTo>
                  <a:lnTo>
                    <a:pt x="0" y="213"/>
                  </a:lnTo>
                  <a:lnTo>
                    <a:pt x="5" y="242"/>
                  </a:lnTo>
                  <a:lnTo>
                    <a:pt x="14" y="270"/>
                  </a:lnTo>
                  <a:lnTo>
                    <a:pt x="26" y="297"/>
                  </a:lnTo>
                  <a:lnTo>
                    <a:pt x="43" y="321"/>
                  </a:lnTo>
                  <a:lnTo>
                    <a:pt x="63" y="343"/>
                  </a:lnTo>
                  <a:lnTo>
                    <a:pt x="86" y="362"/>
                  </a:lnTo>
                  <a:lnTo>
                    <a:pt x="112" y="376"/>
                  </a:lnTo>
                  <a:lnTo>
                    <a:pt x="138" y="388"/>
                  </a:lnTo>
                  <a:lnTo>
                    <a:pt x="167" y="395"/>
                  </a:lnTo>
                  <a:lnTo>
                    <a:pt x="198" y="39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3" name="Rectangle 17"/>
            <p:cNvSpPr>
              <a:spLocks noChangeArrowheads="1"/>
            </p:cNvSpPr>
            <p:nvPr/>
          </p:nvSpPr>
          <p:spPr bwMode="auto">
            <a:xfrm>
              <a:off x="2477" y="3258"/>
              <a:ext cx="395" cy="1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1600" tIns="50800" rIns="101600" bIns="50800">
              <a:spAutoFit/>
            </a:bodyPr>
            <a:lstStyle/>
            <a:p>
              <a:pPr defTabSz="1106488" eaLnBrk="0" hangingPunct="0"/>
              <a:r>
                <a:rPr lang="en-GB" sz="1400"/>
                <a:t>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Flowchart – example 2</a:t>
            </a:r>
          </a:p>
        </p:txBody>
      </p:sp>
      <p:grpSp>
        <p:nvGrpSpPr>
          <p:cNvPr id="69635" name="Group 28"/>
          <p:cNvGrpSpPr>
            <a:grpSpLocks/>
          </p:cNvGrpSpPr>
          <p:nvPr/>
        </p:nvGrpSpPr>
        <p:grpSpPr bwMode="auto">
          <a:xfrm>
            <a:off x="990600" y="1676400"/>
            <a:ext cx="7010400" cy="4419600"/>
            <a:chOff x="624" y="960"/>
            <a:chExt cx="4416" cy="2784"/>
          </a:xfrm>
        </p:grpSpPr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624" y="960"/>
              <a:ext cx="4416" cy="27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7" name="Freeform 5"/>
            <p:cNvSpPr>
              <a:spLocks/>
            </p:cNvSpPr>
            <p:nvPr/>
          </p:nvSpPr>
          <p:spPr bwMode="auto">
            <a:xfrm>
              <a:off x="3589" y="2327"/>
              <a:ext cx="326" cy="331"/>
            </a:xfrm>
            <a:custGeom>
              <a:avLst/>
              <a:gdLst>
                <a:gd name="T0" fmla="*/ 0 w 481"/>
                <a:gd name="T1" fmla="*/ 0 h 625"/>
                <a:gd name="T2" fmla="*/ 68 w 481"/>
                <a:gd name="T3" fmla="*/ 0 h 625"/>
                <a:gd name="T4" fmla="*/ 68 w 481"/>
                <a:gd name="T5" fmla="*/ 26 h 625"/>
                <a:gd name="T6" fmla="*/ 0 60000 65536"/>
                <a:gd name="T7" fmla="*/ 0 60000 65536"/>
                <a:gd name="T8" fmla="*/ 0 60000 65536"/>
                <a:gd name="T9" fmla="*/ 0 w 481"/>
                <a:gd name="T10" fmla="*/ 0 h 625"/>
                <a:gd name="T11" fmla="*/ 481 w 481"/>
                <a:gd name="T12" fmla="*/ 625 h 6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1" h="625">
                  <a:moveTo>
                    <a:pt x="0" y="0"/>
                  </a:moveTo>
                  <a:lnTo>
                    <a:pt x="480" y="0"/>
                  </a:lnTo>
                  <a:lnTo>
                    <a:pt x="480" y="62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38" name="Freeform 6"/>
            <p:cNvSpPr>
              <a:spLocks/>
            </p:cNvSpPr>
            <p:nvPr/>
          </p:nvSpPr>
          <p:spPr bwMode="auto">
            <a:xfrm flipH="1">
              <a:off x="2753" y="3214"/>
              <a:ext cx="41" cy="220"/>
            </a:xfrm>
            <a:custGeom>
              <a:avLst/>
              <a:gdLst>
                <a:gd name="T0" fmla="*/ 0 w 1"/>
                <a:gd name="T1" fmla="*/ 0 h 445"/>
                <a:gd name="T2" fmla="*/ 0 w 1"/>
                <a:gd name="T3" fmla="*/ 13 h 445"/>
                <a:gd name="T4" fmla="*/ 0 60000 65536"/>
                <a:gd name="T5" fmla="*/ 0 60000 65536"/>
                <a:gd name="T6" fmla="*/ 0 w 1"/>
                <a:gd name="T7" fmla="*/ 0 h 445"/>
                <a:gd name="T8" fmla="*/ 1 w 1"/>
                <a:gd name="T9" fmla="*/ 445 h 4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5">
                  <a:moveTo>
                    <a:pt x="0" y="0"/>
                  </a:moveTo>
                  <a:lnTo>
                    <a:pt x="0" y="4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39" name="Freeform 7"/>
            <p:cNvSpPr>
              <a:spLocks/>
            </p:cNvSpPr>
            <p:nvPr/>
          </p:nvSpPr>
          <p:spPr bwMode="auto">
            <a:xfrm>
              <a:off x="2945" y="3024"/>
              <a:ext cx="991" cy="244"/>
            </a:xfrm>
            <a:custGeom>
              <a:avLst/>
              <a:gdLst>
                <a:gd name="T0" fmla="*/ 1305 w 925"/>
                <a:gd name="T1" fmla="*/ 0 h 481"/>
                <a:gd name="T2" fmla="*/ 1305 w 925"/>
                <a:gd name="T3" fmla="*/ 16 h 481"/>
                <a:gd name="T4" fmla="*/ 0 w 925"/>
                <a:gd name="T5" fmla="*/ 16 h 481"/>
                <a:gd name="T6" fmla="*/ 0 60000 65536"/>
                <a:gd name="T7" fmla="*/ 0 60000 65536"/>
                <a:gd name="T8" fmla="*/ 0 60000 65536"/>
                <a:gd name="T9" fmla="*/ 0 w 925"/>
                <a:gd name="T10" fmla="*/ 0 h 481"/>
                <a:gd name="T11" fmla="*/ 925 w 925"/>
                <a:gd name="T12" fmla="*/ 481 h 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5" h="481">
                  <a:moveTo>
                    <a:pt x="924" y="0"/>
                  </a:moveTo>
                  <a:lnTo>
                    <a:pt x="924" y="480"/>
                  </a:lnTo>
                  <a:lnTo>
                    <a:pt x="0" y="48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0" name="Freeform 8"/>
            <p:cNvSpPr>
              <a:spLocks/>
            </p:cNvSpPr>
            <p:nvPr/>
          </p:nvSpPr>
          <p:spPr bwMode="auto">
            <a:xfrm>
              <a:off x="1728" y="3120"/>
              <a:ext cx="918" cy="148"/>
            </a:xfrm>
            <a:custGeom>
              <a:avLst/>
              <a:gdLst>
                <a:gd name="T0" fmla="*/ 0 w 925"/>
                <a:gd name="T1" fmla="*/ 0 h 481"/>
                <a:gd name="T2" fmla="*/ 0 w 925"/>
                <a:gd name="T3" fmla="*/ 1 h 481"/>
                <a:gd name="T4" fmla="*/ 889 w 925"/>
                <a:gd name="T5" fmla="*/ 1 h 481"/>
                <a:gd name="T6" fmla="*/ 0 60000 65536"/>
                <a:gd name="T7" fmla="*/ 0 60000 65536"/>
                <a:gd name="T8" fmla="*/ 0 60000 65536"/>
                <a:gd name="T9" fmla="*/ 0 w 925"/>
                <a:gd name="T10" fmla="*/ 0 h 481"/>
                <a:gd name="T11" fmla="*/ 925 w 925"/>
                <a:gd name="T12" fmla="*/ 481 h 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5" h="481">
                  <a:moveTo>
                    <a:pt x="0" y="0"/>
                  </a:moveTo>
                  <a:lnTo>
                    <a:pt x="0" y="480"/>
                  </a:lnTo>
                  <a:lnTo>
                    <a:pt x="924" y="48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1" name="Freeform 9"/>
            <p:cNvSpPr>
              <a:spLocks/>
            </p:cNvSpPr>
            <p:nvPr/>
          </p:nvSpPr>
          <p:spPr bwMode="auto">
            <a:xfrm>
              <a:off x="1701" y="2332"/>
              <a:ext cx="320" cy="326"/>
            </a:xfrm>
            <a:custGeom>
              <a:avLst/>
              <a:gdLst>
                <a:gd name="T0" fmla="*/ 63 w 481"/>
                <a:gd name="T1" fmla="*/ 0 h 625"/>
                <a:gd name="T2" fmla="*/ 0 w 481"/>
                <a:gd name="T3" fmla="*/ 0 h 625"/>
                <a:gd name="T4" fmla="*/ 0 w 481"/>
                <a:gd name="T5" fmla="*/ 24 h 625"/>
                <a:gd name="T6" fmla="*/ 0 60000 65536"/>
                <a:gd name="T7" fmla="*/ 0 60000 65536"/>
                <a:gd name="T8" fmla="*/ 0 60000 65536"/>
                <a:gd name="T9" fmla="*/ 0 w 481"/>
                <a:gd name="T10" fmla="*/ 0 h 625"/>
                <a:gd name="T11" fmla="*/ 481 w 481"/>
                <a:gd name="T12" fmla="*/ 625 h 6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1" h="625">
                  <a:moveTo>
                    <a:pt x="480" y="0"/>
                  </a:moveTo>
                  <a:lnTo>
                    <a:pt x="0" y="0"/>
                  </a:lnTo>
                  <a:lnTo>
                    <a:pt x="0" y="62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2" name="Freeform 10"/>
            <p:cNvSpPr>
              <a:spLocks/>
            </p:cNvSpPr>
            <p:nvPr/>
          </p:nvSpPr>
          <p:spPr bwMode="auto">
            <a:xfrm>
              <a:off x="1996" y="2072"/>
              <a:ext cx="1596" cy="510"/>
            </a:xfrm>
            <a:custGeom>
              <a:avLst/>
              <a:gdLst>
                <a:gd name="T0" fmla="*/ 0 w 1532"/>
                <a:gd name="T1" fmla="*/ 20 h 959"/>
                <a:gd name="T2" fmla="*/ 940 w 1532"/>
                <a:gd name="T3" fmla="*/ 0 h 959"/>
                <a:gd name="T4" fmla="*/ 1878 w 1532"/>
                <a:gd name="T5" fmla="*/ 20 h 959"/>
                <a:gd name="T6" fmla="*/ 940 w 1532"/>
                <a:gd name="T7" fmla="*/ 41 h 959"/>
                <a:gd name="T8" fmla="*/ 0 w 1532"/>
                <a:gd name="T9" fmla="*/ 20 h 9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2"/>
                <a:gd name="T16" fmla="*/ 0 h 959"/>
                <a:gd name="T17" fmla="*/ 1532 w 1532"/>
                <a:gd name="T18" fmla="*/ 959 h 9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2" h="959">
                  <a:moveTo>
                    <a:pt x="0" y="479"/>
                  </a:moveTo>
                  <a:lnTo>
                    <a:pt x="766" y="0"/>
                  </a:lnTo>
                  <a:lnTo>
                    <a:pt x="1531" y="479"/>
                  </a:lnTo>
                  <a:lnTo>
                    <a:pt x="766" y="958"/>
                  </a:lnTo>
                  <a:lnTo>
                    <a:pt x="0" y="47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3" name="Freeform 11"/>
            <p:cNvSpPr>
              <a:spLocks/>
            </p:cNvSpPr>
            <p:nvPr/>
          </p:nvSpPr>
          <p:spPr bwMode="auto">
            <a:xfrm>
              <a:off x="2794" y="1850"/>
              <a:ext cx="0" cy="236"/>
            </a:xfrm>
            <a:custGeom>
              <a:avLst/>
              <a:gdLst>
                <a:gd name="T0" fmla="*/ 0 w 1"/>
                <a:gd name="T1" fmla="*/ 0 h 445"/>
                <a:gd name="T2" fmla="*/ 0 w 1"/>
                <a:gd name="T3" fmla="*/ 19 h 445"/>
                <a:gd name="T4" fmla="*/ 0 60000 65536"/>
                <a:gd name="T5" fmla="*/ 0 60000 65536"/>
                <a:gd name="T6" fmla="*/ 0 w 1"/>
                <a:gd name="T7" fmla="*/ 0 h 445"/>
                <a:gd name="T8" fmla="*/ 0 w 1"/>
                <a:gd name="T9" fmla="*/ 445 h 4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5">
                  <a:moveTo>
                    <a:pt x="0" y="0"/>
                  </a:moveTo>
                  <a:lnTo>
                    <a:pt x="0" y="4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4" name="Freeform 12"/>
            <p:cNvSpPr>
              <a:spLocks/>
            </p:cNvSpPr>
            <p:nvPr/>
          </p:nvSpPr>
          <p:spPr bwMode="auto">
            <a:xfrm>
              <a:off x="2794" y="1219"/>
              <a:ext cx="0" cy="235"/>
            </a:xfrm>
            <a:custGeom>
              <a:avLst/>
              <a:gdLst>
                <a:gd name="T0" fmla="*/ 0 w 1"/>
                <a:gd name="T1" fmla="*/ 0 h 445"/>
                <a:gd name="T2" fmla="*/ 0 w 1"/>
                <a:gd name="T3" fmla="*/ 18 h 445"/>
                <a:gd name="T4" fmla="*/ 0 60000 65536"/>
                <a:gd name="T5" fmla="*/ 0 60000 65536"/>
                <a:gd name="T6" fmla="*/ 0 w 1"/>
                <a:gd name="T7" fmla="*/ 0 h 445"/>
                <a:gd name="T8" fmla="*/ 0 w 1"/>
                <a:gd name="T9" fmla="*/ 445 h 4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5">
                  <a:moveTo>
                    <a:pt x="0" y="0"/>
                  </a:moveTo>
                  <a:lnTo>
                    <a:pt x="0" y="4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5" name="Freeform 13"/>
            <p:cNvSpPr>
              <a:spLocks/>
            </p:cNvSpPr>
            <p:nvPr/>
          </p:nvSpPr>
          <p:spPr bwMode="auto">
            <a:xfrm>
              <a:off x="2472" y="1078"/>
              <a:ext cx="630" cy="211"/>
            </a:xfrm>
            <a:custGeom>
              <a:avLst/>
              <a:gdLst>
                <a:gd name="T0" fmla="*/ 15 w 1054"/>
                <a:gd name="T1" fmla="*/ 16 h 398"/>
                <a:gd name="T2" fmla="*/ 65 w 1054"/>
                <a:gd name="T3" fmla="*/ 16 h 398"/>
                <a:gd name="T4" fmla="*/ 68 w 1054"/>
                <a:gd name="T5" fmla="*/ 16 h 398"/>
                <a:gd name="T6" fmla="*/ 70 w 1054"/>
                <a:gd name="T7" fmla="*/ 16 h 398"/>
                <a:gd name="T8" fmla="*/ 72 w 1054"/>
                <a:gd name="T9" fmla="*/ 16 h 398"/>
                <a:gd name="T10" fmla="*/ 74 w 1054"/>
                <a:gd name="T11" fmla="*/ 15 h 398"/>
                <a:gd name="T12" fmla="*/ 76 w 1054"/>
                <a:gd name="T13" fmla="*/ 14 h 398"/>
                <a:gd name="T14" fmla="*/ 77 w 1054"/>
                <a:gd name="T15" fmla="*/ 13 h 398"/>
                <a:gd name="T16" fmla="*/ 78 w 1054"/>
                <a:gd name="T17" fmla="*/ 12 h 398"/>
                <a:gd name="T18" fmla="*/ 79 w 1054"/>
                <a:gd name="T19" fmla="*/ 11 h 398"/>
                <a:gd name="T20" fmla="*/ 80 w 1054"/>
                <a:gd name="T21" fmla="*/ 10 h 398"/>
                <a:gd name="T22" fmla="*/ 80 w 1054"/>
                <a:gd name="T23" fmla="*/ 9 h 398"/>
                <a:gd name="T24" fmla="*/ 80 w 1054"/>
                <a:gd name="T25" fmla="*/ 8 h 398"/>
                <a:gd name="T26" fmla="*/ 80 w 1054"/>
                <a:gd name="T27" fmla="*/ 6 h 398"/>
                <a:gd name="T28" fmla="*/ 79 w 1054"/>
                <a:gd name="T29" fmla="*/ 5 h 398"/>
                <a:gd name="T30" fmla="*/ 78 w 1054"/>
                <a:gd name="T31" fmla="*/ 4 h 398"/>
                <a:gd name="T32" fmla="*/ 77 w 1054"/>
                <a:gd name="T33" fmla="*/ 3 h 398"/>
                <a:gd name="T34" fmla="*/ 76 w 1054"/>
                <a:gd name="T35" fmla="*/ 2 h 398"/>
                <a:gd name="T36" fmla="*/ 74 w 1054"/>
                <a:gd name="T37" fmla="*/ 2 h 398"/>
                <a:gd name="T38" fmla="*/ 72 w 1054"/>
                <a:gd name="T39" fmla="*/ 1 h 398"/>
                <a:gd name="T40" fmla="*/ 70 w 1054"/>
                <a:gd name="T41" fmla="*/ 1 h 398"/>
                <a:gd name="T42" fmla="*/ 68 w 1054"/>
                <a:gd name="T43" fmla="*/ 1 h 398"/>
                <a:gd name="T44" fmla="*/ 65 w 1054"/>
                <a:gd name="T45" fmla="*/ 0 h 398"/>
                <a:gd name="T46" fmla="*/ 15 w 1054"/>
                <a:gd name="T47" fmla="*/ 0 h 398"/>
                <a:gd name="T48" fmla="*/ 13 w 1054"/>
                <a:gd name="T49" fmla="*/ 1 h 398"/>
                <a:gd name="T50" fmla="*/ 10 w 1054"/>
                <a:gd name="T51" fmla="*/ 1 h 398"/>
                <a:gd name="T52" fmla="*/ 8 w 1054"/>
                <a:gd name="T53" fmla="*/ 1 h 398"/>
                <a:gd name="T54" fmla="*/ 7 w 1054"/>
                <a:gd name="T55" fmla="*/ 2 h 398"/>
                <a:gd name="T56" fmla="*/ 5 w 1054"/>
                <a:gd name="T57" fmla="*/ 2 h 398"/>
                <a:gd name="T58" fmla="*/ 4 w 1054"/>
                <a:gd name="T59" fmla="*/ 3 h 398"/>
                <a:gd name="T60" fmla="*/ 2 w 1054"/>
                <a:gd name="T61" fmla="*/ 4 h 398"/>
                <a:gd name="T62" fmla="*/ 1 w 1054"/>
                <a:gd name="T63" fmla="*/ 5 h 398"/>
                <a:gd name="T64" fmla="*/ 1 w 1054"/>
                <a:gd name="T65" fmla="*/ 6 h 398"/>
                <a:gd name="T66" fmla="*/ 0 w 1054"/>
                <a:gd name="T67" fmla="*/ 8 h 398"/>
                <a:gd name="T68" fmla="*/ 0 w 1054"/>
                <a:gd name="T69" fmla="*/ 9 h 398"/>
                <a:gd name="T70" fmla="*/ 1 w 1054"/>
                <a:gd name="T71" fmla="*/ 10 h 398"/>
                <a:gd name="T72" fmla="*/ 1 w 1054"/>
                <a:gd name="T73" fmla="*/ 11 h 398"/>
                <a:gd name="T74" fmla="*/ 2 w 1054"/>
                <a:gd name="T75" fmla="*/ 12 h 398"/>
                <a:gd name="T76" fmla="*/ 4 w 1054"/>
                <a:gd name="T77" fmla="*/ 13 h 398"/>
                <a:gd name="T78" fmla="*/ 5 w 1054"/>
                <a:gd name="T79" fmla="*/ 14 h 398"/>
                <a:gd name="T80" fmla="*/ 7 w 1054"/>
                <a:gd name="T81" fmla="*/ 15 h 398"/>
                <a:gd name="T82" fmla="*/ 8 w 1054"/>
                <a:gd name="T83" fmla="*/ 16 h 398"/>
                <a:gd name="T84" fmla="*/ 10 w 1054"/>
                <a:gd name="T85" fmla="*/ 16 h 398"/>
                <a:gd name="T86" fmla="*/ 13 w 1054"/>
                <a:gd name="T87" fmla="*/ 16 h 398"/>
                <a:gd name="T88" fmla="*/ 15 w 1054"/>
                <a:gd name="T89" fmla="*/ 16 h 39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54"/>
                <a:gd name="T136" fmla="*/ 0 h 398"/>
                <a:gd name="T137" fmla="*/ 1054 w 1054"/>
                <a:gd name="T138" fmla="*/ 398 h 39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54" h="398">
                  <a:moveTo>
                    <a:pt x="198" y="397"/>
                  </a:moveTo>
                  <a:lnTo>
                    <a:pt x="855" y="397"/>
                  </a:lnTo>
                  <a:lnTo>
                    <a:pt x="884" y="395"/>
                  </a:lnTo>
                  <a:lnTo>
                    <a:pt x="914" y="388"/>
                  </a:lnTo>
                  <a:lnTo>
                    <a:pt x="941" y="376"/>
                  </a:lnTo>
                  <a:lnTo>
                    <a:pt x="967" y="362"/>
                  </a:lnTo>
                  <a:lnTo>
                    <a:pt x="990" y="343"/>
                  </a:lnTo>
                  <a:lnTo>
                    <a:pt x="1010" y="321"/>
                  </a:lnTo>
                  <a:lnTo>
                    <a:pt x="1027" y="297"/>
                  </a:lnTo>
                  <a:lnTo>
                    <a:pt x="1039" y="270"/>
                  </a:lnTo>
                  <a:lnTo>
                    <a:pt x="1048" y="242"/>
                  </a:lnTo>
                  <a:lnTo>
                    <a:pt x="1053" y="213"/>
                  </a:lnTo>
                  <a:lnTo>
                    <a:pt x="1053" y="184"/>
                  </a:lnTo>
                  <a:lnTo>
                    <a:pt x="1048" y="155"/>
                  </a:lnTo>
                  <a:lnTo>
                    <a:pt x="1039" y="127"/>
                  </a:lnTo>
                  <a:lnTo>
                    <a:pt x="1027" y="100"/>
                  </a:lnTo>
                  <a:lnTo>
                    <a:pt x="1010" y="76"/>
                  </a:lnTo>
                  <a:lnTo>
                    <a:pt x="990" y="54"/>
                  </a:lnTo>
                  <a:lnTo>
                    <a:pt x="967" y="35"/>
                  </a:lnTo>
                  <a:lnTo>
                    <a:pt x="941" y="21"/>
                  </a:lnTo>
                  <a:lnTo>
                    <a:pt x="914" y="9"/>
                  </a:lnTo>
                  <a:lnTo>
                    <a:pt x="884" y="2"/>
                  </a:lnTo>
                  <a:lnTo>
                    <a:pt x="855" y="0"/>
                  </a:lnTo>
                  <a:lnTo>
                    <a:pt x="198" y="0"/>
                  </a:lnTo>
                  <a:lnTo>
                    <a:pt x="167" y="2"/>
                  </a:lnTo>
                  <a:lnTo>
                    <a:pt x="138" y="9"/>
                  </a:lnTo>
                  <a:lnTo>
                    <a:pt x="112" y="21"/>
                  </a:lnTo>
                  <a:lnTo>
                    <a:pt x="86" y="35"/>
                  </a:lnTo>
                  <a:lnTo>
                    <a:pt x="63" y="54"/>
                  </a:lnTo>
                  <a:lnTo>
                    <a:pt x="43" y="76"/>
                  </a:lnTo>
                  <a:lnTo>
                    <a:pt x="26" y="100"/>
                  </a:lnTo>
                  <a:lnTo>
                    <a:pt x="14" y="127"/>
                  </a:lnTo>
                  <a:lnTo>
                    <a:pt x="5" y="155"/>
                  </a:lnTo>
                  <a:lnTo>
                    <a:pt x="0" y="184"/>
                  </a:lnTo>
                  <a:lnTo>
                    <a:pt x="0" y="213"/>
                  </a:lnTo>
                  <a:lnTo>
                    <a:pt x="5" y="242"/>
                  </a:lnTo>
                  <a:lnTo>
                    <a:pt x="14" y="270"/>
                  </a:lnTo>
                  <a:lnTo>
                    <a:pt x="26" y="297"/>
                  </a:lnTo>
                  <a:lnTo>
                    <a:pt x="43" y="321"/>
                  </a:lnTo>
                  <a:lnTo>
                    <a:pt x="63" y="343"/>
                  </a:lnTo>
                  <a:lnTo>
                    <a:pt x="86" y="362"/>
                  </a:lnTo>
                  <a:lnTo>
                    <a:pt x="112" y="376"/>
                  </a:lnTo>
                  <a:lnTo>
                    <a:pt x="138" y="388"/>
                  </a:lnTo>
                  <a:lnTo>
                    <a:pt x="167" y="395"/>
                  </a:lnTo>
                  <a:lnTo>
                    <a:pt x="198" y="397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592" y="1104"/>
              <a:ext cx="395" cy="17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101600" tIns="50800" rIns="101600" bIns="50800">
              <a:spAutoFit/>
            </a:bodyPr>
            <a:lstStyle/>
            <a:p>
              <a:pPr defTabSz="1106488" eaLnBrk="0" hangingPunct="0"/>
              <a:r>
                <a:rPr lang="en-GB" sz="1200" b="1"/>
                <a:t>Begin</a:t>
              </a:r>
            </a:p>
          </p:txBody>
        </p:sp>
        <p:sp>
          <p:nvSpPr>
            <p:cNvPr id="69647" name="AutoShape 15"/>
            <p:cNvSpPr>
              <a:spLocks noChangeArrowheads="1"/>
            </p:cNvSpPr>
            <p:nvPr/>
          </p:nvSpPr>
          <p:spPr bwMode="auto">
            <a:xfrm>
              <a:off x="1935" y="1449"/>
              <a:ext cx="1715" cy="419"/>
            </a:xfrm>
            <a:prstGeom prst="parallelogram">
              <a:avLst>
                <a:gd name="adj" fmla="val 1022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6050" tIns="74612" rIns="146050" bIns="74612" anchor="ctr"/>
            <a:lstStyle/>
            <a:p>
              <a:pPr algn="ctr" defTabSz="2293938" eaLnBrk="0" hangingPunct="0"/>
              <a:r>
                <a:rPr lang="en-GB" sz="1400"/>
                <a:t>Read age</a:t>
              </a:r>
            </a:p>
          </p:txBody>
        </p:sp>
        <p:sp>
          <p:nvSpPr>
            <p:cNvPr id="69648" name="Freeform 16"/>
            <p:cNvSpPr>
              <a:spLocks/>
            </p:cNvSpPr>
            <p:nvPr/>
          </p:nvSpPr>
          <p:spPr bwMode="auto">
            <a:xfrm>
              <a:off x="2487" y="3446"/>
              <a:ext cx="613" cy="198"/>
            </a:xfrm>
            <a:custGeom>
              <a:avLst/>
              <a:gdLst>
                <a:gd name="T0" fmla="*/ 13 w 1054"/>
                <a:gd name="T1" fmla="*/ 12 h 398"/>
                <a:gd name="T2" fmla="*/ 57 w 1054"/>
                <a:gd name="T3" fmla="*/ 12 h 398"/>
                <a:gd name="T4" fmla="*/ 59 w 1054"/>
                <a:gd name="T5" fmla="*/ 12 h 398"/>
                <a:gd name="T6" fmla="*/ 61 w 1054"/>
                <a:gd name="T7" fmla="*/ 12 h 398"/>
                <a:gd name="T8" fmla="*/ 63 w 1054"/>
                <a:gd name="T9" fmla="*/ 11 h 398"/>
                <a:gd name="T10" fmla="*/ 65 w 1054"/>
                <a:gd name="T11" fmla="*/ 11 h 398"/>
                <a:gd name="T12" fmla="*/ 66 w 1054"/>
                <a:gd name="T13" fmla="*/ 10 h 398"/>
                <a:gd name="T14" fmla="*/ 67 w 1054"/>
                <a:gd name="T15" fmla="*/ 10 h 398"/>
                <a:gd name="T16" fmla="*/ 68 w 1054"/>
                <a:gd name="T17" fmla="*/ 9 h 398"/>
                <a:gd name="T18" fmla="*/ 69 w 1054"/>
                <a:gd name="T19" fmla="*/ 8 h 398"/>
                <a:gd name="T20" fmla="*/ 70 w 1054"/>
                <a:gd name="T21" fmla="*/ 7 h 398"/>
                <a:gd name="T22" fmla="*/ 70 w 1054"/>
                <a:gd name="T23" fmla="*/ 6 h 398"/>
                <a:gd name="T24" fmla="*/ 70 w 1054"/>
                <a:gd name="T25" fmla="*/ 5 h 398"/>
                <a:gd name="T26" fmla="*/ 70 w 1054"/>
                <a:gd name="T27" fmla="*/ 4 h 398"/>
                <a:gd name="T28" fmla="*/ 69 w 1054"/>
                <a:gd name="T29" fmla="*/ 3 h 398"/>
                <a:gd name="T30" fmla="*/ 68 w 1054"/>
                <a:gd name="T31" fmla="*/ 3 h 398"/>
                <a:gd name="T32" fmla="*/ 67 w 1054"/>
                <a:gd name="T33" fmla="*/ 2 h 398"/>
                <a:gd name="T34" fmla="*/ 66 w 1054"/>
                <a:gd name="T35" fmla="*/ 1 h 398"/>
                <a:gd name="T36" fmla="*/ 65 w 1054"/>
                <a:gd name="T37" fmla="*/ 1 h 398"/>
                <a:gd name="T38" fmla="*/ 63 w 1054"/>
                <a:gd name="T39" fmla="*/ 0 h 398"/>
                <a:gd name="T40" fmla="*/ 61 w 1054"/>
                <a:gd name="T41" fmla="*/ 0 h 398"/>
                <a:gd name="T42" fmla="*/ 59 w 1054"/>
                <a:gd name="T43" fmla="*/ 0 h 398"/>
                <a:gd name="T44" fmla="*/ 57 w 1054"/>
                <a:gd name="T45" fmla="*/ 0 h 398"/>
                <a:gd name="T46" fmla="*/ 13 w 1054"/>
                <a:gd name="T47" fmla="*/ 0 h 398"/>
                <a:gd name="T48" fmla="*/ 11 w 1054"/>
                <a:gd name="T49" fmla="*/ 0 h 398"/>
                <a:gd name="T50" fmla="*/ 9 w 1054"/>
                <a:gd name="T51" fmla="*/ 0 h 398"/>
                <a:gd name="T52" fmla="*/ 8 w 1054"/>
                <a:gd name="T53" fmla="*/ 0 h 398"/>
                <a:gd name="T54" fmla="*/ 6 w 1054"/>
                <a:gd name="T55" fmla="*/ 1 h 398"/>
                <a:gd name="T56" fmla="*/ 5 w 1054"/>
                <a:gd name="T57" fmla="*/ 1 h 398"/>
                <a:gd name="T58" fmla="*/ 3 w 1054"/>
                <a:gd name="T59" fmla="*/ 2 h 398"/>
                <a:gd name="T60" fmla="*/ 2 w 1054"/>
                <a:gd name="T61" fmla="*/ 3 h 398"/>
                <a:gd name="T62" fmla="*/ 1 w 1054"/>
                <a:gd name="T63" fmla="*/ 3 h 398"/>
                <a:gd name="T64" fmla="*/ 1 w 1054"/>
                <a:gd name="T65" fmla="*/ 4 h 398"/>
                <a:gd name="T66" fmla="*/ 0 w 1054"/>
                <a:gd name="T67" fmla="*/ 5 h 398"/>
                <a:gd name="T68" fmla="*/ 0 w 1054"/>
                <a:gd name="T69" fmla="*/ 6 h 398"/>
                <a:gd name="T70" fmla="*/ 1 w 1054"/>
                <a:gd name="T71" fmla="*/ 7 h 398"/>
                <a:gd name="T72" fmla="*/ 1 w 1054"/>
                <a:gd name="T73" fmla="*/ 8 h 398"/>
                <a:gd name="T74" fmla="*/ 2 w 1054"/>
                <a:gd name="T75" fmla="*/ 9 h 398"/>
                <a:gd name="T76" fmla="*/ 3 w 1054"/>
                <a:gd name="T77" fmla="*/ 10 h 398"/>
                <a:gd name="T78" fmla="*/ 5 w 1054"/>
                <a:gd name="T79" fmla="*/ 10 h 398"/>
                <a:gd name="T80" fmla="*/ 6 w 1054"/>
                <a:gd name="T81" fmla="*/ 11 h 398"/>
                <a:gd name="T82" fmla="*/ 8 w 1054"/>
                <a:gd name="T83" fmla="*/ 11 h 398"/>
                <a:gd name="T84" fmla="*/ 9 w 1054"/>
                <a:gd name="T85" fmla="*/ 12 h 398"/>
                <a:gd name="T86" fmla="*/ 11 w 1054"/>
                <a:gd name="T87" fmla="*/ 12 h 398"/>
                <a:gd name="T88" fmla="*/ 13 w 1054"/>
                <a:gd name="T89" fmla="*/ 12 h 39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54"/>
                <a:gd name="T136" fmla="*/ 0 h 398"/>
                <a:gd name="T137" fmla="*/ 1054 w 1054"/>
                <a:gd name="T138" fmla="*/ 398 h 39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54" h="398">
                  <a:moveTo>
                    <a:pt x="198" y="397"/>
                  </a:moveTo>
                  <a:lnTo>
                    <a:pt x="855" y="397"/>
                  </a:lnTo>
                  <a:lnTo>
                    <a:pt x="884" y="395"/>
                  </a:lnTo>
                  <a:lnTo>
                    <a:pt x="914" y="388"/>
                  </a:lnTo>
                  <a:lnTo>
                    <a:pt x="941" y="376"/>
                  </a:lnTo>
                  <a:lnTo>
                    <a:pt x="967" y="362"/>
                  </a:lnTo>
                  <a:lnTo>
                    <a:pt x="990" y="343"/>
                  </a:lnTo>
                  <a:lnTo>
                    <a:pt x="1010" y="321"/>
                  </a:lnTo>
                  <a:lnTo>
                    <a:pt x="1027" y="297"/>
                  </a:lnTo>
                  <a:lnTo>
                    <a:pt x="1039" y="270"/>
                  </a:lnTo>
                  <a:lnTo>
                    <a:pt x="1048" y="242"/>
                  </a:lnTo>
                  <a:lnTo>
                    <a:pt x="1053" y="213"/>
                  </a:lnTo>
                  <a:lnTo>
                    <a:pt x="1053" y="184"/>
                  </a:lnTo>
                  <a:lnTo>
                    <a:pt x="1048" y="155"/>
                  </a:lnTo>
                  <a:lnTo>
                    <a:pt x="1039" y="127"/>
                  </a:lnTo>
                  <a:lnTo>
                    <a:pt x="1027" y="100"/>
                  </a:lnTo>
                  <a:lnTo>
                    <a:pt x="1010" y="76"/>
                  </a:lnTo>
                  <a:lnTo>
                    <a:pt x="990" y="54"/>
                  </a:lnTo>
                  <a:lnTo>
                    <a:pt x="967" y="35"/>
                  </a:lnTo>
                  <a:lnTo>
                    <a:pt x="941" y="21"/>
                  </a:lnTo>
                  <a:lnTo>
                    <a:pt x="914" y="9"/>
                  </a:lnTo>
                  <a:lnTo>
                    <a:pt x="884" y="2"/>
                  </a:lnTo>
                  <a:lnTo>
                    <a:pt x="855" y="0"/>
                  </a:lnTo>
                  <a:lnTo>
                    <a:pt x="198" y="0"/>
                  </a:lnTo>
                  <a:lnTo>
                    <a:pt x="167" y="2"/>
                  </a:lnTo>
                  <a:lnTo>
                    <a:pt x="138" y="9"/>
                  </a:lnTo>
                  <a:lnTo>
                    <a:pt x="112" y="21"/>
                  </a:lnTo>
                  <a:lnTo>
                    <a:pt x="86" y="35"/>
                  </a:lnTo>
                  <a:lnTo>
                    <a:pt x="63" y="54"/>
                  </a:lnTo>
                  <a:lnTo>
                    <a:pt x="43" y="76"/>
                  </a:lnTo>
                  <a:lnTo>
                    <a:pt x="26" y="100"/>
                  </a:lnTo>
                  <a:lnTo>
                    <a:pt x="14" y="127"/>
                  </a:lnTo>
                  <a:lnTo>
                    <a:pt x="5" y="155"/>
                  </a:lnTo>
                  <a:lnTo>
                    <a:pt x="0" y="184"/>
                  </a:lnTo>
                  <a:lnTo>
                    <a:pt x="0" y="213"/>
                  </a:lnTo>
                  <a:lnTo>
                    <a:pt x="5" y="242"/>
                  </a:lnTo>
                  <a:lnTo>
                    <a:pt x="14" y="270"/>
                  </a:lnTo>
                  <a:lnTo>
                    <a:pt x="26" y="297"/>
                  </a:lnTo>
                  <a:lnTo>
                    <a:pt x="43" y="321"/>
                  </a:lnTo>
                  <a:lnTo>
                    <a:pt x="63" y="343"/>
                  </a:lnTo>
                  <a:lnTo>
                    <a:pt x="86" y="362"/>
                  </a:lnTo>
                  <a:lnTo>
                    <a:pt x="112" y="376"/>
                  </a:lnTo>
                  <a:lnTo>
                    <a:pt x="138" y="388"/>
                  </a:lnTo>
                  <a:lnTo>
                    <a:pt x="167" y="395"/>
                  </a:lnTo>
                  <a:lnTo>
                    <a:pt x="198" y="397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2640" y="3456"/>
              <a:ext cx="328" cy="17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101600" tIns="50800" rIns="101600" bIns="50800">
              <a:spAutoFit/>
            </a:bodyPr>
            <a:lstStyle/>
            <a:p>
              <a:pPr defTabSz="1106488" eaLnBrk="0" hangingPunct="0"/>
              <a:r>
                <a:rPr lang="en-GB" sz="1200" b="1"/>
                <a:t>End</a:t>
              </a:r>
            </a:p>
          </p:txBody>
        </p:sp>
        <p:sp>
          <p:nvSpPr>
            <p:cNvPr id="69650" name="Rectangle 18"/>
            <p:cNvSpPr>
              <a:spLocks noChangeArrowheads="1"/>
            </p:cNvSpPr>
            <p:nvPr/>
          </p:nvSpPr>
          <p:spPr bwMode="auto">
            <a:xfrm>
              <a:off x="2448" y="2208"/>
              <a:ext cx="640" cy="1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1600" tIns="50800" rIns="101600" bIns="50800">
              <a:spAutoFit/>
            </a:bodyPr>
            <a:lstStyle/>
            <a:p>
              <a:pPr defTabSz="1106488" eaLnBrk="0" hangingPunct="0"/>
              <a:r>
                <a:rPr lang="en-GB" sz="1400"/>
                <a:t>Age &gt; 55?</a:t>
              </a:r>
            </a:p>
          </p:txBody>
        </p:sp>
        <p:sp>
          <p:nvSpPr>
            <p:cNvPr id="69651" name="Oval 21"/>
            <p:cNvSpPr>
              <a:spLocks noChangeArrowheads="1"/>
            </p:cNvSpPr>
            <p:nvPr/>
          </p:nvSpPr>
          <p:spPr bwMode="auto">
            <a:xfrm>
              <a:off x="2652" y="3156"/>
              <a:ext cx="287" cy="1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2" name="Rectangle 22"/>
            <p:cNvSpPr>
              <a:spLocks noChangeArrowheads="1"/>
            </p:cNvSpPr>
            <p:nvPr/>
          </p:nvSpPr>
          <p:spPr bwMode="auto">
            <a:xfrm>
              <a:off x="3598" y="2176"/>
              <a:ext cx="296" cy="1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1600" tIns="50800" rIns="101600" bIns="50800">
              <a:spAutoFit/>
            </a:bodyPr>
            <a:lstStyle/>
            <a:p>
              <a:pPr defTabSz="1106488" eaLnBrk="0" hangingPunct="0"/>
              <a:r>
                <a:rPr lang="en-GB" sz="1400"/>
                <a:t>NO</a:t>
              </a:r>
            </a:p>
          </p:txBody>
        </p:sp>
        <p:sp>
          <p:nvSpPr>
            <p:cNvPr id="69653" name="Rectangle 23"/>
            <p:cNvSpPr>
              <a:spLocks noChangeArrowheads="1"/>
            </p:cNvSpPr>
            <p:nvPr/>
          </p:nvSpPr>
          <p:spPr bwMode="auto">
            <a:xfrm>
              <a:off x="1705" y="2176"/>
              <a:ext cx="353" cy="1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1600" tIns="50800" rIns="101600" bIns="50800">
              <a:spAutoFit/>
            </a:bodyPr>
            <a:lstStyle/>
            <a:p>
              <a:pPr defTabSz="1106488" eaLnBrk="0" hangingPunct="0"/>
              <a:r>
                <a:rPr lang="en-GB" sz="1400"/>
                <a:t>YES</a:t>
              </a:r>
            </a:p>
          </p:txBody>
        </p:sp>
        <p:sp>
          <p:nvSpPr>
            <p:cNvPr id="69654" name="AutoShape 25"/>
            <p:cNvSpPr>
              <a:spLocks noChangeArrowheads="1"/>
            </p:cNvSpPr>
            <p:nvPr/>
          </p:nvSpPr>
          <p:spPr bwMode="auto">
            <a:xfrm>
              <a:off x="768" y="2688"/>
              <a:ext cx="1715" cy="419"/>
            </a:xfrm>
            <a:prstGeom prst="parallelogram">
              <a:avLst>
                <a:gd name="adj" fmla="val 1022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6050" tIns="74612" rIns="146050" bIns="74612" anchor="ctr"/>
            <a:lstStyle/>
            <a:p>
              <a:pPr algn="ctr" defTabSz="2293938" eaLnBrk="0" hangingPunct="0"/>
              <a:r>
                <a:rPr lang="en-GB" sz="1400"/>
                <a:t>print “retired”</a:t>
              </a:r>
            </a:p>
          </p:txBody>
        </p:sp>
        <p:sp>
          <p:nvSpPr>
            <p:cNvPr id="69655" name="AutoShape 26"/>
            <p:cNvSpPr>
              <a:spLocks noChangeArrowheads="1"/>
            </p:cNvSpPr>
            <p:nvPr/>
          </p:nvSpPr>
          <p:spPr bwMode="auto">
            <a:xfrm>
              <a:off x="3024" y="2640"/>
              <a:ext cx="1715" cy="419"/>
            </a:xfrm>
            <a:prstGeom prst="parallelogram">
              <a:avLst>
                <a:gd name="adj" fmla="val 1022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6050" tIns="74612" rIns="146050" bIns="74612" anchor="ctr"/>
            <a:lstStyle/>
            <a:p>
              <a:pPr algn="ctr" defTabSz="2293938" eaLnBrk="0" hangingPunct="0"/>
              <a:r>
                <a:rPr lang="en-GB" sz="1400"/>
                <a:t>print “keep working”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Flowchart – example 5</a:t>
            </a:r>
          </a:p>
        </p:txBody>
      </p:sp>
      <p:grpSp>
        <p:nvGrpSpPr>
          <p:cNvPr id="70659" name="Group 36"/>
          <p:cNvGrpSpPr>
            <a:grpSpLocks/>
          </p:cNvGrpSpPr>
          <p:nvPr/>
        </p:nvGrpSpPr>
        <p:grpSpPr bwMode="auto">
          <a:xfrm>
            <a:off x="1066800" y="1752600"/>
            <a:ext cx="7010400" cy="3810000"/>
            <a:chOff x="672" y="1104"/>
            <a:chExt cx="4416" cy="2400"/>
          </a:xfrm>
        </p:grpSpPr>
        <p:sp>
          <p:nvSpPr>
            <p:cNvPr id="70660" name="Rectangle 4"/>
            <p:cNvSpPr>
              <a:spLocks noChangeArrowheads="1"/>
            </p:cNvSpPr>
            <p:nvPr/>
          </p:nvSpPr>
          <p:spPr bwMode="auto">
            <a:xfrm>
              <a:off x="672" y="1104"/>
              <a:ext cx="441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661" name="Group 35"/>
            <p:cNvGrpSpPr>
              <a:grpSpLocks/>
            </p:cNvGrpSpPr>
            <p:nvPr/>
          </p:nvGrpSpPr>
          <p:grpSpPr bwMode="auto">
            <a:xfrm>
              <a:off x="1200" y="1200"/>
              <a:ext cx="3552" cy="2042"/>
              <a:chOff x="1200" y="1200"/>
              <a:chExt cx="3552" cy="2042"/>
            </a:xfrm>
          </p:grpSpPr>
          <p:sp>
            <p:nvSpPr>
              <p:cNvPr id="70662" name="Freeform 7"/>
              <p:cNvSpPr>
                <a:spLocks/>
              </p:cNvSpPr>
              <p:nvPr/>
            </p:nvSpPr>
            <p:spPr bwMode="auto">
              <a:xfrm rot="-5400000" flipH="1" flipV="1">
                <a:off x="789" y="2427"/>
                <a:ext cx="1065" cy="244"/>
              </a:xfrm>
              <a:custGeom>
                <a:avLst/>
                <a:gdLst>
                  <a:gd name="T0" fmla="*/ 1869 w 925"/>
                  <a:gd name="T1" fmla="*/ 0 h 481"/>
                  <a:gd name="T2" fmla="*/ 1869 w 925"/>
                  <a:gd name="T3" fmla="*/ 16 h 481"/>
                  <a:gd name="T4" fmla="*/ 0 w 925"/>
                  <a:gd name="T5" fmla="*/ 16 h 481"/>
                  <a:gd name="T6" fmla="*/ 0 60000 65536"/>
                  <a:gd name="T7" fmla="*/ 0 60000 65536"/>
                  <a:gd name="T8" fmla="*/ 0 60000 65536"/>
                  <a:gd name="T9" fmla="*/ 0 w 925"/>
                  <a:gd name="T10" fmla="*/ 0 h 481"/>
                  <a:gd name="T11" fmla="*/ 925 w 925"/>
                  <a:gd name="T12" fmla="*/ 481 h 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25" h="481">
                    <a:moveTo>
                      <a:pt x="924" y="0"/>
                    </a:moveTo>
                    <a:lnTo>
                      <a:pt x="924" y="48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3" name="Freeform 10"/>
              <p:cNvSpPr>
                <a:spLocks/>
              </p:cNvSpPr>
              <p:nvPr/>
            </p:nvSpPr>
            <p:spPr bwMode="auto">
              <a:xfrm>
                <a:off x="1584" y="2138"/>
                <a:ext cx="1596" cy="568"/>
              </a:xfrm>
              <a:custGeom>
                <a:avLst/>
                <a:gdLst>
                  <a:gd name="T0" fmla="*/ 0 w 1532"/>
                  <a:gd name="T1" fmla="*/ 35 h 959"/>
                  <a:gd name="T2" fmla="*/ 940 w 1532"/>
                  <a:gd name="T3" fmla="*/ 0 h 959"/>
                  <a:gd name="T4" fmla="*/ 1878 w 1532"/>
                  <a:gd name="T5" fmla="*/ 35 h 959"/>
                  <a:gd name="T6" fmla="*/ 940 w 1532"/>
                  <a:gd name="T7" fmla="*/ 70 h 959"/>
                  <a:gd name="T8" fmla="*/ 0 w 1532"/>
                  <a:gd name="T9" fmla="*/ 35 h 9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32"/>
                  <a:gd name="T16" fmla="*/ 0 h 959"/>
                  <a:gd name="T17" fmla="*/ 1532 w 1532"/>
                  <a:gd name="T18" fmla="*/ 959 h 9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32" h="959">
                    <a:moveTo>
                      <a:pt x="0" y="479"/>
                    </a:moveTo>
                    <a:lnTo>
                      <a:pt x="766" y="0"/>
                    </a:lnTo>
                    <a:lnTo>
                      <a:pt x="1531" y="479"/>
                    </a:lnTo>
                    <a:lnTo>
                      <a:pt x="766" y="958"/>
                    </a:lnTo>
                    <a:lnTo>
                      <a:pt x="0" y="47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4" name="Freeform 11"/>
              <p:cNvSpPr>
                <a:spLocks/>
              </p:cNvSpPr>
              <p:nvPr/>
            </p:nvSpPr>
            <p:spPr bwMode="auto">
              <a:xfrm>
                <a:off x="2400" y="1898"/>
                <a:ext cx="0" cy="236"/>
              </a:xfrm>
              <a:custGeom>
                <a:avLst/>
                <a:gdLst>
                  <a:gd name="T0" fmla="*/ 0 w 1"/>
                  <a:gd name="T1" fmla="*/ 0 h 445"/>
                  <a:gd name="T2" fmla="*/ 0 w 1"/>
                  <a:gd name="T3" fmla="*/ 19 h 445"/>
                  <a:gd name="T4" fmla="*/ 0 60000 65536"/>
                  <a:gd name="T5" fmla="*/ 0 60000 65536"/>
                  <a:gd name="T6" fmla="*/ 0 w 1"/>
                  <a:gd name="T7" fmla="*/ 0 h 445"/>
                  <a:gd name="T8" fmla="*/ 0 w 1"/>
                  <a:gd name="T9" fmla="*/ 445 h 4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5">
                    <a:moveTo>
                      <a:pt x="0" y="0"/>
                    </a:moveTo>
                    <a:lnTo>
                      <a:pt x="0" y="444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5" name="Freeform 12"/>
              <p:cNvSpPr>
                <a:spLocks/>
              </p:cNvSpPr>
              <p:nvPr/>
            </p:nvSpPr>
            <p:spPr bwMode="auto">
              <a:xfrm>
                <a:off x="2410" y="1341"/>
                <a:ext cx="0" cy="235"/>
              </a:xfrm>
              <a:custGeom>
                <a:avLst/>
                <a:gdLst>
                  <a:gd name="T0" fmla="*/ 0 w 1"/>
                  <a:gd name="T1" fmla="*/ 0 h 445"/>
                  <a:gd name="T2" fmla="*/ 0 w 1"/>
                  <a:gd name="T3" fmla="*/ 18 h 445"/>
                  <a:gd name="T4" fmla="*/ 0 60000 65536"/>
                  <a:gd name="T5" fmla="*/ 0 60000 65536"/>
                  <a:gd name="T6" fmla="*/ 0 w 1"/>
                  <a:gd name="T7" fmla="*/ 0 h 445"/>
                  <a:gd name="T8" fmla="*/ 0 w 1"/>
                  <a:gd name="T9" fmla="*/ 445 h 4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5">
                    <a:moveTo>
                      <a:pt x="0" y="0"/>
                    </a:moveTo>
                    <a:lnTo>
                      <a:pt x="0" y="444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6" name="Freeform 13"/>
              <p:cNvSpPr>
                <a:spLocks/>
              </p:cNvSpPr>
              <p:nvPr/>
            </p:nvSpPr>
            <p:spPr bwMode="auto">
              <a:xfrm>
                <a:off x="2088" y="1200"/>
                <a:ext cx="630" cy="211"/>
              </a:xfrm>
              <a:custGeom>
                <a:avLst/>
                <a:gdLst>
                  <a:gd name="T0" fmla="*/ 15 w 1054"/>
                  <a:gd name="T1" fmla="*/ 16 h 398"/>
                  <a:gd name="T2" fmla="*/ 65 w 1054"/>
                  <a:gd name="T3" fmla="*/ 16 h 398"/>
                  <a:gd name="T4" fmla="*/ 68 w 1054"/>
                  <a:gd name="T5" fmla="*/ 16 h 398"/>
                  <a:gd name="T6" fmla="*/ 70 w 1054"/>
                  <a:gd name="T7" fmla="*/ 16 h 398"/>
                  <a:gd name="T8" fmla="*/ 72 w 1054"/>
                  <a:gd name="T9" fmla="*/ 16 h 398"/>
                  <a:gd name="T10" fmla="*/ 74 w 1054"/>
                  <a:gd name="T11" fmla="*/ 15 h 398"/>
                  <a:gd name="T12" fmla="*/ 76 w 1054"/>
                  <a:gd name="T13" fmla="*/ 14 h 398"/>
                  <a:gd name="T14" fmla="*/ 77 w 1054"/>
                  <a:gd name="T15" fmla="*/ 13 h 398"/>
                  <a:gd name="T16" fmla="*/ 78 w 1054"/>
                  <a:gd name="T17" fmla="*/ 12 h 398"/>
                  <a:gd name="T18" fmla="*/ 79 w 1054"/>
                  <a:gd name="T19" fmla="*/ 11 h 398"/>
                  <a:gd name="T20" fmla="*/ 80 w 1054"/>
                  <a:gd name="T21" fmla="*/ 10 h 398"/>
                  <a:gd name="T22" fmla="*/ 80 w 1054"/>
                  <a:gd name="T23" fmla="*/ 9 h 398"/>
                  <a:gd name="T24" fmla="*/ 80 w 1054"/>
                  <a:gd name="T25" fmla="*/ 8 h 398"/>
                  <a:gd name="T26" fmla="*/ 80 w 1054"/>
                  <a:gd name="T27" fmla="*/ 6 h 398"/>
                  <a:gd name="T28" fmla="*/ 79 w 1054"/>
                  <a:gd name="T29" fmla="*/ 5 h 398"/>
                  <a:gd name="T30" fmla="*/ 78 w 1054"/>
                  <a:gd name="T31" fmla="*/ 4 h 398"/>
                  <a:gd name="T32" fmla="*/ 77 w 1054"/>
                  <a:gd name="T33" fmla="*/ 3 h 398"/>
                  <a:gd name="T34" fmla="*/ 76 w 1054"/>
                  <a:gd name="T35" fmla="*/ 2 h 398"/>
                  <a:gd name="T36" fmla="*/ 74 w 1054"/>
                  <a:gd name="T37" fmla="*/ 2 h 398"/>
                  <a:gd name="T38" fmla="*/ 72 w 1054"/>
                  <a:gd name="T39" fmla="*/ 1 h 398"/>
                  <a:gd name="T40" fmla="*/ 70 w 1054"/>
                  <a:gd name="T41" fmla="*/ 1 h 398"/>
                  <a:gd name="T42" fmla="*/ 68 w 1054"/>
                  <a:gd name="T43" fmla="*/ 1 h 398"/>
                  <a:gd name="T44" fmla="*/ 65 w 1054"/>
                  <a:gd name="T45" fmla="*/ 0 h 398"/>
                  <a:gd name="T46" fmla="*/ 15 w 1054"/>
                  <a:gd name="T47" fmla="*/ 0 h 398"/>
                  <a:gd name="T48" fmla="*/ 13 w 1054"/>
                  <a:gd name="T49" fmla="*/ 1 h 398"/>
                  <a:gd name="T50" fmla="*/ 10 w 1054"/>
                  <a:gd name="T51" fmla="*/ 1 h 398"/>
                  <a:gd name="T52" fmla="*/ 8 w 1054"/>
                  <a:gd name="T53" fmla="*/ 1 h 398"/>
                  <a:gd name="T54" fmla="*/ 7 w 1054"/>
                  <a:gd name="T55" fmla="*/ 2 h 398"/>
                  <a:gd name="T56" fmla="*/ 5 w 1054"/>
                  <a:gd name="T57" fmla="*/ 2 h 398"/>
                  <a:gd name="T58" fmla="*/ 4 w 1054"/>
                  <a:gd name="T59" fmla="*/ 3 h 398"/>
                  <a:gd name="T60" fmla="*/ 2 w 1054"/>
                  <a:gd name="T61" fmla="*/ 4 h 398"/>
                  <a:gd name="T62" fmla="*/ 1 w 1054"/>
                  <a:gd name="T63" fmla="*/ 5 h 398"/>
                  <a:gd name="T64" fmla="*/ 1 w 1054"/>
                  <a:gd name="T65" fmla="*/ 6 h 398"/>
                  <a:gd name="T66" fmla="*/ 0 w 1054"/>
                  <a:gd name="T67" fmla="*/ 8 h 398"/>
                  <a:gd name="T68" fmla="*/ 0 w 1054"/>
                  <a:gd name="T69" fmla="*/ 9 h 398"/>
                  <a:gd name="T70" fmla="*/ 1 w 1054"/>
                  <a:gd name="T71" fmla="*/ 10 h 398"/>
                  <a:gd name="T72" fmla="*/ 1 w 1054"/>
                  <a:gd name="T73" fmla="*/ 11 h 398"/>
                  <a:gd name="T74" fmla="*/ 2 w 1054"/>
                  <a:gd name="T75" fmla="*/ 12 h 398"/>
                  <a:gd name="T76" fmla="*/ 4 w 1054"/>
                  <a:gd name="T77" fmla="*/ 13 h 398"/>
                  <a:gd name="T78" fmla="*/ 5 w 1054"/>
                  <a:gd name="T79" fmla="*/ 14 h 398"/>
                  <a:gd name="T80" fmla="*/ 7 w 1054"/>
                  <a:gd name="T81" fmla="*/ 15 h 398"/>
                  <a:gd name="T82" fmla="*/ 8 w 1054"/>
                  <a:gd name="T83" fmla="*/ 16 h 398"/>
                  <a:gd name="T84" fmla="*/ 10 w 1054"/>
                  <a:gd name="T85" fmla="*/ 16 h 398"/>
                  <a:gd name="T86" fmla="*/ 13 w 1054"/>
                  <a:gd name="T87" fmla="*/ 16 h 398"/>
                  <a:gd name="T88" fmla="*/ 15 w 1054"/>
                  <a:gd name="T89" fmla="*/ 16 h 39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54"/>
                  <a:gd name="T136" fmla="*/ 0 h 398"/>
                  <a:gd name="T137" fmla="*/ 1054 w 1054"/>
                  <a:gd name="T138" fmla="*/ 398 h 39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54" h="398">
                    <a:moveTo>
                      <a:pt x="198" y="397"/>
                    </a:moveTo>
                    <a:lnTo>
                      <a:pt x="855" y="397"/>
                    </a:lnTo>
                    <a:lnTo>
                      <a:pt x="884" y="395"/>
                    </a:lnTo>
                    <a:lnTo>
                      <a:pt x="914" y="388"/>
                    </a:lnTo>
                    <a:lnTo>
                      <a:pt x="941" y="376"/>
                    </a:lnTo>
                    <a:lnTo>
                      <a:pt x="967" y="362"/>
                    </a:lnTo>
                    <a:lnTo>
                      <a:pt x="990" y="343"/>
                    </a:lnTo>
                    <a:lnTo>
                      <a:pt x="1010" y="321"/>
                    </a:lnTo>
                    <a:lnTo>
                      <a:pt x="1027" y="297"/>
                    </a:lnTo>
                    <a:lnTo>
                      <a:pt x="1039" y="270"/>
                    </a:lnTo>
                    <a:lnTo>
                      <a:pt x="1048" y="242"/>
                    </a:lnTo>
                    <a:lnTo>
                      <a:pt x="1053" y="213"/>
                    </a:lnTo>
                    <a:lnTo>
                      <a:pt x="1053" y="184"/>
                    </a:lnTo>
                    <a:lnTo>
                      <a:pt x="1048" y="155"/>
                    </a:lnTo>
                    <a:lnTo>
                      <a:pt x="1039" y="127"/>
                    </a:lnTo>
                    <a:lnTo>
                      <a:pt x="1027" y="100"/>
                    </a:lnTo>
                    <a:lnTo>
                      <a:pt x="1010" y="76"/>
                    </a:lnTo>
                    <a:lnTo>
                      <a:pt x="990" y="54"/>
                    </a:lnTo>
                    <a:lnTo>
                      <a:pt x="967" y="35"/>
                    </a:lnTo>
                    <a:lnTo>
                      <a:pt x="941" y="21"/>
                    </a:lnTo>
                    <a:lnTo>
                      <a:pt x="914" y="9"/>
                    </a:lnTo>
                    <a:lnTo>
                      <a:pt x="884" y="2"/>
                    </a:lnTo>
                    <a:lnTo>
                      <a:pt x="855" y="0"/>
                    </a:lnTo>
                    <a:lnTo>
                      <a:pt x="198" y="0"/>
                    </a:lnTo>
                    <a:lnTo>
                      <a:pt x="167" y="2"/>
                    </a:lnTo>
                    <a:lnTo>
                      <a:pt x="138" y="9"/>
                    </a:lnTo>
                    <a:lnTo>
                      <a:pt x="112" y="21"/>
                    </a:lnTo>
                    <a:lnTo>
                      <a:pt x="86" y="35"/>
                    </a:lnTo>
                    <a:lnTo>
                      <a:pt x="63" y="54"/>
                    </a:lnTo>
                    <a:lnTo>
                      <a:pt x="43" y="76"/>
                    </a:lnTo>
                    <a:lnTo>
                      <a:pt x="26" y="100"/>
                    </a:lnTo>
                    <a:lnTo>
                      <a:pt x="14" y="127"/>
                    </a:lnTo>
                    <a:lnTo>
                      <a:pt x="5" y="155"/>
                    </a:lnTo>
                    <a:lnTo>
                      <a:pt x="0" y="184"/>
                    </a:lnTo>
                    <a:lnTo>
                      <a:pt x="0" y="213"/>
                    </a:lnTo>
                    <a:lnTo>
                      <a:pt x="5" y="242"/>
                    </a:lnTo>
                    <a:lnTo>
                      <a:pt x="14" y="270"/>
                    </a:lnTo>
                    <a:lnTo>
                      <a:pt x="26" y="297"/>
                    </a:lnTo>
                    <a:lnTo>
                      <a:pt x="43" y="321"/>
                    </a:lnTo>
                    <a:lnTo>
                      <a:pt x="63" y="343"/>
                    </a:lnTo>
                    <a:lnTo>
                      <a:pt x="86" y="362"/>
                    </a:lnTo>
                    <a:lnTo>
                      <a:pt x="112" y="376"/>
                    </a:lnTo>
                    <a:lnTo>
                      <a:pt x="138" y="388"/>
                    </a:lnTo>
                    <a:lnTo>
                      <a:pt x="167" y="395"/>
                    </a:lnTo>
                    <a:lnTo>
                      <a:pt x="198" y="397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7" name="Rectangle 14"/>
              <p:cNvSpPr>
                <a:spLocks noChangeArrowheads="1"/>
              </p:cNvSpPr>
              <p:nvPr/>
            </p:nvSpPr>
            <p:spPr bwMode="auto">
              <a:xfrm>
                <a:off x="2208" y="1226"/>
                <a:ext cx="395" cy="17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101600" tIns="50800" rIns="101600" bIns="50800">
                <a:spAutoFit/>
              </a:bodyPr>
              <a:lstStyle/>
              <a:p>
                <a:pPr defTabSz="1106488" eaLnBrk="0" hangingPunct="0"/>
                <a:r>
                  <a:rPr lang="en-GB" sz="1200" b="1"/>
                  <a:t>Begin</a:t>
                </a:r>
              </a:p>
            </p:txBody>
          </p:sp>
          <p:grpSp>
            <p:nvGrpSpPr>
              <p:cNvPr id="70668" name="Group 32"/>
              <p:cNvGrpSpPr>
                <a:grpSpLocks/>
              </p:cNvGrpSpPr>
              <p:nvPr/>
            </p:nvGrpSpPr>
            <p:grpSpPr bwMode="auto">
              <a:xfrm>
                <a:off x="3744" y="2858"/>
                <a:ext cx="613" cy="198"/>
                <a:chOff x="4032" y="2688"/>
                <a:chExt cx="613" cy="198"/>
              </a:xfrm>
            </p:grpSpPr>
            <p:sp>
              <p:nvSpPr>
                <p:cNvPr id="70679" name="Freeform 16"/>
                <p:cNvSpPr>
                  <a:spLocks/>
                </p:cNvSpPr>
                <p:nvPr/>
              </p:nvSpPr>
              <p:spPr bwMode="auto">
                <a:xfrm>
                  <a:off x="4032" y="2688"/>
                  <a:ext cx="613" cy="198"/>
                </a:xfrm>
                <a:custGeom>
                  <a:avLst/>
                  <a:gdLst>
                    <a:gd name="T0" fmla="*/ 13 w 1054"/>
                    <a:gd name="T1" fmla="*/ 12 h 398"/>
                    <a:gd name="T2" fmla="*/ 57 w 1054"/>
                    <a:gd name="T3" fmla="*/ 12 h 398"/>
                    <a:gd name="T4" fmla="*/ 59 w 1054"/>
                    <a:gd name="T5" fmla="*/ 12 h 398"/>
                    <a:gd name="T6" fmla="*/ 61 w 1054"/>
                    <a:gd name="T7" fmla="*/ 12 h 398"/>
                    <a:gd name="T8" fmla="*/ 63 w 1054"/>
                    <a:gd name="T9" fmla="*/ 11 h 398"/>
                    <a:gd name="T10" fmla="*/ 65 w 1054"/>
                    <a:gd name="T11" fmla="*/ 11 h 398"/>
                    <a:gd name="T12" fmla="*/ 66 w 1054"/>
                    <a:gd name="T13" fmla="*/ 10 h 398"/>
                    <a:gd name="T14" fmla="*/ 67 w 1054"/>
                    <a:gd name="T15" fmla="*/ 10 h 398"/>
                    <a:gd name="T16" fmla="*/ 68 w 1054"/>
                    <a:gd name="T17" fmla="*/ 9 h 398"/>
                    <a:gd name="T18" fmla="*/ 69 w 1054"/>
                    <a:gd name="T19" fmla="*/ 8 h 398"/>
                    <a:gd name="T20" fmla="*/ 70 w 1054"/>
                    <a:gd name="T21" fmla="*/ 7 h 398"/>
                    <a:gd name="T22" fmla="*/ 70 w 1054"/>
                    <a:gd name="T23" fmla="*/ 6 h 398"/>
                    <a:gd name="T24" fmla="*/ 70 w 1054"/>
                    <a:gd name="T25" fmla="*/ 5 h 398"/>
                    <a:gd name="T26" fmla="*/ 70 w 1054"/>
                    <a:gd name="T27" fmla="*/ 4 h 398"/>
                    <a:gd name="T28" fmla="*/ 69 w 1054"/>
                    <a:gd name="T29" fmla="*/ 3 h 398"/>
                    <a:gd name="T30" fmla="*/ 68 w 1054"/>
                    <a:gd name="T31" fmla="*/ 3 h 398"/>
                    <a:gd name="T32" fmla="*/ 67 w 1054"/>
                    <a:gd name="T33" fmla="*/ 2 h 398"/>
                    <a:gd name="T34" fmla="*/ 66 w 1054"/>
                    <a:gd name="T35" fmla="*/ 1 h 398"/>
                    <a:gd name="T36" fmla="*/ 65 w 1054"/>
                    <a:gd name="T37" fmla="*/ 1 h 398"/>
                    <a:gd name="T38" fmla="*/ 63 w 1054"/>
                    <a:gd name="T39" fmla="*/ 0 h 398"/>
                    <a:gd name="T40" fmla="*/ 61 w 1054"/>
                    <a:gd name="T41" fmla="*/ 0 h 398"/>
                    <a:gd name="T42" fmla="*/ 59 w 1054"/>
                    <a:gd name="T43" fmla="*/ 0 h 398"/>
                    <a:gd name="T44" fmla="*/ 57 w 1054"/>
                    <a:gd name="T45" fmla="*/ 0 h 398"/>
                    <a:gd name="T46" fmla="*/ 13 w 1054"/>
                    <a:gd name="T47" fmla="*/ 0 h 398"/>
                    <a:gd name="T48" fmla="*/ 11 w 1054"/>
                    <a:gd name="T49" fmla="*/ 0 h 398"/>
                    <a:gd name="T50" fmla="*/ 9 w 1054"/>
                    <a:gd name="T51" fmla="*/ 0 h 398"/>
                    <a:gd name="T52" fmla="*/ 8 w 1054"/>
                    <a:gd name="T53" fmla="*/ 0 h 398"/>
                    <a:gd name="T54" fmla="*/ 6 w 1054"/>
                    <a:gd name="T55" fmla="*/ 1 h 398"/>
                    <a:gd name="T56" fmla="*/ 5 w 1054"/>
                    <a:gd name="T57" fmla="*/ 1 h 398"/>
                    <a:gd name="T58" fmla="*/ 3 w 1054"/>
                    <a:gd name="T59" fmla="*/ 2 h 398"/>
                    <a:gd name="T60" fmla="*/ 2 w 1054"/>
                    <a:gd name="T61" fmla="*/ 3 h 398"/>
                    <a:gd name="T62" fmla="*/ 1 w 1054"/>
                    <a:gd name="T63" fmla="*/ 3 h 398"/>
                    <a:gd name="T64" fmla="*/ 1 w 1054"/>
                    <a:gd name="T65" fmla="*/ 4 h 398"/>
                    <a:gd name="T66" fmla="*/ 0 w 1054"/>
                    <a:gd name="T67" fmla="*/ 5 h 398"/>
                    <a:gd name="T68" fmla="*/ 0 w 1054"/>
                    <a:gd name="T69" fmla="*/ 6 h 398"/>
                    <a:gd name="T70" fmla="*/ 1 w 1054"/>
                    <a:gd name="T71" fmla="*/ 7 h 398"/>
                    <a:gd name="T72" fmla="*/ 1 w 1054"/>
                    <a:gd name="T73" fmla="*/ 8 h 398"/>
                    <a:gd name="T74" fmla="*/ 2 w 1054"/>
                    <a:gd name="T75" fmla="*/ 9 h 398"/>
                    <a:gd name="T76" fmla="*/ 3 w 1054"/>
                    <a:gd name="T77" fmla="*/ 10 h 398"/>
                    <a:gd name="T78" fmla="*/ 5 w 1054"/>
                    <a:gd name="T79" fmla="*/ 10 h 398"/>
                    <a:gd name="T80" fmla="*/ 6 w 1054"/>
                    <a:gd name="T81" fmla="*/ 11 h 398"/>
                    <a:gd name="T82" fmla="*/ 8 w 1054"/>
                    <a:gd name="T83" fmla="*/ 11 h 398"/>
                    <a:gd name="T84" fmla="*/ 9 w 1054"/>
                    <a:gd name="T85" fmla="*/ 12 h 398"/>
                    <a:gd name="T86" fmla="*/ 11 w 1054"/>
                    <a:gd name="T87" fmla="*/ 12 h 398"/>
                    <a:gd name="T88" fmla="*/ 13 w 1054"/>
                    <a:gd name="T89" fmla="*/ 12 h 39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054"/>
                    <a:gd name="T136" fmla="*/ 0 h 398"/>
                    <a:gd name="T137" fmla="*/ 1054 w 1054"/>
                    <a:gd name="T138" fmla="*/ 398 h 39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054" h="398">
                      <a:moveTo>
                        <a:pt x="198" y="397"/>
                      </a:moveTo>
                      <a:lnTo>
                        <a:pt x="855" y="397"/>
                      </a:lnTo>
                      <a:lnTo>
                        <a:pt x="884" y="395"/>
                      </a:lnTo>
                      <a:lnTo>
                        <a:pt x="914" y="388"/>
                      </a:lnTo>
                      <a:lnTo>
                        <a:pt x="941" y="376"/>
                      </a:lnTo>
                      <a:lnTo>
                        <a:pt x="967" y="362"/>
                      </a:lnTo>
                      <a:lnTo>
                        <a:pt x="990" y="343"/>
                      </a:lnTo>
                      <a:lnTo>
                        <a:pt x="1010" y="321"/>
                      </a:lnTo>
                      <a:lnTo>
                        <a:pt x="1027" y="297"/>
                      </a:lnTo>
                      <a:lnTo>
                        <a:pt x="1039" y="270"/>
                      </a:lnTo>
                      <a:lnTo>
                        <a:pt x="1048" y="242"/>
                      </a:lnTo>
                      <a:lnTo>
                        <a:pt x="1053" y="213"/>
                      </a:lnTo>
                      <a:lnTo>
                        <a:pt x="1053" y="184"/>
                      </a:lnTo>
                      <a:lnTo>
                        <a:pt x="1048" y="155"/>
                      </a:lnTo>
                      <a:lnTo>
                        <a:pt x="1039" y="127"/>
                      </a:lnTo>
                      <a:lnTo>
                        <a:pt x="1027" y="100"/>
                      </a:lnTo>
                      <a:lnTo>
                        <a:pt x="1010" y="76"/>
                      </a:lnTo>
                      <a:lnTo>
                        <a:pt x="990" y="54"/>
                      </a:lnTo>
                      <a:lnTo>
                        <a:pt x="967" y="35"/>
                      </a:lnTo>
                      <a:lnTo>
                        <a:pt x="941" y="21"/>
                      </a:lnTo>
                      <a:lnTo>
                        <a:pt x="914" y="9"/>
                      </a:lnTo>
                      <a:lnTo>
                        <a:pt x="884" y="2"/>
                      </a:lnTo>
                      <a:lnTo>
                        <a:pt x="855" y="0"/>
                      </a:lnTo>
                      <a:lnTo>
                        <a:pt x="198" y="0"/>
                      </a:lnTo>
                      <a:lnTo>
                        <a:pt x="167" y="2"/>
                      </a:lnTo>
                      <a:lnTo>
                        <a:pt x="138" y="9"/>
                      </a:lnTo>
                      <a:lnTo>
                        <a:pt x="112" y="21"/>
                      </a:lnTo>
                      <a:lnTo>
                        <a:pt x="86" y="35"/>
                      </a:lnTo>
                      <a:lnTo>
                        <a:pt x="63" y="54"/>
                      </a:lnTo>
                      <a:lnTo>
                        <a:pt x="43" y="76"/>
                      </a:lnTo>
                      <a:lnTo>
                        <a:pt x="26" y="100"/>
                      </a:lnTo>
                      <a:lnTo>
                        <a:pt x="14" y="127"/>
                      </a:lnTo>
                      <a:lnTo>
                        <a:pt x="5" y="155"/>
                      </a:lnTo>
                      <a:lnTo>
                        <a:pt x="0" y="184"/>
                      </a:lnTo>
                      <a:lnTo>
                        <a:pt x="0" y="213"/>
                      </a:lnTo>
                      <a:lnTo>
                        <a:pt x="5" y="242"/>
                      </a:lnTo>
                      <a:lnTo>
                        <a:pt x="14" y="270"/>
                      </a:lnTo>
                      <a:lnTo>
                        <a:pt x="26" y="297"/>
                      </a:lnTo>
                      <a:lnTo>
                        <a:pt x="43" y="321"/>
                      </a:lnTo>
                      <a:lnTo>
                        <a:pt x="63" y="343"/>
                      </a:lnTo>
                      <a:lnTo>
                        <a:pt x="86" y="362"/>
                      </a:lnTo>
                      <a:lnTo>
                        <a:pt x="112" y="376"/>
                      </a:lnTo>
                      <a:lnTo>
                        <a:pt x="138" y="388"/>
                      </a:lnTo>
                      <a:lnTo>
                        <a:pt x="167" y="395"/>
                      </a:lnTo>
                      <a:lnTo>
                        <a:pt x="198" y="397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680" name="Rectangle 17"/>
                <p:cNvSpPr>
                  <a:spLocks noChangeArrowheads="1"/>
                </p:cNvSpPr>
                <p:nvPr/>
              </p:nvSpPr>
              <p:spPr bwMode="auto">
                <a:xfrm>
                  <a:off x="4176" y="2688"/>
                  <a:ext cx="328" cy="17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101600" tIns="50800" rIns="101600" bIns="50800">
                  <a:spAutoFit/>
                </a:bodyPr>
                <a:lstStyle/>
                <a:p>
                  <a:pPr defTabSz="1106488" eaLnBrk="0" hangingPunct="0"/>
                  <a:r>
                    <a:rPr lang="en-GB" sz="1200" b="1"/>
                    <a:t>End</a:t>
                  </a:r>
                </a:p>
              </p:txBody>
            </p:sp>
          </p:grpSp>
          <p:sp>
            <p:nvSpPr>
              <p:cNvPr id="70669" name="Rectangle 18"/>
              <p:cNvSpPr>
                <a:spLocks noChangeArrowheads="1"/>
              </p:cNvSpPr>
              <p:nvPr/>
            </p:nvSpPr>
            <p:spPr bwMode="auto">
              <a:xfrm>
                <a:off x="1776" y="2330"/>
                <a:ext cx="1293" cy="1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01600" tIns="50800" rIns="101600" bIns="50800">
                <a:spAutoFit/>
              </a:bodyPr>
              <a:lstStyle/>
              <a:p>
                <a:pPr defTabSz="1106488" eaLnBrk="0" hangingPunct="0"/>
                <a:r>
                  <a:rPr lang="en-GB" sz="1400"/>
                  <a:t>current_number &lt;= 10?</a:t>
                </a:r>
              </a:p>
            </p:txBody>
          </p:sp>
          <p:sp>
            <p:nvSpPr>
              <p:cNvPr id="70670" name="Rectangle 20"/>
              <p:cNvSpPr>
                <a:spLocks noChangeArrowheads="1"/>
              </p:cNvSpPr>
              <p:nvPr/>
            </p:nvSpPr>
            <p:spPr bwMode="auto">
              <a:xfrm>
                <a:off x="3216" y="2186"/>
                <a:ext cx="296" cy="1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01600" tIns="50800" rIns="101600" bIns="50800">
                <a:spAutoFit/>
              </a:bodyPr>
              <a:lstStyle/>
              <a:p>
                <a:pPr defTabSz="1106488" eaLnBrk="0" hangingPunct="0"/>
                <a:r>
                  <a:rPr lang="en-GB" sz="1400"/>
                  <a:t>NO</a:t>
                </a:r>
              </a:p>
            </p:txBody>
          </p:sp>
          <p:sp>
            <p:nvSpPr>
              <p:cNvPr id="70671" name="Rectangle 21"/>
              <p:cNvSpPr>
                <a:spLocks noChangeArrowheads="1"/>
              </p:cNvSpPr>
              <p:nvPr/>
            </p:nvSpPr>
            <p:spPr bwMode="auto">
              <a:xfrm>
                <a:off x="2448" y="2714"/>
                <a:ext cx="353" cy="1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01600" tIns="50800" rIns="101600" bIns="50800">
                <a:spAutoFit/>
              </a:bodyPr>
              <a:lstStyle/>
              <a:p>
                <a:pPr defTabSz="1106488" eaLnBrk="0" hangingPunct="0"/>
                <a:r>
                  <a:rPr lang="en-GB" sz="1400"/>
                  <a:t>YES</a:t>
                </a:r>
              </a:p>
            </p:txBody>
          </p:sp>
          <p:sp>
            <p:nvSpPr>
              <p:cNvPr id="70672" name="Rectangle 24"/>
              <p:cNvSpPr>
                <a:spLocks noChangeArrowheads="1"/>
              </p:cNvSpPr>
              <p:nvPr/>
            </p:nvSpPr>
            <p:spPr bwMode="auto">
              <a:xfrm>
                <a:off x="1536" y="1562"/>
                <a:ext cx="1737" cy="3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 eaLnBrk="0" hangingPunct="0"/>
                <a:r>
                  <a:rPr lang="en-GB" sz="1400"/>
                  <a:t>sum = 0</a:t>
                </a:r>
              </a:p>
              <a:p>
                <a:pPr algn="ctr" eaLnBrk="0" hangingPunct="0"/>
                <a:r>
                  <a:rPr lang="en-GB" sz="1400"/>
                  <a:t>current_number = 1</a:t>
                </a:r>
              </a:p>
            </p:txBody>
          </p:sp>
          <p:sp>
            <p:nvSpPr>
              <p:cNvPr id="70673" name="Line 25"/>
              <p:cNvSpPr>
                <a:spLocks noChangeShapeType="1"/>
              </p:cNvSpPr>
              <p:nvPr/>
            </p:nvSpPr>
            <p:spPr bwMode="auto">
              <a:xfrm>
                <a:off x="2400" y="271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74" name="Rectangle 26"/>
              <p:cNvSpPr>
                <a:spLocks noChangeArrowheads="1"/>
              </p:cNvSpPr>
              <p:nvPr/>
            </p:nvSpPr>
            <p:spPr bwMode="auto">
              <a:xfrm>
                <a:off x="1440" y="2906"/>
                <a:ext cx="1920" cy="3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 eaLnBrk="0" hangingPunct="0"/>
                <a:r>
                  <a:rPr lang="en-GB" sz="1400"/>
                  <a:t>sum = sum + current_number</a:t>
                </a:r>
              </a:p>
              <a:p>
                <a:pPr algn="ctr" eaLnBrk="0" hangingPunct="0"/>
                <a:r>
                  <a:rPr lang="en-GB" sz="1400"/>
                  <a:t>current_number = current_number + 1</a:t>
                </a:r>
              </a:p>
            </p:txBody>
          </p:sp>
          <p:sp>
            <p:nvSpPr>
              <p:cNvPr id="70675" name="Line 28"/>
              <p:cNvSpPr>
                <a:spLocks noChangeShapeType="1"/>
              </p:cNvSpPr>
              <p:nvPr/>
            </p:nvSpPr>
            <p:spPr bwMode="auto">
              <a:xfrm flipV="1">
                <a:off x="1200" y="2016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76" name="Line 29"/>
              <p:cNvSpPr>
                <a:spLocks noChangeShapeType="1"/>
              </p:cNvSpPr>
              <p:nvPr/>
            </p:nvSpPr>
            <p:spPr bwMode="auto">
              <a:xfrm>
                <a:off x="3168" y="242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77" name="AutoShape 30"/>
              <p:cNvSpPr>
                <a:spLocks noChangeArrowheads="1"/>
              </p:cNvSpPr>
              <p:nvPr/>
            </p:nvSpPr>
            <p:spPr bwMode="auto">
              <a:xfrm>
                <a:off x="3456" y="2330"/>
                <a:ext cx="1296" cy="275"/>
              </a:xfrm>
              <a:prstGeom prst="parallelogram">
                <a:avLst>
                  <a:gd name="adj" fmla="val 11775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46050" tIns="74612" rIns="146050" bIns="74612" anchor="ctr"/>
              <a:lstStyle/>
              <a:p>
                <a:pPr algn="ctr" defTabSz="2293938" eaLnBrk="0" hangingPunct="0"/>
                <a:r>
                  <a:rPr lang="en-GB" sz="1400"/>
                  <a:t>print sum</a:t>
                </a:r>
              </a:p>
            </p:txBody>
          </p:sp>
          <p:sp>
            <p:nvSpPr>
              <p:cNvPr id="70678" name="Line 31"/>
              <p:cNvSpPr>
                <a:spLocks noChangeShapeType="1"/>
              </p:cNvSpPr>
              <p:nvPr/>
            </p:nvSpPr>
            <p:spPr bwMode="auto">
              <a:xfrm>
                <a:off x="4032" y="261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Flowchart </a:t>
            </a:r>
            <a:r>
              <a:rPr lang="en-US" sz="3200" dirty="0" smtClean="0"/>
              <a:t>– Home Work </a:t>
            </a:r>
            <a:endParaRPr lang="en-US" sz="3200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Write the equivalent flowchart for each of the examples given in </a:t>
            </a:r>
            <a:r>
              <a:rPr lang="en-US" dirty="0" err="1" smtClean="0"/>
              <a:t>pseudocoding</a:t>
            </a:r>
            <a:r>
              <a:rPr lang="en-US" dirty="0" smtClean="0"/>
              <a:t>,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Example 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Example 4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Example 7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Implementation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smtClean="0"/>
              <a:t>The process of </a:t>
            </a:r>
            <a:r>
              <a:rPr lang="en-US" sz="2600" b="1" i="1" smtClean="0"/>
              <a:t>implementing </a:t>
            </a:r>
            <a:r>
              <a:rPr lang="en-US" sz="2600" smtClean="0"/>
              <a:t>an algorithm by writing a computer program using a programming language (for example, using C language)</a:t>
            </a:r>
          </a:p>
          <a:p>
            <a:pPr eaLnBrk="1" hangingPunct="1"/>
            <a:r>
              <a:rPr lang="en-US" sz="2600" smtClean="0"/>
              <a:t>The output of the program </a:t>
            </a:r>
            <a:r>
              <a:rPr lang="en-US" sz="2600" b="1" smtClean="0"/>
              <a:t>must </a:t>
            </a:r>
            <a:r>
              <a:rPr lang="en-US" sz="2600" smtClean="0"/>
              <a:t>be the solution of the intended problem</a:t>
            </a:r>
          </a:p>
          <a:p>
            <a:pPr eaLnBrk="1" hangingPunct="1"/>
            <a:r>
              <a:rPr lang="en-US" sz="2600" smtClean="0"/>
              <a:t>The program must </a:t>
            </a:r>
            <a:r>
              <a:rPr lang="en-US" sz="2600" b="1" smtClean="0"/>
              <a:t>not </a:t>
            </a:r>
            <a:r>
              <a:rPr lang="en-US" sz="2600" smtClean="0"/>
              <a:t>do anything that it is </a:t>
            </a:r>
            <a:r>
              <a:rPr lang="en-US" sz="2600" b="1" smtClean="0"/>
              <a:t>not </a:t>
            </a:r>
            <a:r>
              <a:rPr lang="en-US" sz="2600" smtClean="0"/>
              <a:t>supposed to do</a:t>
            </a:r>
          </a:p>
          <a:p>
            <a:pPr lvl="1" eaLnBrk="1" hangingPunct="1"/>
            <a:r>
              <a:rPr lang="en-US" sz="2200" i="1" smtClean="0"/>
              <a:t>(Think of those many </a:t>
            </a:r>
            <a:r>
              <a:rPr lang="en-US" sz="2200" b="1" i="1" smtClean="0"/>
              <a:t>viruses, buffer overflows, trojan horses, </a:t>
            </a:r>
            <a:r>
              <a:rPr lang="en-US" sz="2200" i="1" smtClean="0"/>
              <a:t>etc. that we experience almost daily. All these result from programs </a:t>
            </a:r>
            <a:r>
              <a:rPr lang="en-US" sz="2200" b="1" i="1" smtClean="0"/>
              <a:t>doing more </a:t>
            </a:r>
            <a:r>
              <a:rPr lang="en-US" sz="2200" i="1" smtClean="0"/>
              <a:t>than they were intended to do)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Testing and Verification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Program </a:t>
            </a:r>
            <a:r>
              <a:rPr lang="en-US" b="1" smtClean="0"/>
              <a:t>testing </a:t>
            </a:r>
            <a:r>
              <a:rPr lang="en-US" smtClean="0"/>
              <a:t>is the process of executing a program to demonstrate its correctness</a:t>
            </a:r>
          </a:p>
          <a:p>
            <a:pPr eaLnBrk="1" hangingPunct="1"/>
            <a:r>
              <a:rPr lang="en-US" smtClean="0"/>
              <a:t>Program </a:t>
            </a:r>
            <a:r>
              <a:rPr lang="en-US" b="1" smtClean="0"/>
              <a:t>verification </a:t>
            </a:r>
            <a:r>
              <a:rPr lang="en-US" smtClean="0"/>
              <a:t>is the process of ensuring that a program meets user-requirement</a:t>
            </a:r>
          </a:p>
          <a:p>
            <a:pPr eaLnBrk="1" hangingPunct="1"/>
            <a:r>
              <a:rPr lang="en-US" smtClean="0"/>
              <a:t>After the program is </a:t>
            </a:r>
            <a:r>
              <a:rPr lang="en-US" b="1" i="1" smtClean="0"/>
              <a:t>compiled</a:t>
            </a:r>
            <a:r>
              <a:rPr lang="en-US" smtClean="0"/>
              <a:t>, we must </a:t>
            </a:r>
            <a:r>
              <a:rPr lang="en-US" b="1" i="1" smtClean="0"/>
              <a:t>run </a:t>
            </a:r>
            <a:r>
              <a:rPr lang="en-US" smtClean="0"/>
              <a:t>the program and test/verify it with </a:t>
            </a:r>
            <a:r>
              <a:rPr lang="en-US" b="1" smtClean="0"/>
              <a:t>different inputs </a:t>
            </a:r>
            <a:r>
              <a:rPr lang="en-US" smtClean="0"/>
              <a:t>before the program can be released to the public or other users (or to the instructor of this class)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b="1" i="1" smtClean="0">
                <a:solidFill>
                  <a:srgbClr val="00B050"/>
                </a:solidFill>
              </a:rPr>
              <a:t>function</a:t>
            </a:r>
            <a:r>
              <a:rPr lang="en-US" smtClean="0"/>
              <a:t> is a series of statements that have been grouped together and given a name.</a:t>
            </a:r>
          </a:p>
          <a:p>
            <a:r>
              <a:rPr lang="en-US" b="1" i="1" smtClean="0">
                <a:solidFill>
                  <a:srgbClr val="00B050"/>
                </a:solidFill>
              </a:rPr>
              <a:t>Library functions </a:t>
            </a:r>
            <a:r>
              <a:rPr lang="en-US" smtClean="0"/>
              <a:t>are</a:t>
            </a:r>
            <a:r>
              <a:rPr lang="en-US" b="1" i="1" smtClean="0"/>
              <a:t> </a:t>
            </a:r>
            <a:r>
              <a:rPr lang="en-US" smtClean="0"/>
              <a:t>provided as part of the C implementation.</a:t>
            </a:r>
          </a:p>
          <a:p>
            <a:r>
              <a:rPr lang="en-US" smtClean="0"/>
              <a:t>A function that computes a value uses a </a:t>
            </a:r>
            <a:r>
              <a:rPr 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mtClean="0"/>
              <a:t> statement to specify what value it “returns”: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return x + 1;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Documentation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smtClean="0"/>
              <a:t>Contains details produced at all stages of the </a:t>
            </a:r>
            <a:r>
              <a:rPr lang="en-US" sz="2600" b="1" i="1" smtClean="0"/>
              <a:t>program development cycle</a:t>
            </a:r>
            <a:r>
              <a:rPr lang="en-US" sz="2600" smtClean="0"/>
              <a:t>.</a:t>
            </a:r>
          </a:p>
          <a:p>
            <a:pPr eaLnBrk="1" hangingPunct="1"/>
            <a:r>
              <a:rPr lang="en-US" sz="2600" smtClean="0"/>
              <a:t>Can be done in 2 ways: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Writing comments between your line of codes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Creating a separate text file to explain the program</a:t>
            </a:r>
          </a:p>
          <a:p>
            <a:pPr eaLnBrk="1" hangingPunct="1"/>
            <a:r>
              <a:rPr lang="en-US" sz="2600" smtClean="0"/>
              <a:t>Important not only for other people to use or modify your program, but also for you to understand your own program after a long time </a:t>
            </a:r>
            <a:r>
              <a:rPr lang="en-US" sz="2600" i="1" smtClean="0"/>
              <a:t>(believe me, you will forget the details of your own program after some time ...)</a:t>
            </a:r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Documentation cont…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Documentation is so important because: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You may return to this program in future to use the whole of or a part of it again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Other programmer or end user will need some information about your program for reference or maintenance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You may someday have to modify the program, or may discover some errors or weaknesses in your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Although documentation is listed as the last stage of software development method, it is actually an ongoing process which should be done from the </a:t>
            </a:r>
            <a:r>
              <a:rPr lang="en-US" sz="2600" b="1" smtClean="0"/>
              <a:t>very beginning </a:t>
            </a:r>
            <a:r>
              <a:rPr lang="en-US" sz="2600" smtClean="0"/>
              <a:t>of the software development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Volume calculation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Write a </a:t>
            </a:r>
            <a:r>
              <a:rPr lang="en-US" dirty="0" err="1" smtClean="0">
                <a:cs typeface="Times New Roman" pitchFamily="18" charset="0"/>
              </a:rPr>
              <a:t>pseudocode</a:t>
            </a:r>
            <a:r>
              <a:rPr lang="en-US" dirty="0" smtClean="0">
                <a:cs typeface="Times New Roman" pitchFamily="18" charset="0"/>
              </a:rPr>
              <a:t> and a flowchart for a C program that read the value of the height, width and length of a box from the user and print its volume.</a:t>
            </a:r>
            <a:r>
              <a:rPr lang="en-US" dirty="0" smtClean="0"/>
              <a:t> 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algn="ctr"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Already completed ?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Calculating Electricity Bills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60325" indent="-15875" eaLnBrk="1" hangingPunct="1">
              <a:buFont typeface="Wingdings" pitchFamily="2" charset="2"/>
              <a:buNone/>
              <a:defRPr/>
            </a:pPr>
            <a:r>
              <a:rPr lang="en-US" sz="2800" dirty="0"/>
              <a:t>	The unit for electricity usage is kWh. </a:t>
            </a:r>
            <a:r>
              <a:rPr lang="en-US" sz="2800" dirty="0"/>
              <a:t>For domestic usage, the monthly rate is 21.8 </a:t>
            </a:r>
            <a:r>
              <a:rPr lang="en-US" sz="2800" dirty="0" smtClean="0"/>
              <a:t>taka/unit </a:t>
            </a:r>
            <a:r>
              <a:rPr lang="en-US" sz="2800" dirty="0"/>
              <a:t>for the first 200 unit, 25.8 </a:t>
            </a:r>
            <a:r>
              <a:rPr lang="en-US" sz="2800" dirty="0" smtClean="0"/>
              <a:t>taka/unit </a:t>
            </a:r>
            <a:r>
              <a:rPr lang="en-US" sz="2800" dirty="0"/>
              <a:t>for the next 800 units and 27.8 </a:t>
            </a:r>
            <a:r>
              <a:rPr lang="en-US" sz="2800" dirty="0" smtClean="0"/>
              <a:t>taka/unit </a:t>
            </a:r>
            <a:r>
              <a:rPr lang="en-US" sz="2800" dirty="0"/>
              <a:t>for each additional units. </a:t>
            </a:r>
            <a:endParaRPr lang="en-US" sz="2800" dirty="0" smtClean="0"/>
          </a:p>
          <a:p>
            <a:pPr marL="60325" indent="-15875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Given </a:t>
            </a:r>
            <a:r>
              <a:rPr lang="en-US" sz="2800" dirty="0"/>
              <a:t>the amount of electricity units (in kWh) used by a customer, calculate the amount of money needs to be paid by the customer to </a:t>
            </a:r>
            <a:r>
              <a:rPr lang="en-US" sz="2800" dirty="0" smtClean="0"/>
              <a:t>PDB. </a:t>
            </a:r>
            <a:r>
              <a:rPr lang="en-US" sz="2800" dirty="0"/>
              <a:t>A bill statement needs to be printed out. </a:t>
            </a:r>
          </a:p>
          <a:p>
            <a:pPr marL="533400" indent="-533400" eaLnBrk="1" hangingPunct="1">
              <a:lnSpc>
                <a:spcPct val="20000"/>
              </a:lnSpc>
              <a:buFont typeface="Wingdings" pitchFamily="2" charset="2"/>
              <a:buNone/>
              <a:defRPr/>
            </a:pPr>
            <a:endParaRPr lang="en-US" sz="2800" dirty="0"/>
          </a:p>
          <a:p>
            <a:pPr marL="15875" indent="-15875" eaLnBrk="1" hangingPunct="1">
              <a:buFont typeface="Wingdings" pitchFamily="2" charset="2"/>
              <a:buNone/>
              <a:defRPr/>
            </a:pPr>
            <a:r>
              <a:rPr lang="en-US" sz="2800" dirty="0"/>
              <a:t>	Write a </a:t>
            </a:r>
            <a:r>
              <a:rPr lang="en-US" sz="2800" dirty="0" err="1"/>
              <a:t>pseudocode</a:t>
            </a:r>
            <a:r>
              <a:rPr lang="en-US" sz="2800" dirty="0"/>
              <a:t> and a flow chart to solve the above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Sum of 1 to 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Write a pseudocode and a flowchart for a program that reads a </a:t>
            </a:r>
            <a:r>
              <a:rPr lang="en-US" b="1" smtClean="0">
                <a:cs typeface="Times New Roman" pitchFamily="18" charset="0"/>
              </a:rPr>
              <a:t>positive</a:t>
            </a:r>
            <a:r>
              <a:rPr lang="en-US" smtClean="0">
                <a:cs typeface="Times New Roman" pitchFamily="18" charset="0"/>
              </a:rPr>
              <a:t> integer </a:t>
            </a:r>
            <a:r>
              <a:rPr lang="en-US" b="1" i="1" smtClean="0">
                <a:cs typeface="Times New Roman" pitchFamily="18" charset="0"/>
              </a:rPr>
              <a:t>n </a:t>
            </a:r>
            <a:r>
              <a:rPr lang="en-US" smtClean="0">
                <a:cs typeface="Times New Roman" pitchFamily="18" charset="0"/>
              </a:rPr>
              <a:t>and then computes and prints the sum of all integers between 1 and </a:t>
            </a:r>
            <a:r>
              <a:rPr lang="en-US" b="1" i="1" smtClean="0">
                <a:cs typeface="Times New Roman" pitchFamily="18" charset="0"/>
              </a:rPr>
              <a:t>n</a:t>
            </a:r>
            <a:r>
              <a:rPr lang="en-US" smtClean="0"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This chapter introduced the concept of problem solving-a process of transforming the description of a problem into a solution.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A commonly used method – SDM which  consists of 6 steps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3 basic control structures : sequence, selection and repetition structures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Pseudocode vs. Flow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Arial (Headings)"/>
              </a:rPr>
              <a:t>Questions or Suggestions </a:t>
            </a:r>
          </a:p>
        </p:txBody>
      </p:sp>
      <p:pic>
        <p:nvPicPr>
          <p:cNvPr id="80899" name="Picture 9" descr="carrying_question_pa_md_wm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80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90663"/>
            <a:ext cx="9144000" cy="919162"/>
          </a:xfrm>
        </p:spPr>
        <p:txBody>
          <a:bodyPr/>
          <a:lstStyle/>
          <a:p>
            <a:pPr algn="ctr">
              <a:defRPr/>
            </a:pPr>
            <a:r>
              <a:rPr lang="en-US" sz="6000" dirty="0" smtClean="0">
                <a:solidFill>
                  <a:srgbClr val="002060"/>
                </a:solidFill>
                <a:latin typeface="Tw Cen MT" pitchFamily="34" charset="0"/>
              </a:rPr>
              <a:t>Thank You!</a:t>
            </a: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3200" y="5365750"/>
            <a:ext cx="36861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smtClean="0"/>
              <a:t> Function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mtClean="0"/>
              <a:t> function is mandatory.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mtClean="0"/>
              <a:t> is special: it </a:t>
            </a:r>
            <a:r>
              <a:rPr lang="en-US" smtClean="0">
                <a:solidFill>
                  <a:srgbClr val="00B050"/>
                </a:solidFill>
              </a:rPr>
              <a:t>gets called automatically </a:t>
            </a:r>
            <a:r>
              <a:rPr lang="en-US" smtClean="0"/>
              <a:t>when the program is executed.</a:t>
            </a:r>
          </a:p>
          <a:p>
            <a:r>
              <a:rPr 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mtClean="0">
                <a:solidFill>
                  <a:srgbClr val="00B050"/>
                </a:solidFill>
              </a:rPr>
              <a:t> returns a status code</a:t>
            </a:r>
            <a:r>
              <a:rPr lang="en-US" smtClean="0"/>
              <a:t>; the value 0 (Zero) indicates normal program termination.</a:t>
            </a:r>
          </a:p>
          <a:p>
            <a:r>
              <a:rPr lang="en-US" smtClean="0"/>
              <a:t>If there’s no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mtClean="0"/>
              <a:t> statement at the end of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mtClean="0"/>
              <a:t> function, many compilers will produce a </a:t>
            </a:r>
            <a:r>
              <a:rPr lang="en-US" smtClean="0">
                <a:solidFill>
                  <a:srgbClr val="00B050"/>
                </a:solidFill>
              </a:rPr>
              <a:t>warning message</a:t>
            </a:r>
            <a:r>
              <a:rPr lang="en-US" smtClean="0"/>
              <a:t>.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5181600"/>
            <a:ext cx="7162800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smtClean="0"/>
              <a:t> Function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mtClean="0"/>
              <a:t> function is mandatory.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mtClean="0"/>
              <a:t> is special: it </a:t>
            </a:r>
            <a:r>
              <a:rPr lang="en-US" smtClean="0">
                <a:solidFill>
                  <a:srgbClr val="00B050"/>
                </a:solidFill>
              </a:rPr>
              <a:t>gets called automatically </a:t>
            </a:r>
            <a:r>
              <a:rPr lang="en-US" smtClean="0"/>
              <a:t>when the program is executed.</a:t>
            </a:r>
          </a:p>
          <a:p>
            <a:r>
              <a:rPr 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mtClean="0">
                <a:solidFill>
                  <a:srgbClr val="00B050"/>
                </a:solidFill>
              </a:rPr>
              <a:t> returns a status code</a:t>
            </a:r>
            <a:r>
              <a:rPr lang="en-US" smtClean="0"/>
              <a:t>; the value 0 (Zero) indicates normal program termination.</a:t>
            </a:r>
          </a:p>
          <a:p>
            <a:r>
              <a:rPr lang="en-US" smtClean="0"/>
              <a:t>If there’s no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mtClean="0"/>
              <a:t> statement at the end of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mtClean="0"/>
              <a:t> function, many compilers will produce a </a:t>
            </a:r>
            <a:r>
              <a:rPr lang="en-US" smtClean="0">
                <a:solidFill>
                  <a:srgbClr val="00B050"/>
                </a:solidFill>
              </a:rPr>
              <a:t>warning message</a:t>
            </a:r>
            <a:r>
              <a:rPr lang="en-US" smtClean="0"/>
              <a:t>.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51816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Statements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5483225" cy="4495800"/>
          </a:xfrm>
        </p:spPr>
        <p:txBody>
          <a:bodyPr/>
          <a:lstStyle/>
          <a:p>
            <a:r>
              <a:rPr lang="en-US" sz="2400" smtClean="0"/>
              <a:t>A </a:t>
            </a:r>
            <a:r>
              <a:rPr lang="en-US" sz="2400" b="1" i="1" smtClean="0">
                <a:solidFill>
                  <a:srgbClr val="00B050"/>
                </a:solidFill>
              </a:rPr>
              <a:t>statement</a:t>
            </a:r>
            <a:r>
              <a:rPr lang="en-US" sz="2400" smtClean="0"/>
              <a:t> is a command to be executed when the program runs.</a:t>
            </a:r>
          </a:p>
          <a:p>
            <a:r>
              <a:rPr 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first.c</a:t>
            </a:r>
            <a:r>
              <a:rPr lang="en-US" sz="2400" smtClean="0"/>
              <a:t> uses only two kinds of statements. One is the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smtClean="0"/>
              <a:t> statement; the other is the print statement</a:t>
            </a:r>
            <a:r>
              <a:rPr lang="en-US" sz="2400" b="1" i="1" smtClean="0"/>
              <a:t>.</a:t>
            </a:r>
          </a:p>
          <a:p>
            <a:r>
              <a:rPr lang="en-US" sz="2400" smtClean="0"/>
              <a:t>Asking a function to perform its assigned task is known as </a:t>
            </a:r>
            <a:r>
              <a:rPr lang="en-US" sz="2400" b="1" i="1" smtClean="0"/>
              <a:t>calling</a:t>
            </a:r>
            <a:r>
              <a:rPr lang="en-US" sz="2400" smtClean="0"/>
              <a:t> the function.</a:t>
            </a:r>
          </a:p>
          <a:p>
            <a:r>
              <a:rPr lang="en-US" sz="2400" smtClean="0">
                <a:latin typeface="Courier New" pitchFamily="49" charset="0"/>
                <a:cs typeface="Courier New" pitchFamily="49" charset="0"/>
              </a:rPr>
              <a:t>first.c</a:t>
            </a:r>
            <a:r>
              <a:rPr lang="en-US" sz="2400" smtClean="0"/>
              <a:t> calls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smtClean="0"/>
              <a:t> to display a string: “</a:t>
            </a:r>
            <a:r>
              <a:rPr lang="en-US" sz="1600" smtClean="0">
                <a:solidFill>
                  <a:srgbClr val="FF0000"/>
                </a:solidFill>
                <a:latin typeface="Lucida Console" pitchFamily="49" charset="0"/>
              </a:rPr>
              <a:t>This is our first C programme</a:t>
            </a:r>
            <a:r>
              <a:rPr lang="en-US" sz="2400" smtClean="0"/>
              <a:t>”</a:t>
            </a:r>
            <a:endParaRPr lang="en-US" sz="140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828800"/>
            <a:ext cx="3581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560</TotalTime>
  <Words>2612</Words>
  <Application>Microsoft Office PowerPoint</Application>
  <PresentationFormat>On-screen Show (4:3)</PresentationFormat>
  <Paragraphs>550</Paragraphs>
  <Slides>67</Slides>
  <Notes>67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Arial</vt:lpstr>
      <vt:lpstr>Times New Roman</vt:lpstr>
      <vt:lpstr>Wingdings</vt:lpstr>
      <vt:lpstr>Wingdings 2</vt:lpstr>
      <vt:lpstr>Calibri</vt:lpstr>
      <vt:lpstr>Courier New</vt:lpstr>
      <vt:lpstr>Lucida Console</vt:lpstr>
      <vt:lpstr>Arial (Headings)</vt:lpstr>
      <vt:lpstr>Tw Cen MT</vt:lpstr>
      <vt:lpstr>MS PGothic</vt:lpstr>
      <vt:lpstr>Median</vt:lpstr>
      <vt:lpstr>Microsoft Equation 3.0</vt:lpstr>
      <vt:lpstr>CSE-105:  Programming Fundamentals Lecture 3: Problem Solving   Course Instructor: Md. Shamsujjoha </vt:lpstr>
      <vt:lpstr>Problem Solving</vt:lpstr>
      <vt:lpstr>The General Form of a Simple Program</vt:lpstr>
      <vt:lpstr>The General Form of a Simple Program</vt:lpstr>
      <vt:lpstr>Directives</vt:lpstr>
      <vt:lpstr>Functions</vt:lpstr>
      <vt:lpstr>The main Function</vt:lpstr>
      <vt:lpstr>The main Function</vt:lpstr>
      <vt:lpstr>Statements</vt:lpstr>
      <vt:lpstr>Printing Strings</vt:lpstr>
      <vt:lpstr>Printing Strings</vt:lpstr>
      <vt:lpstr>Variables and Assignment</vt:lpstr>
      <vt:lpstr>Types</vt:lpstr>
      <vt:lpstr>Types</vt:lpstr>
      <vt:lpstr>Declarations</vt:lpstr>
      <vt:lpstr>Declarations</vt:lpstr>
      <vt:lpstr>Assignment</vt:lpstr>
      <vt:lpstr>Assignment</vt:lpstr>
      <vt:lpstr>Assignment</vt:lpstr>
      <vt:lpstr>Printing the Value of a Variable</vt:lpstr>
      <vt:lpstr>Printing the Value of a Variable</vt:lpstr>
      <vt:lpstr>The Code </vt:lpstr>
      <vt:lpstr>Problem Solving Methodology</vt:lpstr>
      <vt:lpstr>Example 1 </vt:lpstr>
      <vt:lpstr>Example 1 (Cont …) </vt:lpstr>
      <vt:lpstr>Example 1 (Cont …) </vt:lpstr>
      <vt:lpstr>Example 1 (Cont …) </vt:lpstr>
      <vt:lpstr>Example 1 (Cont …) </vt:lpstr>
      <vt:lpstr>Example 1 (Cont …) </vt:lpstr>
      <vt:lpstr>More Problem Solving</vt:lpstr>
      <vt:lpstr>Software Development Method (SDM)</vt:lpstr>
      <vt:lpstr>Specification of Needs</vt:lpstr>
      <vt:lpstr>Problem Analysis</vt:lpstr>
      <vt:lpstr>Design and Algorithmic Representation</vt:lpstr>
      <vt:lpstr>Design and Algorithmic Representation cont..</vt:lpstr>
      <vt:lpstr>Control Structure</vt:lpstr>
      <vt:lpstr>Pseudocodes</vt:lpstr>
      <vt:lpstr>Pseudocodes: The Sequence control structure </vt:lpstr>
      <vt:lpstr>Pseudocodes: The Selection control structure </vt:lpstr>
      <vt:lpstr>Pseudocodes: The Selection control structure </vt:lpstr>
      <vt:lpstr>Pseudocodes: The Selection control structure </vt:lpstr>
      <vt:lpstr>Pseudocodes: The Repetition control structure </vt:lpstr>
      <vt:lpstr>Pseudocodes: The Repetition control structure </vt:lpstr>
      <vt:lpstr>Pseudocodes: The Repetition control structure </vt:lpstr>
      <vt:lpstr>Pseudocodes: The Repetition control structure</vt:lpstr>
      <vt:lpstr>Pseudocodes: The Repetition control structure </vt:lpstr>
      <vt:lpstr>Pseudocodes: The Repetition control structure</vt:lpstr>
      <vt:lpstr>Flowcharts</vt:lpstr>
      <vt:lpstr>Flowchart Symbols</vt:lpstr>
      <vt:lpstr>Flowchart Symbols cont…</vt:lpstr>
      <vt:lpstr>Flowchart – sequence control structure</vt:lpstr>
      <vt:lpstr>Flowchart – selection control structure</vt:lpstr>
      <vt:lpstr>Flowchart – repetition control structure</vt:lpstr>
      <vt:lpstr>Flowchart – example 1</vt:lpstr>
      <vt:lpstr>Flowchart – example 2</vt:lpstr>
      <vt:lpstr>Flowchart – example 5</vt:lpstr>
      <vt:lpstr>Flowchart – Home Work </vt:lpstr>
      <vt:lpstr>Implementation</vt:lpstr>
      <vt:lpstr>Testing and Verification</vt:lpstr>
      <vt:lpstr>Documentation</vt:lpstr>
      <vt:lpstr>Documentation cont…</vt:lpstr>
      <vt:lpstr>Volume calculation</vt:lpstr>
      <vt:lpstr>Calculating Electricity Bills</vt:lpstr>
      <vt:lpstr>Sum of 1 to n</vt:lpstr>
      <vt:lpstr>Summary</vt:lpstr>
      <vt:lpstr>Questions or Suggestions </vt:lpstr>
      <vt:lpstr>Thank You!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monowar</dc:creator>
  <cp:lastModifiedBy>disha</cp:lastModifiedBy>
  <cp:revision>148</cp:revision>
  <dcterms:created xsi:type="dcterms:W3CDTF">2009-02-27T15:30:00Z</dcterms:created>
  <dcterms:modified xsi:type="dcterms:W3CDTF">2012-09-16T00:12:11Z</dcterms:modified>
</cp:coreProperties>
</file>