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306" r:id="rId3"/>
    <p:sldId id="313" r:id="rId4"/>
    <p:sldId id="389" r:id="rId5"/>
    <p:sldId id="307" r:id="rId6"/>
    <p:sldId id="314" r:id="rId7"/>
    <p:sldId id="381" r:id="rId8"/>
    <p:sldId id="392" r:id="rId9"/>
    <p:sldId id="393" r:id="rId10"/>
    <p:sldId id="394" r:id="rId11"/>
    <p:sldId id="382" r:id="rId12"/>
    <p:sldId id="383" r:id="rId13"/>
    <p:sldId id="360" r:id="rId14"/>
    <p:sldId id="363" r:id="rId15"/>
    <p:sldId id="315" r:id="rId16"/>
    <p:sldId id="316" r:id="rId17"/>
    <p:sldId id="317" r:id="rId18"/>
    <p:sldId id="318" r:id="rId19"/>
    <p:sldId id="319" r:id="rId20"/>
    <p:sldId id="320" r:id="rId21"/>
    <p:sldId id="324" r:id="rId22"/>
    <p:sldId id="325" r:id="rId23"/>
    <p:sldId id="326" r:id="rId24"/>
    <p:sldId id="327" r:id="rId25"/>
    <p:sldId id="328" r:id="rId26"/>
    <p:sldId id="329" r:id="rId27"/>
    <p:sldId id="344" r:id="rId28"/>
    <p:sldId id="345" r:id="rId29"/>
    <p:sldId id="347" r:id="rId30"/>
    <p:sldId id="348" r:id="rId31"/>
    <p:sldId id="349" r:id="rId32"/>
    <p:sldId id="354" r:id="rId33"/>
    <p:sldId id="390" r:id="rId34"/>
    <p:sldId id="391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0668B2-BC34-4690-B34C-67339A1C875D}" type="datetimeFigureOut">
              <a:rPr lang="en-US"/>
              <a:pPr>
                <a:defRPr/>
              </a:pPr>
              <a:t>9/24/2012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D81EF7-C4D8-40DB-A2D4-4B8A40428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200D4-0355-4176-A992-16396190F7C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C9A23A-5C9E-45CB-854A-2A2F739DB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BBD700-C387-4F43-BD9A-E9233C9C8A7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8A59A-D27D-49AD-882A-8CAFA73CAB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58069-FD13-4CE9-A3EC-9EC1172605A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7928CF-CCDD-408A-9887-FA3B55F7595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4CE13-875B-41CE-9C30-A39AA30538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8DB097-AB04-4EF9-B13F-C77FACB35F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00C34A-3D03-46FB-84D6-07D8365034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7AD537-00D9-4356-B6B0-E7ABCB5AD9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756D25-3C05-435C-8A60-06864AB3F7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EE78B-7640-4BF7-9EF8-68A5233430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C2BCB-8862-4D7E-BB8B-1F353A5ABE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0A59F-AE2B-4251-B064-051C4B7289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906568-9B4D-4E9F-BAD2-4133BF7D44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A36AF-0F5F-46AA-ADDA-C00B0BF64D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D8C34A-405E-4A89-96AB-41EE1A41F7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279FCA-4D75-4C42-BFE4-EE697DC281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D8FA4C-2CD8-433B-951B-A0DD932EDC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D8514-9E27-43B9-88A1-8F04FFD522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3FA26-785A-427B-96DB-553BFD7674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01BA64-22CD-4003-9FD0-B875C1C9E0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D4DA7-F3B8-4388-9D4C-213DC261871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FEF11-B6F2-4E6C-95EB-898324E1AD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500461-38D0-4F8A-A02F-D526D697D3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EBDB85-4C52-4EA4-87BF-6E688F77FC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E3E07C-8813-41AB-84DE-4195710C155B}" type="slidenum">
              <a:rPr lang="en-US" smtClean="0">
                <a:ea typeface="ＭＳ Ｐゴシック" pitchFamily="34" charset="-128"/>
              </a:rPr>
              <a:pPr>
                <a:defRPr/>
              </a:pPr>
              <a:t>33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D0906F-14B7-429E-B06F-CB018ACF35CD}" type="slidenum">
              <a:rPr lang="en-US" smtClean="0">
                <a:ea typeface="ＭＳ Ｐゴシック" pitchFamily="34" charset="-128"/>
              </a:rPr>
              <a:pPr>
                <a:defRPr/>
              </a:pPr>
              <a:t>34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951EE-D9FE-40DF-A7DD-64CE92AB04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0029D3-3DDB-43FD-AFAE-ADB243C4A8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5CA2F2-B34C-4D2E-9103-1CDA086CC1B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C9A23A-5C9E-45CB-854A-2A2F739DB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C9A23A-5C9E-45CB-854A-2A2F739DB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C9A23A-5C9E-45CB-854A-2A2F739DB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C776DF-01C8-44E7-8779-34522FD16A30}" type="datetimeFigureOut">
              <a:rPr lang="en-US"/>
              <a:pPr>
                <a:defRPr/>
              </a:pPr>
              <a:t>9/24/2012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0848AC5-F8C9-4ACF-9CE9-E7D103FA1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ED3FE-9CB3-4F73-9AA8-5A4F6B98F2E0}" type="datetimeFigureOut">
              <a:rPr lang="en-US"/>
              <a:pPr>
                <a:defRPr/>
              </a:pPr>
              <a:t>9/24/2012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9223F-28A7-4020-9CCB-05B93014A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8EE83-010E-4041-8838-D21B5CADB926}" type="datetimeFigureOut">
              <a:rPr lang="en-US"/>
              <a:pPr>
                <a:defRPr/>
              </a:pPr>
              <a:t>9/24/2012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5666C-9993-48A3-98E1-FC7376C53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99C01-9C5A-4F5F-B7BF-226AA4DBD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69FC-372B-4E23-AC41-19B5DCBC1C4B}" type="datetimeFigureOut">
              <a:rPr lang="en-US"/>
              <a:pPr>
                <a:defRPr/>
              </a:pPr>
              <a:t>9/24/2012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E81B0-5EC4-440B-ABDB-27B0B0A0B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81DD2-D83F-4DCE-B87B-D6D21F6814BA}" type="datetimeFigureOut">
              <a:rPr lang="en-US"/>
              <a:pPr>
                <a:defRPr/>
              </a:pPr>
              <a:t>9/24/2012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169F02-EFDE-4F3E-93BB-B04EA3CBC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5C41DDA-0007-4CF9-8C0B-52BA20727EBE}" type="datetimeFigureOut">
              <a:rPr lang="en-US"/>
              <a:pPr>
                <a:defRPr/>
              </a:pPr>
              <a:t>9/24/2012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3D81946-7FEA-4A2E-9EED-50477DA43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1A12D1B-EAEA-4F32-8A69-F5BCB04A6C4C}" type="datetimeFigureOut">
              <a:rPr lang="en-US"/>
              <a:pPr>
                <a:defRPr/>
              </a:pPr>
              <a:t>9/24/2012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0E4715A-94D8-4316-85AA-09523A93B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CC26A-D3E9-4A34-B18C-D57916C5988D}" type="datetimeFigureOut">
              <a:rPr lang="en-US"/>
              <a:pPr>
                <a:defRPr/>
              </a:pPr>
              <a:t>9/24/2012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1796A-5A93-40FA-9E54-3AB3FA4E0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178D-3E98-41CF-A110-4348DE4E56E4}" type="datetimeFigureOut">
              <a:rPr lang="en-US"/>
              <a:pPr>
                <a:defRPr/>
              </a:pPr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110DAA-8693-40D6-85AB-4A3EBF9AF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27668-FDAD-4D93-A2A6-47A0D1C2A743}" type="datetimeFigureOut">
              <a:rPr lang="en-US"/>
              <a:pPr>
                <a:defRPr/>
              </a:pPr>
              <a:t>9/24/2012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B2F1E-7921-43C5-9078-9E4BEF367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4B91CA0-A0C1-4601-8613-F10AD6603564}" type="datetimeFigureOut">
              <a:rPr lang="en-US"/>
              <a:pPr>
                <a:defRPr/>
              </a:pPr>
              <a:t>9/24/2012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F90C87A8-0F04-4F3F-B707-9D246BC3A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C3B1A5-16F4-4BE7-8D13-26AEE123B8EB}" type="datetimeFigureOut">
              <a:rPr lang="en-US"/>
              <a:pPr>
                <a:defRPr/>
              </a:pPr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DEDF05-8D7B-4816-8E25-DF65608EE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0BEAF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3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95600"/>
          </a:xfrm>
        </p:spPr>
        <p:txBody>
          <a:bodyPr/>
          <a:lstStyle/>
          <a:p>
            <a:pPr eaLnBrk="1" hangingPunct="1"/>
            <a:r>
              <a:rPr lang="en-US" b="1" dirty="0" smtClean="0"/>
              <a:t>Topic: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 smtClean="0"/>
              <a:t>		if, </a:t>
            </a:r>
            <a:r>
              <a:rPr lang="en-US" dirty="0" smtClean="0"/>
              <a:t>if-else statement</a:t>
            </a:r>
            <a:r>
              <a:rPr lang="en-US" dirty="0" smtClean="0"/>
              <a:t>,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 smtClean="0"/>
              <a:t>		Arithmetic Operation</a:t>
            </a: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</a:rPr>
              <a:t>CSE 105 – Structure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 flipV="1">
            <a:off x="6661455" y="3383760"/>
            <a:ext cx="1491946" cy="45719"/>
          </a:xfrm>
          <a:custGeom>
            <a:avLst/>
            <a:gdLst>
              <a:gd name="T0" fmla="*/ 35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90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498776" y="1946694"/>
            <a:ext cx="767168" cy="32205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ko-KR" sz="1400">
                <a:latin typeface="Courier New" pitchFamily="49" charset="0"/>
                <a:ea typeface="Gulim" pitchFamily="34" charset="-127"/>
              </a:rPr>
              <a:t>true</a:t>
            </a:r>
          </a:p>
          <a:p>
            <a:endParaRPr lang="ko-KR" altLang="en-US" sz="140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800599" y="3421381"/>
            <a:ext cx="1752229" cy="45719"/>
          </a:xfrm>
          <a:custGeom>
            <a:avLst/>
            <a:gdLst>
              <a:gd name="T0" fmla="*/ 36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91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4640566" y="3033623"/>
            <a:ext cx="160034" cy="392502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1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3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995863" y="1946694"/>
            <a:ext cx="823744" cy="32205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ko-KR" sz="1400">
                <a:latin typeface="Courier New" pitchFamily="49" charset="0"/>
                <a:ea typeface="Gulim" pitchFamily="34" charset="-127"/>
              </a:rPr>
              <a:t>false</a:t>
            </a:r>
          </a:p>
          <a:p>
            <a:endParaRPr lang="ko-KR" altLang="en-US" sz="140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53400" y="2238555"/>
            <a:ext cx="152400" cy="352245"/>
          </a:xfrm>
          <a:custGeom>
            <a:avLst/>
            <a:gdLst>
              <a:gd name="T0" fmla="*/ 0 w 20000"/>
              <a:gd name="T1" fmla="*/ 1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19943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H="1">
            <a:off x="4681758" y="2238555"/>
            <a:ext cx="118842" cy="352245"/>
          </a:xfrm>
          <a:custGeom>
            <a:avLst/>
            <a:gdLst>
              <a:gd name="T0" fmla="*/ 0 w 20000"/>
              <a:gd name="T1" fmla="*/ 1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19943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8153400" y="3033623"/>
            <a:ext cx="76200" cy="392502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1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3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354415" y="2667000"/>
            <a:ext cx="1560985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 sz="1000" dirty="0" err="1" smtClean="0">
                <a:latin typeface="Courier New" pitchFamily="49" charset="0"/>
                <a:ea typeface="Gulim" pitchFamily="34" charset="-127"/>
              </a:rPr>
              <a:t>print“Congratulation</a:t>
            </a:r>
            <a:r>
              <a:rPr lang="en-US" altLang="ko-KR" sz="1000" dirty="0" smtClean="0">
                <a:latin typeface="Courier New" pitchFamily="49" charset="0"/>
                <a:ea typeface="Gulim" pitchFamily="34" charset="-127"/>
              </a:rPr>
              <a:t>”</a:t>
            </a:r>
          </a:p>
          <a:p>
            <a:pPr algn="ctr"/>
            <a:r>
              <a:rPr lang="en-US" altLang="ko-KR" sz="1050" dirty="0" err="1" smtClean="0">
                <a:latin typeface="Courier New" pitchFamily="49" charset="0"/>
                <a:ea typeface="Gulim" pitchFamily="34" charset="-127"/>
              </a:rPr>
              <a:t>print“Passed</a:t>
            </a:r>
            <a:r>
              <a:rPr lang="en-US" altLang="ko-KR" sz="1050" dirty="0" smtClean="0">
                <a:latin typeface="Courier New" pitchFamily="49" charset="0"/>
                <a:ea typeface="Gulim" pitchFamily="34" charset="-127"/>
              </a:rPr>
              <a:t>”</a:t>
            </a:r>
            <a:endParaRPr lang="ko-KR" altLang="en-US" sz="1050" dirty="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7315200" y="2590799"/>
            <a:ext cx="1676400" cy="446179"/>
          </a:xfrm>
          <a:custGeom>
            <a:avLst/>
            <a:gdLst>
              <a:gd name="T0" fmla="*/ 16 w 20000"/>
              <a:gd name="T1" fmla="*/ 0 h 20000"/>
              <a:gd name="T2" fmla="*/ 16 w 20000"/>
              <a:gd name="T3" fmla="*/ 0 h 20000"/>
              <a:gd name="T4" fmla="*/ 0 w 20000"/>
              <a:gd name="T5" fmla="*/ 0 h 20000"/>
              <a:gd name="T6" fmla="*/ 0 w 20000"/>
              <a:gd name="T7" fmla="*/ 0 h 20000"/>
              <a:gd name="T8" fmla="*/ 1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5" y="0"/>
                </a:moveTo>
                <a:lnTo>
                  <a:pt x="19985" y="19917"/>
                </a:lnTo>
                <a:lnTo>
                  <a:pt x="0" y="19917"/>
                </a:lnTo>
                <a:lnTo>
                  <a:pt x="0" y="0"/>
                </a:lnTo>
                <a:lnTo>
                  <a:pt x="19985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550565" y="3355675"/>
            <a:ext cx="110889" cy="835325"/>
            <a:chOff x="-25" y="0"/>
            <a:chExt cx="20049" cy="20000"/>
          </a:xfrm>
        </p:grpSpPr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10081" y="3981"/>
              <a:ext cx="163" cy="12135"/>
            </a:xfrm>
            <a:custGeom>
              <a:avLst/>
              <a:gdLst>
                <a:gd name="T0" fmla="*/ 0 w 20000"/>
                <a:gd name="T1" fmla="*/ 7343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7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-25" y="16116"/>
              <a:ext cx="19723" cy="3884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301" y="0"/>
              <a:ext cx="19723" cy="388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01015" y="990600"/>
            <a:ext cx="3351777" cy="1818257"/>
            <a:chOff x="2071" y="0"/>
            <a:chExt cx="14835" cy="20001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9779" y="0"/>
              <a:ext cx="484" cy="7257"/>
              <a:chOff x="1409" y="0"/>
              <a:chExt cx="17182" cy="20000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9929" y="5041"/>
                <a:ext cx="142" cy="14959"/>
              </a:xfrm>
              <a:custGeom>
                <a:avLst/>
                <a:gdLst>
                  <a:gd name="T0" fmla="*/ 0 w 20000"/>
                  <a:gd name="T1" fmla="*/ 11159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46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1409" y="0"/>
                <a:ext cx="17182" cy="4920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w Cen MT" pitchFamily="34" charset="0"/>
                </a:endParaRPr>
              </a:p>
            </p:txBody>
          </p:sp>
        </p:grp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2071" y="7257"/>
              <a:ext cx="14835" cy="12744"/>
              <a:chOff x="820" y="-195"/>
              <a:chExt cx="17169" cy="20390"/>
            </a:xfrm>
          </p:grpSpPr>
          <p:sp>
            <p:nvSpPr>
              <p:cNvPr id="20" name="Freeform 27"/>
              <p:cNvSpPr>
                <a:spLocks/>
              </p:cNvSpPr>
              <p:nvPr/>
            </p:nvSpPr>
            <p:spPr bwMode="auto">
              <a:xfrm>
                <a:off x="14444" y="10000"/>
                <a:ext cx="3545" cy="993"/>
              </a:xfrm>
              <a:custGeom>
                <a:avLst/>
                <a:gdLst>
                  <a:gd name="T0" fmla="*/ 1542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3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>
                <a:off x="820" y="10037"/>
                <a:ext cx="4721" cy="805"/>
              </a:xfrm>
              <a:custGeom>
                <a:avLst/>
                <a:gdLst>
                  <a:gd name="T0" fmla="*/ 1542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3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29"/>
              <p:cNvGrpSpPr>
                <a:grpSpLocks/>
              </p:cNvGrpSpPr>
              <p:nvPr/>
            </p:nvGrpSpPr>
            <p:grpSpPr bwMode="auto">
              <a:xfrm>
                <a:off x="5536" y="-195"/>
                <a:ext cx="8889" cy="20390"/>
                <a:chOff x="0" y="0"/>
                <a:chExt cx="20000" cy="20000"/>
              </a:xfrm>
            </p:grpSpPr>
            <p:sp>
              <p:nvSpPr>
                <p:cNvPr id="23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90 w 20000"/>
                    <a:gd name="T1" fmla="*/ 10000 h 20000"/>
                    <a:gd name="T2" fmla="*/ 9990 w 20000"/>
                    <a:gd name="T3" fmla="*/ 19977 h 20000"/>
                    <a:gd name="T4" fmla="*/ 0 w 20000"/>
                    <a:gd name="T5" fmla="*/ 10000 h 20000"/>
                    <a:gd name="T6" fmla="*/ 9990 w 20000"/>
                    <a:gd name="T7" fmla="*/ 0 h 20000"/>
                    <a:gd name="T8" fmla="*/ 19990 w 20000"/>
                    <a:gd name="T9" fmla="*/ 1000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90" y="10000"/>
                      </a:moveTo>
                      <a:lnTo>
                        <a:pt x="9990" y="19977"/>
                      </a:lnTo>
                      <a:lnTo>
                        <a:pt x="0" y="10000"/>
                      </a:lnTo>
                      <a:lnTo>
                        <a:pt x="9990" y="0"/>
                      </a:lnTo>
                      <a:lnTo>
                        <a:pt x="19990" y="10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Rectangle 31"/>
                <p:cNvSpPr>
                  <a:spLocks noChangeArrowheads="1"/>
                </p:cNvSpPr>
                <p:nvPr/>
              </p:nvSpPr>
              <p:spPr bwMode="auto">
                <a:xfrm>
                  <a:off x="2529" y="8907"/>
                  <a:ext cx="14857" cy="375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ko-KR" sz="1200" dirty="0">
                      <a:latin typeface="Courier New" pitchFamily="49" charset="0"/>
                      <a:ea typeface="Gulim" pitchFamily="34" charset="-127"/>
                    </a:rPr>
                    <a:t>grade &gt;= 60</a:t>
                  </a:r>
                </a:p>
                <a:p>
                  <a:endParaRPr lang="ko-KR" altLang="en-US" sz="1200" dirty="0">
                    <a:latin typeface="Courier New" pitchFamily="49" charset="0"/>
                    <a:ea typeface="Gulim" pitchFamily="34" charset="-127"/>
                  </a:endParaRPr>
                </a:p>
              </p:txBody>
            </p:sp>
          </p:grpSp>
        </p:grpSp>
      </p:grp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4087340" y="2667000"/>
            <a:ext cx="1560985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 sz="1000" dirty="0" err="1" smtClean="0">
                <a:latin typeface="Courier New" pitchFamily="49" charset="0"/>
                <a:ea typeface="Gulim" pitchFamily="34" charset="-127"/>
              </a:rPr>
              <a:t>print“Sorry</a:t>
            </a:r>
            <a:r>
              <a:rPr lang="en-US" altLang="ko-KR" sz="1000" dirty="0" smtClean="0">
                <a:latin typeface="Courier New" pitchFamily="49" charset="0"/>
                <a:ea typeface="Gulim" pitchFamily="34" charset="-127"/>
              </a:rPr>
              <a:t>”</a:t>
            </a:r>
          </a:p>
          <a:p>
            <a:pPr algn="ctr"/>
            <a:r>
              <a:rPr lang="en-US" altLang="ko-KR" sz="1050" dirty="0" err="1" smtClean="0">
                <a:latin typeface="Courier New" pitchFamily="49" charset="0"/>
                <a:ea typeface="Gulim" pitchFamily="34" charset="-127"/>
              </a:rPr>
              <a:t>print“Failed</a:t>
            </a:r>
            <a:r>
              <a:rPr lang="en-US" altLang="ko-KR" sz="1050" dirty="0" smtClean="0">
                <a:latin typeface="Courier New" pitchFamily="49" charset="0"/>
                <a:ea typeface="Gulim" pitchFamily="34" charset="-127"/>
              </a:rPr>
              <a:t>”</a:t>
            </a:r>
            <a:endParaRPr lang="ko-KR" altLang="en-US" sz="1050" dirty="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34" name="Freeform 17"/>
          <p:cNvSpPr>
            <a:spLocks/>
          </p:cNvSpPr>
          <p:nvPr/>
        </p:nvSpPr>
        <p:spPr bwMode="auto">
          <a:xfrm>
            <a:off x="4048125" y="2590800"/>
            <a:ext cx="1676400" cy="446179"/>
          </a:xfrm>
          <a:custGeom>
            <a:avLst/>
            <a:gdLst>
              <a:gd name="T0" fmla="*/ 16 w 20000"/>
              <a:gd name="T1" fmla="*/ 0 h 20000"/>
              <a:gd name="T2" fmla="*/ 16 w 20000"/>
              <a:gd name="T3" fmla="*/ 0 h 20000"/>
              <a:gd name="T4" fmla="*/ 0 w 20000"/>
              <a:gd name="T5" fmla="*/ 0 h 20000"/>
              <a:gd name="T6" fmla="*/ 0 w 20000"/>
              <a:gd name="T7" fmla="*/ 0 h 20000"/>
              <a:gd name="T8" fmla="*/ 1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5" y="0"/>
                </a:moveTo>
                <a:lnTo>
                  <a:pt x="19985" y="19917"/>
                </a:lnTo>
                <a:lnTo>
                  <a:pt x="0" y="19917"/>
                </a:lnTo>
                <a:lnTo>
                  <a:pt x="0" y="0"/>
                </a:lnTo>
                <a:lnTo>
                  <a:pt x="19985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371600"/>
            <a:ext cx="36766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486" y="6293279"/>
            <a:ext cx="3810000" cy="52117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953000"/>
            <a:ext cx="3886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4953000"/>
            <a:ext cx="388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3733800" y="4191000"/>
            <a:ext cx="3429000" cy="52322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That is Whatever the Value of GRADE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It Always Execute the Failed Statements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4400" y="5410200"/>
            <a:ext cx="2133600" cy="307777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048000" y="4724400"/>
            <a:ext cx="685800" cy="6858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Example: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{ line_num = 0; page_num++; }</a:t>
            </a:r>
          </a:p>
          <a:p>
            <a:pPr eaLnBrk="1" hangingPunct="1"/>
            <a:r>
              <a:rPr lang="en-US" smtClean="0"/>
              <a:t>A compound statement is usually put on multiple lines, with one statement per line: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  line_num = 0;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  page_num++;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smtClean="0"/>
              <a:t>Each inner statement still ends with a semicolon, but the compound statement itself does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Example of a compound statement used inside an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if (line_num == 15)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  line_num = 0;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  page_num++;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smtClean="0"/>
              <a:t>Compound statements are also common in loops and other places where the syntax of C requires a single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Relational Operators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C’s </a:t>
            </a:r>
            <a:r>
              <a:rPr lang="en-US" b="1" i="1" smtClean="0"/>
              <a:t>relational operators: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400" smtClean="0"/>
              <a:t> 	less than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&gt;</a:t>
            </a:r>
            <a:r>
              <a:rPr lang="en-US" sz="2400" smtClean="0"/>
              <a:t>	greater than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&lt;=</a:t>
            </a:r>
            <a:r>
              <a:rPr lang="en-US" sz="2400" smtClean="0"/>
              <a:t>	less than or equal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&gt;=</a:t>
            </a:r>
            <a:r>
              <a:rPr lang="en-US" sz="2400" smtClean="0"/>
              <a:t>	greater than or equal to</a:t>
            </a:r>
          </a:p>
          <a:p>
            <a:pPr eaLnBrk="1" hangingPunct="1"/>
            <a:r>
              <a:rPr lang="en-US" smtClean="0"/>
              <a:t>These operators produce 0 (false) or 1 (true) when used in expressions.</a:t>
            </a:r>
          </a:p>
          <a:p>
            <a:pPr eaLnBrk="1" hangingPunct="1"/>
            <a:r>
              <a:rPr lang="en-US" smtClean="0"/>
              <a:t>The relational operators can be used to compare integers and floating-point numbers, with operands of mixed types allowed.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Equality Operators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smtClean="0"/>
              <a:t>C provides two </a:t>
            </a:r>
            <a:r>
              <a:rPr lang="en-US" sz="2600" b="1" i="1" smtClean="0"/>
              <a:t>equality operators: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==</a:t>
            </a:r>
            <a:r>
              <a:rPr lang="en-US" sz="2400" smtClean="0"/>
              <a:t> 	equal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!=</a:t>
            </a:r>
            <a:r>
              <a:rPr lang="en-US" sz="2400" smtClean="0"/>
              <a:t>	not equal to</a:t>
            </a:r>
          </a:p>
          <a:p>
            <a:pPr eaLnBrk="1" hangingPunct="1"/>
            <a:r>
              <a:rPr lang="en-US" sz="2600" smtClean="0"/>
              <a:t>The equality operators produce either 0 (false) or 1 (true) as their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F2F20F6-A6B5-439E-9C5D-D2C462F5DD2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Arithmetic Operators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964488" cy="4114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Addition		+	sum = num1 + num2;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Subtraction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age = 2007 –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my_birth_year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Multiplication	*	area = side1 * side2;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Division		/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total / number;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Modulus		%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lastdigit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num % 10;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Modulus returns remainder of division between two 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 5%2 returns a value of 1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Binary vs. Unary operators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above operators are binary (why)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is an unary operator, e.g., a = -3 * -4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02AA882-9B3D-4BEB-8E5C-A863E456B6A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Arithmetic Operators (cont’d)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742112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Note that ‘id = exp‘ means assign the result of exp to id, so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X=X+1</a:t>
            </a:r>
            <a:r>
              <a:rPr lang="en-US" dirty="0" smtClean="0"/>
              <a:t> means 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first perform X+1 and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Assign the result to X  </a:t>
            </a:r>
          </a:p>
          <a:p>
            <a:pPr eaLnBrk="1" hangingPunct="1"/>
            <a:r>
              <a:rPr lang="en-US" dirty="0" smtClean="0"/>
              <a:t>Suppose X is 4, and</a:t>
            </a:r>
          </a:p>
          <a:p>
            <a:pPr eaLnBrk="1" hangingPunct="1"/>
            <a:r>
              <a:rPr lang="en-US" dirty="0" smtClean="0"/>
              <a:t>We execute X=X+1 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206862" name="Group 14"/>
          <p:cNvGraphicFramePr>
            <a:graphicFrameLocks noGrp="1"/>
          </p:cNvGraphicFramePr>
          <p:nvPr/>
        </p:nvGraphicFramePr>
        <p:xfrm>
          <a:off x="6172200" y="3581400"/>
          <a:ext cx="1828800" cy="256540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095" name="Text Box 16"/>
          <p:cNvSpPr txBox="1">
            <a:spLocks noChangeArrowheads="1"/>
          </p:cNvSpPr>
          <p:nvPr/>
        </p:nvSpPr>
        <p:spPr bwMode="auto">
          <a:xfrm>
            <a:off x="8001000" y="45720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w Cen MT" pitchFamily="34" charset="0"/>
              </a:rPr>
              <a:t>X</a:t>
            </a:r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 flipH="1">
            <a:off x="5943600" y="4495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6" name="Text Box 18"/>
          <p:cNvSpPr txBox="1">
            <a:spLocks noChangeArrowheads="1"/>
          </p:cNvSpPr>
          <p:nvPr/>
        </p:nvSpPr>
        <p:spPr bwMode="auto">
          <a:xfrm>
            <a:off x="7010400" y="4648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w Cen MT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5" grpId="0" animBg="1"/>
      <p:bldP spid="2068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407639A-7DE7-4032-9138-56E62CD3516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14313"/>
            <a:ext cx="8077200" cy="1462087"/>
          </a:xfrm>
        </p:spPr>
        <p:txBody>
          <a:bodyPr/>
          <a:lstStyle/>
          <a:p>
            <a:pPr eaLnBrk="1" hangingPunct="1"/>
            <a:r>
              <a:rPr lang="en-US" smtClean="0"/>
              <a:t>Integer division vs Real division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Division between two integers results in an integer.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result is truncated, not rounded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A=5/3; </a:t>
            </a: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smtClean="0"/>
              <a:t>A will have the value of 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B=3/6; </a:t>
            </a:r>
            <a:r>
              <a:rPr lang="en-US" sz="2400" smtClean="0">
                <a:sym typeface="Wingdings" pitchFamily="2" charset="2"/>
              </a:rPr>
              <a:t> B will have the value of 0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have floating point values: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double A=5.0/3;   </a:t>
            </a: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smtClean="0"/>
              <a:t>A will have the value of 1.666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double B=3.0/6.0; </a:t>
            </a:r>
            <a:r>
              <a:rPr lang="en-US" sz="2400" smtClean="0">
                <a:sym typeface="Wingdings" pitchFamily="2" charset="2"/>
              </a:rPr>
              <a:t> B will have the value of 0.5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655B0F7-6328-4C52-9D6E-65565D7A3A2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Precedence of </a:t>
            </a:r>
            <a:br>
              <a:rPr lang="en-US"/>
            </a:br>
            <a:r>
              <a:rPr lang="en-US"/>
              <a:t>Arithmetic Operators</a:t>
            </a:r>
          </a:p>
        </p:txBody>
      </p:sp>
      <p:pic>
        <p:nvPicPr>
          <p:cNvPr id="31748" name="Picture 4" descr="table02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448050"/>
            <a:ext cx="7010400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1295400" y="1752600"/>
            <a:ext cx="69342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Mixed operations: 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int a=4+6/3*2; </a:t>
            </a:r>
            <a:r>
              <a:rPr lang="en-US" sz="2400">
                <a:latin typeface="Tw Cen MT" pitchFamily="34" charset="0"/>
                <a:sym typeface="Wingdings" pitchFamily="2" charset="2"/>
              </a:rPr>
              <a:t> a=? </a:t>
            </a:r>
            <a:r>
              <a:rPr lang="en-US" sz="2400">
                <a:latin typeface="Tw Cen MT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int b=(4+6)/3*2; </a:t>
            </a:r>
            <a:r>
              <a:rPr lang="en-US" sz="2400">
                <a:latin typeface="Tw Cen MT" pitchFamily="34" charset="0"/>
                <a:sym typeface="Wingdings" pitchFamily="2" charset="2"/>
              </a:rPr>
              <a:t> b=?   </a:t>
            </a:r>
            <a:endParaRPr lang="en-US" sz="2400">
              <a:latin typeface="Tw Cen MT" pitchFamily="34" charset="0"/>
            </a:endParaRPr>
          </a:p>
          <a:p>
            <a:pPr>
              <a:spcBef>
                <a:spcPct val="50000"/>
              </a:spcBef>
            </a:pPr>
            <a:endParaRPr lang="en-US" sz="2400">
              <a:latin typeface="Tw Cen MT" pitchFamily="34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105400" y="2209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a= 4+2*2  = 4+4 = 8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105400" y="2819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b= 10/3*2 = 3*2=  6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62000" y="6302375"/>
            <a:ext cx="723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          5                assign  =                      Right to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  <p:bldP spid="317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60E6B7C-4DDD-4163-8B8A-8B9B5AA0D06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Compute the following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2*(3+2)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2*3+2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6-3*2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noProof="1" smtClean="0"/>
              <a:t> Selection S</a:t>
            </a:r>
            <a:r>
              <a:rPr lang="en-US" altLang="ko-KR" smtClean="0">
                <a:ea typeface="Gulim" pitchFamily="34" charset="-127"/>
              </a:rPr>
              <a:t>tatement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Selection structure: </a:t>
            </a: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Used to choose among alternative courses of action</a:t>
            </a:r>
          </a:p>
          <a:p>
            <a:pPr lvl="1" eaLnBrk="1" hangingPunct="1"/>
            <a:r>
              <a:rPr lang="en-US" altLang="ko-KR" dirty="0" err="1" smtClean="0">
                <a:ea typeface="Gulim" pitchFamily="34" charset="-127"/>
              </a:rPr>
              <a:t>Pseudocode</a:t>
            </a:r>
            <a:r>
              <a:rPr lang="en-US" altLang="ko-KR" dirty="0" smtClean="0">
                <a:ea typeface="Gulim" pitchFamily="34" charset="-127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ko-KR" i="1" dirty="0" smtClean="0">
                <a:solidFill>
                  <a:srgbClr val="00B050"/>
                </a:solidFill>
                <a:ea typeface="Gulim" pitchFamily="34" charset="-127"/>
              </a:rPr>
              <a:t>If your grade is greater than or equal to 60</a:t>
            </a:r>
            <a:br>
              <a:rPr lang="en-US" altLang="ko-KR" i="1" dirty="0" smtClean="0">
                <a:solidFill>
                  <a:srgbClr val="00B050"/>
                </a:solidFill>
                <a:ea typeface="Gulim" pitchFamily="34" charset="-127"/>
              </a:rPr>
            </a:br>
            <a:r>
              <a:rPr lang="en-US" altLang="ko-KR" i="1" dirty="0" smtClean="0">
                <a:solidFill>
                  <a:srgbClr val="00B050"/>
                </a:solidFill>
                <a:ea typeface="Gulim" pitchFamily="34" charset="-127"/>
              </a:rPr>
              <a:t>Print “Passed”</a:t>
            </a:r>
          </a:p>
          <a:p>
            <a:pPr eaLnBrk="1" hangingPunct="1"/>
            <a:r>
              <a:rPr lang="en-US" altLang="ko-KR" dirty="0" err="1" smtClean="0">
                <a:ea typeface="Gulim" pitchFamily="34" charset="-127"/>
              </a:rPr>
              <a:t>Pseudocode</a:t>
            </a:r>
            <a:r>
              <a:rPr lang="en-US" altLang="ko-KR" dirty="0" smtClean="0">
                <a:ea typeface="Gulim" pitchFamily="34" charset="-127"/>
              </a:rPr>
              <a:t> statement in C:</a:t>
            </a:r>
          </a:p>
          <a:p>
            <a:pPr lvl="2" eaLnBrk="1" hangingPunct="1">
              <a:buFontTx/>
              <a:buNone/>
            </a:pPr>
            <a:r>
              <a:rPr lang="en-US" altLang="ko-KR" dirty="0" smtClean="0">
                <a:ea typeface="Gulim" pitchFamily="34" charset="-127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  <a:t>if ( grade &gt;= 60 ) </a:t>
            </a:r>
            <a:br>
              <a:rPr lang="en-US" altLang="ko-KR" sz="1800" dirty="0" smtClean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</a:br>
            <a:r>
              <a:rPr lang="en-US" altLang="ko-KR" sz="1800" dirty="0" smtClean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  <a:t>   </a:t>
            </a:r>
            <a:r>
              <a:rPr lang="en-US" altLang="ko-KR" sz="1800" dirty="0" err="1" smtClean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  <a:t>printf</a:t>
            </a:r>
            <a:r>
              <a:rPr lang="en-US" altLang="ko-KR" sz="1800" dirty="0" smtClean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  <a:t>( "Passed\n" ); </a:t>
            </a: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C code corresponds closely to the </a:t>
            </a:r>
            <a:r>
              <a:rPr lang="en-US" altLang="ko-KR" dirty="0" err="1" smtClean="0">
                <a:ea typeface="Gulim" pitchFamily="34" charset="-127"/>
              </a:rPr>
              <a:t>Pseudocode</a:t>
            </a:r>
            <a:r>
              <a:rPr lang="en-US" altLang="ko-KR" dirty="0" smtClean="0">
                <a:ea typeface="Gulim" pitchFamily="34" charset="-127"/>
              </a:rPr>
              <a:t>/Flowchart</a:t>
            </a:r>
          </a:p>
          <a:p>
            <a:pPr lvl="2" eaLnBrk="1" hangingPunct="1">
              <a:buFontTx/>
              <a:buNone/>
            </a:pPr>
            <a:endParaRPr lang="en-US" altLang="ko-KR" i="1" dirty="0" smtClean="0">
              <a:solidFill>
                <a:schemeClr val="accent2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C03680-E589-4C9D-B454-BB07C945F3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  <a:latin typeface="Tw Cen MT" pitchFamily="34" charset="0"/>
              </a:rPr>
              <a:t>Exercise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762000" y="2017713"/>
            <a:ext cx="78486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Write a C statement to compute the following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743200" y="2438400"/>
          <a:ext cx="3263900" cy="1006475"/>
        </p:xfrm>
        <a:graphic>
          <a:graphicData uri="http://schemas.openxmlformats.org/presentationml/2006/ole">
            <p:oleObj spid="_x0000_s2050" name="Equation" r:id="rId4" imgW="1358640" imgH="419040" progId="Equation.3">
              <p:embed/>
            </p:oleObj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1371600" y="3429000"/>
            <a:ext cx="641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f = (x*x*x-2*x*x+x-6.3)/(x*x+0.05*x+3.14);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725738" y="4343400"/>
          <a:ext cx="3294062" cy="1036638"/>
        </p:xfrm>
        <a:graphic>
          <a:graphicData uri="http://schemas.openxmlformats.org/presentationml/2006/ole">
            <p:oleObj spid="_x0000_s2051" name="Equation" r:id="rId5" imgW="1371600" imgH="431640" progId="Equation.3">
              <p:embed/>
            </p:oleObj>
          </a:graphicData>
        </a:graphic>
      </p:graphicFrame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914400" y="3886200"/>
            <a:ext cx="78486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Write a C statement to compute the following</a:t>
            </a: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1295400" y="5410200"/>
            <a:ext cx="537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Tension = 2*m1*m2 / m1 + m2 * g;  </a:t>
            </a: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1752600" y="6034088"/>
            <a:ext cx="616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w Cen MT" pitchFamily="34" charset="0"/>
              </a:rPr>
              <a:t>Tension = 2*m1*m2 / </a:t>
            </a:r>
            <a:r>
              <a:rPr lang="en-US" sz="2800">
                <a:solidFill>
                  <a:schemeClr val="hlink"/>
                </a:solidFill>
                <a:latin typeface="Tw Cen MT" pitchFamily="34" charset="0"/>
              </a:rPr>
              <a:t>(</a:t>
            </a:r>
            <a:r>
              <a:rPr lang="en-US" sz="2800">
                <a:latin typeface="Tw Cen MT" pitchFamily="34" charset="0"/>
              </a:rPr>
              <a:t>m1 + m2</a:t>
            </a:r>
            <a:r>
              <a:rPr lang="en-US" sz="2800">
                <a:solidFill>
                  <a:schemeClr val="hlink"/>
                </a:solidFill>
                <a:latin typeface="Tw Cen MT" pitchFamily="34" charset="0"/>
              </a:rPr>
              <a:t>)</a:t>
            </a:r>
            <a:r>
              <a:rPr lang="en-US" sz="2800">
                <a:latin typeface="Tw Cen MT" pitchFamily="34" charset="0"/>
              </a:rPr>
              <a:t> * g</a:t>
            </a: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6718300" y="55118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w Cen MT" pitchFamily="34" charset="0"/>
              </a:rPr>
              <a:t>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  <p:bldP spid="158730" grpId="0"/>
      <p:bldP spid="158731" grpId="0"/>
      <p:bldP spid="1587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F6908F-0A50-4195-980D-40BCB8E5CC6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swap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/>
            <a:r>
              <a:rPr lang="en-US" sz="2800" smtClean="0"/>
              <a:t>Write a set of statements that swaps the contents of variables x and y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2362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32766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422525" y="42227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352800" y="4191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50185" name="Rectangle 10"/>
          <p:cNvSpPr>
            <a:spLocks noChangeArrowheads="1"/>
          </p:cNvSpPr>
          <p:nvPr/>
        </p:nvSpPr>
        <p:spPr bwMode="auto">
          <a:xfrm>
            <a:off x="5105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50186" name="Rectangle 11"/>
          <p:cNvSpPr>
            <a:spLocks noChangeArrowheads="1"/>
          </p:cNvSpPr>
          <p:nvPr/>
        </p:nvSpPr>
        <p:spPr bwMode="auto">
          <a:xfrm>
            <a:off x="60198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50187" name="Text Box 12"/>
          <p:cNvSpPr txBox="1">
            <a:spLocks noChangeArrowheads="1"/>
          </p:cNvSpPr>
          <p:nvPr/>
        </p:nvSpPr>
        <p:spPr bwMode="auto">
          <a:xfrm>
            <a:off x="5165725" y="42227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0188" name="Text Box 13"/>
          <p:cNvSpPr txBox="1">
            <a:spLocks noChangeArrowheads="1"/>
          </p:cNvSpPr>
          <p:nvPr/>
        </p:nvSpPr>
        <p:spPr bwMode="auto">
          <a:xfrm>
            <a:off x="6096000" y="4191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50189" name="Text Box 14"/>
          <p:cNvSpPr txBox="1">
            <a:spLocks noChangeArrowheads="1"/>
          </p:cNvSpPr>
          <p:nvPr/>
        </p:nvSpPr>
        <p:spPr bwMode="auto">
          <a:xfrm>
            <a:off x="2667000" y="4876800"/>
            <a:ext cx="839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Before</a:t>
            </a:r>
          </a:p>
        </p:txBody>
      </p:sp>
      <p:sp>
        <p:nvSpPr>
          <p:cNvPr id="50190" name="Text Box 15"/>
          <p:cNvSpPr txBox="1">
            <a:spLocks noChangeArrowheads="1"/>
          </p:cNvSpPr>
          <p:nvPr/>
        </p:nvSpPr>
        <p:spPr bwMode="auto">
          <a:xfrm>
            <a:off x="5410200" y="4876800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</a:t>
            </a:r>
          </a:p>
        </p:txBody>
      </p:sp>
      <p:sp>
        <p:nvSpPr>
          <p:cNvPr id="50191" name="Rectangle 16"/>
          <p:cNvSpPr>
            <a:spLocks noChangeArrowheads="1"/>
          </p:cNvSpPr>
          <p:nvPr/>
        </p:nvSpPr>
        <p:spPr bwMode="auto">
          <a:xfrm>
            <a:off x="2057400" y="3200400"/>
            <a:ext cx="2133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0192" name="Rectangle 17"/>
          <p:cNvSpPr>
            <a:spLocks noChangeArrowheads="1"/>
          </p:cNvSpPr>
          <p:nvPr/>
        </p:nvSpPr>
        <p:spPr bwMode="auto">
          <a:xfrm>
            <a:off x="4648200" y="3200400"/>
            <a:ext cx="2133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0376C9C-00F7-4FA1-91F1-BC41C8D54924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swap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8001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First Attempt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x=y;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y=x;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9144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8288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974725" y="40703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1905000" y="4038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35814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4958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3641725" y="40703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4572000" y="4038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51213" name="Text Box 12"/>
          <p:cNvSpPr txBox="1">
            <a:spLocks noChangeArrowheads="1"/>
          </p:cNvSpPr>
          <p:nvPr/>
        </p:nvSpPr>
        <p:spPr bwMode="auto">
          <a:xfrm>
            <a:off x="1219200" y="4724400"/>
            <a:ext cx="839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Before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3657600" y="4724400"/>
            <a:ext cx="1138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x=y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0960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70104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6156325" y="40703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7086600" y="4038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6248400" y="4724400"/>
            <a:ext cx="1138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y=x</a:t>
            </a:r>
          </a:p>
        </p:txBody>
      </p:sp>
      <p:sp>
        <p:nvSpPr>
          <p:cNvPr id="51220" name="Rectangle 19"/>
          <p:cNvSpPr>
            <a:spLocks noChangeArrowheads="1"/>
          </p:cNvSpPr>
          <p:nvPr/>
        </p:nvSpPr>
        <p:spPr bwMode="auto">
          <a:xfrm>
            <a:off x="533400" y="32004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1221" name="Rectangle 20"/>
          <p:cNvSpPr>
            <a:spLocks noChangeArrowheads="1"/>
          </p:cNvSpPr>
          <p:nvPr/>
        </p:nvSpPr>
        <p:spPr bwMode="auto">
          <a:xfrm>
            <a:off x="3276600" y="32004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1222" name="Rectangle 21"/>
          <p:cNvSpPr>
            <a:spLocks noChangeArrowheads="1"/>
          </p:cNvSpPr>
          <p:nvPr/>
        </p:nvSpPr>
        <p:spPr bwMode="auto">
          <a:xfrm>
            <a:off x="5791200" y="32004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 animBg="1"/>
      <p:bldP spid="63497" grpId="0" animBg="1"/>
      <p:bldP spid="63498" grpId="0"/>
      <p:bldP spid="63499" grpId="0"/>
      <p:bldP spid="63501" grpId="0"/>
      <p:bldP spid="63502" grpId="0" animBg="1"/>
      <p:bldP spid="63503" grpId="0" animBg="1"/>
      <p:bldP spid="63504" grpId="0"/>
      <p:bldP spid="63505" grpId="0"/>
      <p:bldP spid="635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3821D31-648C-4FD1-BB79-9BF6B470ACE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swap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8001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Solution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temp=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x=y;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y=temp;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3048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914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365125" y="42227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914400" y="4191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52233" name="Text Box 12"/>
          <p:cNvSpPr txBox="1">
            <a:spLocks noChangeArrowheads="1"/>
          </p:cNvSpPr>
          <p:nvPr/>
        </p:nvSpPr>
        <p:spPr bwMode="auto">
          <a:xfrm>
            <a:off x="609600" y="4876800"/>
            <a:ext cx="839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Before</a:t>
            </a:r>
          </a:p>
        </p:txBody>
      </p:sp>
      <p:sp>
        <p:nvSpPr>
          <p:cNvPr id="52234" name="Rectangle 19"/>
          <p:cNvSpPr>
            <a:spLocks noChangeArrowheads="1"/>
          </p:cNvSpPr>
          <p:nvPr/>
        </p:nvSpPr>
        <p:spPr bwMode="auto">
          <a:xfrm>
            <a:off x="15240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?</a:t>
            </a:r>
          </a:p>
        </p:txBody>
      </p:sp>
      <p:sp>
        <p:nvSpPr>
          <p:cNvPr id="52235" name="Text Box 20"/>
          <p:cNvSpPr txBox="1">
            <a:spLocks noChangeArrowheads="1"/>
          </p:cNvSpPr>
          <p:nvPr/>
        </p:nvSpPr>
        <p:spPr bwMode="auto">
          <a:xfrm>
            <a:off x="1371600" y="419100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temp</a:t>
            </a: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25908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32004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2651125" y="42989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3200400" y="4267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2590800" y="49530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temp=x</a:t>
            </a:r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38100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3657600" y="426720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temp</a:t>
            </a:r>
          </a:p>
        </p:txBody>
      </p:sp>
      <p:sp>
        <p:nvSpPr>
          <p:cNvPr id="64540" name="Rectangle 28"/>
          <p:cNvSpPr>
            <a:spLocks noChangeArrowheads="1"/>
          </p:cNvSpPr>
          <p:nvPr/>
        </p:nvSpPr>
        <p:spPr bwMode="auto">
          <a:xfrm>
            <a:off x="48006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4541" name="Rectangle 29"/>
          <p:cNvSpPr>
            <a:spLocks noChangeArrowheads="1"/>
          </p:cNvSpPr>
          <p:nvPr/>
        </p:nvSpPr>
        <p:spPr bwMode="auto">
          <a:xfrm>
            <a:off x="54102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860925" y="42989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5410200" y="4267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5105400" y="4953000"/>
            <a:ext cx="1122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x=y</a:t>
            </a:r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60198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5867400" y="426720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temp</a:t>
            </a:r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70104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76200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7070725" y="42989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7620000" y="4267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7010400" y="4953000"/>
            <a:ext cx="166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y = temp</a:t>
            </a:r>
          </a:p>
        </p:txBody>
      </p:sp>
      <p:sp>
        <p:nvSpPr>
          <p:cNvPr id="64552" name="Rectangle 40"/>
          <p:cNvSpPr>
            <a:spLocks noChangeArrowheads="1"/>
          </p:cNvSpPr>
          <p:nvPr/>
        </p:nvSpPr>
        <p:spPr bwMode="auto">
          <a:xfrm>
            <a:off x="82296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8077200" y="426720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temp</a:t>
            </a:r>
          </a:p>
        </p:txBody>
      </p:sp>
      <p:sp>
        <p:nvSpPr>
          <p:cNvPr id="52257" name="Rectangle 42"/>
          <p:cNvSpPr>
            <a:spLocks noChangeArrowheads="1"/>
          </p:cNvSpPr>
          <p:nvPr/>
        </p:nvSpPr>
        <p:spPr bwMode="auto">
          <a:xfrm>
            <a:off x="152400" y="34290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2258" name="Rectangle 43"/>
          <p:cNvSpPr>
            <a:spLocks noChangeArrowheads="1"/>
          </p:cNvSpPr>
          <p:nvPr/>
        </p:nvSpPr>
        <p:spPr bwMode="auto">
          <a:xfrm>
            <a:off x="2362200" y="34290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2259" name="Rectangle 44"/>
          <p:cNvSpPr>
            <a:spLocks noChangeArrowheads="1"/>
          </p:cNvSpPr>
          <p:nvPr/>
        </p:nvSpPr>
        <p:spPr bwMode="auto">
          <a:xfrm>
            <a:off x="4648200" y="34290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2260" name="Rectangle 45"/>
          <p:cNvSpPr>
            <a:spLocks noChangeArrowheads="1"/>
          </p:cNvSpPr>
          <p:nvPr/>
        </p:nvSpPr>
        <p:spPr bwMode="auto">
          <a:xfrm>
            <a:off x="6934200" y="34290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" y="5638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you do it without using temp?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i.e., without using any extra variable 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3" grpId="0" animBg="1"/>
      <p:bldP spid="64534" grpId="0" animBg="1"/>
      <p:bldP spid="64535" grpId="0"/>
      <p:bldP spid="64536" grpId="0"/>
      <p:bldP spid="64537" grpId="0"/>
      <p:bldP spid="64538" grpId="0" animBg="1"/>
      <p:bldP spid="64539" grpId="0"/>
      <p:bldP spid="64540" grpId="0" animBg="1"/>
      <p:bldP spid="64541" grpId="0" animBg="1"/>
      <p:bldP spid="64542" grpId="0"/>
      <p:bldP spid="64543" grpId="0"/>
      <p:bldP spid="64544" grpId="0"/>
      <p:bldP spid="64545" grpId="0" animBg="1"/>
      <p:bldP spid="64546" grpId="0"/>
      <p:bldP spid="64547" grpId="0" animBg="1"/>
      <p:bldP spid="64548" grpId="0" animBg="1"/>
      <p:bldP spid="64549" grpId="0"/>
      <p:bldP spid="64550" grpId="0"/>
      <p:bldP spid="64551" grpId="0"/>
      <p:bldP spid="64552" grpId="0" animBg="1"/>
      <p:bldP spid="64553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740E175-5536-4D14-91FC-E54F91F55F1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reverse a number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Suppose you are given a number in the range [100  to 999]</a:t>
            </a:r>
          </a:p>
          <a:p>
            <a:pPr eaLnBrk="1" hangingPunct="1"/>
            <a:r>
              <a:rPr lang="en-US" dirty="0" smtClean="0"/>
              <a:t>Write a program to reverse it</a:t>
            </a:r>
          </a:p>
          <a:p>
            <a:pPr eaLnBrk="1" hangingPunct="1"/>
            <a:r>
              <a:rPr lang="en-US" dirty="0" smtClean="0"/>
              <a:t>For example,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num is 258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reverse is 852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029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Can do it using % operators, try 5 </a:t>
            </a:r>
            <a:r>
              <a:rPr lang="en-US" sz="2400" dirty="0" err="1" smtClean="0">
                <a:solidFill>
                  <a:srgbClr val="FF0000"/>
                </a:solidFill>
              </a:rPr>
              <a:t>mins</a:t>
            </a:r>
            <a:r>
              <a:rPr lang="en-US" sz="2400" dirty="0" smtClean="0">
                <a:solidFill>
                  <a:srgbClr val="FF0000"/>
                </a:solidFill>
              </a:rPr>
              <a:t>.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Ans the Q 	1.  What is the result of </a:t>
            </a:r>
            <a:r>
              <a:rPr lang="en-US" sz="2000" b="1" dirty="0" smtClean="0">
                <a:solidFill>
                  <a:srgbClr val="FF0000"/>
                </a:solidFill>
              </a:rPr>
              <a:t>num/10</a:t>
            </a:r>
            <a:r>
              <a:rPr lang="en-US" sz="2000" dirty="0" smtClean="0">
                <a:solidFill>
                  <a:srgbClr val="FF0000"/>
                </a:solidFill>
              </a:rPr>
              <a:t> and </a:t>
            </a:r>
            <a:r>
              <a:rPr lang="en-US" sz="2000" b="1" dirty="0" smtClean="0">
                <a:solidFill>
                  <a:srgbClr val="FF0000"/>
                </a:solidFill>
              </a:rPr>
              <a:t>num %10</a:t>
            </a:r>
            <a:r>
              <a:rPr lang="en-US" sz="2000" dirty="0" smtClean="0">
                <a:solidFill>
                  <a:srgbClr val="FF0000"/>
                </a:solidFill>
              </a:rPr>
              <a:t>?	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	2. How many digits ?	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	3. What will be the next steps ?	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		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9B13038-8189-4D65-9DAB-4167F0AC546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953375" cy="1462087"/>
          </a:xfrm>
        </p:spPr>
        <p:txBody>
          <a:bodyPr/>
          <a:lstStyle/>
          <a:p>
            <a:pPr eaLnBrk="1" hangingPunct="1"/>
            <a:r>
              <a:rPr lang="en-US" smtClean="0"/>
              <a:t>Exercise: Arithmetic operations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5684838" cy="4114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/>
              <a:t>Show the memory snapshot after the following operations by hand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a, b, </a:t>
            </a:r>
            <a:r>
              <a:rPr lang="en-US" sz="2400" dirty="0" smtClean="0">
                <a:latin typeface="Courier New" pitchFamily="49" charset="0"/>
              </a:rPr>
              <a:t>c=7;</a:t>
            </a:r>
            <a:endParaRPr lang="en-US" sz="2400" dirty="0">
              <a:latin typeface="Courier New" pitchFamily="49" charset="0"/>
            </a:endParaRP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  double x, y;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  a = c * 2.5;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  b = a % c * 2 - 1;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  x = (5 + c) * 2.5;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  y = x – (-3 * a) / 2;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Times New Roman" pitchFamily="18" charset="0"/>
              </a:rPr>
              <a:t>Write </a:t>
            </a:r>
            <a:r>
              <a:rPr lang="en-US" sz="2400" dirty="0">
                <a:latin typeface="Times New Roman" pitchFamily="18" charset="0"/>
              </a:rPr>
              <a:t>a C program and print out the values of a, b, c, x, y and compare them with the ones that you determined by hand. </a:t>
            </a:r>
          </a:p>
        </p:txBody>
      </p:sp>
      <p:graphicFrame>
        <p:nvGraphicFramePr>
          <p:cNvPr id="215044" name="Group 4"/>
          <p:cNvGraphicFramePr>
            <a:graphicFrameLocks noGrp="1"/>
          </p:cNvGraphicFramePr>
          <p:nvPr/>
        </p:nvGraphicFramePr>
        <p:xfrm>
          <a:off x="6248400" y="1955800"/>
          <a:ext cx="2057400" cy="4064002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93" name="Text Box 20"/>
          <p:cNvSpPr txBox="1">
            <a:spLocks noChangeArrowheads="1"/>
          </p:cNvSpPr>
          <p:nvPr/>
        </p:nvSpPr>
        <p:spPr bwMode="auto">
          <a:xfrm>
            <a:off x="8305800" y="1930400"/>
            <a:ext cx="5334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</a:t>
            </a:r>
          </a:p>
          <a:p>
            <a:pPr>
              <a:spcBef>
                <a:spcPct val="50000"/>
              </a:spcBef>
            </a:pPr>
            <a:r>
              <a:rPr lang="en-US" sz="2800"/>
              <a:t>b</a:t>
            </a:r>
          </a:p>
          <a:p>
            <a:pPr>
              <a:spcBef>
                <a:spcPct val="50000"/>
              </a:spcBef>
            </a:pPr>
            <a:r>
              <a:rPr lang="en-US" sz="2800"/>
              <a:t>c</a:t>
            </a:r>
          </a:p>
          <a:p>
            <a:pPr>
              <a:spcBef>
                <a:spcPct val="50000"/>
              </a:spcBef>
            </a:pPr>
            <a:r>
              <a:rPr lang="en-US" sz="2800"/>
              <a:t>x</a:t>
            </a:r>
          </a:p>
          <a:p>
            <a:pPr>
              <a:spcBef>
                <a:spcPct val="50000"/>
              </a:spcBef>
            </a:pPr>
            <a:r>
              <a:rPr lang="en-US" sz="2800"/>
              <a:t>y</a:t>
            </a:r>
          </a:p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215061" name="Text Box 21"/>
          <p:cNvSpPr txBox="1">
            <a:spLocks noChangeArrowheads="1"/>
          </p:cNvSpPr>
          <p:nvPr/>
        </p:nvSpPr>
        <p:spPr bwMode="auto">
          <a:xfrm>
            <a:off x="914400" y="6172200"/>
            <a:ext cx="708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w Cen MT" pitchFamily="34" charset="0"/>
              </a:rPr>
              <a:t>a = </a:t>
            </a:r>
            <a:r>
              <a:rPr lang="en-US" dirty="0" smtClean="0">
                <a:solidFill>
                  <a:srgbClr val="FF0000"/>
                </a:solidFill>
                <a:latin typeface="Tw Cen MT" pitchFamily="34" charset="0"/>
              </a:rPr>
              <a:t>17   </a:t>
            </a:r>
            <a:r>
              <a:rPr lang="en-US" dirty="0">
                <a:solidFill>
                  <a:srgbClr val="FF0000"/>
                </a:solidFill>
                <a:latin typeface="Tw Cen MT" pitchFamily="34" charset="0"/>
              </a:rPr>
              <a:t>b = </a:t>
            </a:r>
            <a:r>
              <a:rPr lang="en-US" dirty="0" smtClean="0">
                <a:solidFill>
                  <a:srgbClr val="FF0000"/>
                </a:solidFill>
                <a:latin typeface="Tw Cen MT" pitchFamily="34" charset="0"/>
              </a:rPr>
              <a:t>5   c</a:t>
            </a:r>
            <a:r>
              <a:rPr lang="en-US" dirty="0">
                <a:solidFill>
                  <a:srgbClr val="FF0000"/>
                </a:solidFill>
                <a:latin typeface="Tw Cen MT" pitchFamily="34" charset="0"/>
              </a:rPr>
              <a:t>= 5    x = </a:t>
            </a:r>
            <a:r>
              <a:rPr lang="en-US" dirty="0" smtClean="0">
                <a:solidFill>
                  <a:srgbClr val="FF0000"/>
                </a:solidFill>
                <a:latin typeface="Tw Cen MT" pitchFamily="34" charset="0"/>
              </a:rPr>
              <a:t>30.0000  </a:t>
            </a:r>
            <a:r>
              <a:rPr lang="en-US" dirty="0">
                <a:solidFill>
                  <a:srgbClr val="FF0000"/>
                </a:solidFill>
                <a:latin typeface="Tw Cen MT" pitchFamily="34" charset="0"/>
              </a:rPr>
              <a:t>y = </a:t>
            </a:r>
            <a:r>
              <a:rPr lang="en-US" dirty="0" smtClean="0">
                <a:solidFill>
                  <a:srgbClr val="FF0000"/>
                </a:solidFill>
                <a:latin typeface="Tw Cen MT" pitchFamily="34" charset="0"/>
              </a:rPr>
              <a:t>55.0000</a:t>
            </a: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562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Fill the table, try 5 </a:t>
            </a:r>
            <a:r>
              <a:rPr lang="en-US" sz="2400" dirty="0" err="1" smtClean="0">
                <a:solidFill>
                  <a:srgbClr val="FF0000"/>
                </a:solidFill>
              </a:rPr>
              <a:t>mins</a:t>
            </a:r>
            <a:r>
              <a:rPr lang="en-US" sz="2400" dirty="0" smtClean="0">
                <a:solidFill>
                  <a:srgbClr val="FF0000"/>
                </a:solidFill>
              </a:rPr>
              <a:t>.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1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FE27D1B-A787-45BD-BADE-FF8E6861F5F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Arithmetic operations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837113"/>
          </a:xfrm>
        </p:spPr>
        <p:txBody>
          <a:bodyPr/>
          <a:lstStyle/>
          <a:p>
            <a:pPr marL="609600" indent="-609600" eaLnBrk="1" hangingPunct="1"/>
            <a:r>
              <a:rPr lang="en-US" sz="2800" dirty="0" smtClean="0"/>
              <a:t>Show how C will perform the following statements and what will be the final output?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 a =  6, b = -3, c =  2;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c = a - b * (a + c * 2) + a / 2 * b;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err="1" smtClean="0">
                <a:latin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</a:rPr>
              <a:t>("Value of c = %d \n", c);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smtClean="0"/>
              <a:t>c = 6 - -3 * (6 + </a:t>
            </a:r>
            <a:r>
              <a:rPr lang="en-US" sz="2800" b="1" dirty="0" smtClean="0">
                <a:solidFill>
                  <a:schemeClr val="hlink"/>
                </a:solidFill>
              </a:rPr>
              <a:t>2 * 2</a:t>
            </a:r>
            <a:r>
              <a:rPr lang="en-US" sz="2800" dirty="0" smtClean="0"/>
              <a:t>) + </a:t>
            </a:r>
            <a:r>
              <a:rPr lang="en-US" sz="2800" dirty="0" smtClean="0">
                <a:solidFill>
                  <a:schemeClr val="hlink"/>
                </a:solidFill>
              </a:rPr>
              <a:t>6 / 2</a:t>
            </a:r>
            <a:r>
              <a:rPr lang="en-US" sz="2800" dirty="0" smtClean="0"/>
              <a:t> * -3;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/>
              <a:t>     c = 6 - -3 * </a:t>
            </a:r>
            <a:r>
              <a:rPr lang="en-US" sz="2800" dirty="0" smtClean="0">
                <a:solidFill>
                  <a:schemeClr val="hlink"/>
                </a:solidFill>
              </a:rPr>
              <a:t>(6 + 4)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chemeClr val="hlink"/>
                </a:solidFill>
              </a:rPr>
              <a:t>3 * -3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/>
              <a:t>     c = 6 - </a:t>
            </a:r>
            <a:r>
              <a:rPr lang="en-US" sz="2800" dirty="0" smtClean="0">
                <a:solidFill>
                  <a:schemeClr val="hlink"/>
                </a:solidFill>
              </a:rPr>
              <a:t>-3 *10</a:t>
            </a:r>
            <a:r>
              <a:rPr lang="en-US" sz="2800" dirty="0" smtClean="0"/>
              <a:t> + -9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/>
              <a:t>     c = </a:t>
            </a:r>
            <a:r>
              <a:rPr lang="en-US" sz="2800" dirty="0" smtClean="0">
                <a:solidFill>
                  <a:schemeClr val="hlink"/>
                </a:solidFill>
              </a:rPr>
              <a:t>6 - -30</a:t>
            </a:r>
            <a:r>
              <a:rPr lang="en-US" sz="2800" dirty="0" smtClean="0"/>
              <a:t> + -9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/>
              <a:t>     c = </a:t>
            </a:r>
            <a:r>
              <a:rPr lang="en-US" sz="2800" dirty="0" smtClean="0">
                <a:solidFill>
                  <a:schemeClr val="hlink"/>
                </a:solidFill>
              </a:rPr>
              <a:t>36 + -9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/>
              <a:t>     c = 27 </a:t>
            </a:r>
            <a:endParaRPr lang="en-US" sz="28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181C696-AAD3-4D6F-A78A-BBE9F72A16D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Math Functions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0010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6000"/>
              </a:lnSpc>
              <a:spcBef>
                <a:spcPts val="600"/>
              </a:spcBef>
            </a:pPr>
            <a:r>
              <a:rPr lang="en-US" sz="1600" b="1">
                <a:latin typeface="Courier" pitchFamily="49" charset="0"/>
              </a:rPr>
              <a:t>#include &lt;math.h&gt;</a:t>
            </a:r>
          </a:p>
          <a:p>
            <a:pPr lvl="1">
              <a:lnSpc>
                <a:spcPct val="96000"/>
              </a:lnSpc>
              <a:spcBef>
                <a:spcPts val="600"/>
              </a:spcBef>
            </a:pPr>
            <a:r>
              <a:rPr lang="en-US" sz="1600" b="1">
                <a:latin typeface="Courier" pitchFamily="49" charset="0"/>
              </a:rPr>
              <a:t>fabs(x)</a:t>
            </a:r>
            <a:r>
              <a:rPr lang="en-US" sz="1600">
                <a:latin typeface="New York"/>
              </a:rPr>
              <a:t>	Absolute value of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.</a:t>
            </a:r>
          </a:p>
          <a:p>
            <a:pPr lvl="1">
              <a:lnSpc>
                <a:spcPct val="96000"/>
              </a:lnSpc>
              <a:spcBef>
                <a:spcPts val="200"/>
              </a:spcBef>
            </a:pPr>
            <a:endParaRPr lang="en-US" sz="1600" b="1">
              <a:latin typeface="Courier" pitchFamily="49" charset="0"/>
            </a:endParaRPr>
          </a:p>
          <a:p>
            <a:pPr lvl="1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sqrt(x)</a:t>
            </a:r>
            <a:r>
              <a:rPr lang="en-US" sz="1600">
                <a:latin typeface="New York"/>
              </a:rPr>
              <a:t>	Square root of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, where </a:t>
            </a:r>
            <a:r>
              <a:rPr lang="en-US" sz="1600" b="1">
                <a:latin typeface="Courier" pitchFamily="49" charset="0"/>
              </a:rPr>
              <a:t>x&gt;=</a:t>
            </a:r>
            <a:r>
              <a:rPr lang="en-US" sz="1600">
                <a:latin typeface="New York"/>
              </a:rPr>
              <a:t>0.</a:t>
            </a: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endParaRPr lang="en-US" sz="1600" b="1">
              <a:latin typeface="Courier" pitchFamily="49" charset="0"/>
            </a:endParaRP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pow(x,y)</a:t>
            </a:r>
            <a:r>
              <a:rPr lang="en-US" sz="1600">
                <a:latin typeface="New York"/>
              </a:rPr>
              <a:t>	Exponentiation,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 b="1" baseline="30000">
                <a:latin typeface="Courier" pitchFamily="49" charset="0"/>
              </a:rPr>
              <a:t>y</a:t>
            </a:r>
            <a:r>
              <a:rPr lang="en-US" sz="1600">
                <a:latin typeface="New York"/>
              </a:rPr>
              <a:t>. Errors occur if </a:t>
            </a: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r>
              <a:rPr lang="en-US" sz="1600">
                <a:latin typeface="New York"/>
              </a:rPr>
              <a:t>		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Font8858"/>
              </a:rPr>
              <a:t>=</a:t>
            </a:r>
            <a:r>
              <a:rPr lang="en-US" sz="1600">
                <a:latin typeface="New York"/>
              </a:rPr>
              <a:t>0 and </a:t>
            </a:r>
            <a:r>
              <a:rPr lang="en-US" sz="1600" b="1">
                <a:latin typeface="Courier" pitchFamily="49" charset="0"/>
              </a:rPr>
              <a:t>y</a:t>
            </a:r>
            <a:r>
              <a:rPr lang="en-US" sz="1600">
                <a:latin typeface="Font8858"/>
              </a:rPr>
              <a:t>&lt;=</a:t>
            </a:r>
            <a:r>
              <a:rPr lang="en-US" sz="1600">
                <a:latin typeface="New York"/>
              </a:rPr>
              <a:t>0, or if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Font8858"/>
              </a:rPr>
              <a:t>&lt;</a:t>
            </a:r>
            <a:r>
              <a:rPr lang="en-US" sz="1600">
                <a:latin typeface="New York"/>
              </a:rPr>
              <a:t>0 and </a:t>
            </a:r>
            <a:r>
              <a:rPr lang="en-US" sz="1600" b="1">
                <a:latin typeface="Courier" pitchFamily="49" charset="0"/>
              </a:rPr>
              <a:t>y</a:t>
            </a:r>
            <a:r>
              <a:rPr lang="en-US" sz="1600">
                <a:latin typeface="New York"/>
              </a:rPr>
              <a:t> is not an integer.</a:t>
            </a: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ceil(x)</a:t>
            </a:r>
            <a:r>
              <a:rPr lang="en-US" sz="1600">
                <a:latin typeface="New York"/>
              </a:rPr>
              <a:t>	Rounds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 to the nearest integer toward </a:t>
            </a:r>
            <a:r>
              <a:rPr lang="en-US" sz="1600">
                <a:latin typeface="Symbol" pitchFamily="18" charset="2"/>
                <a:sym typeface="Symbol" pitchFamily="18" charset="2"/>
              </a:rPr>
              <a:t></a:t>
            </a:r>
            <a:r>
              <a:rPr lang="en-US" sz="1600">
                <a:latin typeface="New York"/>
              </a:rPr>
              <a:t> (infinity). </a:t>
            </a: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r>
              <a:rPr lang="en-US" sz="1600">
                <a:latin typeface="New York"/>
              </a:rPr>
              <a:t>		Example, </a:t>
            </a:r>
            <a:r>
              <a:rPr lang="en-US" sz="1600" b="1">
                <a:latin typeface="Courier" pitchFamily="49" charset="0"/>
              </a:rPr>
              <a:t>ceil(2.01)</a:t>
            </a:r>
            <a:r>
              <a:rPr lang="en-US" sz="1600">
                <a:latin typeface="New York"/>
              </a:rPr>
              <a:t> is equal to 3.</a:t>
            </a:r>
          </a:p>
          <a:p>
            <a:pPr lvl="1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floor(x)</a:t>
            </a:r>
            <a:r>
              <a:rPr lang="en-US" sz="1600">
                <a:latin typeface="New York"/>
              </a:rPr>
              <a:t>	Rounds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 to the nearest integer toward </a:t>
            </a:r>
            <a:r>
              <a:rPr lang="en-US" sz="1600">
                <a:latin typeface="Font8858"/>
              </a:rPr>
              <a:t>-</a:t>
            </a:r>
            <a:r>
              <a:rPr lang="en-US" sz="1600">
                <a:latin typeface="Symbol" pitchFamily="18" charset="2"/>
                <a:sym typeface="Symbol" pitchFamily="18" charset="2"/>
              </a:rPr>
              <a:t></a:t>
            </a:r>
            <a:r>
              <a:rPr lang="en-US" sz="1600">
                <a:latin typeface="New York"/>
              </a:rPr>
              <a:t> (negative 			infinity). Example, </a:t>
            </a:r>
            <a:r>
              <a:rPr lang="en-US" sz="1600" b="1">
                <a:latin typeface="Courier" pitchFamily="49" charset="0"/>
              </a:rPr>
              <a:t>floor(2.01)</a:t>
            </a:r>
            <a:r>
              <a:rPr lang="en-US" sz="1600">
                <a:latin typeface="New York"/>
              </a:rPr>
              <a:t> is equal to 2.</a:t>
            </a:r>
          </a:p>
          <a:p>
            <a:pPr lvl="1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exp(x)</a:t>
            </a:r>
            <a:r>
              <a:rPr lang="en-US" sz="1600">
                <a:latin typeface="New York"/>
              </a:rPr>
              <a:t>	Computes the value of </a:t>
            </a:r>
            <a:r>
              <a:rPr lang="en-US" sz="1600" i="1">
                <a:latin typeface="New York"/>
              </a:rPr>
              <a:t>e</a:t>
            </a:r>
            <a:r>
              <a:rPr lang="en-US" sz="1600" b="1" baseline="30000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.</a:t>
            </a:r>
            <a:endParaRPr lang="en-US" sz="1600" b="1">
              <a:latin typeface="Courier" pitchFamily="49" charset="0"/>
            </a:endParaRPr>
          </a:p>
          <a:p>
            <a:pPr lvl="1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log(x)</a:t>
            </a:r>
            <a:r>
              <a:rPr lang="en-US" sz="1600">
                <a:latin typeface="New York"/>
              </a:rPr>
              <a:t>	Returns ln x, the natural logarithm of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 to the base </a:t>
            </a:r>
            <a:r>
              <a:rPr lang="en-US" sz="1600" i="1">
                <a:latin typeface="New York"/>
              </a:rPr>
              <a:t>e</a:t>
            </a:r>
            <a:r>
              <a:rPr lang="en-US" sz="1600">
                <a:latin typeface="New York"/>
              </a:rPr>
              <a:t>. 			Errors occur if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Font8858"/>
              </a:rPr>
              <a:t>&lt;=</a:t>
            </a:r>
            <a:r>
              <a:rPr lang="en-US" sz="1600">
                <a:latin typeface="New York"/>
              </a:rPr>
              <a:t>0.</a:t>
            </a:r>
          </a:p>
          <a:p>
            <a:pPr lvl="1">
              <a:lnSpc>
                <a:spcPct val="96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1600" b="1">
                <a:latin typeface="Courier" pitchFamily="49" charset="0"/>
              </a:rPr>
              <a:t>log10(x)</a:t>
            </a:r>
            <a:r>
              <a:rPr lang="en-US" sz="1600">
                <a:latin typeface="New York"/>
              </a:rPr>
              <a:t>	Returns log10x, logarithm of x to the base 10. </a:t>
            </a:r>
          </a:p>
          <a:p>
            <a:pPr lvl="1">
              <a:lnSpc>
                <a:spcPct val="96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1600">
                <a:latin typeface="New York"/>
              </a:rPr>
              <a:t>		Errors occur if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Font8858"/>
              </a:rPr>
              <a:t>&lt;=</a:t>
            </a:r>
            <a:r>
              <a:rPr lang="en-US" sz="1600">
                <a:latin typeface="New York"/>
              </a:rPr>
              <a:t>0. 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006557F-80E3-4D32-B3EE-41B883B6FAF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81000"/>
            <a:ext cx="7183437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Trigonometric</a:t>
            </a:r>
            <a:r>
              <a:rPr lang="en-US" sz="4000" b="1" smtClean="0">
                <a:solidFill>
                  <a:schemeClr val="tx1"/>
                </a:solidFill>
                <a:latin typeface="New York"/>
              </a:rPr>
              <a:t> </a:t>
            </a:r>
            <a:r>
              <a:rPr lang="en-US" sz="4000" smtClean="0"/>
              <a:t>Functions</a:t>
            </a:r>
            <a:endParaRPr lang="en-US" sz="4000" b="1" smtClean="0">
              <a:solidFill>
                <a:srgbClr val="00FFFF"/>
              </a:solidFill>
              <a:latin typeface="New York"/>
            </a:endParaRP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533400" y="2017713"/>
            <a:ext cx="8305800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6000"/>
              </a:lnSpc>
              <a:spcBef>
                <a:spcPts val="1200"/>
              </a:spcBef>
            </a:pPr>
            <a:r>
              <a:rPr lang="en-US" b="1">
                <a:latin typeface="Courier" pitchFamily="49" charset="0"/>
              </a:rPr>
              <a:t>	sin(x)</a:t>
            </a:r>
            <a:r>
              <a:rPr lang="en-US">
                <a:latin typeface="New York"/>
              </a:rPr>
              <a:t>	Computes the sine of </a:t>
            </a:r>
            <a:r>
              <a:rPr lang="en-US" b="1">
                <a:latin typeface="Courier" pitchFamily="49" charset="0"/>
              </a:rPr>
              <a:t>x</a:t>
            </a:r>
            <a:r>
              <a:rPr lang="en-US">
                <a:latin typeface="New York"/>
              </a:rPr>
              <a:t>, where </a:t>
            </a:r>
            <a:r>
              <a:rPr lang="en-US" b="1">
                <a:latin typeface="Courier" pitchFamily="49" charset="0"/>
              </a:rPr>
              <a:t>x</a:t>
            </a:r>
            <a:r>
              <a:rPr lang="en-US">
                <a:latin typeface="New York"/>
              </a:rPr>
              <a:t> is in radians.</a:t>
            </a:r>
          </a:p>
          <a:p>
            <a:r>
              <a:rPr lang="en-US" b="1">
                <a:latin typeface="Courier" pitchFamily="49" charset="0"/>
              </a:rPr>
              <a:t>	cos(x)</a:t>
            </a:r>
            <a:r>
              <a:rPr lang="en-US">
                <a:latin typeface="New York"/>
              </a:rPr>
              <a:t>	Computes the cosine of </a:t>
            </a:r>
            <a:r>
              <a:rPr lang="en-US" b="1">
                <a:latin typeface="Courier" pitchFamily="49" charset="0"/>
              </a:rPr>
              <a:t>x</a:t>
            </a:r>
            <a:r>
              <a:rPr lang="en-US">
                <a:latin typeface="New York"/>
              </a:rPr>
              <a:t>, where </a:t>
            </a:r>
            <a:r>
              <a:rPr lang="en-US" b="1">
                <a:latin typeface="Courier" pitchFamily="49" charset="0"/>
              </a:rPr>
              <a:t>x</a:t>
            </a:r>
            <a:r>
              <a:rPr lang="en-US">
                <a:latin typeface="New York"/>
              </a:rPr>
              <a:t> is in radians</a:t>
            </a:r>
          </a:p>
          <a:p>
            <a:pPr lvl="1"/>
            <a:r>
              <a:rPr lang="en-US" b="1">
                <a:latin typeface="New York"/>
              </a:rPr>
              <a:t>	tan(x)</a:t>
            </a:r>
            <a:r>
              <a:rPr lang="en-US">
                <a:latin typeface="New York"/>
              </a:rPr>
              <a:t>	Computes the tangent of x, where x is in radians.</a:t>
            </a:r>
          </a:p>
          <a:p>
            <a:pPr lvl="1"/>
            <a:r>
              <a:rPr lang="en-US" b="1">
                <a:latin typeface="New York"/>
              </a:rPr>
              <a:t>	asin(x)</a:t>
            </a:r>
            <a:r>
              <a:rPr lang="en-US">
                <a:latin typeface="New York"/>
              </a:rPr>
              <a:t>	Computes the arcsine or inverse sine of x, </a:t>
            </a:r>
          </a:p>
          <a:p>
            <a:pPr lvl="1"/>
            <a:r>
              <a:rPr lang="en-US">
                <a:latin typeface="New York"/>
              </a:rPr>
              <a:t>		where x must be in the range [-1, 1]. </a:t>
            </a:r>
          </a:p>
          <a:p>
            <a:pPr lvl="1"/>
            <a:r>
              <a:rPr lang="en-US">
                <a:latin typeface="New York"/>
              </a:rPr>
              <a:t>		Returns an angle in radians in the range [-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/2,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/2].</a:t>
            </a:r>
          </a:p>
          <a:p>
            <a:pPr lvl="1"/>
            <a:r>
              <a:rPr lang="en-US" b="1">
                <a:latin typeface="New York"/>
              </a:rPr>
              <a:t>	acos(x)</a:t>
            </a:r>
            <a:r>
              <a:rPr lang="en-US">
                <a:latin typeface="New York"/>
              </a:rPr>
              <a:t>	Computes the arccosine or inverse cosine of x, </a:t>
            </a:r>
          </a:p>
          <a:p>
            <a:pPr lvl="1"/>
            <a:r>
              <a:rPr lang="en-US">
                <a:latin typeface="New York"/>
              </a:rPr>
              <a:t>		where x must be in the range [-1, 1].</a:t>
            </a:r>
          </a:p>
          <a:p>
            <a:pPr lvl="1"/>
            <a:r>
              <a:rPr lang="en-US">
                <a:latin typeface="New York"/>
              </a:rPr>
              <a:t>		Returns an angle in radians in the range [0, 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].</a:t>
            </a:r>
          </a:p>
          <a:p>
            <a:pPr lvl="1"/>
            <a:r>
              <a:rPr lang="en-US" b="1">
                <a:latin typeface="New York"/>
              </a:rPr>
              <a:t>	atan(x)</a:t>
            </a:r>
            <a:r>
              <a:rPr lang="en-US">
                <a:latin typeface="New York"/>
              </a:rPr>
              <a:t>	Computes the arctangent or inverse tangent of x. The 			Returns an angle in radians in the range [-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/2,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/2].</a:t>
            </a:r>
          </a:p>
          <a:p>
            <a:pPr lvl="1"/>
            <a:r>
              <a:rPr lang="en-US" b="1">
                <a:latin typeface="New York"/>
              </a:rPr>
              <a:t>	atan2(y,x)</a:t>
            </a:r>
            <a:r>
              <a:rPr lang="en-US">
                <a:latin typeface="New York"/>
              </a:rPr>
              <a:t>  Computes the arctangent or inverse tangent of the value 			y/x. Returns an angle in radians in the range  [-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, 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].</a:t>
            </a:r>
            <a:endParaRPr lang="en-US" sz="2400">
              <a:latin typeface="New York"/>
            </a:endParaRPr>
          </a:p>
          <a:p>
            <a:endParaRPr lang="en-US">
              <a:latin typeface="New Yor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776F05-8422-454D-BA6A-B0BC76A158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1258887"/>
          </a:xfrm>
        </p:spPr>
        <p:txBody>
          <a:bodyPr/>
          <a:lstStyle/>
          <a:p>
            <a:pPr eaLnBrk="1" hangingPunct="1"/>
            <a:r>
              <a:rPr lang="en-US" sz="2000" smtClean="0"/>
              <a:t>Write an expression to compute velocity using the following equation</a:t>
            </a:r>
          </a:p>
          <a:p>
            <a:pPr eaLnBrk="1" hangingPunct="1"/>
            <a:r>
              <a:rPr lang="en-US" sz="2000" smtClean="0"/>
              <a:t>Assume that the variables are declared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362200" y="3589338"/>
          <a:ext cx="3810000" cy="603250"/>
        </p:xfrm>
        <a:graphic>
          <a:graphicData uri="http://schemas.openxmlformats.org/presentationml/2006/ole">
            <p:oleObj spid="_x0000_s3074" name="Equation" r:id="rId4" imgW="1765080" imgH="279360" progId="Equation.3">
              <p:embed/>
            </p:oleObj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981200" y="4724400"/>
            <a:ext cx="496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velocity = sqrt(vo*vo+2*a*(x-xo));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0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noProof="1" smtClean="0"/>
              <a:t> Selection </a:t>
            </a:r>
            <a:r>
              <a:rPr lang="en-US" altLang="ko-KR" smtClean="0">
                <a:ea typeface="Gulim" pitchFamily="34" charset="-127"/>
              </a:rPr>
              <a:t>Flowchart</a:t>
            </a:r>
          </a:p>
        </p:txBody>
      </p:sp>
      <p:sp>
        <p:nvSpPr>
          <p:cNvPr id="358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sz="2600" dirty="0" smtClean="0">
                <a:latin typeface="Lucida Console" pitchFamily="49" charset="0"/>
                <a:ea typeface="Gulim" pitchFamily="34" charset="-127"/>
              </a:rPr>
              <a:t>if</a:t>
            </a:r>
            <a:r>
              <a:rPr lang="en-US" altLang="ko-KR" dirty="0" smtClean="0">
                <a:ea typeface="Gulim" pitchFamily="34" charset="-127"/>
              </a:rPr>
              <a:t> statement is a single-entry/single-exit structure</a:t>
            </a:r>
          </a:p>
        </p:txBody>
      </p:sp>
      <p:grpSp>
        <p:nvGrpSpPr>
          <p:cNvPr id="35844" name="Group 26"/>
          <p:cNvGrpSpPr>
            <a:grpSpLocks/>
          </p:cNvGrpSpPr>
          <p:nvPr/>
        </p:nvGrpSpPr>
        <p:grpSpPr bwMode="auto">
          <a:xfrm>
            <a:off x="1066800" y="2209800"/>
            <a:ext cx="4381500" cy="2798763"/>
            <a:chOff x="696" y="2523"/>
            <a:chExt cx="1488" cy="824"/>
          </a:xfrm>
        </p:grpSpPr>
        <p:sp>
          <p:nvSpPr>
            <p:cNvPr id="35848" name="Freeform 18"/>
            <p:cNvSpPr>
              <a:spLocks/>
            </p:cNvSpPr>
            <p:nvPr/>
          </p:nvSpPr>
          <p:spPr bwMode="auto">
            <a:xfrm>
              <a:off x="1080" y="2571"/>
              <a:ext cx="0" cy="192"/>
            </a:xfrm>
            <a:custGeom>
              <a:avLst/>
              <a:gdLst>
                <a:gd name="T0" fmla="*/ 0 w 20000"/>
                <a:gd name="T1" fmla="*/ 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Freeform 17"/>
            <p:cNvSpPr>
              <a:spLocks/>
            </p:cNvSpPr>
            <p:nvPr/>
          </p:nvSpPr>
          <p:spPr bwMode="auto">
            <a:xfrm>
              <a:off x="1080" y="3107"/>
              <a:ext cx="0" cy="192"/>
            </a:xfrm>
            <a:custGeom>
              <a:avLst/>
              <a:gdLst>
                <a:gd name="T0" fmla="*/ 0 w 20000"/>
                <a:gd name="T1" fmla="*/ 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Oval 16"/>
            <p:cNvSpPr>
              <a:spLocks noChangeArrowheads="1"/>
            </p:cNvSpPr>
            <p:nvPr/>
          </p:nvSpPr>
          <p:spPr bwMode="auto">
            <a:xfrm>
              <a:off x="1056" y="2523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5851" name="Oval 15"/>
            <p:cNvSpPr>
              <a:spLocks noChangeArrowheads="1"/>
            </p:cNvSpPr>
            <p:nvPr/>
          </p:nvSpPr>
          <p:spPr bwMode="auto">
            <a:xfrm>
              <a:off x="1056" y="3299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5852" name="Freeform 14"/>
            <p:cNvSpPr>
              <a:spLocks/>
            </p:cNvSpPr>
            <p:nvPr/>
          </p:nvSpPr>
          <p:spPr bwMode="auto">
            <a:xfrm>
              <a:off x="1464" y="2935"/>
              <a:ext cx="192" cy="0"/>
            </a:xfrm>
            <a:custGeom>
              <a:avLst/>
              <a:gdLst>
                <a:gd name="T0" fmla="*/ 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Freeform 13"/>
            <p:cNvSpPr>
              <a:spLocks/>
            </p:cNvSpPr>
            <p:nvPr/>
          </p:nvSpPr>
          <p:spPr bwMode="auto">
            <a:xfrm>
              <a:off x="1086" y="3152"/>
              <a:ext cx="864" cy="0"/>
            </a:xfrm>
            <a:custGeom>
              <a:avLst/>
              <a:gdLst>
                <a:gd name="T0" fmla="*/ 37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Freeform 12"/>
            <p:cNvSpPr>
              <a:spLocks/>
            </p:cNvSpPr>
            <p:nvPr/>
          </p:nvSpPr>
          <p:spPr bwMode="auto">
            <a:xfrm>
              <a:off x="1944" y="2984"/>
              <a:ext cx="0" cy="16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Rectangle 11"/>
            <p:cNvSpPr>
              <a:spLocks noChangeArrowheads="1"/>
            </p:cNvSpPr>
            <p:nvPr/>
          </p:nvSpPr>
          <p:spPr bwMode="auto">
            <a:xfrm>
              <a:off x="1474" y="2854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ea typeface="Gulim" pitchFamily="34" charset="-127"/>
                </a:rPr>
                <a:t>true</a:t>
              </a:r>
              <a:endParaRPr lang="en-US" altLang="ko-KR" sz="1600">
                <a:latin typeface="Tw Cen MT" pitchFamily="34" charset="0"/>
                <a:ea typeface="Gulim" pitchFamily="34" charset="-127"/>
              </a:endParaRPr>
            </a:p>
            <a:p>
              <a:endParaRPr lang="ko-KR" altLang="en-US" sz="1600">
                <a:latin typeface="Tw Cen MT" pitchFamily="34" charset="0"/>
                <a:ea typeface="Gulim" pitchFamily="34" charset="-127"/>
              </a:endParaRPr>
            </a:p>
          </p:txBody>
        </p:sp>
        <p:sp>
          <p:nvSpPr>
            <p:cNvPr id="35856" name="Rectangle 10"/>
            <p:cNvSpPr>
              <a:spLocks noChangeArrowheads="1"/>
            </p:cNvSpPr>
            <p:nvPr/>
          </p:nvSpPr>
          <p:spPr bwMode="auto">
            <a:xfrm>
              <a:off x="930" y="3170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ea typeface="Gulim" pitchFamily="34" charset="-127"/>
                </a:rPr>
                <a:t>false</a:t>
              </a:r>
              <a:endParaRPr lang="en-US" altLang="ko-KR" sz="1600">
                <a:latin typeface="Tw Cen MT" pitchFamily="34" charset="0"/>
                <a:ea typeface="Gulim" pitchFamily="34" charset="-127"/>
              </a:endParaRPr>
            </a:p>
            <a:p>
              <a:endParaRPr lang="ko-KR" altLang="en-US" sz="1600">
                <a:latin typeface="Tw Cen MT" pitchFamily="34" charset="0"/>
                <a:ea typeface="Gulim" pitchFamily="34" charset="-127"/>
              </a:endParaRPr>
            </a:p>
          </p:txBody>
        </p:sp>
        <p:grpSp>
          <p:nvGrpSpPr>
            <p:cNvPr id="35857" name="Group 7"/>
            <p:cNvGrpSpPr>
              <a:grpSpLocks/>
            </p:cNvGrpSpPr>
            <p:nvPr/>
          </p:nvGrpSpPr>
          <p:grpSpPr bwMode="auto">
            <a:xfrm>
              <a:off x="696" y="2763"/>
              <a:ext cx="768" cy="344"/>
              <a:chOff x="0" y="0"/>
              <a:chExt cx="20000" cy="20000"/>
            </a:xfrm>
          </p:grpSpPr>
          <p:sp>
            <p:nvSpPr>
              <p:cNvPr id="35861" name="Freeform 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90 w 20000"/>
                  <a:gd name="T1" fmla="*/ 10000 h 20000"/>
                  <a:gd name="T2" fmla="*/ 9990 w 20000"/>
                  <a:gd name="T3" fmla="*/ 19977 h 20000"/>
                  <a:gd name="T4" fmla="*/ 0 w 20000"/>
                  <a:gd name="T5" fmla="*/ 10000 h 20000"/>
                  <a:gd name="T6" fmla="*/ 9990 w 20000"/>
                  <a:gd name="T7" fmla="*/ 0 h 20000"/>
                  <a:gd name="T8" fmla="*/ 19990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0" y="10000"/>
                    </a:moveTo>
                    <a:lnTo>
                      <a:pt x="9990" y="19977"/>
                    </a:lnTo>
                    <a:lnTo>
                      <a:pt x="0" y="10000"/>
                    </a:lnTo>
                    <a:lnTo>
                      <a:pt x="9990" y="0"/>
                    </a:lnTo>
                    <a:lnTo>
                      <a:pt x="19990" y="100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2" name="Rectangle 8"/>
              <p:cNvSpPr>
                <a:spLocks noChangeArrowheads="1"/>
              </p:cNvSpPr>
              <p:nvPr/>
            </p:nvSpPr>
            <p:spPr bwMode="auto">
              <a:xfrm>
                <a:off x="4365" y="8372"/>
                <a:ext cx="11260" cy="423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600">
                    <a:ea typeface="Gulim" pitchFamily="34" charset="-127"/>
                  </a:rPr>
                  <a:t>grade &gt;= 60</a:t>
                </a:r>
                <a:endParaRPr lang="en-US" altLang="ko-KR" sz="1600">
                  <a:latin typeface="Times" pitchFamily="18" charset="0"/>
                  <a:ea typeface="Gulim" pitchFamily="34" charset="-127"/>
                </a:endParaRPr>
              </a:p>
              <a:p>
                <a:endParaRPr lang="ko-KR" altLang="en-US" sz="1600">
                  <a:latin typeface="Tw Cen MT" pitchFamily="34" charset="0"/>
                  <a:ea typeface="Gulim" pitchFamily="34" charset="-127"/>
                </a:endParaRPr>
              </a:p>
            </p:txBody>
          </p:sp>
        </p:grpSp>
        <p:grpSp>
          <p:nvGrpSpPr>
            <p:cNvPr id="35858" name="Group 4"/>
            <p:cNvGrpSpPr>
              <a:grpSpLocks/>
            </p:cNvGrpSpPr>
            <p:nvPr/>
          </p:nvGrpSpPr>
          <p:grpSpPr bwMode="auto">
            <a:xfrm>
              <a:off x="1656" y="2887"/>
              <a:ext cx="528" cy="96"/>
              <a:chOff x="0" y="0"/>
              <a:chExt cx="20000" cy="20000"/>
            </a:xfrm>
          </p:grpSpPr>
          <p:sp>
            <p:nvSpPr>
              <p:cNvPr id="35859" name="Freeform 6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0" name="Rectangle 5"/>
              <p:cNvSpPr>
                <a:spLocks noChangeArrowheads="1"/>
              </p:cNvSpPr>
              <p:nvPr/>
            </p:nvSpPr>
            <p:spPr bwMode="auto">
              <a:xfrm>
                <a:off x="1258" y="4583"/>
                <a:ext cx="17469" cy="142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400">
                    <a:ea typeface="Gulim" pitchFamily="34" charset="-127"/>
                  </a:rPr>
                  <a:t>print “Passed”</a:t>
                </a:r>
                <a:endParaRPr lang="en-US" altLang="ko-KR" sz="1400">
                  <a:latin typeface="Times" pitchFamily="18" charset="0"/>
                  <a:ea typeface="Gulim" pitchFamily="34" charset="-127"/>
                </a:endParaRPr>
              </a:p>
              <a:p>
                <a:endParaRPr lang="ko-KR" altLang="en-US" sz="1400">
                  <a:latin typeface="Tw Cen MT" pitchFamily="34" charset="0"/>
                  <a:ea typeface="Gulim" pitchFamily="34" charset="-127"/>
                </a:endParaRPr>
              </a:p>
            </p:txBody>
          </p:sp>
        </p:grpSp>
      </p:grpSp>
      <p:sp>
        <p:nvSpPr>
          <p:cNvPr id="35845" name="Rectangle 19"/>
          <p:cNvSpPr>
            <a:spLocks noChangeArrowheads="1"/>
          </p:cNvSpPr>
          <p:nvPr/>
        </p:nvSpPr>
        <p:spPr bwMode="auto">
          <a:xfrm>
            <a:off x="0" y="1546225"/>
            <a:ext cx="54864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5846" name="Rectangle 24"/>
          <p:cNvSpPr>
            <a:spLocks noChangeArrowheads="1"/>
          </p:cNvSpPr>
          <p:nvPr/>
        </p:nvSpPr>
        <p:spPr bwMode="auto">
          <a:xfrm>
            <a:off x="0" y="3724275"/>
            <a:ext cx="548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latin typeface="Tw Cen MT" pitchFamily="34" charset="0"/>
                <a:ea typeface="Gulim" pitchFamily="34" charset="-127"/>
              </a:rPr>
              <a:t> </a:t>
            </a:r>
          </a:p>
          <a:p>
            <a:endParaRPr lang="ko-KR" altLang="en-US" sz="2400">
              <a:latin typeface="Tw Cen MT" pitchFamily="34" charset="0"/>
              <a:ea typeface="Gulim" pitchFamily="34" charset="-127"/>
            </a:endParaRPr>
          </a:p>
        </p:txBody>
      </p:sp>
      <p:sp>
        <p:nvSpPr>
          <p:cNvPr id="35847" name="Text Box 29"/>
          <p:cNvSpPr txBox="1">
            <a:spLocks noChangeArrowheads="1"/>
          </p:cNvSpPr>
          <p:nvPr/>
        </p:nvSpPr>
        <p:spPr bwMode="auto">
          <a:xfrm>
            <a:off x="5715000" y="2362200"/>
            <a:ext cx="26670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Tw Cen MT" pitchFamily="34" charset="0"/>
                <a:ea typeface="Gulim" pitchFamily="34" charset="-127"/>
              </a:rPr>
              <a:t>A decision can be made on any expression. </a:t>
            </a:r>
          </a:p>
          <a:p>
            <a:r>
              <a:rPr lang="en-US" altLang="ko-KR" dirty="0">
                <a:solidFill>
                  <a:srgbClr val="FF0000"/>
                </a:solidFill>
                <a:latin typeface="Tw Cen MT" pitchFamily="34" charset="0"/>
                <a:ea typeface="Gulim" pitchFamily="34" charset="-127"/>
              </a:rPr>
              <a:t>zero - </a:t>
            </a:r>
            <a:r>
              <a:rPr lang="en-US" altLang="ko-KR" sz="1600" dirty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  <a:t>false</a:t>
            </a:r>
            <a:r>
              <a:rPr lang="en-US" altLang="ko-KR" dirty="0">
                <a:solidFill>
                  <a:srgbClr val="FF0000"/>
                </a:solidFill>
                <a:latin typeface="Tw Cen MT" pitchFamily="34" charset="0"/>
                <a:ea typeface="Gulim" pitchFamily="34" charset="-127"/>
              </a:rPr>
              <a:t> </a:t>
            </a:r>
          </a:p>
          <a:p>
            <a:r>
              <a:rPr lang="en-US" altLang="ko-KR" dirty="0">
                <a:solidFill>
                  <a:srgbClr val="FF0000"/>
                </a:solidFill>
                <a:latin typeface="Tw Cen MT" pitchFamily="34" charset="0"/>
                <a:ea typeface="Gulim" pitchFamily="34" charset="-127"/>
              </a:rPr>
              <a:t>nonzero - </a:t>
            </a:r>
            <a:r>
              <a:rPr lang="en-US" altLang="ko-KR" sz="1600" dirty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  <a:t>true</a:t>
            </a:r>
          </a:p>
          <a:p>
            <a:r>
              <a:rPr lang="en-US" altLang="ko-KR" dirty="0">
                <a:latin typeface="Tw Cen MT" pitchFamily="34" charset="0"/>
                <a:ea typeface="Gulim" pitchFamily="34" charset="-127"/>
              </a:rPr>
              <a:t>Example:</a:t>
            </a:r>
          </a:p>
          <a:p>
            <a:r>
              <a:rPr lang="en-US" altLang="ko-KR" sz="1600" dirty="0">
                <a:latin typeface="Lucida Console" pitchFamily="49" charset="0"/>
                <a:ea typeface="Gulim" pitchFamily="34" charset="-127"/>
              </a:rPr>
              <a:t>3 - 4</a:t>
            </a:r>
            <a:r>
              <a:rPr lang="en-US" altLang="ko-KR" dirty="0">
                <a:latin typeface="Tw Cen MT" pitchFamily="34" charset="0"/>
                <a:ea typeface="Gulim" pitchFamily="34" charset="-127"/>
              </a:rPr>
              <a:t> is</a:t>
            </a:r>
            <a:r>
              <a:rPr lang="en-US" altLang="ko-KR" b="1" dirty="0">
                <a:latin typeface="Tw Cen MT" pitchFamily="34" charset="0"/>
                <a:ea typeface="Gulim" pitchFamily="34" charset="-127"/>
              </a:rPr>
              <a:t> </a:t>
            </a:r>
            <a:r>
              <a:rPr lang="en-US" altLang="ko-KR" sz="1600" dirty="0">
                <a:latin typeface="Lucida Console" pitchFamily="49" charset="0"/>
                <a:ea typeface="Gulim" pitchFamily="34" charset="-127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FC601-623D-49C2-8BBF-089D717C6D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1258887"/>
          </a:xfrm>
        </p:spPr>
        <p:txBody>
          <a:bodyPr/>
          <a:lstStyle/>
          <a:p>
            <a:pPr eaLnBrk="1" hangingPunct="1"/>
            <a:r>
              <a:rPr lang="en-US" sz="2000" smtClean="0"/>
              <a:t>Write an expression to compute velocity using the following equation</a:t>
            </a:r>
          </a:p>
          <a:p>
            <a:pPr eaLnBrk="1" hangingPunct="1"/>
            <a:r>
              <a:rPr lang="en-US" sz="2000" smtClean="0"/>
              <a:t>Assume that the variables are declared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133600" y="3276600"/>
          <a:ext cx="4495800" cy="1141413"/>
        </p:xfrm>
        <a:graphic>
          <a:graphicData uri="http://schemas.openxmlformats.org/presentationml/2006/ole">
            <p:oleObj spid="_x0000_s4098" name="Equation" r:id="rId4" imgW="1752480" imgH="444240" progId="Equation.3">
              <p:embed/>
            </p:oleObj>
          </a:graphicData>
        </a:graphic>
      </p:graphicFrame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914400" y="48768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Tw Cen MT" pitchFamily="34" charset="0"/>
              </a:rPr>
              <a:t>center = (38.19*(pow(r,3)-pow(s,3))*sin(a))/</a:t>
            </a:r>
          </a:p>
          <a:p>
            <a:pPr algn="ctr"/>
            <a:r>
              <a:rPr lang="en-US" sz="2400">
                <a:latin typeface="Tw Cen MT" pitchFamily="34" charset="0"/>
              </a:rPr>
              <a:t>                       ((pow(r,2)-pow(s,2))*a);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322F65-652B-4325-87E4-72D74878450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Exercise: Compute Volume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123112" cy="1106487"/>
          </a:xfrm>
        </p:spPr>
        <p:txBody>
          <a:bodyPr/>
          <a:lstStyle/>
          <a:p>
            <a:pPr eaLnBrk="1" hangingPunct="1"/>
            <a:r>
              <a:rPr lang="en-US" sz="2800" smtClean="0"/>
              <a:t>Write a program to compute the </a:t>
            </a:r>
            <a:r>
              <a:rPr lang="en-US" sz="2800" b="1" smtClean="0"/>
              <a:t>volume</a:t>
            </a:r>
            <a:r>
              <a:rPr lang="en-US" sz="2800" smtClean="0"/>
              <a:t> of a cylinder of radius r and height h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3124200" y="3352800"/>
          <a:ext cx="2438400" cy="847725"/>
        </p:xfrm>
        <a:graphic>
          <a:graphicData uri="http://schemas.openxmlformats.org/presentationml/2006/ole">
            <p:oleObj spid="_x0000_s5122" name="Equation" r:id="rId4" imgW="583920" imgH="203040" progId="Equation.3">
              <p:embed/>
            </p:oleObj>
          </a:graphicData>
        </a:graphic>
      </p:graphicFrame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4038600" y="4724400"/>
            <a:ext cx="914400" cy="1214438"/>
          </a:xfrm>
          <a:prstGeom prst="can">
            <a:avLst>
              <a:gd name="adj" fmla="val 33203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53340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470525" y="506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h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44958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556125" y="4375150"/>
            <a:ext cx="266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9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A1BBAD4-3B79-43B6-AEF8-712C8210681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182688" y="2017713"/>
            <a:ext cx="7123112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Tw Cen MT" pitchFamily="34" charset="0"/>
              </a:rPr>
              <a:t>Write a program to find the </a:t>
            </a:r>
            <a:r>
              <a:rPr lang="en-US" sz="2400" b="1">
                <a:latin typeface="Tw Cen MT" pitchFamily="34" charset="0"/>
              </a:rPr>
              <a:t>radius</a:t>
            </a:r>
            <a:r>
              <a:rPr lang="en-US" sz="2400">
                <a:latin typeface="Tw Cen MT" pitchFamily="34" charset="0"/>
              </a:rPr>
              <a:t> of a circle given its area. Read area from user. Compute radius and display it.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>
              <a:latin typeface="Tw Cen MT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124200" y="3352800"/>
          <a:ext cx="1752600" cy="719138"/>
        </p:xfrm>
        <a:graphic>
          <a:graphicData uri="http://schemas.openxmlformats.org/presentationml/2006/ole">
            <p:oleObj spid="_x0000_s6146" name="Equation" r:id="rId4" imgW="495000" imgH="203040" progId="Equation.3">
              <p:embed/>
            </p:oleObj>
          </a:graphicData>
        </a:graphic>
      </p:graphicFrame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4038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4114800" y="4724400"/>
            <a:ext cx="266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r</a:t>
            </a:r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>
            <a:off x="3505200" y="4648200"/>
            <a:ext cx="990600" cy="914400"/>
          </a:xfrm>
          <a:prstGeom prst="ellipse">
            <a:avLst/>
          </a:prstGeom>
          <a:solidFill>
            <a:srgbClr val="99CCFF">
              <a:alpha val="4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Arial (Headings)"/>
              </a:rPr>
              <a:t>Questions or Suggestions </a:t>
            </a:r>
          </a:p>
        </p:txBody>
      </p:sp>
      <p:pic>
        <p:nvPicPr>
          <p:cNvPr id="4" name="Picture 3" descr="question (2).jp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 contrast="12000"/>
          </a:blip>
          <a:stretch>
            <a:fillRect/>
          </a:stretch>
        </p:blipFill>
        <p:spPr>
          <a:xfrm>
            <a:off x="2667000" y="1752600"/>
            <a:ext cx="3683218" cy="3683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90663"/>
            <a:ext cx="9144000" cy="919162"/>
          </a:xfrm>
        </p:spPr>
        <p:txBody>
          <a:bodyPr/>
          <a:lstStyle/>
          <a:p>
            <a:pPr algn="ctr">
              <a:defRPr/>
            </a:pPr>
            <a:r>
              <a:rPr lang="en-US" sz="6000" dirty="0" smtClean="0">
                <a:solidFill>
                  <a:srgbClr val="002060"/>
                </a:solidFill>
              </a:rPr>
              <a:t>Thank You!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3200" y="5365750"/>
            <a:ext cx="3686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0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noProof="1" smtClean="0"/>
              <a:t> Selection </a:t>
            </a:r>
            <a:r>
              <a:rPr lang="en-US" altLang="ko-KR" smtClean="0">
                <a:ea typeface="Gulim" pitchFamily="34" charset="-127"/>
              </a:rPr>
              <a:t>Flowchart</a:t>
            </a:r>
          </a:p>
        </p:txBody>
      </p:sp>
      <p:sp>
        <p:nvSpPr>
          <p:cNvPr id="3686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sz="2600" dirty="0" smtClean="0">
                <a:latin typeface="Lucida Console" pitchFamily="49" charset="0"/>
                <a:ea typeface="Gulim" pitchFamily="34" charset="-127"/>
              </a:rPr>
              <a:t>if</a:t>
            </a:r>
            <a:r>
              <a:rPr lang="en-US" altLang="ko-KR" dirty="0" smtClean="0">
                <a:ea typeface="Gulim" pitchFamily="34" charset="-127"/>
              </a:rPr>
              <a:t> statement is a single-entry/single-exit structure</a:t>
            </a:r>
          </a:p>
        </p:txBody>
      </p:sp>
      <p:grpSp>
        <p:nvGrpSpPr>
          <p:cNvPr id="36868" name="Group 26"/>
          <p:cNvGrpSpPr>
            <a:grpSpLocks/>
          </p:cNvGrpSpPr>
          <p:nvPr/>
        </p:nvGrpSpPr>
        <p:grpSpPr bwMode="auto">
          <a:xfrm>
            <a:off x="1066800" y="2209800"/>
            <a:ext cx="4381500" cy="2798763"/>
            <a:chOff x="696" y="2523"/>
            <a:chExt cx="1488" cy="824"/>
          </a:xfrm>
        </p:grpSpPr>
        <p:sp>
          <p:nvSpPr>
            <p:cNvPr id="36875" name="Freeform 18"/>
            <p:cNvSpPr>
              <a:spLocks/>
            </p:cNvSpPr>
            <p:nvPr/>
          </p:nvSpPr>
          <p:spPr bwMode="auto">
            <a:xfrm>
              <a:off x="1080" y="2571"/>
              <a:ext cx="0" cy="192"/>
            </a:xfrm>
            <a:custGeom>
              <a:avLst/>
              <a:gdLst>
                <a:gd name="T0" fmla="*/ 0 w 20000"/>
                <a:gd name="T1" fmla="*/ 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Freeform 17"/>
            <p:cNvSpPr>
              <a:spLocks/>
            </p:cNvSpPr>
            <p:nvPr/>
          </p:nvSpPr>
          <p:spPr bwMode="auto">
            <a:xfrm>
              <a:off x="1080" y="3107"/>
              <a:ext cx="0" cy="192"/>
            </a:xfrm>
            <a:custGeom>
              <a:avLst/>
              <a:gdLst>
                <a:gd name="T0" fmla="*/ 0 w 20000"/>
                <a:gd name="T1" fmla="*/ 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Oval 16"/>
            <p:cNvSpPr>
              <a:spLocks noChangeArrowheads="1"/>
            </p:cNvSpPr>
            <p:nvPr/>
          </p:nvSpPr>
          <p:spPr bwMode="auto">
            <a:xfrm>
              <a:off x="1056" y="2523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6878" name="Oval 15"/>
            <p:cNvSpPr>
              <a:spLocks noChangeArrowheads="1"/>
            </p:cNvSpPr>
            <p:nvPr/>
          </p:nvSpPr>
          <p:spPr bwMode="auto">
            <a:xfrm>
              <a:off x="1056" y="3299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6879" name="Freeform 14"/>
            <p:cNvSpPr>
              <a:spLocks/>
            </p:cNvSpPr>
            <p:nvPr/>
          </p:nvSpPr>
          <p:spPr bwMode="auto">
            <a:xfrm>
              <a:off x="1464" y="2935"/>
              <a:ext cx="192" cy="0"/>
            </a:xfrm>
            <a:custGeom>
              <a:avLst/>
              <a:gdLst>
                <a:gd name="T0" fmla="*/ 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Freeform 13"/>
            <p:cNvSpPr>
              <a:spLocks/>
            </p:cNvSpPr>
            <p:nvPr/>
          </p:nvSpPr>
          <p:spPr bwMode="auto">
            <a:xfrm>
              <a:off x="1086" y="3152"/>
              <a:ext cx="864" cy="0"/>
            </a:xfrm>
            <a:custGeom>
              <a:avLst/>
              <a:gdLst>
                <a:gd name="T0" fmla="*/ 37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Freeform 12"/>
            <p:cNvSpPr>
              <a:spLocks/>
            </p:cNvSpPr>
            <p:nvPr/>
          </p:nvSpPr>
          <p:spPr bwMode="auto">
            <a:xfrm>
              <a:off x="1944" y="2984"/>
              <a:ext cx="0" cy="16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Rectangle 11"/>
            <p:cNvSpPr>
              <a:spLocks noChangeArrowheads="1"/>
            </p:cNvSpPr>
            <p:nvPr/>
          </p:nvSpPr>
          <p:spPr bwMode="auto">
            <a:xfrm>
              <a:off x="1474" y="2854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ea typeface="Gulim" pitchFamily="34" charset="-127"/>
                </a:rPr>
                <a:t>true</a:t>
              </a:r>
              <a:endParaRPr lang="en-US" altLang="ko-KR" sz="1600">
                <a:latin typeface="Tw Cen MT" pitchFamily="34" charset="0"/>
                <a:ea typeface="Gulim" pitchFamily="34" charset="-127"/>
              </a:endParaRPr>
            </a:p>
            <a:p>
              <a:endParaRPr lang="ko-KR" altLang="en-US" sz="1600">
                <a:latin typeface="Tw Cen MT" pitchFamily="34" charset="0"/>
                <a:ea typeface="Gulim" pitchFamily="34" charset="-127"/>
              </a:endParaRPr>
            </a:p>
          </p:txBody>
        </p:sp>
        <p:sp>
          <p:nvSpPr>
            <p:cNvPr id="36883" name="Rectangle 10"/>
            <p:cNvSpPr>
              <a:spLocks noChangeArrowheads="1"/>
            </p:cNvSpPr>
            <p:nvPr/>
          </p:nvSpPr>
          <p:spPr bwMode="auto">
            <a:xfrm>
              <a:off x="930" y="3170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ea typeface="Gulim" pitchFamily="34" charset="-127"/>
                </a:rPr>
                <a:t>false</a:t>
              </a:r>
              <a:endParaRPr lang="en-US" altLang="ko-KR" sz="1600">
                <a:latin typeface="Tw Cen MT" pitchFamily="34" charset="0"/>
                <a:ea typeface="Gulim" pitchFamily="34" charset="-127"/>
              </a:endParaRPr>
            </a:p>
            <a:p>
              <a:endParaRPr lang="ko-KR" altLang="en-US" sz="1600">
                <a:latin typeface="Tw Cen MT" pitchFamily="34" charset="0"/>
                <a:ea typeface="Gulim" pitchFamily="34" charset="-127"/>
              </a:endParaRPr>
            </a:p>
          </p:txBody>
        </p:sp>
        <p:grpSp>
          <p:nvGrpSpPr>
            <p:cNvPr id="36884" name="Group 7"/>
            <p:cNvGrpSpPr>
              <a:grpSpLocks/>
            </p:cNvGrpSpPr>
            <p:nvPr/>
          </p:nvGrpSpPr>
          <p:grpSpPr bwMode="auto">
            <a:xfrm>
              <a:off x="696" y="2763"/>
              <a:ext cx="768" cy="344"/>
              <a:chOff x="0" y="0"/>
              <a:chExt cx="20000" cy="20000"/>
            </a:xfrm>
          </p:grpSpPr>
          <p:sp>
            <p:nvSpPr>
              <p:cNvPr id="36888" name="Freeform 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90 w 20000"/>
                  <a:gd name="T1" fmla="*/ 10000 h 20000"/>
                  <a:gd name="T2" fmla="*/ 9990 w 20000"/>
                  <a:gd name="T3" fmla="*/ 19977 h 20000"/>
                  <a:gd name="T4" fmla="*/ 0 w 20000"/>
                  <a:gd name="T5" fmla="*/ 10000 h 20000"/>
                  <a:gd name="T6" fmla="*/ 9990 w 20000"/>
                  <a:gd name="T7" fmla="*/ 0 h 20000"/>
                  <a:gd name="T8" fmla="*/ 19990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0" y="10000"/>
                    </a:moveTo>
                    <a:lnTo>
                      <a:pt x="9990" y="19977"/>
                    </a:lnTo>
                    <a:lnTo>
                      <a:pt x="0" y="10000"/>
                    </a:lnTo>
                    <a:lnTo>
                      <a:pt x="9990" y="0"/>
                    </a:lnTo>
                    <a:lnTo>
                      <a:pt x="19990" y="100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4365" y="8372"/>
                <a:ext cx="11260" cy="423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600">
                    <a:ea typeface="Gulim" pitchFamily="34" charset="-127"/>
                  </a:rPr>
                  <a:t>grade &gt;= 60</a:t>
                </a:r>
                <a:endParaRPr lang="en-US" altLang="ko-KR" sz="1600">
                  <a:latin typeface="Times" pitchFamily="18" charset="0"/>
                  <a:ea typeface="Gulim" pitchFamily="34" charset="-127"/>
                </a:endParaRPr>
              </a:p>
              <a:p>
                <a:endParaRPr lang="ko-KR" altLang="en-US" sz="1600">
                  <a:latin typeface="Tw Cen MT" pitchFamily="34" charset="0"/>
                  <a:ea typeface="Gulim" pitchFamily="34" charset="-127"/>
                </a:endParaRPr>
              </a:p>
            </p:txBody>
          </p:sp>
        </p:grpSp>
        <p:grpSp>
          <p:nvGrpSpPr>
            <p:cNvPr id="36885" name="Group 4"/>
            <p:cNvGrpSpPr>
              <a:grpSpLocks/>
            </p:cNvGrpSpPr>
            <p:nvPr/>
          </p:nvGrpSpPr>
          <p:grpSpPr bwMode="auto">
            <a:xfrm>
              <a:off x="1656" y="2887"/>
              <a:ext cx="528" cy="96"/>
              <a:chOff x="0" y="0"/>
              <a:chExt cx="20000" cy="20000"/>
            </a:xfrm>
          </p:grpSpPr>
          <p:sp>
            <p:nvSpPr>
              <p:cNvPr id="36886" name="Freeform 6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7" name="Rectangle 5"/>
              <p:cNvSpPr>
                <a:spLocks noChangeArrowheads="1"/>
              </p:cNvSpPr>
              <p:nvPr/>
            </p:nvSpPr>
            <p:spPr bwMode="auto">
              <a:xfrm>
                <a:off x="1258" y="4583"/>
                <a:ext cx="17469" cy="142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400">
                    <a:ea typeface="Gulim" pitchFamily="34" charset="-127"/>
                  </a:rPr>
                  <a:t>print “Passed”</a:t>
                </a:r>
                <a:endParaRPr lang="en-US" altLang="ko-KR" sz="1400">
                  <a:latin typeface="Times" pitchFamily="18" charset="0"/>
                  <a:ea typeface="Gulim" pitchFamily="34" charset="-127"/>
                </a:endParaRPr>
              </a:p>
              <a:p>
                <a:endParaRPr lang="ko-KR" altLang="en-US" sz="1400">
                  <a:latin typeface="Tw Cen MT" pitchFamily="34" charset="0"/>
                  <a:ea typeface="Gulim" pitchFamily="34" charset="-127"/>
                </a:endParaRPr>
              </a:p>
            </p:txBody>
          </p:sp>
        </p:grpSp>
      </p:grpSp>
      <p:sp>
        <p:nvSpPr>
          <p:cNvPr id="36869" name="Rectangle 19"/>
          <p:cNvSpPr>
            <a:spLocks noChangeArrowheads="1"/>
          </p:cNvSpPr>
          <p:nvPr/>
        </p:nvSpPr>
        <p:spPr bwMode="auto">
          <a:xfrm>
            <a:off x="0" y="1546225"/>
            <a:ext cx="54864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6870" name="Rectangle 24"/>
          <p:cNvSpPr>
            <a:spLocks noChangeArrowheads="1"/>
          </p:cNvSpPr>
          <p:nvPr/>
        </p:nvSpPr>
        <p:spPr bwMode="auto">
          <a:xfrm>
            <a:off x="0" y="3724275"/>
            <a:ext cx="548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latin typeface="Tw Cen MT" pitchFamily="34" charset="0"/>
                <a:ea typeface="Gulim" pitchFamily="34" charset="-127"/>
              </a:rPr>
              <a:t> </a:t>
            </a:r>
          </a:p>
          <a:p>
            <a:endParaRPr lang="ko-KR" altLang="en-US" sz="2400">
              <a:latin typeface="Tw Cen MT" pitchFamily="34" charset="0"/>
              <a:ea typeface="Gulim" pitchFamily="34" charset="-127"/>
            </a:endParaRPr>
          </a:p>
        </p:txBody>
      </p:sp>
      <p:pic>
        <p:nvPicPr>
          <p:cNvPr id="36871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209800"/>
            <a:ext cx="32766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3340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53340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53340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2" name="Rectangle 40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1" smtClean="0"/>
              <a:t>The </a:t>
            </a:r>
            <a:r>
              <a:rPr lang="en-US" noProof="1">
                <a:latin typeface="Lucida Console" pitchFamily="49" charset="0"/>
              </a:rPr>
              <a:t>if</a:t>
            </a:r>
            <a:r>
              <a:rPr lang="en-US" altLang="ko-KR" dirty="0">
                <a:ea typeface="굴림" pitchFamily="50" charset="-127"/>
              </a:rPr>
              <a:t>…</a:t>
            </a:r>
            <a:r>
              <a:rPr lang="en-US" noProof="1">
                <a:latin typeface="Lucida Console" pitchFamily="49" charset="0"/>
              </a:rPr>
              <a:t>else</a:t>
            </a:r>
            <a:r>
              <a:rPr lang="en-US" noProof="1"/>
              <a:t> Selection S</a:t>
            </a:r>
            <a:r>
              <a:rPr lang="en-US" altLang="ko-KR" dirty="0" err="1">
                <a:ea typeface="굴림" pitchFamily="50" charset="-127"/>
              </a:rPr>
              <a:t>tatement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3353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2600" dirty="0">
                <a:latin typeface="Lucida Console" pitchFamily="49" charset="0"/>
                <a:ea typeface="굴림" pitchFamily="50" charset="-127"/>
              </a:rPr>
              <a:t>if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>
                <a:ea typeface="굴림" pitchFamily="50" charset="-127"/>
              </a:rPr>
              <a:t>Only performs an action if the condition is </a:t>
            </a:r>
            <a:r>
              <a:rPr lang="en-US" altLang="ko-KR" sz="2000" dirty="0">
                <a:latin typeface="Lucida Console" pitchFamily="49" charset="0"/>
                <a:ea typeface="굴림" pitchFamily="50" charset="-127"/>
              </a:rPr>
              <a:t>true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2600" dirty="0">
                <a:latin typeface="Lucida Console" pitchFamily="49" charset="0"/>
                <a:ea typeface="굴림" pitchFamily="50" charset="-127"/>
              </a:rPr>
              <a:t>if</a:t>
            </a:r>
            <a:r>
              <a:rPr lang="en-US" altLang="ko-KR" dirty="0">
                <a:ea typeface="굴림" pitchFamily="50" charset="-127"/>
              </a:rPr>
              <a:t>…</a:t>
            </a:r>
            <a:r>
              <a:rPr lang="en-US" altLang="ko-KR" sz="2600" dirty="0">
                <a:latin typeface="Lucida Console" pitchFamily="49" charset="0"/>
                <a:ea typeface="굴림" pitchFamily="50" charset="-127"/>
              </a:rPr>
              <a:t>else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>
                <a:ea typeface="굴림" pitchFamily="50" charset="-127"/>
              </a:rPr>
              <a:t>Specifies an action to be performed both when the condition is </a:t>
            </a:r>
            <a:r>
              <a:rPr lang="en-US" altLang="ko-KR" sz="2000" dirty="0">
                <a:latin typeface="Lucida Console" pitchFamily="49" charset="0"/>
                <a:ea typeface="굴림" pitchFamily="50" charset="-127"/>
              </a:rPr>
              <a:t>true</a:t>
            </a:r>
            <a:r>
              <a:rPr lang="en-US" altLang="ko-KR" dirty="0">
                <a:ea typeface="굴림" pitchFamily="50" charset="-127"/>
              </a:rPr>
              <a:t> and when it is </a:t>
            </a:r>
            <a:r>
              <a:rPr lang="en-US" altLang="ko-KR" sz="2000" dirty="0">
                <a:latin typeface="Lucida Console" pitchFamily="49" charset="0"/>
                <a:ea typeface="굴림" pitchFamily="50" charset="-127"/>
              </a:rPr>
              <a:t>false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 err="1">
                <a:ea typeface="굴림" pitchFamily="50" charset="-127"/>
              </a:rPr>
              <a:t>Psuedocode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  <a:t>If student’s grade is greater than or equal to 60</a:t>
            </a:r>
            <a:b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</a:br>
            <a: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  <a:t>Print “Passed”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  <a:t>else</a:t>
            </a:r>
            <a:b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</a:br>
            <a: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  <a:t>Print “Failed”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>
                <a:ea typeface="굴림" pitchFamily="50" charset="-127"/>
              </a:rPr>
              <a:t>Note spacing/indentation conventions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ko-KR" altLang="en-US" dirty="0">
              <a:ea typeface="굴림" pitchFamily="50" charset="-127"/>
            </a:endParaRPr>
          </a:p>
        </p:txBody>
      </p:sp>
      <p:sp>
        <p:nvSpPr>
          <p:cNvPr id="37892" name="Rectangle 31"/>
          <p:cNvSpPr>
            <a:spLocks noChangeArrowheads="1"/>
          </p:cNvSpPr>
          <p:nvPr/>
        </p:nvSpPr>
        <p:spPr bwMode="auto">
          <a:xfrm>
            <a:off x="0" y="1622425"/>
            <a:ext cx="5521325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7893" name="Rectangle 37"/>
          <p:cNvSpPr>
            <a:spLocks noChangeArrowheads="1"/>
          </p:cNvSpPr>
          <p:nvPr/>
        </p:nvSpPr>
        <p:spPr bwMode="auto">
          <a:xfrm>
            <a:off x="0" y="3433763"/>
            <a:ext cx="55213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latin typeface="Tw Cen MT" pitchFamily="34" charset="0"/>
                <a:ea typeface="Gulim" pitchFamily="34" charset="-127"/>
              </a:rPr>
              <a:t> </a:t>
            </a:r>
          </a:p>
          <a:p>
            <a:endParaRPr lang="ko-KR" altLang="en-US" sz="2400">
              <a:latin typeface="Tw Cen MT" pitchFamily="34" charset="0"/>
              <a:ea typeface="Gulim" pitchFamily="34" charset="-127"/>
            </a:endParaRPr>
          </a:p>
        </p:txBody>
      </p:sp>
      <p:sp>
        <p:nvSpPr>
          <p:cNvPr id="37894" name="Rectangle 38"/>
          <p:cNvSpPr>
            <a:spLocks noChangeArrowheads="1"/>
          </p:cNvSpPr>
          <p:nvPr/>
        </p:nvSpPr>
        <p:spPr bwMode="auto">
          <a:xfrm>
            <a:off x="0" y="3473450"/>
            <a:ext cx="9144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400">
                <a:latin typeface="Tw Cen MT" pitchFamily="34" charset="0"/>
                <a:ea typeface="Gulim" pitchFamily="34" charset="-127"/>
              </a:rPr>
              <a:t/>
            </a:r>
            <a:br>
              <a:rPr lang="ko-KR" altLang="en-US" sz="1400">
                <a:latin typeface="Tw Cen MT" pitchFamily="34" charset="0"/>
                <a:ea typeface="Gulim" pitchFamily="34" charset="-127"/>
              </a:rPr>
            </a:br>
            <a:endParaRPr lang="ko-KR" altLang="en-US" sz="2400">
              <a:latin typeface="Tw Cen MT" pitchFamily="34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6" name="Rectangle 3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1" smtClean="0"/>
              <a:t>The </a:t>
            </a:r>
            <a:r>
              <a:rPr lang="en-US" noProof="1">
                <a:latin typeface="Lucida Console" pitchFamily="49" charset="0"/>
              </a:rPr>
              <a:t>if</a:t>
            </a:r>
            <a:r>
              <a:rPr lang="en-US" altLang="ko-KR" dirty="0">
                <a:ea typeface="굴림" pitchFamily="50" charset="-127"/>
              </a:rPr>
              <a:t>…</a:t>
            </a:r>
            <a:r>
              <a:rPr lang="en-US" noProof="1">
                <a:latin typeface="Lucida Console" pitchFamily="49" charset="0"/>
              </a:rPr>
              <a:t>else</a:t>
            </a:r>
            <a:r>
              <a:rPr lang="en-US" noProof="1"/>
              <a:t> Selection St</a:t>
            </a:r>
            <a:r>
              <a:rPr lang="en-US" altLang="ko-KR" dirty="0" err="1">
                <a:ea typeface="굴림" pitchFamily="50" charset="-127"/>
              </a:rPr>
              <a:t>atement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8915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Flowchart of the </a:t>
            </a:r>
            <a:r>
              <a:rPr lang="en-US" altLang="ko-KR" sz="2600" smtClean="0">
                <a:latin typeface="Lucida Console" pitchFamily="49" charset="0"/>
                <a:ea typeface="Gulim" pitchFamily="34" charset="-127"/>
              </a:rPr>
              <a:t>if</a:t>
            </a:r>
            <a:r>
              <a:rPr lang="en-US" altLang="ko-KR" smtClean="0">
                <a:ea typeface="Gulim" pitchFamily="34" charset="-127"/>
              </a:rPr>
              <a:t>…</a:t>
            </a:r>
            <a:r>
              <a:rPr lang="en-US" altLang="ko-KR" sz="2600" smtClean="0">
                <a:latin typeface="Lucida Console" pitchFamily="49" charset="0"/>
                <a:ea typeface="Gulim" pitchFamily="34" charset="-127"/>
              </a:rPr>
              <a:t>else</a:t>
            </a:r>
            <a:r>
              <a:rPr lang="en-US" altLang="ko-KR" smtClean="0">
                <a:ea typeface="Gulim" pitchFamily="34" charset="-127"/>
              </a:rPr>
              <a:t> selection statement</a:t>
            </a: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304800" y="2133600"/>
            <a:ext cx="4876800" cy="3733800"/>
            <a:chOff x="312" y="2345"/>
            <a:chExt cx="2256" cy="954"/>
          </a:xfrm>
        </p:grpSpPr>
        <p:sp>
          <p:nvSpPr>
            <p:cNvPr id="38921" name="Freeform 5"/>
            <p:cNvSpPr>
              <a:spLocks/>
            </p:cNvSpPr>
            <p:nvPr/>
          </p:nvSpPr>
          <p:spPr bwMode="auto">
            <a:xfrm>
              <a:off x="1471" y="3072"/>
              <a:ext cx="836" cy="0"/>
            </a:xfrm>
            <a:custGeom>
              <a:avLst/>
              <a:gdLst>
                <a:gd name="T0" fmla="*/ 35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0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Rectangle 6"/>
            <p:cNvSpPr>
              <a:spLocks noChangeArrowheads="1"/>
            </p:cNvSpPr>
            <p:nvPr/>
          </p:nvSpPr>
          <p:spPr bwMode="auto">
            <a:xfrm>
              <a:off x="1841" y="2630"/>
              <a:ext cx="339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400">
                  <a:latin typeface="Courier New" pitchFamily="49" charset="0"/>
                  <a:ea typeface="Gulim" pitchFamily="34" charset="-127"/>
                </a:rPr>
                <a:t>true</a:t>
              </a:r>
            </a:p>
            <a:p>
              <a:endParaRPr lang="ko-KR" altLang="en-US" sz="1400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38923" name="Freeform 7"/>
            <p:cNvSpPr>
              <a:spLocks/>
            </p:cNvSpPr>
            <p:nvPr/>
          </p:nvSpPr>
          <p:spPr bwMode="auto">
            <a:xfrm>
              <a:off x="580" y="3072"/>
              <a:ext cx="843" cy="0"/>
            </a:xfrm>
            <a:custGeom>
              <a:avLst/>
              <a:gdLst>
                <a:gd name="T0" fmla="*/ 36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Freeform 8"/>
            <p:cNvSpPr>
              <a:spLocks/>
            </p:cNvSpPr>
            <p:nvPr/>
          </p:nvSpPr>
          <p:spPr bwMode="auto">
            <a:xfrm>
              <a:off x="578" y="2954"/>
              <a:ext cx="0" cy="11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3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Rectangle 9"/>
            <p:cNvSpPr>
              <a:spLocks noChangeArrowheads="1"/>
            </p:cNvSpPr>
            <p:nvPr/>
          </p:nvSpPr>
          <p:spPr bwMode="auto">
            <a:xfrm>
              <a:off x="735" y="2630"/>
              <a:ext cx="364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400">
                  <a:latin typeface="Courier New" pitchFamily="49" charset="0"/>
                  <a:ea typeface="Gulim" pitchFamily="34" charset="-127"/>
                </a:rPr>
                <a:t>false</a:t>
              </a:r>
            </a:p>
            <a:p>
              <a:endParaRPr lang="ko-KR" altLang="en-US" sz="1400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38926" name="Freeform 10"/>
            <p:cNvSpPr>
              <a:spLocks/>
            </p:cNvSpPr>
            <p:nvPr/>
          </p:nvSpPr>
          <p:spPr bwMode="auto">
            <a:xfrm>
              <a:off x="2304" y="2717"/>
              <a:ext cx="0" cy="141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Freeform 11"/>
            <p:cNvSpPr>
              <a:spLocks/>
            </p:cNvSpPr>
            <p:nvPr/>
          </p:nvSpPr>
          <p:spPr bwMode="auto">
            <a:xfrm>
              <a:off x="576" y="2717"/>
              <a:ext cx="0" cy="141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Freeform 12"/>
            <p:cNvSpPr>
              <a:spLocks/>
            </p:cNvSpPr>
            <p:nvPr/>
          </p:nvSpPr>
          <p:spPr bwMode="auto">
            <a:xfrm>
              <a:off x="2306" y="2954"/>
              <a:ext cx="0" cy="11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3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29" name="Group 13"/>
            <p:cNvGrpSpPr>
              <a:grpSpLocks/>
            </p:cNvGrpSpPr>
            <p:nvPr/>
          </p:nvGrpSpPr>
          <p:grpSpPr bwMode="auto">
            <a:xfrm>
              <a:off x="312" y="2859"/>
              <a:ext cx="599" cy="96"/>
              <a:chOff x="0" y="0"/>
              <a:chExt cx="22699" cy="20000"/>
            </a:xfrm>
          </p:grpSpPr>
          <p:sp>
            <p:nvSpPr>
              <p:cNvPr id="38946" name="Rectangle 14"/>
              <p:cNvSpPr>
                <a:spLocks noChangeArrowheads="1"/>
              </p:cNvSpPr>
              <p:nvPr/>
            </p:nvSpPr>
            <p:spPr bwMode="auto">
              <a:xfrm>
                <a:off x="1477" y="3994"/>
                <a:ext cx="19387" cy="1234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200">
                    <a:latin typeface="Courier New" pitchFamily="49" charset="0"/>
                    <a:ea typeface="Gulim" pitchFamily="34" charset="-127"/>
                  </a:rPr>
                  <a:t>print“Failed”</a:t>
                </a:r>
              </a:p>
              <a:p>
                <a:endParaRPr lang="ko-KR" altLang="en-US" sz="1200">
                  <a:latin typeface="Courier New" pitchFamily="49" charset="0"/>
                  <a:ea typeface="Gulim" pitchFamily="34" charset="-127"/>
                </a:endParaRPr>
              </a:p>
            </p:txBody>
          </p:sp>
          <p:sp>
            <p:nvSpPr>
              <p:cNvPr id="38947" name="Freeform 15"/>
              <p:cNvSpPr>
                <a:spLocks/>
              </p:cNvSpPr>
              <p:nvPr/>
            </p:nvSpPr>
            <p:spPr bwMode="auto">
              <a:xfrm>
                <a:off x="0" y="0"/>
                <a:ext cx="22699" cy="20000"/>
              </a:xfrm>
              <a:custGeom>
                <a:avLst/>
                <a:gdLst>
                  <a:gd name="T0" fmla="*/ 22682 w 20000"/>
                  <a:gd name="T1" fmla="*/ 0 h 20000"/>
                  <a:gd name="T2" fmla="*/ 22682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2268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30" name="Rectangle 16"/>
            <p:cNvSpPr>
              <a:spLocks noChangeArrowheads="1"/>
            </p:cNvSpPr>
            <p:nvPr/>
          </p:nvSpPr>
          <p:spPr bwMode="auto">
            <a:xfrm>
              <a:off x="2019" y="2890"/>
              <a:ext cx="513" cy="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ko-KR" sz="1200">
                  <a:latin typeface="Courier New" pitchFamily="49" charset="0"/>
                  <a:ea typeface="Gulim" pitchFamily="34" charset="-127"/>
                </a:rPr>
                <a:t>print“Passed”</a:t>
              </a:r>
            </a:p>
            <a:p>
              <a:endParaRPr lang="ko-KR" altLang="en-US" sz="1200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38931" name="Freeform 17"/>
            <p:cNvSpPr>
              <a:spLocks/>
            </p:cNvSpPr>
            <p:nvPr/>
          </p:nvSpPr>
          <p:spPr bwMode="auto">
            <a:xfrm>
              <a:off x="1969" y="2859"/>
              <a:ext cx="599" cy="96"/>
            </a:xfrm>
            <a:custGeom>
              <a:avLst/>
              <a:gdLst>
                <a:gd name="T0" fmla="*/ 16 w 20000"/>
                <a:gd name="T1" fmla="*/ 0 h 20000"/>
                <a:gd name="T2" fmla="*/ 16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5" y="0"/>
                  </a:moveTo>
                  <a:lnTo>
                    <a:pt x="19985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85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32" name="Group 18"/>
            <p:cNvGrpSpPr>
              <a:grpSpLocks/>
            </p:cNvGrpSpPr>
            <p:nvPr/>
          </p:nvGrpSpPr>
          <p:grpSpPr bwMode="auto">
            <a:xfrm>
              <a:off x="1422" y="3050"/>
              <a:ext cx="49" cy="249"/>
              <a:chOff x="-25" y="0"/>
              <a:chExt cx="20049" cy="20000"/>
            </a:xfrm>
          </p:grpSpPr>
          <p:sp>
            <p:nvSpPr>
              <p:cNvPr id="38943" name="Freeform 19"/>
              <p:cNvSpPr>
                <a:spLocks/>
              </p:cNvSpPr>
              <p:nvPr/>
            </p:nvSpPr>
            <p:spPr bwMode="auto">
              <a:xfrm>
                <a:off x="10081" y="3981"/>
                <a:ext cx="163" cy="12135"/>
              </a:xfrm>
              <a:custGeom>
                <a:avLst/>
                <a:gdLst>
                  <a:gd name="T0" fmla="*/ 0 w 20000"/>
                  <a:gd name="T1" fmla="*/ 7343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47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4" name="Oval 20"/>
              <p:cNvSpPr>
                <a:spLocks noChangeArrowheads="1"/>
              </p:cNvSpPr>
              <p:nvPr/>
            </p:nvSpPr>
            <p:spPr bwMode="auto">
              <a:xfrm>
                <a:off x="-25" y="16116"/>
                <a:ext cx="19723" cy="388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38945" name="Oval 21"/>
              <p:cNvSpPr>
                <a:spLocks noChangeArrowheads="1"/>
              </p:cNvSpPr>
              <p:nvPr/>
            </p:nvSpPr>
            <p:spPr bwMode="auto">
              <a:xfrm>
                <a:off x="301" y="0"/>
                <a:ext cx="19723" cy="388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w Cen MT" pitchFamily="34" charset="0"/>
                </a:endParaRPr>
              </a:p>
            </p:txBody>
          </p:sp>
        </p:grpSp>
        <p:grpSp>
          <p:nvGrpSpPr>
            <p:cNvPr id="38933" name="Group 22"/>
            <p:cNvGrpSpPr>
              <a:grpSpLocks/>
            </p:cNvGrpSpPr>
            <p:nvPr/>
          </p:nvGrpSpPr>
          <p:grpSpPr bwMode="auto">
            <a:xfrm>
              <a:off x="576" y="2345"/>
              <a:ext cx="1728" cy="542"/>
              <a:chOff x="1363" y="0"/>
              <a:chExt cx="17280" cy="20001"/>
            </a:xfrm>
          </p:grpSpPr>
          <p:grpSp>
            <p:nvGrpSpPr>
              <p:cNvPr id="38934" name="Group 23"/>
              <p:cNvGrpSpPr>
                <a:grpSpLocks/>
              </p:cNvGrpSpPr>
              <p:nvPr/>
            </p:nvGrpSpPr>
            <p:grpSpPr bwMode="auto">
              <a:xfrm>
                <a:off x="9779" y="0"/>
                <a:ext cx="484" cy="7257"/>
                <a:chOff x="1409" y="0"/>
                <a:chExt cx="17182" cy="20000"/>
              </a:xfrm>
            </p:grpSpPr>
            <p:sp>
              <p:nvSpPr>
                <p:cNvPr id="38941" name="Freeform 24"/>
                <p:cNvSpPr>
                  <a:spLocks/>
                </p:cNvSpPr>
                <p:nvPr/>
              </p:nvSpPr>
              <p:spPr bwMode="auto">
                <a:xfrm>
                  <a:off x="9929" y="5041"/>
                  <a:ext cx="142" cy="14959"/>
                </a:xfrm>
                <a:custGeom>
                  <a:avLst/>
                  <a:gdLst>
                    <a:gd name="T0" fmla="*/ 0 w 20000"/>
                    <a:gd name="T1" fmla="*/ 11159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0" y="199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 type="triangle" w="med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2" name="Oval 25"/>
                <p:cNvSpPr>
                  <a:spLocks noChangeArrowheads="1"/>
                </p:cNvSpPr>
                <p:nvPr/>
              </p:nvSpPr>
              <p:spPr bwMode="auto">
                <a:xfrm>
                  <a:off x="1409" y="0"/>
                  <a:ext cx="17182" cy="4920"/>
                </a:xfrm>
                <a:prstGeom prst="ellips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</a:endParaRPr>
                </a:p>
              </p:txBody>
            </p:sp>
          </p:grpSp>
          <p:grpSp>
            <p:nvGrpSpPr>
              <p:cNvPr id="38935" name="Group 26"/>
              <p:cNvGrpSpPr>
                <a:grpSpLocks/>
              </p:cNvGrpSpPr>
              <p:nvPr/>
            </p:nvGrpSpPr>
            <p:grpSpPr bwMode="auto">
              <a:xfrm>
                <a:off x="1363" y="7257"/>
                <a:ext cx="17280" cy="12744"/>
                <a:chOff x="-2" y="-195"/>
                <a:chExt cx="20002" cy="20390"/>
              </a:xfrm>
            </p:grpSpPr>
            <p:sp>
              <p:nvSpPr>
                <p:cNvPr id="38936" name="Freeform 27"/>
                <p:cNvSpPr>
                  <a:spLocks/>
                </p:cNvSpPr>
                <p:nvPr/>
              </p:nvSpPr>
              <p:spPr bwMode="auto">
                <a:xfrm>
                  <a:off x="14444" y="10000"/>
                  <a:ext cx="5556" cy="24"/>
                </a:xfrm>
                <a:custGeom>
                  <a:avLst/>
                  <a:gdLst>
                    <a:gd name="T0" fmla="*/ 1542 w 20000"/>
                    <a:gd name="T1" fmla="*/ 0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98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37" name="Freeform 28"/>
                <p:cNvSpPr>
                  <a:spLocks/>
                </p:cNvSpPr>
                <p:nvPr/>
              </p:nvSpPr>
              <p:spPr bwMode="auto">
                <a:xfrm>
                  <a:off x="-2" y="10000"/>
                  <a:ext cx="5556" cy="24"/>
                </a:xfrm>
                <a:custGeom>
                  <a:avLst/>
                  <a:gdLst>
                    <a:gd name="T0" fmla="*/ 1542 w 20000"/>
                    <a:gd name="T1" fmla="*/ 0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98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938" name="Group 29"/>
                <p:cNvGrpSpPr>
                  <a:grpSpLocks/>
                </p:cNvGrpSpPr>
                <p:nvPr/>
              </p:nvGrpSpPr>
              <p:grpSpPr bwMode="auto">
                <a:xfrm>
                  <a:off x="5536" y="-195"/>
                  <a:ext cx="8889" cy="20390"/>
                  <a:chOff x="0" y="0"/>
                  <a:chExt cx="20000" cy="20000"/>
                </a:xfrm>
              </p:grpSpPr>
              <p:sp>
                <p:nvSpPr>
                  <p:cNvPr id="38939" name="Freeform 3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10000 h 20000"/>
                      <a:gd name="T2" fmla="*/ 9990 w 20000"/>
                      <a:gd name="T3" fmla="*/ 19977 h 20000"/>
                      <a:gd name="T4" fmla="*/ 0 w 20000"/>
                      <a:gd name="T5" fmla="*/ 10000 h 20000"/>
                      <a:gd name="T6" fmla="*/ 9990 w 20000"/>
                      <a:gd name="T7" fmla="*/ 0 h 20000"/>
                      <a:gd name="T8" fmla="*/ 19990 w 20000"/>
                      <a:gd name="T9" fmla="*/ 1000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10000"/>
                        </a:moveTo>
                        <a:lnTo>
                          <a:pt x="9990" y="19977"/>
                        </a:lnTo>
                        <a:lnTo>
                          <a:pt x="0" y="10000"/>
                        </a:lnTo>
                        <a:lnTo>
                          <a:pt x="9990" y="0"/>
                        </a:lnTo>
                        <a:lnTo>
                          <a:pt x="19990" y="10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940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529" y="8907"/>
                    <a:ext cx="14857" cy="3755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ko-KR" sz="1200" dirty="0">
                        <a:latin typeface="Courier New" pitchFamily="49" charset="0"/>
                        <a:ea typeface="Gulim" pitchFamily="34" charset="-127"/>
                      </a:rPr>
                      <a:t>grade &gt;= 60</a:t>
                    </a:r>
                  </a:p>
                  <a:p>
                    <a:endParaRPr lang="ko-KR" altLang="en-US" sz="1200" dirty="0">
                      <a:latin typeface="Courier New" pitchFamily="49" charset="0"/>
                      <a:ea typeface="Gulim" pitchFamily="34" charset="-127"/>
                    </a:endParaRPr>
                  </a:p>
                </p:txBody>
              </p:sp>
            </p:grpSp>
          </p:grpSp>
        </p:grpSp>
      </p:grpSp>
      <p:pic>
        <p:nvPicPr>
          <p:cNvPr id="32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133600"/>
            <a:ext cx="32766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6" name="Picture 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4648200"/>
            <a:ext cx="350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7" name="Picture 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5626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562600"/>
            <a:ext cx="40481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3806825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 template, notice that </a:t>
            </a:r>
            <a:r>
              <a:rPr lang="en-US" i="1" dirty="0" smtClean="0"/>
              <a:t>statement</a:t>
            </a:r>
            <a:r>
              <a:rPr lang="en-US" dirty="0" smtClean="0"/>
              <a:t> is singular, not plural: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2400" i="1" dirty="0" smtClean="0"/>
              <a:t>expression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2400" i="1" dirty="0" smtClean="0"/>
              <a:t>statement</a:t>
            </a:r>
          </a:p>
          <a:p>
            <a:pPr eaLnBrk="1" hangingPunct="1"/>
            <a:r>
              <a:rPr lang="en-US" dirty="0" smtClean="0"/>
              <a:t>To make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 control two or more statements, use a </a:t>
            </a:r>
            <a:r>
              <a:rPr lang="en-US" b="1" i="1" dirty="0" smtClean="0"/>
              <a:t>compound statement.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 flipV="1">
            <a:off x="6661455" y="3383760"/>
            <a:ext cx="1491946" cy="45719"/>
          </a:xfrm>
          <a:custGeom>
            <a:avLst/>
            <a:gdLst>
              <a:gd name="T0" fmla="*/ 35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90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498776" y="1946694"/>
            <a:ext cx="767168" cy="32205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ko-KR" sz="1400">
                <a:latin typeface="Courier New" pitchFamily="49" charset="0"/>
                <a:ea typeface="Gulim" pitchFamily="34" charset="-127"/>
              </a:rPr>
              <a:t>true</a:t>
            </a:r>
          </a:p>
          <a:p>
            <a:endParaRPr lang="ko-KR" altLang="en-US" sz="140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800599" y="3421381"/>
            <a:ext cx="1752229" cy="45719"/>
          </a:xfrm>
          <a:custGeom>
            <a:avLst/>
            <a:gdLst>
              <a:gd name="T0" fmla="*/ 36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91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4640566" y="3033623"/>
            <a:ext cx="160034" cy="392502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1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3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995863" y="1946694"/>
            <a:ext cx="823744" cy="32205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ko-KR" sz="1400">
                <a:latin typeface="Courier New" pitchFamily="49" charset="0"/>
                <a:ea typeface="Gulim" pitchFamily="34" charset="-127"/>
              </a:rPr>
              <a:t>false</a:t>
            </a:r>
          </a:p>
          <a:p>
            <a:endParaRPr lang="ko-KR" altLang="en-US" sz="140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53400" y="2238555"/>
            <a:ext cx="152400" cy="352245"/>
          </a:xfrm>
          <a:custGeom>
            <a:avLst/>
            <a:gdLst>
              <a:gd name="T0" fmla="*/ 0 w 20000"/>
              <a:gd name="T1" fmla="*/ 1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19943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H="1">
            <a:off x="4681758" y="2238555"/>
            <a:ext cx="118842" cy="352245"/>
          </a:xfrm>
          <a:custGeom>
            <a:avLst/>
            <a:gdLst>
              <a:gd name="T0" fmla="*/ 0 w 20000"/>
              <a:gd name="T1" fmla="*/ 1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19943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8153400" y="3033623"/>
            <a:ext cx="76200" cy="392502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1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3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354415" y="2667000"/>
            <a:ext cx="1560985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 sz="1000" dirty="0" err="1" smtClean="0">
                <a:latin typeface="Courier New" pitchFamily="49" charset="0"/>
                <a:ea typeface="Gulim" pitchFamily="34" charset="-127"/>
              </a:rPr>
              <a:t>print“Congratulation</a:t>
            </a:r>
            <a:r>
              <a:rPr lang="en-US" altLang="ko-KR" sz="1000" dirty="0" smtClean="0">
                <a:latin typeface="Courier New" pitchFamily="49" charset="0"/>
                <a:ea typeface="Gulim" pitchFamily="34" charset="-127"/>
              </a:rPr>
              <a:t>”</a:t>
            </a:r>
          </a:p>
          <a:p>
            <a:pPr algn="ctr"/>
            <a:r>
              <a:rPr lang="en-US" altLang="ko-KR" sz="1050" dirty="0" err="1" smtClean="0">
                <a:latin typeface="Courier New" pitchFamily="49" charset="0"/>
                <a:ea typeface="Gulim" pitchFamily="34" charset="-127"/>
              </a:rPr>
              <a:t>print“Passed</a:t>
            </a:r>
            <a:r>
              <a:rPr lang="en-US" altLang="ko-KR" sz="1050" dirty="0" smtClean="0">
                <a:latin typeface="Courier New" pitchFamily="49" charset="0"/>
                <a:ea typeface="Gulim" pitchFamily="34" charset="-127"/>
              </a:rPr>
              <a:t>”</a:t>
            </a:r>
            <a:endParaRPr lang="ko-KR" altLang="en-US" sz="1050" dirty="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7315200" y="2590799"/>
            <a:ext cx="1676400" cy="446179"/>
          </a:xfrm>
          <a:custGeom>
            <a:avLst/>
            <a:gdLst>
              <a:gd name="T0" fmla="*/ 16 w 20000"/>
              <a:gd name="T1" fmla="*/ 0 h 20000"/>
              <a:gd name="T2" fmla="*/ 16 w 20000"/>
              <a:gd name="T3" fmla="*/ 0 h 20000"/>
              <a:gd name="T4" fmla="*/ 0 w 20000"/>
              <a:gd name="T5" fmla="*/ 0 h 20000"/>
              <a:gd name="T6" fmla="*/ 0 w 20000"/>
              <a:gd name="T7" fmla="*/ 0 h 20000"/>
              <a:gd name="T8" fmla="*/ 1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5" y="0"/>
                </a:moveTo>
                <a:lnTo>
                  <a:pt x="19985" y="19917"/>
                </a:lnTo>
                <a:lnTo>
                  <a:pt x="0" y="19917"/>
                </a:lnTo>
                <a:lnTo>
                  <a:pt x="0" y="0"/>
                </a:lnTo>
                <a:lnTo>
                  <a:pt x="19985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6550565" y="3355675"/>
            <a:ext cx="110889" cy="835325"/>
            <a:chOff x="-25" y="0"/>
            <a:chExt cx="20049" cy="20000"/>
          </a:xfrm>
        </p:grpSpPr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10081" y="3981"/>
              <a:ext cx="163" cy="12135"/>
            </a:xfrm>
            <a:custGeom>
              <a:avLst/>
              <a:gdLst>
                <a:gd name="T0" fmla="*/ 0 w 20000"/>
                <a:gd name="T1" fmla="*/ 7343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7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-25" y="16116"/>
              <a:ext cx="19723" cy="3884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301" y="0"/>
              <a:ext cx="19723" cy="388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4801015" y="990600"/>
            <a:ext cx="3351777" cy="1818257"/>
            <a:chOff x="2071" y="0"/>
            <a:chExt cx="14835" cy="20001"/>
          </a:xfrm>
        </p:grpSpPr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9779" y="0"/>
              <a:ext cx="484" cy="7257"/>
              <a:chOff x="1409" y="0"/>
              <a:chExt cx="17182" cy="20000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9929" y="5041"/>
                <a:ext cx="142" cy="14959"/>
              </a:xfrm>
              <a:custGeom>
                <a:avLst/>
                <a:gdLst>
                  <a:gd name="T0" fmla="*/ 0 w 20000"/>
                  <a:gd name="T1" fmla="*/ 11159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46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1409" y="0"/>
                <a:ext cx="17182" cy="4920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w Cen MT" pitchFamily="34" charset="0"/>
                </a:endParaRPr>
              </a:p>
            </p:txBody>
          </p:sp>
        </p:grpSp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2071" y="7257"/>
              <a:ext cx="14835" cy="12744"/>
              <a:chOff x="820" y="-195"/>
              <a:chExt cx="17169" cy="20390"/>
            </a:xfrm>
          </p:grpSpPr>
          <p:sp>
            <p:nvSpPr>
              <p:cNvPr id="20" name="Freeform 27"/>
              <p:cNvSpPr>
                <a:spLocks/>
              </p:cNvSpPr>
              <p:nvPr/>
            </p:nvSpPr>
            <p:spPr bwMode="auto">
              <a:xfrm>
                <a:off x="14444" y="10000"/>
                <a:ext cx="3545" cy="993"/>
              </a:xfrm>
              <a:custGeom>
                <a:avLst/>
                <a:gdLst>
                  <a:gd name="T0" fmla="*/ 1542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3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>
                <a:off x="820" y="10037"/>
                <a:ext cx="4721" cy="805"/>
              </a:xfrm>
              <a:custGeom>
                <a:avLst/>
                <a:gdLst>
                  <a:gd name="T0" fmla="*/ 1542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3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" name="Group 29"/>
              <p:cNvGrpSpPr>
                <a:grpSpLocks/>
              </p:cNvGrpSpPr>
              <p:nvPr/>
            </p:nvGrpSpPr>
            <p:grpSpPr bwMode="auto">
              <a:xfrm>
                <a:off x="5536" y="-195"/>
                <a:ext cx="8889" cy="20390"/>
                <a:chOff x="0" y="0"/>
                <a:chExt cx="20000" cy="20000"/>
              </a:xfrm>
            </p:grpSpPr>
            <p:sp>
              <p:nvSpPr>
                <p:cNvPr id="23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90 w 20000"/>
                    <a:gd name="T1" fmla="*/ 10000 h 20000"/>
                    <a:gd name="T2" fmla="*/ 9990 w 20000"/>
                    <a:gd name="T3" fmla="*/ 19977 h 20000"/>
                    <a:gd name="T4" fmla="*/ 0 w 20000"/>
                    <a:gd name="T5" fmla="*/ 10000 h 20000"/>
                    <a:gd name="T6" fmla="*/ 9990 w 20000"/>
                    <a:gd name="T7" fmla="*/ 0 h 20000"/>
                    <a:gd name="T8" fmla="*/ 19990 w 20000"/>
                    <a:gd name="T9" fmla="*/ 1000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90" y="10000"/>
                      </a:moveTo>
                      <a:lnTo>
                        <a:pt x="9990" y="19977"/>
                      </a:lnTo>
                      <a:lnTo>
                        <a:pt x="0" y="10000"/>
                      </a:lnTo>
                      <a:lnTo>
                        <a:pt x="9990" y="0"/>
                      </a:lnTo>
                      <a:lnTo>
                        <a:pt x="19990" y="10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Rectangle 31"/>
                <p:cNvSpPr>
                  <a:spLocks noChangeArrowheads="1"/>
                </p:cNvSpPr>
                <p:nvPr/>
              </p:nvSpPr>
              <p:spPr bwMode="auto">
                <a:xfrm>
                  <a:off x="2529" y="8907"/>
                  <a:ext cx="14857" cy="375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ko-KR" sz="1200" dirty="0">
                      <a:latin typeface="Courier New" pitchFamily="49" charset="0"/>
                      <a:ea typeface="Gulim" pitchFamily="34" charset="-127"/>
                    </a:rPr>
                    <a:t>grade &gt;= 60</a:t>
                  </a:r>
                </a:p>
                <a:p>
                  <a:endParaRPr lang="ko-KR" altLang="en-US" sz="1200" dirty="0">
                    <a:latin typeface="Courier New" pitchFamily="49" charset="0"/>
                    <a:ea typeface="Gulim" pitchFamily="34" charset="-127"/>
                  </a:endParaRPr>
                </a:p>
              </p:txBody>
            </p:sp>
          </p:grpSp>
        </p:grpSp>
      </p:grpSp>
      <p:sp>
        <p:nvSpPr>
          <p:cNvPr id="32" name="Rectangle 31"/>
          <p:cNvSpPr/>
          <p:nvPr/>
        </p:nvSpPr>
        <p:spPr>
          <a:xfrm>
            <a:off x="4191000" y="43434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A compound statement has the form </a:t>
            </a:r>
          </a:p>
          <a:p>
            <a:pPr eaLnBrk="1" hangingPunct="1"/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600" i="1" dirty="0" smtClean="0">
                <a:solidFill>
                  <a:srgbClr val="FF0000"/>
                </a:solidFill>
              </a:rPr>
              <a:t>Statement 1;</a:t>
            </a:r>
          </a:p>
          <a:p>
            <a:r>
              <a:rPr lang="en-US" sz="1600" i="1" dirty="0" smtClean="0">
                <a:solidFill>
                  <a:srgbClr val="FF0000"/>
                </a:solidFill>
              </a:rPr>
              <a:t>Statement 2;</a:t>
            </a:r>
          </a:p>
          <a:p>
            <a:r>
              <a:rPr lang="en-US" sz="1600" i="1" dirty="0" smtClean="0">
                <a:solidFill>
                  <a:srgbClr val="FF0000"/>
                </a:solidFill>
              </a:rPr>
              <a:t>Statement 3;</a:t>
            </a:r>
          </a:p>
          <a:p>
            <a:pPr eaLnBrk="1" hangingPunct="1"/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Putting braces around a group of statements forces the compiler to treat it as a single statement.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4087340" y="2667000"/>
            <a:ext cx="1560985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 sz="1000" dirty="0" err="1" smtClean="0">
                <a:latin typeface="Courier New" pitchFamily="49" charset="0"/>
                <a:ea typeface="Gulim" pitchFamily="34" charset="-127"/>
              </a:rPr>
              <a:t>print“Sorry</a:t>
            </a:r>
            <a:r>
              <a:rPr lang="en-US" altLang="ko-KR" sz="1000" dirty="0" smtClean="0">
                <a:latin typeface="Courier New" pitchFamily="49" charset="0"/>
                <a:ea typeface="Gulim" pitchFamily="34" charset="-127"/>
              </a:rPr>
              <a:t>”</a:t>
            </a:r>
          </a:p>
          <a:p>
            <a:pPr algn="ctr"/>
            <a:r>
              <a:rPr lang="en-US" altLang="ko-KR" sz="1050" dirty="0" err="1" smtClean="0">
                <a:latin typeface="Courier New" pitchFamily="49" charset="0"/>
                <a:ea typeface="Gulim" pitchFamily="34" charset="-127"/>
              </a:rPr>
              <a:t>print“Failed</a:t>
            </a:r>
            <a:r>
              <a:rPr lang="en-US" altLang="ko-KR" sz="1050" dirty="0" smtClean="0">
                <a:latin typeface="Courier New" pitchFamily="49" charset="0"/>
                <a:ea typeface="Gulim" pitchFamily="34" charset="-127"/>
              </a:rPr>
              <a:t>”</a:t>
            </a:r>
            <a:endParaRPr lang="ko-KR" altLang="en-US" sz="1050" dirty="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34" name="Freeform 17"/>
          <p:cNvSpPr>
            <a:spLocks/>
          </p:cNvSpPr>
          <p:nvPr/>
        </p:nvSpPr>
        <p:spPr bwMode="auto">
          <a:xfrm>
            <a:off x="4048125" y="2590800"/>
            <a:ext cx="1676400" cy="446179"/>
          </a:xfrm>
          <a:custGeom>
            <a:avLst/>
            <a:gdLst>
              <a:gd name="T0" fmla="*/ 16 w 20000"/>
              <a:gd name="T1" fmla="*/ 0 h 20000"/>
              <a:gd name="T2" fmla="*/ 16 w 20000"/>
              <a:gd name="T3" fmla="*/ 0 h 20000"/>
              <a:gd name="T4" fmla="*/ 0 w 20000"/>
              <a:gd name="T5" fmla="*/ 0 h 20000"/>
              <a:gd name="T6" fmla="*/ 0 w 20000"/>
              <a:gd name="T7" fmla="*/ 0 h 20000"/>
              <a:gd name="T8" fmla="*/ 1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5" y="0"/>
                </a:moveTo>
                <a:lnTo>
                  <a:pt x="19985" y="19917"/>
                </a:lnTo>
                <a:lnTo>
                  <a:pt x="0" y="19917"/>
                </a:lnTo>
                <a:lnTo>
                  <a:pt x="0" y="0"/>
                </a:lnTo>
                <a:lnTo>
                  <a:pt x="19985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 flipV="1">
            <a:off x="6661455" y="3383760"/>
            <a:ext cx="1491946" cy="45719"/>
          </a:xfrm>
          <a:custGeom>
            <a:avLst/>
            <a:gdLst>
              <a:gd name="T0" fmla="*/ 35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90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498776" y="1946694"/>
            <a:ext cx="767168" cy="32205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ko-KR" sz="1400">
                <a:latin typeface="Courier New" pitchFamily="49" charset="0"/>
                <a:ea typeface="Gulim" pitchFamily="34" charset="-127"/>
              </a:rPr>
              <a:t>true</a:t>
            </a:r>
          </a:p>
          <a:p>
            <a:endParaRPr lang="ko-KR" altLang="en-US" sz="140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800599" y="3421381"/>
            <a:ext cx="1752229" cy="45719"/>
          </a:xfrm>
          <a:custGeom>
            <a:avLst/>
            <a:gdLst>
              <a:gd name="T0" fmla="*/ 36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91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4640566" y="3033623"/>
            <a:ext cx="160034" cy="392502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1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3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995863" y="1946694"/>
            <a:ext cx="823744" cy="32205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ko-KR" sz="1400">
                <a:latin typeface="Courier New" pitchFamily="49" charset="0"/>
                <a:ea typeface="Gulim" pitchFamily="34" charset="-127"/>
              </a:rPr>
              <a:t>false</a:t>
            </a:r>
          </a:p>
          <a:p>
            <a:endParaRPr lang="ko-KR" altLang="en-US" sz="140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53400" y="2238555"/>
            <a:ext cx="152400" cy="352245"/>
          </a:xfrm>
          <a:custGeom>
            <a:avLst/>
            <a:gdLst>
              <a:gd name="T0" fmla="*/ 0 w 20000"/>
              <a:gd name="T1" fmla="*/ 1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19943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H="1">
            <a:off x="4681758" y="2238555"/>
            <a:ext cx="118842" cy="352245"/>
          </a:xfrm>
          <a:custGeom>
            <a:avLst/>
            <a:gdLst>
              <a:gd name="T0" fmla="*/ 0 w 20000"/>
              <a:gd name="T1" fmla="*/ 1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19943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8153400" y="3033623"/>
            <a:ext cx="76200" cy="392502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1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3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354415" y="2667000"/>
            <a:ext cx="1560985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 sz="1000" dirty="0" err="1" smtClean="0">
                <a:latin typeface="Courier New" pitchFamily="49" charset="0"/>
                <a:ea typeface="Gulim" pitchFamily="34" charset="-127"/>
              </a:rPr>
              <a:t>print“Congratulation</a:t>
            </a:r>
            <a:r>
              <a:rPr lang="en-US" altLang="ko-KR" sz="1000" dirty="0" smtClean="0">
                <a:latin typeface="Courier New" pitchFamily="49" charset="0"/>
                <a:ea typeface="Gulim" pitchFamily="34" charset="-127"/>
              </a:rPr>
              <a:t>”</a:t>
            </a:r>
          </a:p>
          <a:p>
            <a:pPr algn="ctr"/>
            <a:r>
              <a:rPr lang="en-US" altLang="ko-KR" sz="1050" dirty="0" err="1" smtClean="0">
                <a:latin typeface="Courier New" pitchFamily="49" charset="0"/>
                <a:ea typeface="Gulim" pitchFamily="34" charset="-127"/>
              </a:rPr>
              <a:t>print“Passed</a:t>
            </a:r>
            <a:r>
              <a:rPr lang="en-US" altLang="ko-KR" sz="1050" dirty="0" smtClean="0">
                <a:latin typeface="Courier New" pitchFamily="49" charset="0"/>
                <a:ea typeface="Gulim" pitchFamily="34" charset="-127"/>
              </a:rPr>
              <a:t>”</a:t>
            </a:r>
            <a:endParaRPr lang="ko-KR" altLang="en-US" sz="1050" dirty="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7315200" y="2590799"/>
            <a:ext cx="1676400" cy="446179"/>
          </a:xfrm>
          <a:custGeom>
            <a:avLst/>
            <a:gdLst>
              <a:gd name="T0" fmla="*/ 16 w 20000"/>
              <a:gd name="T1" fmla="*/ 0 h 20000"/>
              <a:gd name="T2" fmla="*/ 16 w 20000"/>
              <a:gd name="T3" fmla="*/ 0 h 20000"/>
              <a:gd name="T4" fmla="*/ 0 w 20000"/>
              <a:gd name="T5" fmla="*/ 0 h 20000"/>
              <a:gd name="T6" fmla="*/ 0 w 20000"/>
              <a:gd name="T7" fmla="*/ 0 h 20000"/>
              <a:gd name="T8" fmla="*/ 1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5" y="0"/>
                </a:moveTo>
                <a:lnTo>
                  <a:pt x="19985" y="19917"/>
                </a:lnTo>
                <a:lnTo>
                  <a:pt x="0" y="19917"/>
                </a:lnTo>
                <a:lnTo>
                  <a:pt x="0" y="0"/>
                </a:lnTo>
                <a:lnTo>
                  <a:pt x="19985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550565" y="3355675"/>
            <a:ext cx="110889" cy="835325"/>
            <a:chOff x="-25" y="0"/>
            <a:chExt cx="20049" cy="20000"/>
          </a:xfrm>
        </p:grpSpPr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10081" y="3981"/>
              <a:ext cx="163" cy="12135"/>
            </a:xfrm>
            <a:custGeom>
              <a:avLst/>
              <a:gdLst>
                <a:gd name="T0" fmla="*/ 0 w 20000"/>
                <a:gd name="T1" fmla="*/ 7343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7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-25" y="16116"/>
              <a:ext cx="19723" cy="3884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301" y="0"/>
              <a:ext cx="19723" cy="388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01015" y="990600"/>
            <a:ext cx="3351777" cy="1818257"/>
            <a:chOff x="2071" y="0"/>
            <a:chExt cx="14835" cy="20001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9779" y="0"/>
              <a:ext cx="484" cy="7257"/>
              <a:chOff x="1409" y="0"/>
              <a:chExt cx="17182" cy="20000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9929" y="5041"/>
                <a:ext cx="142" cy="14959"/>
              </a:xfrm>
              <a:custGeom>
                <a:avLst/>
                <a:gdLst>
                  <a:gd name="T0" fmla="*/ 0 w 20000"/>
                  <a:gd name="T1" fmla="*/ 11159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46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1409" y="0"/>
                <a:ext cx="17182" cy="4920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w Cen MT" pitchFamily="34" charset="0"/>
                </a:endParaRPr>
              </a:p>
            </p:txBody>
          </p:sp>
        </p:grp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2071" y="7257"/>
              <a:ext cx="14835" cy="12744"/>
              <a:chOff x="820" y="-195"/>
              <a:chExt cx="17169" cy="20390"/>
            </a:xfrm>
          </p:grpSpPr>
          <p:sp>
            <p:nvSpPr>
              <p:cNvPr id="20" name="Freeform 27"/>
              <p:cNvSpPr>
                <a:spLocks/>
              </p:cNvSpPr>
              <p:nvPr/>
            </p:nvSpPr>
            <p:spPr bwMode="auto">
              <a:xfrm>
                <a:off x="14444" y="10000"/>
                <a:ext cx="3545" cy="993"/>
              </a:xfrm>
              <a:custGeom>
                <a:avLst/>
                <a:gdLst>
                  <a:gd name="T0" fmla="*/ 1542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3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>
                <a:off x="820" y="10037"/>
                <a:ext cx="4721" cy="805"/>
              </a:xfrm>
              <a:custGeom>
                <a:avLst/>
                <a:gdLst>
                  <a:gd name="T0" fmla="*/ 1542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3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29"/>
              <p:cNvGrpSpPr>
                <a:grpSpLocks/>
              </p:cNvGrpSpPr>
              <p:nvPr/>
            </p:nvGrpSpPr>
            <p:grpSpPr bwMode="auto">
              <a:xfrm>
                <a:off x="5536" y="-195"/>
                <a:ext cx="8889" cy="20390"/>
                <a:chOff x="0" y="0"/>
                <a:chExt cx="20000" cy="20000"/>
              </a:xfrm>
            </p:grpSpPr>
            <p:sp>
              <p:nvSpPr>
                <p:cNvPr id="23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90 w 20000"/>
                    <a:gd name="T1" fmla="*/ 10000 h 20000"/>
                    <a:gd name="T2" fmla="*/ 9990 w 20000"/>
                    <a:gd name="T3" fmla="*/ 19977 h 20000"/>
                    <a:gd name="T4" fmla="*/ 0 w 20000"/>
                    <a:gd name="T5" fmla="*/ 10000 h 20000"/>
                    <a:gd name="T6" fmla="*/ 9990 w 20000"/>
                    <a:gd name="T7" fmla="*/ 0 h 20000"/>
                    <a:gd name="T8" fmla="*/ 19990 w 20000"/>
                    <a:gd name="T9" fmla="*/ 1000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90" y="10000"/>
                      </a:moveTo>
                      <a:lnTo>
                        <a:pt x="9990" y="19977"/>
                      </a:lnTo>
                      <a:lnTo>
                        <a:pt x="0" y="10000"/>
                      </a:lnTo>
                      <a:lnTo>
                        <a:pt x="9990" y="0"/>
                      </a:lnTo>
                      <a:lnTo>
                        <a:pt x="19990" y="10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Rectangle 31"/>
                <p:cNvSpPr>
                  <a:spLocks noChangeArrowheads="1"/>
                </p:cNvSpPr>
                <p:nvPr/>
              </p:nvSpPr>
              <p:spPr bwMode="auto">
                <a:xfrm>
                  <a:off x="2529" y="8907"/>
                  <a:ext cx="14857" cy="375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ko-KR" sz="1200" dirty="0">
                      <a:latin typeface="Courier New" pitchFamily="49" charset="0"/>
                      <a:ea typeface="Gulim" pitchFamily="34" charset="-127"/>
                    </a:rPr>
                    <a:t>grade &gt;= 60</a:t>
                  </a:r>
                </a:p>
                <a:p>
                  <a:endParaRPr lang="ko-KR" altLang="en-US" sz="1200" dirty="0">
                    <a:latin typeface="Courier New" pitchFamily="49" charset="0"/>
                    <a:ea typeface="Gulim" pitchFamily="34" charset="-127"/>
                  </a:endParaRPr>
                </a:p>
              </p:txBody>
            </p:sp>
          </p:grpSp>
        </p:grpSp>
      </p:grp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4087340" y="2667000"/>
            <a:ext cx="1560985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 sz="1000" dirty="0" err="1" smtClean="0">
                <a:latin typeface="Courier New" pitchFamily="49" charset="0"/>
                <a:ea typeface="Gulim" pitchFamily="34" charset="-127"/>
              </a:rPr>
              <a:t>print“Sorry</a:t>
            </a:r>
            <a:r>
              <a:rPr lang="en-US" altLang="ko-KR" sz="1000" dirty="0" smtClean="0">
                <a:latin typeface="Courier New" pitchFamily="49" charset="0"/>
                <a:ea typeface="Gulim" pitchFamily="34" charset="-127"/>
              </a:rPr>
              <a:t>”</a:t>
            </a:r>
          </a:p>
          <a:p>
            <a:pPr algn="ctr"/>
            <a:r>
              <a:rPr lang="en-US" altLang="ko-KR" sz="1050" dirty="0" err="1" smtClean="0">
                <a:latin typeface="Courier New" pitchFamily="49" charset="0"/>
                <a:ea typeface="Gulim" pitchFamily="34" charset="-127"/>
              </a:rPr>
              <a:t>print“Failed</a:t>
            </a:r>
            <a:r>
              <a:rPr lang="en-US" altLang="ko-KR" sz="1050" dirty="0" smtClean="0">
                <a:latin typeface="Courier New" pitchFamily="49" charset="0"/>
                <a:ea typeface="Gulim" pitchFamily="34" charset="-127"/>
              </a:rPr>
              <a:t>”</a:t>
            </a:r>
            <a:endParaRPr lang="ko-KR" altLang="en-US" sz="1050" dirty="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34" name="Freeform 17"/>
          <p:cNvSpPr>
            <a:spLocks/>
          </p:cNvSpPr>
          <p:nvPr/>
        </p:nvSpPr>
        <p:spPr bwMode="auto">
          <a:xfrm>
            <a:off x="4048125" y="2590800"/>
            <a:ext cx="1676400" cy="446179"/>
          </a:xfrm>
          <a:custGeom>
            <a:avLst/>
            <a:gdLst>
              <a:gd name="T0" fmla="*/ 16 w 20000"/>
              <a:gd name="T1" fmla="*/ 0 h 20000"/>
              <a:gd name="T2" fmla="*/ 16 w 20000"/>
              <a:gd name="T3" fmla="*/ 0 h 20000"/>
              <a:gd name="T4" fmla="*/ 0 w 20000"/>
              <a:gd name="T5" fmla="*/ 0 h 20000"/>
              <a:gd name="T6" fmla="*/ 0 w 20000"/>
              <a:gd name="T7" fmla="*/ 0 h 20000"/>
              <a:gd name="T8" fmla="*/ 1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5" y="0"/>
                </a:moveTo>
                <a:lnTo>
                  <a:pt x="19985" y="19917"/>
                </a:lnTo>
                <a:lnTo>
                  <a:pt x="0" y="19917"/>
                </a:lnTo>
                <a:lnTo>
                  <a:pt x="0" y="0"/>
                </a:lnTo>
                <a:lnTo>
                  <a:pt x="19985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7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32766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343400"/>
            <a:ext cx="350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371600"/>
            <a:ext cx="365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5888" y="6307793"/>
            <a:ext cx="3810000" cy="52117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5179017"/>
            <a:ext cx="3962400" cy="167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5181600"/>
            <a:ext cx="396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 flipV="1">
            <a:off x="6661455" y="3383760"/>
            <a:ext cx="1491946" cy="45719"/>
          </a:xfrm>
          <a:custGeom>
            <a:avLst/>
            <a:gdLst>
              <a:gd name="T0" fmla="*/ 35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90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498776" y="1946694"/>
            <a:ext cx="767168" cy="32205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ko-KR" sz="1400">
                <a:latin typeface="Courier New" pitchFamily="49" charset="0"/>
                <a:ea typeface="Gulim" pitchFamily="34" charset="-127"/>
              </a:rPr>
              <a:t>true</a:t>
            </a:r>
          </a:p>
          <a:p>
            <a:endParaRPr lang="ko-KR" altLang="en-US" sz="140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800599" y="3421381"/>
            <a:ext cx="1752229" cy="45719"/>
          </a:xfrm>
          <a:custGeom>
            <a:avLst/>
            <a:gdLst>
              <a:gd name="T0" fmla="*/ 36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91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4640566" y="3033623"/>
            <a:ext cx="160034" cy="392502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1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3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995863" y="1946694"/>
            <a:ext cx="823744" cy="32205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ko-KR" sz="1400">
                <a:latin typeface="Courier New" pitchFamily="49" charset="0"/>
                <a:ea typeface="Gulim" pitchFamily="34" charset="-127"/>
              </a:rPr>
              <a:t>false</a:t>
            </a:r>
          </a:p>
          <a:p>
            <a:endParaRPr lang="ko-KR" altLang="en-US" sz="140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53400" y="2238555"/>
            <a:ext cx="152400" cy="352245"/>
          </a:xfrm>
          <a:custGeom>
            <a:avLst/>
            <a:gdLst>
              <a:gd name="T0" fmla="*/ 0 w 20000"/>
              <a:gd name="T1" fmla="*/ 1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19943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H="1">
            <a:off x="4681758" y="2238555"/>
            <a:ext cx="118842" cy="352245"/>
          </a:xfrm>
          <a:custGeom>
            <a:avLst/>
            <a:gdLst>
              <a:gd name="T0" fmla="*/ 0 w 20000"/>
              <a:gd name="T1" fmla="*/ 1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19943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8153400" y="3033623"/>
            <a:ext cx="76200" cy="392502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1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3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354415" y="2667000"/>
            <a:ext cx="1560985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 sz="1000" dirty="0" err="1" smtClean="0">
                <a:latin typeface="Courier New" pitchFamily="49" charset="0"/>
                <a:ea typeface="Gulim" pitchFamily="34" charset="-127"/>
              </a:rPr>
              <a:t>print“Congratulation</a:t>
            </a:r>
            <a:r>
              <a:rPr lang="en-US" altLang="ko-KR" sz="1000" dirty="0" smtClean="0">
                <a:latin typeface="Courier New" pitchFamily="49" charset="0"/>
                <a:ea typeface="Gulim" pitchFamily="34" charset="-127"/>
              </a:rPr>
              <a:t>”</a:t>
            </a:r>
          </a:p>
          <a:p>
            <a:pPr algn="ctr"/>
            <a:r>
              <a:rPr lang="en-US" altLang="ko-KR" sz="1050" dirty="0" err="1" smtClean="0">
                <a:latin typeface="Courier New" pitchFamily="49" charset="0"/>
                <a:ea typeface="Gulim" pitchFamily="34" charset="-127"/>
              </a:rPr>
              <a:t>print“Passed</a:t>
            </a:r>
            <a:r>
              <a:rPr lang="en-US" altLang="ko-KR" sz="1050" dirty="0" smtClean="0">
                <a:latin typeface="Courier New" pitchFamily="49" charset="0"/>
                <a:ea typeface="Gulim" pitchFamily="34" charset="-127"/>
              </a:rPr>
              <a:t>”</a:t>
            </a:r>
            <a:endParaRPr lang="ko-KR" altLang="en-US" sz="1050" dirty="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7315200" y="2590799"/>
            <a:ext cx="1676400" cy="446179"/>
          </a:xfrm>
          <a:custGeom>
            <a:avLst/>
            <a:gdLst>
              <a:gd name="T0" fmla="*/ 16 w 20000"/>
              <a:gd name="T1" fmla="*/ 0 h 20000"/>
              <a:gd name="T2" fmla="*/ 16 w 20000"/>
              <a:gd name="T3" fmla="*/ 0 h 20000"/>
              <a:gd name="T4" fmla="*/ 0 w 20000"/>
              <a:gd name="T5" fmla="*/ 0 h 20000"/>
              <a:gd name="T6" fmla="*/ 0 w 20000"/>
              <a:gd name="T7" fmla="*/ 0 h 20000"/>
              <a:gd name="T8" fmla="*/ 1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5" y="0"/>
                </a:moveTo>
                <a:lnTo>
                  <a:pt x="19985" y="19917"/>
                </a:lnTo>
                <a:lnTo>
                  <a:pt x="0" y="19917"/>
                </a:lnTo>
                <a:lnTo>
                  <a:pt x="0" y="0"/>
                </a:lnTo>
                <a:lnTo>
                  <a:pt x="19985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550565" y="3355675"/>
            <a:ext cx="110889" cy="835325"/>
            <a:chOff x="-25" y="0"/>
            <a:chExt cx="20049" cy="20000"/>
          </a:xfrm>
        </p:grpSpPr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10081" y="3981"/>
              <a:ext cx="163" cy="12135"/>
            </a:xfrm>
            <a:custGeom>
              <a:avLst/>
              <a:gdLst>
                <a:gd name="T0" fmla="*/ 0 w 20000"/>
                <a:gd name="T1" fmla="*/ 7343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7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-25" y="16116"/>
              <a:ext cx="19723" cy="3884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301" y="0"/>
              <a:ext cx="19723" cy="388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01015" y="990600"/>
            <a:ext cx="3351777" cy="1818257"/>
            <a:chOff x="2071" y="0"/>
            <a:chExt cx="14835" cy="20001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9779" y="0"/>
              <a:ext cx="484" cy="7257"/>
              <a:chOff x="1409" y="0"/>
              <a:chExt cx="17182" cy="20000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9929" y="5041"/>
                <a:ext cx="142" cy="14959"/>
              </a:xfrm>
              <a:custGeom>
                <a:avLst/>
                <a:gdLst>
                  <a:gd name="T0" fmla="*/ 0 w 20000"/>
                  <a:gd name="T1" fmla="*/ 11159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46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1409" y="0"/>
                <a:ext cx="17182" cy="4920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w Cen MT" pitchFamily="34" charset="0"/>
                </a:endParaRPr>
              </a:p>
            </p:txBody>
          </p:sp>
        </p:grp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2071" y="7257"/>
              <a:ext cx="14835" cy="12744"/>
              <a:chOff x="820" y="-195"/>
              <a:chExt cx="17169" cy="20390"/>
            </a:xfrm>
          </p:grpSpPr>
          <p:sp>
            <p:nvSpPr>
              <p:cNvPr id="20" name="Freeform 27"/>
              <p:cNvSpPr>
                <a:spLocks/>
              </p:cNvSpPr>
              <p:nvPr/>
            </p:nvSpPr>
            <p:spPr bwMode="auto">
              <a:xfrm>
                <a:off x="14444" y="10000"/>
                <a:ext cx="3545" cy="993"/>
              </a:xfrm>
              <a:custGeom>
                <a:avLst/>
                <a:gdLst>
                  <a:gd name="T0" fmla="*/ 1542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3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>
                <a:off x="820" y="10037"/>
                <a:ext cx="4721" cy="805"/>
              </a:xfrm>
              <a:custGeom>
                <a:avLst/>
                <a:gdLst>
                  <a:gd name="T0" fmla="*/ 1542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3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29"/>
              <p:cNvGrpSpPr>
                <a:grpSpLocks/>
              </p:cNvGrpSpPr>
              <p:nvPr/>
            </p:nvGrpSpPr>
            <p:grpSpPr bwMode="auto">
              <a:xfrm>
                <a:off x="5536" y="-195"/>
                <a:ext cx="8889" cy="20390"/>
                <a:chOff x="0" y="0"/>
                <a:chExt cx="20000" cy="20000"/>
              </a:xfrm>
            </p:grpSpPr>
            <p:sp>
              <p:nvSpPr>
                <p:cNvPr id="23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90 w 20000"/>
                    <a:gd name="T1" fmla="*/ 10000 h 20000"/>
                    <a:gd name="T2" fmla="*/ 9990 w 20000"/>
                    <a:gd name="T3" fmla="*/ 19977 h 20000"/>
                    <a:gd name="T4" fmla="*/ 0 w 20000"/>
                    <a:gd name="T5" fmla="*/ 10000 h 20000"/>
                    <a:gd name="T6" fmla="*/ 9990 w 20000"/>
                    <a:gd name="T7" fmla="*/ 0 h 20000"/>
                    <a:gd name="T8" fmla="*/ 19990 w 20000"/>
                    <a:gd name="T9" fmla="*/ 1000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90" y="10000"/>
                      </a:moveTo>
                      <a:lnTo>
                        <a:pt x="9990" y="19977"/>
                      </a:lnTo>
                      <a:lnTo>
                        <a:pt x="0" y="10000"/>
                      </a:lnTo>
                      <a:lnTo>
                        <a:pt x="9990" y="0"/>
                      </a:lnTo>
                      <a:lnTo>
                        <a:pt x="19990" y="10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Rectangle 31"/>
                <p:cNvSpPr>
                  <a:spLocks noChangeArrowheads="1"/>
                </p:cNvSpPr>
                <p:nvPr/>
              </p:nvSpPr>
              <p:spPr bwMode="auto">
                <a:xfrm>
                  <a:off x="2529" y="8907"/>
                  <a:ext cx="14857" cy="375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ko-KR" sz="1200" dirty="0">
                      <a:latin typeface="Courier New" pitchFamily="49" charset="0"/>
                      <a:ea typeface="Gulim" pitchFamily="34" charset="-127"/>
                    </a:rPr>
                    <a:t>grade &gt;= 60</a:t>
                  </a:r>
                </a:p>
                <a:p>
                  <a:endParaRPr lang="ko-KR" altLang="en-US" sz="1200" dirty="0">
                    <a:latin typeface="Courier New" pitchFamily="49" charset="0"/>
                    <a:ea typeface="Gulim" pitchFamily="34" charset="-127"/>
                  </a:endParaRPr>
                </a:p>
              </p:txBody>
            </p:sp>
          </p:grpSp>
        </p:grpSp>
      </p:grp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4087340" y="2667000"/>
            <a:ext cx="1560985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 sz="1000" dirty="0" err="1" smtClean="0">
                <a:latin typeface="Courier New" pitchFamily="49" charset="0"/>
                <a:ea typeface="Gulim" pitchFamily="34" charset="-127"/>
              </a:rPr>
              <a:t>print“Sorry</a:t>
            </a:r>
            <a:r>
              <a:rPr lang="en-US" altLang="ko-KR" sz="1000" dirty="0" smtClean="0">
                <a:latin typeface="Courier New" pitchFamily="49" charset="0"/>
                <a:ea typeface="Gulim" pitchFamily="34" charset="-127"/>
              </a:rPr>
              <a:t>”</a:t>
            </a:r>
          </a:p>
          <a:p>
            <a:pPr algn="ctr"/>
            <a:r>
              <a:rPr lang="en-US" altLang="ko-KR" sz="1050" dirty="0" err="1" smtClean="0">
                <a:latin typeface="Courier New" pitchFamily="49" charset="0"/>
                <a:ea typeface="Gulim" pitchFamily="34" charset="-127"/>
              </a:rPr>
              <a:t>print“Failed</a:t>
            </a:r>
            <a:r>
              <a:rPr lang="en-US" altLang="ko-KR" sz="1050" dirty="0" smtClean="0">
                <a:latin typeface="Courier New" pitchFamily="49" charset="0"/>
                <a:ea typeface="Gulim" pitchFamily="34" charset="-127"/>
              </a:rPr>
              <a:t>”</a:t>
            </a:r>
            <a:endParaRPr lang="ko-KR" altLang="en-US" sz="1050" dirty="0">
              <a:latin typeface="Courier New" pitchFamily="49" charset="0"/>
              <a:ea typeface="Gulim" pitchFamily="34" charset="-127"/>
            </a:endParaRPr>
          </a:p>
        </p:txBody>
      </p:sp>
      <p:sp>
        <p:nvSpPr>
          <p:cNvPr id="34" name="Freeform 17"/>
          <p:cNvSpPr>
            <a:spLocks/>
          </p:cNvSpPr>
          <p:nvPr/>
        </p:nvSpPr>
        <p:spPr bwMode="auto">
          <a:xfrm>
            <a:off x="4048125" y="2590800"/>
            <a:ext cx="1676400" cy="446179"/>
          </a:xfrm>
          <a:custGeom>
            <a:avLst/>
            <a:gdLst>
              <a:gd name="T0" fmla="*/ 16 w 20000"/>
              <a:gd name="T1" fmla="*/ 0 h 20000"/>
              <a:gd name="T2" fmla="*/ 16 w 20000"/>
              <a:gd name="T3" fmla="*/ 0 h 20000"/>
              <a:gd name="T4" fmla="*/ 0 w 20000"/>
              <a:gd name="T5" fmla="*/ 0 h 20000"/>
              <a:gd name="T6" fmla="*/ 0 w 20000"/>
              <a:gd name="T7" fmla="*/ 0 h 20000"/>
              <a:gd name="T8" fmla="*/ 1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5" y="0"/>
                </a:moveTo>
                <a:lnTo>
                  <a:pt x="19985" y="19917"/>
                </a:lnTo>
                <a:lnTo>
                  <a:pt x="0" y="19917"/>
                </a:lnTo>
                <a:lnTo>
                  <a:pt x="0" y="0"/>
                </a:lnTo>
                <a:lnTo>
                  <a:pt x="19985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3657600" cy="526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8344" y="5885544"/>
            <a:ext cx="74676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519</TotalTime>
  <Words>1126</Words>
  <Application>Microsoft Office PowerPoint</Application>
  <PresentationFormat>On-screen Show (4:3)</PresentationFormat>
  <Paragraphs>382</Paragraphs>
  <Slides>34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Median</vt:lpstr>
      <vt:lpstr>Equation</vt:lpstr>
      <vt:lpstr>CSE 105 – Structure Programming</vt:lpstr>
      <vt:lpstr>The if Selection Statement</vt:lpstr>
      <vt:lpstr>The if Selection Flowchart</vt:lpstr>
      <vt:lpstr>The if Selection Flowchart</vt:lpstr>
      <vt:lpstr>The if…else Selection Statement</vt:lpstr>
      <vt:lpstr>The if…else Selection Statement</vt:lpstr>
      <vt:lpstr>Compound Statements</vt:lpstr>
      <vt:lpstr>Compound Statements</vt:lpstr>
      <vt:lpstr>Compound Statements</vt:lpstr>
      <vt:lpstr>Compound Statements</vt:lpstr>
      <vt:lpstr>Compound Statements</vt:lpstr>
      <vt:lpstr>Compound Statements</vt:lpstr>
      <vt:lpstr>Relational Operators</vt:lpstr>
      <vt:lpstr>Equality Operators</vt:lpstr>
      <vt:lpstr> Arithmetic Operators</vt:lpstr>
      <vt:lpstr>Arithmetic Operators (cont’d)</vt:lpstr>
      <vt:lpstr>Integer division vs Real division</vt:lpstr>
      <vt:lpstr>Precedence of  Arithmetic Operators</vt:lpstr>
      <vt:lpstr>Exercise</vt:lpstr>
      <vt:lpstr>Slide 20</vt:lpstr>
      <vt:lpstr>Exercise: swap</vt:lpstr>
      <vt:lpstr>Exercise: swap</vt:lpstr>
      <vt:lpstr>Exercise: swap</vt:lpstr>
      <vt:lpstr>Exercise: reverse a number</vt:lpstr>
      <vt:lpstr>Exercise: Arithmetic operations</vt:lpstr>
      <vt:lpstr>Exercise: Arithmetic operations</vt:lpstr>
      <vt:lpstr>Math Functions</vt:lpstr>
      <vt:lpstr>Trigonometric Functions</vt:lpstr>
      <vt:lpstr>Exercise</vt:lpstr>
      <vt:lpstr>Exercise</vt:lpstr>
      <vt:lpstr>Exercise: Compute Volume</vt:lpstr>
      <vt:lpstr>Exercise</vt:lpstr>
      <vt:lpstr>Questions or Suggestions </vt:lpstr>
      <vt:lpstr>Thank You!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Syed Monowar Hossain</dc:creator>
  <cp:lastModifiedBy>disha</cp:lastModifiedBy>
  <cp:revision>74</cp:revision>
  <dcterms:created xsi:type="dcterms:W3CDTF">2009-03-08T11:29:53Z</dcterms:created>
  <dcterms:modified xsi:type="dcterms:W3CDTF">2012-09-24T13:17:18Z</dcterms:modified>
</cp:coreProperties>
</file>