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85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81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Default Extension="vml" ContentType="application/vnd.openxmlformats-officedocument.vmlDrawing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wmf" ContentType="image/x-wmf"/>
  <Override PartName="/ppt/notesSlides/notesSlide65.xml" ContentType="application/vnd.openxmlformats-officedocument.presentationml.notesSlide+xml"/>
  <Override PartName="/ppt/notesSlides/notesSlide83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84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notesSlides/notesSlide78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6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7"/>
  </p:notesMasterIdLst>
  <p:sldIdLst>
    <p:sldId id="256" r:id="rId2"/>
    <p:sldId id="258" r:id="rId3"/>
    <p:sldId id="259" r:id="rId4"/>
    <p:sldId id="260" r:id="rId5"/>
    <p:sldId id="261" r:id="rId6"/>
    <p:sldId id="35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9" r:id="rId23"/>
    <p:sldId id="280" r:id="rId24"/>
    <p:sldId id="35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6" r:id="rId44"/>
    <p:sldId id="307" r:id="rId45"/>
    <p:sldId id="308" r:id="rId46"/>
    <p:sldId id="309" r:id="rId47"/>
    <p:sldId id="310" r:id="rId48"/>
    <p:sldId id="311" r:id="rId49"/>
    <p:sldId id="312" r:id="rId50"/>
    <p:sldId id="344" r:id="rId51"/>
    <p:sldId id="313" r:id="rId52"/>
    <p:sldId id="314" r:id="rId53"/>
    <p:sldId id="345" r:id="rId54"/>
    <p:sldId id="315" r:id="rId55"/>
    <p:sldId id="316" r:id="rId56"/>
    <p:sldId id="317" r:id="rId57"/>
    <p:sldId id="346" r:id="rId58"/>
    <p:sldId id="347" r:id="rId59"/>
    <p:sldId id="348" r:id="rId60"/>
    <p:sldId id="349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28" r:id="rId71"/>
    <p:sldId id="329" r:id="rId72"/>
    <p:sldId id="330" r:id="rId73"/>
    <p:sldId id="331" r:id="rId74"/>
    <p:sldId id="332" r:id="rId75"/>
    <p:sldId id="333" r:id="rId76"/>
    <p:sldId id="334" r:id="rId77"/>
    <p:sldId id="335" r:id="rId78"/>
    <p:sldId id="336" r:id="rId79"/>
    <p:sldId id="337" r:id="rId80"/>
    <p:sldId id="338" r:id="rId81"/>
    <p:sldId id="339" r:id="rId82"/>
    <p:sldId id="340" r:id="rId83"/>
    <p:sldId id="341" r:id="rId84"/>
    <p:sldId id="342" r:id="rId85"/>
    <p:sldId id="343" r:id="rId8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22" autoAdjust="0"/>
    <p:restoredTop sz="96953" autoAdjust="0"/>
  </p:normalViewPr>
  <p:slideViewPr>
    <p:cSldViewPr>
      <p:cViewPr>
        <p:scale>
          <a:sx n="66" d="100"/>
          <a:sy n="66" d="100"/>
        </p:scale>
        <p:origin x="-324" y="-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B9816BE-9105-4F3C-89B2-81B594A60BE3}" type="datetimeFigureOut">
              <a:rPr lang="en-US"/>
              <a:pPr>
                <a:defRPr/>
              </a:pPr>
              <a:t>9/28/2012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218C8A9-A01C-4B75-885F-F175413CBA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D70C6C2-35E1-4412-80E0-641926A394A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F906403-7827-4EEE-AB6E-083604EAF46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smtClean="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D50D18D-D356-43E5-AEE1-7C4FA840732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smtClean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8EFBE85-FD1F-4862-B76C-60DA4BA586B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smtClean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70F263F-116F-4AF2-B1D6-69688E6AA15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smtClean="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EC40D3C-8CB3-4FFC-979A-8BEA8F565B5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smtClean="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4E8340B-8892-4BB2-9B4B-E577A8D9A0E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smtClean="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3433BCD-3D89-4A41-8CDC-CCE0ECB703C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smtClean="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323DBD4-95AC-4EB8-B6BA-72601E973DF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smtClean="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6360E79-089B-4982-B8EC-8C207C8A3DA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smtClean="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596CFDF-2592-4AA2-B3C0-5310A7A3CA8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 smtClean="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356E8D6-720D-4EE7-ADD0-62104E61708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6C05D20-8546-418A-A8F7-8E6C82D98E4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 smtClean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F6B6527-38C1-4AB4-80A2-8C1EAC67E69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smtClean="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6FE546C-7B83-4AEE-83EB-FEAD0C4A1A4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 smtClean="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90C5BAB-29E8-4B26-88DC-11B2E654802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 smtClean="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90C5BAB-29E8-4B26-88DC-11B2E654802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 smtClean="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780679C-D90B-4A3D-AD99-928FA8E415C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 smtClean="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3132F63-366D-4647-9F70-A718885A5AD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 smtClean="0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68D2C53-F5FF-4F3C-82CB-09913F284D5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 smtClean="0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6E5A674-EB4C-4FDA-80CD-0D5B0DE7A8E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 smtClean="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822A0AF-9889-4F41-A8AC-BFCD987036D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 smtClean="0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36DBFF6-38E4-47AB-AA63-60D1E774A05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mtClean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0FACFB7-8BC3-45E9-9168-C4F0203E9B1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 smtClean="0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583EC2-83BE-4642-A254-440D49C6C10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 smtClean="0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772D9A-1FED-44B4-9771-130D546EA84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US" smtClean="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2B8EA59-FFF2-463A-977B-1053CE270A7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US" smtClean="0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50CE246-17D8-4CDF-9C32-A04EF0CD041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US" smtClean="0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6E6FB4B-E458-4F54-BF32-00DBDC7CBE5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US" smtClean="0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3606DE0-1337-4ADF-8E5D-8636E8DC44F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US" smtClean="0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F5610F6-CE66-4A14-93C6-C2C762D5983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US" smtClean="0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EC8A92F-B086-4CC6-B9C1-84E75B2C15E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en-US" smtClean="0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7A1D39E-8CF0-473B-A2B8-779806A2D75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en-US" smtClean="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467C8E6-8D3F-4E20-85BA-2530CAD840E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mtClean="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D64F55B-D1A4-4255-881B-BC68EBC1841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lang="en-US" smtClean="0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D1DFAE0-C9AA-4AF2-8203-985C8F7E57A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41</a:t>
            </a:fld>
            <a:endParaRPr lang="en-US" smtClean="0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F7B0B49-D81B-4C9B-A711-71A6A079CD3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42</a:t>
            </a:fld>
            <a:endParaRPr lang="en-US" smtClean="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B6FEB5E-F479-4F6C-85FF-9384C456F56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43</a:t>
            </a:fld>
            <a:endParaRPr lang="en-US" smtClean="0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6E78D2F-218A-48F8-B344-578EC7D401E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44</a:t>
            </a:fld>
            <a:endParaRPr lang="en-US" smtClean="0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D5690C6-EA89-4283-8398-62B0F1380B4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45</a:t>
            </a:fld>
            <a:endParaRPr lang="en-US" smtClean="0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C6D28E2-9795-40AB-8EA3-0EC0904A62C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46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B889D68-C3A4-43E3-9973-A838A3232E2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47</a:t>
            </a:fld>
            <a:endParaRPr lang="en-US" smtClean="0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B250038-2F97-4314-8966-47657FF1C1D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48</a:t>
            </a:fld>
            <a:endParaRPr lang="en-US" smtClean="0"/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B2787D6-5FD5-44FD-A230-2226F07530E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49</a:t>
            </a:fld>
            <a:endParaRPr lang="en-US" smtClean="0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4217A35-C63A-410B-8757-5BA8F25A011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smtClean="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2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C81516-6C69-419D-A2B3-BEA18610E4CE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0BF7A04-EEBC-4076-BB9B-93266DA78A0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51</a:t>
            </a:fld>
            <a:endParaRPr lang="en-US" smtClean="0"/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DD4A9F3-1BAD-4B58-B231-2F16A37926C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52</a:t>
            </a:fld>
            <a:endParaRPr lang="en-US" smtClean="0"/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5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42492B-B91A-4D89-A5E0-726263887CFF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D66CE2E-B232-4D4E-B890-6739622D017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54</a:t>
            </a:fld>
            <a:endParaRPr lang="en-US" smtClean="0"/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6B62C9B-7CB1-4643-B45A-5C831BCCC63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55</a:t>
            </a:fld>
            <a:endParaRPr lang="en-US" smtClean="0"/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19CBC08-8B5A-48A5-A6AB-0D77570957D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56</a:t>
            </a:fld>
            <a:endParaRPr lang="en-US" smtClean="0"/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9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2E48268-F36A-4531-84CA-6182B6551561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0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E5F4C7-616C-4AE6-88E2-4284FC351EEB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17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41E2061-A31C-425A-96ED-24D22C393884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4217A35-C63A-410B-8757-5BA8F25A011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smtClean="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2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AE8D6D-0FC4-40C8-AE9D-271F1ECA756A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4565D2D-814B-4B92-98EA-C767161E62C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61</a:t>
            </a:fld>
            <a:endParaRPr lang="en-US" smtClean="0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72AEBDA-895C-46A9-8D8A-0CB64E13E22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62</a:t>
            </a:fld>
            <a:endParaRPr lang="en-US" smtClean="0"/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6EED93-E26A-4312-9867-D66358F8734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63</a:t>
            </a:fld>
            <a:endParaRPr lang="en-US" smtClean="0"/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7AE7026-22FC-41A5-98C4-74D245A0C80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64</a:t>
            </a:fld>
            <a:endParaRPr lang="en-US" smtClean="0"/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19ED750-A6A8-4D23-93F7-3DF9BFAD198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65</a:t>
            </a:fld>
            <a:endParaRPr lang="en-US" smtClean="0"/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ED46AFF-F122-47E2-BC96-C2B3D3FFB23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66</a:t>
            </a:fld>
            <a:endParaRPr lang="en-US" smtClean="0"/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45403B3-2AD8-4FB4-9CBA-79ACB3D740D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67</a:t>
            </a:fld>
            <a:endParaRPr lang="en-US" smtClean="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58C233-127D-46BC-9075-68DC5401A24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68</a:t>
            </a:fld>
            <a:endParaRPr lang="en-US" smtClean="0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7855FBC-3B64-477A-947E-3145ACD20BE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69</a:t>
            </a:fld>
            <a:endParaRPr lang="en-US" smtClean="0"/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4C43C51-648F-403B-BFE8-B3DC8061BB3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smtClean="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 eaLnBrk="1" hangingPunct="1">
              <a:spcBef>
                <a:spcPct val="0"/>
              </a:spcBef>
            </a:pPr>
            <a:r>
              <a:rPr lang="en-US" dirty="0" smtClean="0"/>
              <a:t>main()</a:t>
            </a:r>
          </a:p>
          <a:p>
            <a:pPr eaLnBrk="1" hangingPunct="1">
              <a:spcBef>
                <a:spcPct val="0"/>
              </a:spcBef>
            </a:pPr>
            <a:r>
              <a:rPr lang="en-US" dirty="0" smtClean="0"/>
              <a:t>{</a:t>
            </a:r>
          </a:p>
          <a:p>
            <a:pPr eaLnBrk="1" hangingPunct="1">
              <a:spcBef>
                <a:spcPct val="0"/>
              </a:spcBef>
            </a:pPr>
            <a:r>
              <a:rPr lang="en-US" dirty="0" smtClean="0"/>
              <a:t>	double  denominator, fraction, numerator=10.0;</a:t>
            </a:r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  <a:p>
            <a:pPr eaLnBrk="1" hangingPunct="1">
              <a:spcBef>
                <a:spcPct val="0"/>
              </a:spcBef>
            </a:pPr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("</a:t>
            </a:r>
            <a:r>
              <a:rPr lang="en-US" dirty="0" err="1" smtClean="0"/>
              <a:t>Pleae</a:t>
            </a:r>
            <a:r>
              <a:rPr lang="en-US" dirty="0" smtClean="0"/>
              <a:t> </a:t>
            </a:r>
            <a:r>
              <a:rPr lang="en-US" dirty="0" err="1" smtClean="0"/>
              <a:t>Enther</a:t>
            </a:r>
            <a:r>
              <a:rPr lang="en-US" dirty="0" smtClean="0"/>
              <a:t> the Denominator \n");</a:t>
            </a:r>
          </a:p>
          <a:p>
            <a:pPr eaLnBrk="1" hangingPunct="1">
              <a:spcBef>
                <a:spcPct val="0"/>
              </a:spcBef>
            </a:pPr>
            <a:r>
              <a:rPr lang="en-US" dirty="0" smtClean="0"/>
              <a:t>	</a:t>
            </a:r>
            <a:r>
              <a:rPr lang="en-US" dirty="0" err="1" smtClean="0"/>
              <a:t>scanf</a:t>
            </a:r>
            <a:r>
              <a:rPr lang="en-US" dirty="0" smtClean="0"/>
              <a:t>("%</a:t>
            </a:r>
            <a:r>
              <a:rPr lang="en-US" dirty="0" err="1" smtClean="0"/>
              <a:t>lf",&amp;denominator</a:t>
            </a:r>
            <a:r>
              <a:rPr lang="en-US" dirty="0" smtClean="0"/>
              <a:t>);</a:t>
            </a:r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  <a:p>
            <a:pPr eaLnBrk="1" hangingPunct="1">
              <a:spcBef>
                <a:spcPct val="0"/>
              </a:spcBef>
            </a:pPr>
            <a:r>
              <a:rPr lang="en-US" dirty="0" smtClean="0"/>
              <a:t>	if (denominator&lt;0.0001)</a:t>
            </a:r>
          </a:p>
          <a:p>
            <a:pPr eaLnBrk="1" hangingPunct="1">
              <a:spcBef>
                <a:spcPct val="0"/>
              </a:spcBef>
            </a:pPr>
            <a:r>
              <a:rPr lang="en-US" dirty="0" smtClean="0"/>
              <a:t>		</a:t>
            </a:r>
            <a:r>
              <a:rPr lang="en-US" dirty="0" err="1" smtClean="0"/>
              <a:t>printf</a:t>
            </a:r>
            <a:r>
              <a:rPr lang="en-US" dirty="0" smtClean="0"/>
              <a:t>("Denominator close to Zero \n");</a:t>
            </a:r>
          </a:p>
          <a:p>
            <a:pPr eaLnBrk="1" hangingPunct="1">
              <a:spcBef>
                <a:spcPct val="0"/>
              </a:spcBef>
            </a:pPr>
            <a:r>
              <a:rPr lang="en-US" dirty="0" smtClean="0"/>
              <a:t>	else </a:t>
            </a:r>
          </a:p>
          <a:p>
            <a:pPr eaLnBrk="1" hangingPunct="1">
              <a:spcBef>
                <a:spcPct val="0"/>
              </a:spcBef>
            </a:pPr>
            <a:r>
              <a:rPr lang="en-US" dirty="0" smtClean="0"/>
              <a:t>		</a:t>
            </a:r>
            <a:r>
              <a:rPr lang="en-US" dirty="0" err="1" smtClean="0"/>
              <a:t>printf</a:t>
            </a:r>
            <a:r>
              <a:rPr lang="en-US" dirty="0" smtClean="0"/>
              <a:t>("Fraction is %f \n", fraction = numerator/denominator);</a:t>
            </a:r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  <a:p>
            <a:pPr eaLnBrk="1" hangingPunct="1">
              <a:spcBef>
                <a:spcPct val="0"/>
              </a:spcBef>
            </a:pPr>
            <a:r>
              <a:rPr lang="en-US" dirty="0" smtClean="0"/>
              <a:t>	return 0;</a:t>
            </a:r>
          </a:p>
          <a:p>
            <a:pPr eaLnBrk="1" hangingPunct="1">
              <a:spcBef>
                <a:spcPct val="0"/>
              </a:spcBef>
            </a:pPr>
            <a:r>
              <a:rPr lang="en-US" dirty="0" smtClean="0"/>
              <a:t>}</a:t>
            </a:r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1B516C5-6171-4A57-89C8-F07171C6703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70</a:t>
            </a:fld>
            <a:endParaRPr lang="en-US" smtClean="0"/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88C1478-4B2E-42DF-AD64-1B5BA1E26D1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71</a:t>
            </a:fld>
            <a:endParaRPr lang="en-US" smtClean="0"/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62119C-B82D-432A-9E81-B94A389117E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72</a:t>
            </a:fld>
            <a:endParaRPr lang="en-US" smtClean="0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AD8EC21-90CA-45E2-BC7C-3A988935857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73</a:t>
            </a:fld>
            <a:endParaRPr lang="en-US" smtClean="0"/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BD215B-58CC-4A9C-A7E2-26DFE2B5DCB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74</a:t>
            </a:fld>
            <a:endParaRPr lang="en-US" smtClean="0"/>
          </a:p>
        </p:txBody>
      </p:sp>
      <p:sp>
        <p:nvSpPr>
          <p:cNvPr id="177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67F8860-D83C-433B-B1D7-1E37683823F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75</a:t>
            </a:fld>
            <a:endParaRPr lang="en-US" smtClean="0"/>
          </a:p>
        </p:txBody>
      </p:sp>
      <p:sp>
        <p:nvSpPr>
          <p:cNvPr id="178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81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6C5B07-2BD7-416F-BDD9-ACE58A54448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76</a:t>
            </a:fld>
            <a:endParaRPr lang="en-US" smtClean="0"/>
          </a:p>
        </p:txBody>
      </p:sp>
      <p:sp>
        <p:nvSpPr>
          <p:cNvPr id="179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92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3A4E4EA-31B0-4F2C-8CAC-9DEF3E3456B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77</a:t>
            </a:fld>
            <a:endParaRPr lang="en-US" smtClean="0"/>
          </a:p>
        </p:txBody>
      </p:sp>
      <p:sp>
        <p:nvSpPr>
          <p:cNvPr id="180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9E63482-1D64-438E-8A87-847F8D749D4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78</a:t>
            </a:fld>
            <a:endParaRPr lang="en-US" smtClean="0"/>
          </a:p>
        </p:txBody>
      </p:sp>
      <p:sp>
        <p:nvSpPr>
          <p:cNvPr id="181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12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3D83969-2E88-4B89-BC85-9E088B7B91D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79</a:t>
            </a:fld>
            <a:endParaRPr lang="en-US" smtClean="0"/>
          </a:p>
        </p:txBody>
      </p:sp>
      <p:sp>
        <p:nvSpPr>
          <p:cNvPr id="182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22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2536CA2-F117-4ECD-A39A-3C6377A44AD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smtClean="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2BA735-0F66-487A-BC0F-344DB2FB18C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80</a:t>
            </a:fld>
            <a:endParaRPr lang="en-US" smtClean="0"/>
          </a:p>
        </p:txBody>
      </p:sp>
      <p:sp>
        <p:nvSpPr>
          <p:cNvPr id="183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33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B455DB5-7CA1-4F0C-B8FE-D09AC09A10A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81</a:t>
            </a:fld>
            <a:endParaRPr lang="en-US" smtClean="0"/>
          </a:p>
        </p:txBody>
      </p:sp>
      <p:sp>
        <p:nvSpPr>
          <p:cNvPr id="184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CCCE0E1-8DD5-4136-85B3-CDFFE252758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82</a:t>
            </a:fld>
            <a:endParaRPr lang="en-US" smtClean="0"/>
          </a:p>
        </p:txBody>
      </p:sp>
      <p:sp>
        <p:nvSpPr>
          <p:cNvPr id="185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53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F890C6-5F92-4A40-A9E7-616088B907C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83</a:t>
            </a:fld>
            <a:endParaRPr lang="en-US" smtClean="0"/>
          </a:p>
        </p:txBody>
      </p:sp>
      <p:sp>
        <p:nvSpPr>
          <p:cNvPr id="186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A59F055-FFF9-4EEA-9691-0CCA9289EC9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84</a:t>
            </a:fld>
            <a:endParaRPr lang="en-US" smtClean="0"/>
          </a:p>
        </p:txBody>
      </p:sp>
      <p:sp>
        <p:nvSpPr>
          <p:cNvPr id="187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73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31FA3EA-35CC-405C-B482-C1D1E0B75B2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85</a:t>
            </a:fld>
            <a:endParaRPr lang="en-US" smtClean="0"/>
          </a:p>
        </p:txBody>
      </p:sp>
      <p:sp>
        <p:nvSpPr>
          <p:cNvPr id="18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84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F079B6D-0F48-44CC-933B-D50164C1A0A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8991600" y="3175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55575" y="241935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1D163B9-F215-4A1E-8A99-FC83F6A8ACE3}" type="datetime1">
              <a:rPr lang="en-US"/>
              <a:pPr>
                <a:defRPr/>
              </a:pPr>
              <a:t>9/28/2012</a:t>
            </a:fld>
            <a:endParaRPr lang="en-US"/>
          </a:p>
        </p:txBody>
      </p:sp>
      <p:sp>
        <p:nvSpPr>
          <p:cNvPr id="1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A548F4E7-734B-4430-89DC-9D6B8CC1A9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8F50781-BC18-4C44-9681-8F3CAC25D1AD}" type="datetime1">
              <a:rPr lang="en-US"/>
              <a:pPr>
                <a:defRPr/>
              </a:pPr>
              <a:t>9/28/2012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A2ECD-31D1-4868-8949-A6CF52722E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4021137" y="3278188"/>
            <a:ext cx="6245225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6838950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934200" y="3021013"/>
            <a:ext cx="420688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15150" y="3009900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3D4553-37F9-4A4B-BE1A-4912514AEB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C8495B1-D1FD-400C-BD02-AF2E437D41B3}" type="datetime1">
              <a:rPr lang="en-US"/>
              <a:pPr>
                <a:defRPr/>
              </a:pPr>
              <a:t>9/28/2012</a:t>
            </a:fld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926C39D-08A3-418A-9D31-15ADD45AA750}" type="datetime1">
              <a:rPr lang="en-US"/>
              <a:pPr>
                <a:defRPr/>
              </a:pPr>
              <a:t>9/28/2012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C173C8-C038-4B4A-9A5C-713186AC27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A5BC38F-4503-42C2-84E8-64A4BCFEA8AF}" type="datetime1">
              <a:rPr lang="en-US"/>
              <a:pPr>
                <a:defRPr/>
              </a:pPr>
              <a:t>9/28/2012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2450" y="1027113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62429A-835B-4BCC-A41E-9118D9E86C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152400" y="2286000"/>
            <a:ext cx="8832850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5575" y="142875"/>
            <a:ext cx="8832850" cy="213995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52400" y="2438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5A7624E-AA75-4952-AEFF-6FAF2E3EE339}" type="datetime1">
              <a:rPr lang="en-US"/>
              <a:pPr>
                <a:defRPr/>
              </a:pPr>
              <a:t>9/28/2012</a:t>
            </a:fld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6847585D-1E72-4330-A8C0-0E140E14F8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 flipV="1">
            <a:off x="4562475" y="1576388"/>
            <a:ext cx="9525" cy="481806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10325"/>
            <a:ext cx="3044825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FB26EAA-80EC-469D-9FB7-00324AC880D1}" type="datetime1">
              <a:rPr lang="en-US"/>
              <a:pPr>
                <a:defRPr/>
              </a:pPr>
              <a:t>9/28/2012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D89024-734D-49F0-935F-BBE0BD9A74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 flipV="1">
            <a:off x="4572000" y="2200275"/>
            <a:ext cx="0" cy="4187825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2400" y="1371600"/>
            <a:ext cx="8832850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050" y="6391275"/>
            <a:ext cx="8832850" cy="31115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52400" y="1279525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98F8BCB-E195-4759-B5CC-76B4F047499E}" type="datetime1">
              <a:rPr lang="en-US"/>
              <a:pPr>
                <a:defRPr/>
              </a:pPr>
              <a:t>9/28/2012</a:t>
            </a:fld>
            <a:endParaRPr lang="en-US"/>
          </a:p>
        </p:txBody>
      </p:sp>
      <p:sp>
        <p:nvSpPr>
          <p:cNvPr id="1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58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988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B1B4904B-3400-4C60-8F5F-A1E5B48942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8F4AA31-81D4-448B-BBFB-B9A0B92AD7FD}" type="datetime1">
              <a:rPr lang="en-US"/>
              <a:pPr>
                <a:defRPr/>
              </a:pPr>
              <a:t>9/28/2012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6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91747C-E404-4D32-88E6-23117A409F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2400" y="15875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2780054-7719-482E-AEA5-C7581C96BEF2}" type="datetime1">
              <a:rPr lang="en-US"/>
              <a:pPr>
                <a:defRPr/>
              </a:pPr>
              <a:t>9/28/2012</a:t>
            </a:fld>
            <a:endParaRPr lang="en-US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6940239-4A7F-44DE-87CF-D6E46AA40D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" y="152400"/>
            <a:ext cx="8832850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1906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246AA06A-D8F8-4DD9-A138-CE09C40B04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DB0A797-9E1B-4DEE-9C52-A4195A4D2B30}" type="datetime1">
              <a:rPr lang="en-US"/>
              <a:pPr>
                <a:defRPr/>
              </a:pPr>
              <a:t>9/28/2012</a:t>
            </a:fld>
            <a:endParaRPr lang="en-US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382963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2850" cy="30162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CDE10D-2A55-4721-AF3C-6A0F215E6C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1"/>
          </p:nvPr>
        </p:nvSpPr>
        <p:spPr>
          <a:xfrm>
            <a:off x="5788025" y="6405563"/>
            <a:ext cx="3044825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64AB2D9-6367-4AEA-B4BC-B9F949169A7D}" type="datetime1">
              <a:rPr lang="en-US"/>
              <a:pPr>
                <a:defRPr/>
              </a:pPr>
              <a:t>9/28/2012</a:t>
            </a:fld>
            <a:endParaRPr lang="en-US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584575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32354D61-DC20-4F88-8C56-596BB093DD62}" type="datetime1">
              <a:rPr lang="en-US"/>
              <a:pPr>
                <a:defRPr/>
              </a:pPr>
              <a:t>9/28/2012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350"/>
            <a:ext cx="883285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39813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accent3">
                    <a:shade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98BBC64-9ABC-4944-8BDD-598AEDD3D8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206" name="Title Placeholder 21"/>
          <p:cNvSpPr>
            <a:spLocks noGrp="1"/>
          </p:cNvSpPr>
          <p:nvPr>
            <p:ph type="title"/>
          </p:nvPr>
        </p:nvSpPr>
        <p:spPr bwMode="auto">
          <a:xfrm>
            <a:off x="301625" y="228600"/>
            <a:ext cx="853440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20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01625" y="1524000"/>
            <a:ext cx="8534400" cy="459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rgbClr val="8E7C5C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8E7C5C"/>
          </a:solidFill>
          <a:latin typeface="Georgi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8E7C5C"/>
          </a:solidFill>
          <a:latin typeface="Georgi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8E7C5C"/>
          </a:solidFill>
          <a:latin typeface="Georgi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8E7C5C"/>
          </a:solidFill>
          <a:latin typeface="Georgia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300">
          <a:solidFill>
            <a:srgbClr val="8E7C5C"/>
          </a:solidFill>
          <a:latin typeface="Georgia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300">
          <a:solidFill>
            <a:srgbClr val="8E7C5C"/>
          </a:solidFill>
          <a:latin typeface="Georgia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300">
          <a:solidFill>
            <a:srgbClr val="8E7C5C"/>
          </a:solidFill>
          <a:latin typeface="Georgia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300">
          <a:solidFill>
            <a:srgbClr val="8E7C5C"/>
          </a:solidFill>
          <a:latin typeface="Georgia" pitchFamily="18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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ct val="20000"/>
        </a:spcBef>
        <a:spcAft>
          <a:spcPct val="0"/>
        </a:spcAft>
        <a:buClr>
          <a:srgbClr val="A28E6A"/>
        </a:buClr>
        <a:buSzPct val="75000"/>
        <a:buFont typeface="Wingdings 2" pitchFamily="18" charset="2"/>
        <a:buChar char="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ct val="20000"/>
        </a:spcBef>
        <a:spcAft>
          <a:spcPct val="0"/>
        </a:spcAft>
        <a:buClr>
          <a:srgbClr val="956251"/>
        </a:buClr>
        <a:buSzPct val="70000"/>
        <a:buFont typeface="Wingdings" pitchFamily="2" charset="2"/>
        <a:buChar char="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ct val="20000"/>
        </a:spcBef>
        <a:spcAft>
          <a:spcPct val="0"/>
        </a:spcAft>
        <a:buClr>
          <a:srgbClr val="918485"/>
        </a:buClr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9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6.bin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7.bin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8.bin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Control Structure</a:t>
            </a:r>
            <a:endParaRPr lang="en-US" dirty="0"/>
          </a:p>
        </p:txBody>
      </p:sp>
      <p:sp>
        <p:nvSpPr>
          <p:cNvPr id="21507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CSE- </a:t>
            </a:r>
            <a:r>
              <a:rPr lang="en-US" sz="6000" dirty="0" smtClean="0"/>
              <a:t>105</a:t>
            </a:r>
            <a:br>
              <a:rPr lang="en-US" sz="6000" dirty="0" smtClean="0"/>
            </a:br>
            <a:r>
              <a:rPr lang="en-US" dirty="0" smtClean="0"/>
              <a:t>Structure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8E7C5C"/>
                </a:solidFill>
              </a:rPr>
              <a:t>Conditional Expressions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Selection and repetition structures use conditions, so we will first discuss them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 </a:t>
            </a:r>
            <a:r>
              <a:rPr lang="en-US" sz="2800" b="1" dirty="0" smtClean="0"/>
              <a:t>condition</a:t>
            </a:r>
            <a:r>
              <a:rPr lang="en-US" sz="2800" dirty="0" smtClean="0"/>
              <a:t> is an expression (e.g.,  a &gt; b) that can be evaluated to be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TRUE (any value &gt; 0) or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FALSE (value of 0)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Conditional Expression is composed of expressions combined with </a:t>
            </a:r>
            <a:r>
              <a:rPr lang="en-US" sz="2800" dirty="0" smtClean="0">
                <a:solidFill>
                  <a:srgbClr val="00B050"/>
                </a:solidFill>
              </a:rPr>
              <a:t>relational</a:t>
            </a:r>
            <a:r>
              <a:rPr lang="en-US" sz="2800" dirty="0" smtClean="0"/>
              <a:t> and/or </a:t>
            </a:r>
            <a:r>
              <a:rPr lang="en-US" sz="2800" dirty="0" smtClean="0">
                <a:solidFill>
                  <a:srgbClr val="00B050"/>
                </a:solidFill>
              </a:rPr>
              <a:t>logical operators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8E7C5C"/>
                </a:solidFill>
              </a:rPr>
              <a:t>Relational Operators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209800"/>
            <a:ext cx="7772400" cy="4114800"/>
          </a:xfrm>
        </p:spPr>
        <p:txBody>
          <a:bodyPr/>
          <a:lstStyle/>
          <a:p>
            <a:pPr eaLnBrk="1" hangingPunct="1"/>
            <a:r>
              <a:rPr lang="en-US" sz="2800" smtClean="0"/>
              <a:t>== </a:t>
            </a:r>
            <a:r>
              <a:rPr lang="en-US" sz="2800" b="1" smtClean="0"/>
              <a:t>		</a:t>
            </a:r>
            <a:r>
              <a:rPr lang="en-US" sz="2800" smtClean="0"/>
              <a:t>equality			(x == 3)</a:t>
            </a:r>
          </a:p>
          <a:p>
            <a:pPr eaLnBrk="1" hangingPunct="1"/>
            <a:r>
              <a:rPr lang="en-US" sz="2800" smtClean="0"/>
              <a:t>!=		non equality   		(y != 0)</a:t>
            </a:r>
          </a:p>
          <a:p>
            <a:pPr eaLnBrk="1" hangingPunct="1"/>
            <a:r>
              <a:rPr lang="en-US" sz="2800" smtClean="0"/>
              <a:t>&lt;		less than    			(x &lt; y)</a:t>
            </a:r>
          </a:p>
          <a:p>
            <a:pPr eaLnBrk="1" hangingPunct="1"/>
            <a:r>
              <a:rPr lang="en-US" sz="2800" smtClean="0"/>
              <a:t>&gt;		greater than    		(y &gt; 10)</a:t>
            </a:r>
          </a:p>
          <a:p>
            <a:pPr eaLnBrk="1" hangingPunct="1"/>
            <a:r>
              <a:rPr lang="en-US" sz="2800" smtClean="0"/>
              <a:t>&lt;=		less than equal to   	(x &lt;= 0)</a:t>
            </a:r>
          </a:p>
          <a:p>
            <a:pPr eaLnBrk="1" hangingPunct="1"/>
            <a:r>
              <a:rPr lang="en-US" sz="2800" smtClean="0"/>
              <a:t>&gt;=		greater than equal to   (x &gt;= y)</a:t>
            </a:r>
          </a:p>
          <a:p>
            <a:pPr eaLnBrk="1" hangingPunct="1"/>
            <a:endParaRPr lang="en-US" sz="2800" smtClean="0"/>
          </a:p>
          <a:p>
            <a:pPr eaLnBrk="1" hangingPunct="1">
              <a:buFont typeface="Wingdings" pitchFamily="2" charset="2"/>
              <a:buNone/>
            </a:pPr>
            <a:r>
              <a:rPr lang="en-US" sz="2800" smtClean="0"/>
              <a:t>!!! </a:t>
            </a:r>
            <a:r>
              <a:rPr lang="en-US" sz="2800" b="1" smtClean="0">
                <a:solidFill>
                  <a:srgbClr val="FF0000"/>
                </a:solidFill>
              </a:rPr>
              <a:t>a==b</a:t>
            </a:r>
            <a:r>
              <a:rPr lang="en-US" sz="2800" smtClean="0"/>
              <a:t>  vs.  </a:t>
            </a:r>
            <a:r>
              <a:rPr lang="en-US" sz="2800" smtClean="0">
                <a:solidFill>
                  <a:srgbClr val="FF0000"/>
                </a:solidFill>
              </a:rPr>
              <a:t>a=b</a:t>
            </a:r>
            <a:r>
              <a:rPr lang="en-US" sz="2800" smtClean="0"/>
              <a:t> 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8E7C5C"/>
                </a:solidFill>
              </a:rPr>
              <a:t>Examples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r>
              <a:rPr lang="en-US" dirty="0" smtClean="0"/>
              <a:t>A &lt; B</a:t>
            </a:r>
          </a:p>
          <a:p>
            <a:pPr eaLnBrk="1" hangingPunct="1"/>
            <a:r>
              <a:rPr lang="en-US" dirty="0" smtClean="0"/>
              <a:t>D= b &gt; c;</a:t>
            </a:r>
          </a:p>
          <a:p>
            <a:pPr eaLnBrk="1" hangingPunct="1"/>
            <a:r>
              <a:rPr lang="en-US" dirty="0" smtClean="0"/>
              <a:t>If (D)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		A=</a:t>
            </a:r>
            <a:r>
              <a:rPr lang="en-US" dirty="0" err="1" smtClean="0"/>
              <a:t>b+c</a:t>
            </a:r>
            <a:r>
              <a:rPr lang="en-US" dirty="0" smtClean="0"/>
              <a:t>;</a:t>
            </a:r>
          </a:p>
          <a:p>
            <a:pPr eaLnBrk="1" hangingPunct="1"/>
            <a:r>
              <a:rPr lang="en-US" dirty="0" smtClean="0"/>
              <a:t>Mixing with arithmetic op</a:t>
            </a:r>
          </a:p>
          <a:p>
            <a:pPr lvl="1" eaLnBrk="1" hangingPunct="1"/>
            <a:r>
              <a:rPr lang="en-US" dirty="0" smtClean="0"/>
              <a:t>X+Y &gt;= K/3</a:t>
            </a:r>
          </a:p>
          <a:p>
            <a:pPr eaLnBrk="1" hangingPunct="1">
              <a:buFont typeface="Wingdings" pitchFamily="2" charset="2"/>
              <a:buNone/>
            </a:pPr>
            <a:endParaRPr lang="en-US" dirty="0" smtClean="0"/>
          </a:p>
        </p:txBody>
      </p:sp>
      <p:graphicFrame>
        <p:nvGraphicFramePr>
          <p:cNvPr id="165912" name="Group 24"/>
          <p:cNvGraphicFramePr>
            <a:graphicFrameLocks noGrp="1"/>
          </p:cNvGraphicFramePr>
          <p:nvPr/>
        </p:nvGraphicFramePr>
        <p:xfrm>
          <a:off x="6629400" y="1905000"/>
          <a:ext cx="1066800" cy="4145280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768" name="Text Box 25"/>
          <p:cNvSpPr txBox="1">
            <a:spLocks noChangeArrowheads="1"/>
          </p:cNvSpPr>
          <p:nvPr/>
        </p:nvSpPr>
        <p:spPr bwMode="auto">
          <a:xfrm>
            <a:off x="7772400" y="1965325"/>
            <a:ext cx="762000" cy="394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>
                <a:latin typeface="Georgia" pitchFamily="18" charset="0"/>
              </a:rPr>
              <a:t>A</a:t>
            </a:r>
          </a:p>
          <a:p>
            <a:pPr>
              <a:spcBef>
                <a:spcPct val="50000"/>
              </a:spcBef>
            </a:pPr>
            <a:r>
              <a:rPr lang="en-US" sz="2200">
                <a:latin typeface="Georgia" pitchFamily="18" charset="0"/>
              </a:rPr>
              <a:t>B</a:t>
            </a:r>
          </a:p>
          <a:p>
            <a:pPr>
              <a:spcBef>
                <a:spcPct val="50000"/>
              </a:spcBef>
            </a:pPr>
            <a:r>
              <a:rPr lang="en-US" sz="2200">
                <a:latin typeface="Georgia" pitchFamily="18" charset="0"/>
              </a:rPr>
              <a:t>C</a:t>
            </a:r>
          </a:p>
          <a:p>
            <a:pPr>
              <a:spcBef>
                <a:spcPct val="50000"/>
              </a:spcBef>
            </a:pPr>
            <a:r>
              <a:rPr lang="en-US" sz="2200">
                <a:latin typeface="Georgia" pitchFamily="18" charset="0"/>
              </a:rPr>
              <a:t>b</a:t>
            </a:r>
          </a:p>
          <a:p>
            <a:pPr>
              <a:spcBef>
                <a:spcPct val="50000"/>
              </a:spcBef>
            </a:pPr>
            <a:r>
              <a:rPr lang="en-US" sz="2200">
                <a:latin typeface="Georgia" pitchFamily="18" charset="0"/>
              </a:rPr>
              <a:t>c</a:t>
            </a:r>
          </a:p>
          <a:p>
            <a:pPr>
              <a:spcBef>
                <a:spcPct val="50000"/>
              </a:spcBef>
            </a:pPr>
            <a:r>
              <a:rPr lang="en-US" sz="2200">
                <a:latin typeface="Georgia" pitchFamily="18" charset="0"/>
              </a:rPr>
              <a:t>X</a:t>
            </a:r>
          </a:p>
          <a:p>
            <a:pPr>
              <a:spcBef>
                <a:spcPct val="50000"/>
              </a:spcBef>
            </a:pPr>
            <a:r>
              <a:rPr lang="en-US" sz="2200">
                <a:latin typeface="Georgia" pitchFamily="18" charset="0"/>
              </a:rPr>
              <a:t>Y</a:t>
            </a:r>
          </a:p>
          <a:p>
            <a:pPr>
              <a:spcBef>
                <a:spcPct val="50000"/>
              </a:spcBef>
            </a:pPr>
            <a:r>
              <a:rPr lang="en-US" sz="2200">
                <a:latin typeface="Georgia" pitchFamily="18" charset="0"/>
              </a:rPr>
              <a:t>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8E7C5C"/>
                </a:solidFill>
              </a:rPr>
              <a:t>Logical Operators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981200"/>
            <a:ext cx="7772400" cy="4191000"/>
          </a:xfrm>
        </p:spPr>
        <p:txBody>
          <a:bodyPr/>
          <a:lstStyle/>
          <a:p>
            <a:pPr eaLnBrk="1" hangingPunct="1"/>
            <a:r>
              <a:rPr lang="en-US" smtClean="0"/>
              <a:t>!	 	not	     !(x==0)</a:t>
            </a:r>
          </a:p>
          <a:p>
            <a:pPr eaLnBrk="1" hangingPunct="1"/>
            <a:r>
              <a:rPr lang="en-US" smtClean="0"/>
              <a:t>&amp;&amp; 		and        (x&gt;=0) &amp;&amp; (x&lt;=10)</a:t>
            </a:r>
          </a:p>
          <a:p>
            <a:pPr eaLnBrk="1" hangingPunct="1"/>
            <a:r>
              <a:rPr lang="en-US" smtClean="0"/>
              <a:t>||		or          (x&gt;0) || (x&lt;0)</a:t>
            </a:r>
          </a:p>
        </p:txBody>
      </p:sp>
      <p:graphicFrame>
        <p:nvGraphicFramePr>
          <p:cNvPr id="8196" name="Group 4"/>
          <p:cNvGraphicFramePr>
            <a:graphicFrameLocks noGrp="1"/>
          </p:cNvGraphicFramePr>
          <p:nvPr/>
        </p:nvGraphicFramePr>
        <p:xfrm>
          <a:off x="685800" y="3886200"/>
          <a:ext cx="7620000" cy="2442210"/>
        </p:xfrm>
        <a:graphic>
          <a:graphicData uri="http://schemas.openxmlformats.org/drawingml/2006/table">
            <a:tbl>
              <a:tblPr/>
              <a:tblGrid>
                <a:gridCol w="1066800"/>
                <a:gridCol w="1219200"/>
                <a:gridCol w="1447800"/>
                <a:gridCol w="1447800"/>
                <a:gridCol w="1219200"/>
                <a:gridCol w="1219200"/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 &amp;&amp;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 ||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!A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!B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8E7C5C"/>
                </a:solidFill>
              </a:rPr>
              <a:t>Examples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r>
              <a:rPr lang="en-US" smtClean="0"/>
              <a:t>A&lt;B &amp;&amp; C&gt;=5</a:t>
            </a:r>
          </a:p>
          <a:p>
            <a:pPr eaLnBrk="1" hangingPunct="1"/>
            <a:r>
              <a:rPr lang="en-US" smtClean="0"/>
              <a:t>A+B * 2 &lt; 5 &amp;&amp; 4&gt;=A/2 || T-2 &lt; 10</a:t>
            </a:r>
          </a:p>
          <a:p>
            <a:pPr eaLnBrk="1" hangingPunct="1"/>
            <a:r>
              <a:rPr lang="en-US" smtClean="0"/>
              <a:t>A &lt; B &lt; C  ???? </a:t>
            </a:r>
          </a:p>
          <a:p>
            <a:pPr eaLnBrk="1" hangingPunct="1"/>
            <a:r>
              <a:rPr lang="en-US" smtClean="0"/>
              <a:t>A&lt;B&lt;C  </a:t>
            </a:r>
            <a:r>
              <a:rPr lang="en-US" smtClean="0">
                <a:sym typeface="Wingdings" pitchFamily="2" charset="2"/>
              </a:rPr>
              <a:t>is not the same as  </a:t>
            </a:r>
          </a:p>
          <a:p>
            <a:pPr lvl="1" eaLnBrk="1" hangingPunct="1"/>
            <a:r>
              <a:rPr lang="en-US" smtClean="0">
                <a:sym typeface="Wingdings" pitchFamily="2" charset="2"/>
              </a:rPr>
              <a:t>(A&lt;B) &amp;&amp; (B&lt;C)</a:t>
            </a: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6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smtClean="0">
                <a:solidFill>
                  <a:srgbClr val="8E7C5C"/>
                </a:solidFill>
              </a:rPr>
              <a:t>Precedence for Arithmetic, Relational, and Logical Operators</a:t>
            </a:r>
          </a:p>
        </p:txBody>
      </p:sp>
      <p:pic>
        <p:nvPicPr>
          <p:cNvPr id="34819" name="Picture 5" descr="table03_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514600"/>
            <a:ext cx="8229600" cy="369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8E7C5C"/>
                </a:solidFill>
              </a:rPr>
              <a:t>Exercise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r>
              <a:rPr lang="en-US" sz="2800" smtClean="0"/>
              <a:t>Assume that following variables are declared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400" smtClean="0"/>
              <a:t>a = 5.5	b = 1.5    k = -3</a:t>
            </a:r>
          </a:p>
          <a:p>
            <a:pPr eaLnBrk="1" hangingPunct="1"/>
            <a:r>
              <a:rPr lang="en-US" sz="2800" smtClean="0"/>
              <a:t>Are the following true or false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mtClean="0"/>
              <a:t>a &lt; 10.0 + k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mtClean="0"/>
              <a:t>a + b &gt;= 6.5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mtClean="0"/>
              <a:t>k != a-b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mtClean="0"/>
              <a:t>!(a == 3*b)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mtClean="0"/>
              <a:t>a&lt;10 &amp;&amp; a&gt;5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8E7C5C"/>
                </a:solidFill>
              </a:rPr>
              <a:t>Selection Statements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/>
            <a:r>
              <a:rPr lang="en-US" smtClean="0"/>
              <a:t>if</a:t>
            </a:r>
          </a:p>
          <a:p>
            <a:pPr eaLnBrk="1" hangingPunct="1"/>
            <a:r>
              <a:rPr lang="en-US" smtClean="0"/>
              <a:t>if else</a:t>
            </a:r>
          </a:p>
          <a:p>
            <a:pPr eaLnBrk="1" hangingPunct="1"/>
            <a:r>
              <a:rPr lang="en-US" smtClean="0"/>
              <a:t>switch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8E7C5C"/>
                </a:solidFill>
              </a:rPr>
              <a:t>if statement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if(Boolean expression)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dirty="0" smtClean="0"/>
              <a:t>		statement;	/* single statement */</a:t>
            </a:r>
          </a:p>
          <a:p>
            <a:pPr eaLnBrk="1" hangingPunct="1"/>
            <a:r>
              <a:rPr lang="en-US" sz="2800" dirty="0" smtClean="0"/>
              <a:t>if(Boolean expression) </a:t>
            </a:r>
            <a:r>
              <a:rPr lang="en-US" sz="2800" b="1" dirty="0" smtClean="0">
                <a:solidFill>
                  <a:srgbClr val="FF0000"/>
                </a:solidFill>
              </a:rPr>
              <a:t>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dirty="0" smtClean="0"/>
              <a:t>     	/* more than one statement */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dirty="0" smtClean="0"/>
              <a:t>		statement1;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dirty="0" smtClean="0"/>
              <a:t>			…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dirty="0" smtClean="0"/>
              <a:t>		statement n;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 dirty="0" smtClean="0"/>
              <a:t>  </a:t>
            </a:r>
            <a:r>
              <a:rPr lang="en-US" sz="2800" b="1" dirty="0" smtClean="0">
                <a:solidFill>
                  <a:srgbClr val="FF0000"/>
                </a:solidFill>
              </a:rPr>
              <a:t> }</a:t>
            </a:r>
          </a:p>
          <a:p>
            <a:pPr eaLnBrk="1" hangingPunct="1">
              <a:buFont typeface="Wingdings" pitchFamily="2" charset="2"/>
              <a:buNone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if statement - examples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533400" y="1828800"/>
            <a:ext cx="8382000" cy="4724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2">
              <a:lnSpc>
                <a:spcPct val="75000"/>
              </a:lnSpc>
              <a:spcBef>
                <a:spcPct val="25000"/>
              </a:spcBef>
              <a:buFontTx/>
              <a:buChar char="•"/>
            </a:pPr>
            <a:r>
              <a:rPr kumimoji="1" lang="en-US" sz="2800" dirty="0">
                <a:latin typeface="Times New Roman" pitchFamily="18" charset="0"/>
              </a:rPr>
              <a:t>   if (x &gt; 0)</a:t>
            </a:r>
            <a:endParaRPr lang="en-US" sz="2000" dirty="0">
              <a:solidFill>
                <a:schemeClr val="folHlink"/>
              </a:solidFill>
              <a:latin typeface="Times New Roman" pitchFamily="18" charset="0"/>
            </a:endParaRPr>
          </a:p>
          <a:p>
            <a:pPr lvl="2">
              <a:lnSpc>
                <a:spcPct val="75000"/>
              </a:lnSpc>
              <a:spcBef>
                <a:spcPct val="25000"/>
              </a:spcBef>
            </a:pPr>
            <a:r>
              <a:rPr lang="en-US" sz="2000" dirty="0">
                <a:solidFill>
                  <a:schemeClr val="folHlink"/>
                </a:solidFill>
                <a:latin typeface="Times New Roman" pitchFamily="18" charset="0"/>
              </a:rPr>
              <a:t>	</a:t>
            </a:r>
            <a:r>
              <a:rPr kumimoji="1" lang="en-US" sz="2800" dirty="0">
                <a:latin typeface="Times New Roman" pitchFamily="18" charset="0"/>
              </a:rPr>
              <a:t>k</a:t>
            </a:r>
            <a:r>
              <a:rPr kumimoji="1" lang="en-US" sz="2800" dirty="0" smtClean="0">
                <a:latin typeface="Times New Roman" pitchFamily="18" charset="0"/>
              </a:rPr>
              <a:t>++;</a:t>
            </a:r>
          </a:p>
          <a:p>
            <a:pPr lvl="2">
              <a:lnSpc>
                <a:spcPct val="75000"/>
              </a:lnSpc>
              <a:spcBef>
                <a:spcPct val="25000"/>
              </a:spcBef>
            </a:pPr>
            <a:endParaRPr kumimoji="1" lang="en-US" sz="2800" dirty="0">
              <a:latin typeface="Times New Roman" pitchFamily="18" charset="0"/>
            </a:endParaRPr>
          </a:p>
          <a:p>
            <a:pPr lvl="2">
              <a:lnSpc>
                <a:spcPct val="75000"/>
              </a:lnSpc>
              <a:spcBef>
                <a:spcPct val="25000"/>
              </a:spcBef>
              <a:buFontTx/>
              <a:buChar char="•"/>
            </a:pPr>
            <a:r>
              <a:rPr kumimoji="1" lang="en-US" sz="2800" dirty="0">
                <a:latin typeface="Times New Roman" pitchFamily="18" charset="0"/>
              </a:rPr>
              <a:t>   if(x &gt; 0) </a:t>
            </a:r>
            <a:r>
              <a:rPr kumimoji="1" lang="en-US" sz="2800" dirty="0">
                <a:solidFill>
                  <a:srgbClr val="FF0000"/>
                </a:solidFill>
                <a:latin typeface="Times New Roman" pitchFamily="18" charset="0"/>
              </a:rPr>
              <a:t>{</a:t>
            </a:r>
          </a:p>
          <a:p>
            <a:pPr lvl="2">
              <a:lnSpc>
                <a:spcPct val="75000"/>
              </a:lnSpc>
              <a:spcBef>
                <a:spcPct val="25000"/>
              </a:spcBef>
            </a:pPr>
            <a:r>
              <a:rPr kumimoji="1" lang="en-US" sz="2800" dirty="0">
                <a:latin typeface="Times New Roman" pitchFamily="18" charset="0"/>
              </a:rPr>
              <a:t>	x = </a:t>
            </a:r>
            <a:r>
              <a:rPr kumimoji="1" lang="en-US" sz="2800" dirty="0" err="1">
                <a:latin typeface="Times New Roman" pitchFamily="18" charset="0"/>
              </a:rPr>
              <a:t>sqrt</a:t>
            </a:r>
            <a:r>
              <a:rPr kumimoji="1" lang="en-US" sz="2800" dirty="0">
                <a:latin typeface="Times New Roman" pitchFamily="18" charset="0"/>
              </a:rPr>
              <a:t>(x);</a:t>
            </a:r>
          </a:p>
          <a:p>
            <a:pPr lvl="2">
              <a:lnSpc>
                <a:spcPct val="75000"/>
              </a:lnSpc>
              <a:spcBef>
                <a:spcPct val="25000"/>
              </a:spcBef>
            </a:pPr>
            <a:r>
              <a:rPr kumimoji="1" lang="en-US" sz="2800" dirty="0">
                <a:latin typeface="Times New Roman" pitchFamily="18" charset="0"/>
              </a:rPr>
              <a:t>	k++;</a:t>
            </a:r>
          </a:p>
          <a:p>
            <a:pPr lvl="2">
              <a:lnSpc>
                <a:spcPct val="75000"/>
              </a:lnSpc>
              <a:spcBef>
                <a:spcPct val="25000"/>
              </a:spcBef>
            </a:pPr>
            <a:r>
              <a:rPr kumimoji="1" lang="en-US" sz="2800" dirty="0">
                <a:latin typeface="Times New Roman" pitchFamily="18" charset="0"/>
              </a:rPr>
              <a:t>    </a:t>
            </a:r>
            <a:r>
              <a:rPr kumimoji="1" lang="en-US" sz="2800" dirty="0" smtClean="0">
                <a:solidFill>
                  <a:srgbClr val="FF0000"/>
                </a:solidFill>
                <a:latin typeface="Times New Roman" pitchFamily="18" charset="0"/>
              </a:rPr>
              <a:t>}</a:t>
            </a:r>
          </a:p>
          <a:p>
            <a:pPr lvl="2">
              <a:lnSpc>
                <a:spcPct val="75000"/>
              </a:lnSpc>
              <a:spcBef>
                <a:spcPct val="25000"/>
              </a:spcBef>
            </a:pPr>
            <a:endParaRPr kumimoji="1" lang="en-US" sz="2800" dirty="0">
              <a:solidFill>
                <a:srgbClr val="FF0000"/>
              </a:solidFill>
              <a:latin typeface="Times New Roman" pitchFamily="18" charset="0"/>
            </a:endParaRPr>
          </a:p>
          <a:p>
            <a:pPr lvl="2">
              <a:lnSpc>
                <a:spcPct val="75000"/>
              </a:lnSpc>
              <a:spcBef>
                <a:spcPct val="25000"/>
              </a:spcBef>
              <a:buFontTx/>
              <a:buChar char="•"/>
            </a:pPr>
            <a:r>
              <a:rPr kumimoji="1" lang="en-US" sz="2800" dirty="0">
                <a:latin typeface="Times New Roman" pitchFamily="18" charset="0"/>
              </a:rPr>
              <a:t> if(x &gt; 0)               /* a common mistake */</a:t>
            </a:r>
          </a:p>
          <a:p>
            <a:pPr lvl="2">
              <a:lnSpc>
                <a:spcPct val="75000"/>
              </a:lnSpc>
              <a:spcBef>
                <a:spcPct val="25000"/>
              </a:spcBef>
            </a:pPr>
            <a:r>
              <a:rPr kumimoji="1" lang="en-US" sz="2800" dirty="0">
                <a:latin typeface="Times New Roman" pitchFamily="18" charset="0"/>
              </a:rPr>
              <a:t> 	x = </a:t>
            </a:r>
            <a:r>
              <a:rPr kumimoji="1" lang="en-US" sz="2800" dirty="0" err="1">
                <a:latin typeface="Times New Roman" pitchFamily="18" charset="0"/>
              </a:rPr>
              <a:t>sqrt</a:t>
            </a:r>
            <a:r>
              <a:rPr kumimoji="1" lang="en-US" sz="2800" dirty="0">
                <a:latin typeface="Times New Roman" pitchFamily="18" charset="0"/>
              </a:rPr>
              <a:t>(x);</a:t>
            </a:r>
          </a:p>
          <a:p>
            <a:pPr lvl="2">
              <a:lnSpc>
                <a:spcPct val="75000"/>
              </a:lnSpc>
              <a:spcBef>
                <a:spcPct val="25000"/>
              </a:spcBef>
            </a:pPr>
            <a:r>
              <a:rPr kumimoji="1" lang="en-US" sz="2800" dirty="0">
                <a:latin typeface="Times New Roman" pitchFamily="18" charset="0"/>
              </a:rPr>
              <a:t>	k++;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8E7C5C"/>
                </a:solidFill>
              </a:rPr>
              <a:t>Algorithm Development</a:t>
            </a:r>
          </a:p>
        </p:txBody>
      </p:sp>
      <p:sp>
        <p:nvSpPr>
          <p:cNvPr id="2253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So far, we considered very simple programs (read, compute, print)</a:t>
            </a:r>
          </a:p>
          <a:p>
            <a:pPr eaLnBrk="1" hangingPunct="1"/>
            <a:r>
              <a:rPr lang="en-US" sz="2800" dirty="0" smtClean="0"/>
              <a:t>Top-down Design</a:t>
            </a:r>
          </a:p>
          <a:p>
            <a:pPr lvl="1" eaLnBrk="1" hangingPunct="1"/>
            <a:r>
              <a:rPr lang="en-US" sz="2400" dirty="0" smtClean="0"/>
              <a:t>Start from the big picture</a:t>
            </a:r>
          </a:p>
          <a:p>
            <a:pPr lvl="1" eaLnBrk="1" hangingPunct="1"/>
            <a:r>
              <a:rPr lang="en-US" sz="2400" dirty="0" smtClean="0"/>
              <a:t>Use a process called divide-and-conquer</a:t>
            </a:r>
          </a:p>
          <a:p>
            <a:pPr lvl="1" eaLnBrk="1" hangingPunct="1"/>
            <a:r>
              <a:rPr lang="en-US" sz="2400" dirty="0" smtClean="0"/>
              <a:t>Keep dividing the problem until steps are detailed enough to convert to a program</a:t>
            </a:r>
          </a:p>
          <a:p>
            <a:pPr lvl="1" eaLnBrk="1" hangingPunct="1"/>
            <a:r>
              <a:rPr lang="en-US" sz="2400" dirty="0" smtClean="0"/>
              <a:t>Refinement with Pseudo-code (English like statements) and Flowchart (diagram, graph)</a:t>
            </a:r>
          </a:p>
          <a:p>
            <a:pPr lvl="1" eaLnBrk="1" hangingPunct="1"/>
            <a:r>
              <a:rPr lang="en-US" sz="2400" dirty="0" smtClean="0"/>
              <a:t>For Example : Area calculation problem of a circle… …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8E7C5C"/>
                </a:solidFill>
              </a:rPr>
              <a:t>if else statement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>
              <a:lnSpc>
                <a:spcPct val="60000"/>
              </a:lnSpc>
            </a:pPr>
            <a:endParaRPr lang="en-US" sz="2400" dirty="0" smtClean="0"/>
          </a:p>
          <a:p>
            <a:pPr eaLnBrk="1" hangingPunct="1">
              <a:lnSpc>
                <a:spcPct val="70000"/>
              </a:lnSpc>
              <a:spcBef>
                <a:spcPct val="30000"/>
              </a:spcBef>
            </a:pPr>
            <a:r>
              <a:rPr lang="en-US" sz="2400" dirty="0" smtClean="0"/>
              <a:t>if(Boolean expression)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en-US" sz="2400" dirty="0" smtClean="0"/>
              <a:t>		statement;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en-US" sz="2400" dirty="0" smtClean="0"/>
              <a:t>	else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en-US" sz="2400" dirty="0" smtClean="0"/>
              <a:t>		statement;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Font typeface="Wingdings" pitchFamily="2" charset="2"/>
              <a:buNone/>
            </a:pPr>
            <a:endParaRPr lang="en-US" sz="2400" dirty="0" smtClean="0"/>
          </a:p>
          <a:p>
            <a:pPr eaLnBrk="1" hangingPunct="1">
              <a:lnSpc>
                <a:spcPct val="70000"/>
              </a:lnSpc>
              <a:spcBef>
                <a:spcPct val="30000"/>
              </a:spcBef>
            </a:pPr>
            <a:r>
              <a:rPr lang="en-US" sz="2400" dirty="0" smtClean="0"/>
              <a:t>if(Boolean expression)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None/>
            </a:pPr>
            <a:r>
              <a:rPr lang="en-US" sz="2400" dirty="0" smtClean="0"/>
              <a:t>         {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en-US" sz="2400" dirty="0" smtClean="0"/>
              <a:t>		statement block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en-US" sz="2400" dirty="0" smtClean="0"/>
              <a:t>		} 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en-US" sz="2400" dirty="0" smtClean="0"/>
              <a:t>else 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en-US" sz="2400" dirty="0" smtClean="0"/>
              <a:t>      {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en-US" sz="2400" dirty="0" smtClean="0"/>
              <a:t>		statement block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en-US" sz="2400" dirty="0" smtClean="0"/>
              <a:t>	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8E7C5C"/>
                </a:solidFill>
              </a:rPr>
              <a:t>if else statement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625" y="1527175"/>
            <a:ext cx="4575175" cy="45720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What does the following program do? </a:t>
            </a:r>
          </a:p>
          <a:p>
            <a:pPr eaLnBrk="1" hangingPunct="1"/>
            <a:r>
              <a:rPr lang="en-US" sz="2800" dirty="0" smtClean="0"/>
              <a:t>Assume that x, y, temp are declared.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3600" dirty="0" smtClean="0"/>
              <a:t>	</a:t>
            </a:r>
            <a:r>
              <a:rPr lang="en-US" sz="2800" dirty="0" err="1" smtClean="0"/>
              <a:t>int</a:t>
            </a:r>
            <a:r>
              <a:rPr lang="en-US" sz="2800" dirty="0" smtClean="0"/>
              <a:t> x=10, y=20, temp;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dirty="0" smtClean="0"/>
              <a:t>   if (x &gt; y)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dirty="0" smtClean="0"/>
              <a:t>	  temp = x;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dirty="0" smtClean="0"/>
              <a:t>	else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dirty="0" smtClean="0"/>
              <a:t>	  temp = y;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5181600" y="4191000"/>
            <a:ext cx="21336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400" dirty="0">
                <a:solidFill>
                  <a:srgbClr val="FF0000"/>
                </a:solidFill>
                <a:latin typeface="Georgia" pitchFamily="18" charset="0"/>
              </a:rPr>
              <a:t>if (x&gt;y)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400" dirty="0">
                <a:solidFill>
                  <a:srgbClr val="FF0000"/>
                </a:solidFill>
                <a:latin typeface="Georgia" pitchFamily="18" charset="0"/>
              </a:rPr>
              <a:t>	temp = x;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400" dirty="0">
                <a:solidFill>
                  <a:srgbClr val="FF0000"/>
                </a:solidFill>
                <a:latin typeface="Georgia" pitchFamily="18" charset="0"/>
              </a:rPr>
              <a:t>if (x&lt;=y)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400" dirty="0">
                <a:solidFill>
                  <a:srgbClr val="FF0000"/>
                </a:solidFill>
                <a:latin typeface="Georgia" pitchFamily="18" charset="0"/>
              </a:rPr>
              <a:t>	temp = y;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876800" y="2971800"/>
            <a:ext cx="4267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Georgia" pitchFamily="18" charset="0"/>
              </a:rPr>
              <a:t>Split the </a:t>
            </a:r>
            <a:r>
              <a:rPr lang="en-US" sz="2400" dirty="0" smtClean="0">
                <a:solidFill>
                  <a:srgbClr val="FF0000"/>
                </a:solidFill>
                <a:latin typeface="Georgia" pitchFamily="18" charset="0"/>
              </a:rPr>
              <a:t>statement </a:t>
            </a:r>
            <a:r>
              <a:rPr lang="en-US" sz="2400" dirty="0">
                <a:solidFill>
                  <a:srgbClr val="FF0000"/>
                </a:solidFill>
                <a:latin typeface="Georgia" pitchFamily="18" charset="0"/>
              </a:rPr>
              <a:t>into two separate </a:t>
            </a:r>
            <a:r>
              <a:rPr lang="en-US" sz="2400" dirty="0" smtClean="0">
                <a:solidFill>
                  <a:srgbClr val="FF0000"/>
                </a:solidFill>
                <a:latin typeface="Georgia" pitchFamily="18" charset="0"/>
              </a:rPr>
              <a:t>if statements</a:t>
            </a:r>
            <a:endParaRPr lang="en-US" sz="2400" dirty="0">
              <a:solidFill>
                <a:srgbClr val="FF0000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8E7C5C"/>
                </a:solidFill>
              </a:rPr>
              <a:t>Exercise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17713"/>
            <a:ext cx="8116888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Write an if-else statement to find both the maximum and minimum of two numbers. 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Assume that x, y, min, max are declared.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if (x&gt;y) {			Ex:  	 x = 10, y = 5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  max = x;				 x = 3,   y = 4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  min = y;}				 x = 6,   y = 6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else {				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   max = y;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   min = x;}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nested if-else</a:t>
            </a:r>
          </a:p>
        </p:txBody>
      </p:sp>
      <p:sp>
        <p:nvSpPr>
          <p:cNvPr id="44035" name="Text Box 4"/>
          <p:cNvSpPr txBox="1">
            <a:spLocks noChangeArrowheads="1"/>
          </p:cNvSpPr>
          <p:nvPr/>
        </p:nvSpPr>
        <p:spPr bwMode="auto">
          <a:xfrm>
            <a:off x="914400" y="2057400"/>
            <a:ext cx="3200400" cy="3241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5000"/>
              </a:lnSpc>
              <a:spcBef>
                <a:spcPct val="35000"/>
              </a:spcBef>
            </a:pPr>
            <a:r>
              <a:rPr kumimoji="1" lang="en-US" sz="2800">
                <a:latin typeface="Times New Roman" pitchFamily="18" charset="0"/>
              </a:rPr>
              <a:t>if(x &gt; y)</a:t>
            </a:r>
          </a:p>
          <a:p>
            <a:pPr>
              <a:lnSpc>
                <a:spcPct val="75000"/>
              </a:lnSpc>
              <a:spcBef>
                <a:spcPct val="35000"/>
              </a:spcBef>
            </a:pPr>
            <a:r>
              <a:rPr kumimoji="1" lang="en-US" sz="2800">
                <a:latin typeface="Times New Roman" pitchFamily="18" charset="0"/>
              </a:rPr>
              <a:t>	if(y &lt; z)</a:t>
            </a:r>
          </a:p>
          <a:p>
            <a:pPr>
              <a:lnSpc>
                <a:spcPct val="75000"/>
              </a:lnSpc>
              <a:spcBef>
                <a:spcPct val="35000"/>
              </a:spcBef>
            </a:pPr>
            <a:r>
              <a:rPr kumimoji="1" lang="en-US" sz="2800">
                <a:latin typeface="Times New Roman" pitchFamily="18" charset="0"/>
              </a:rPr>
              <a:t>		k++;</a:t>
            </a:r>
          </a:p>
          <a:p>
            <a:pPr>
              <a:lnSpc>
                <a:spcPct val="75000"/>
              </a:lnSpc>
              <a:spcBef>
                <a:spcPct val="35000"/>
              </a:spcBef>
            </a:pPr>
            <a:r>
              <a:rPr kumimoji="1" lang="en-US" sz="2800">
                <a:latin typeface="Times New Roman" pitchFamily="18" charset="0"/>
              </a:rPr>
              <a:t>	else</a:t>
            </a:r>
          </a:p>
          <a:p>
            <a:pPr>
              <a:lnSpc>
                <a:spcPct val="75000"/>
              </a:lnSpc>
              <a:spcBef>
                <a:spcPct val="35000"/>
              </a:spcBef>
            </a:pPr>
            <a:r>
              <a:rPr kumimoji="1" lang="en-US" sz="2800">
                <a:latin typeface="Times New Roman" pitchFamily="18" charset="0"/>
              </a:rPr>
              <a:t>		m++;</a:t>
            </a:r>
          </a:p>
          <a:p>
            <a:pPr>
              <a:lnSpc>
                <a:spcPct val="75000"/>
              </a:lnSpc>
              <a:spcBef>
                <a:spcPct val="35000"/>
              </a:spcBef>
            </a:pPr>
            <a:r>
              <a:rPr kumimoji="1" lang="en-US" sz="2800">
                <a:latin typeface="Times New Roman" pitchFamily="18" charset="0"/>
              </a:rPr>
              <a:t>else</a:t>
            </a:r>
          </a:p>
          <a:p>
            <a:pPr>
              <a:lnSpc>
                <a:spcPct val="75000"/>
              </a:lnSpc>
              <a:spcBef>
                <a:spcPct val="35000"/>
              </a:spcBef>
            </a:pPr>
            <a:r>
              <a:rPr kumimoji="1" lang="en-US" sz="2800">
                <a:latin typeface="Times New Roman" pitchFamily="18" charset="0"/>
              </a:rPr>
              <a:t>	j++;</a:t>
            </a:r>
          </a:p>
        </p:txBody>
      </p:sp>
      <p:sp>
        <p:nvSpPr>
          <p:cNvPr id="14369" name="Rectangle 33"/>
          <p:cNvSpPr>
            <a:spLocks noChangeArrowheads="1"/>
          </p:cNvSpPr>
          <p:nvPr/>
        </p:nvSpPr>
        <p:spPr bwMode="auto">
          <a:xfrm>
            <a:off x="5486400" y="3048000"/>
            <a:ext cx="3276600" cy="2895600"/>
          </a:xfrm>
          <a:prstGeom prst="rect">
            <a:avLst/>
          </a:prstGeom>
          <a:solidFill>
            <a:srgbClr val="99CC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eorgia" pitchFamily="18" charset="0"/>
            </a:endParaRPr>
          </a:p>
        </p:txBody>
      </p:sp>
      <p:sp>
        <p:nvSpPr>
          <p:cNvPr id="14342" name="AutoShape 6"/>
          <p:cNvSpPr>
            <a:spLocks noChangeArrowheads="1"/>
          </p:cNvSpPr>
          <p:nvPr/>
        </p:nvSpPr>
        <p:spPr bwMode="auto">
          <a:xfrm>
            <a:off x="4953000" y="2209800"/>
            <a:ext cx="1676400" cy="685800"/>
          </a:xfrm>
          <a:prstGeom prst="flowChartDecision">
            <a:avLst/>
          </a:prstGeom>
          <a:solidFill>
            <a:schemeClr val="hlink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Georgia" pitchFamily="18" charset="0"/>
              </a:rPr>
              <a:t>x &gt; y</a:t>
            </a:r>
          </a:p>
        </p:txBody>
      </p:sp>
      <p:cxnSp>
        <p:nvCxnSpPr>
          <p:cNvPr id="14343" name="AutoShape 7"/>
          <p:cNvCxnSpPr>
            <a:cxnSpLocks noChangeShapeType="1"/>
            <a:stCxn id="14342" idx="3"/>
            <a:endCxn id="14344" idx="0"/>
          </p:cNvCxnSpPr>
          <p:nvPr/>
        </p:nvCxnSpPr>
        <p:spPr bwMode="auto">
          <a:xfrm>
            <a:off x="6629400" y="2552700"/>
            <a:ext cx="381000" cy="6477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14344" name="AutoShape 8"/>
          <p:cNvSpPr>
            <a:spLocks noChangeArrowheads="1"/>
          </p:cNvSpPr>
          <p:nvPr/>
        </p:nvSpPr>
        <p:spPr bwMode="auto">
          <a:xfrm>
            <a:off x="6172200" y="3200400"/>
            <a:ext cx="1676400" cy="685800"/>
          </a:xfrm>
          <a:prstGeom prst="flowChartDecision">
            <a:avLst/>
          </a:prstGeom>
          <a:solidFill>
            <a:schemeClr val="accent2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Georgia" pitchFamily="18" charset="0"/>
              </a:rPr>
              <a:t>y &lt; z</a:t>
            </a:r>
          </a:p>
        </p:txBody>
      </p:sp>
      <p:cxnSp>
        <p:nvCxnSpPr>
          <p:cNvPr id="14345" name="AutoShape 9"/>
          <p:cNvCxnSpPr>
            <a:cxnSpLocks noChangeShapeType="1"/>
            <a:stCxn id="14344" idx="3"/>
            <a:endCxn id="14346" idx="0"/>
          </p:cNvCxnSpPr>
          <p:nvPr/>
        </p:nvCxnSpPr>
        <p:spPr bwMode="auto">
          <a:xfrm>
            <a:off x="7848600" y="3543300"/>
            <a:ext cx="381000" cy="6477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14346" name="AutoShape 10"/>
          <p:cNvSpPr>
            <a:spLocks noChangeArrowheads="1"/>
          </p:cNvSpPr>
          <p:nvPr/>
        </p:nvSpPr>
        <p:spPr bwMode="auto">
          <a:xfrm>
            <a:off x="7696200" y="4191000"/>
            <a:ext cx="1066800" cy="7620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Georgia" pitchFamily="18" charset="0"/>
              </a:rPr>
              <a:t>k++</a:t>
            </a:r>
          </a:p>
        </p:txBody>
      </p:sp>
      <p:sp>
        <p:nvSpPr>
          <p:cNvPr id="14347" name="AutoShape 11"/>
          <p:cNvSpPr>
            <a:spLocks noChangeArrowheads="1"/>
          </p:cNvSpPr>
          <p:nvPr/>
        </p:nvSpPr>
        <p:spPr bwMode="auto">
          <a:xfrm>
            <a:off x="5562600" y="4267200"/>
            <a:ext cx="1066800" cy="7620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Georgia" pitchFamily="18" charset="0"/>
              </a:rPr>
              <a:t>m++</a:t>
            </a:r>
          </a:p>
        </p:txBody>
      </p:sp>
      <p:sp>
        <p:nvSpPr>
          <p:cNvPr id="14348" name="AutoShape 12"/>
          <p:cNvSpPr>
            <a:spLocks noChangeArrowheads="1"/>
          </p:cNvSpPr>
          <p:nvPr/>
        </p:nvSpPr>
        <p:spPr bwMode="auto">
          <a:xfrm>
            <a:off x="4267200" y="3276600"/>
            <a:ext cx="1066800" cy="762000"/>
          </a:xfrm>
          <a:prstGeom prst="flowChartProcess">
            <a:avLst/>
          </a:prstGeom>
          <a:solidFill>
            <a:srgbClr val="99CC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Georgia" pitchFamily="18" charset="0"/>
              </a:rPr>
              <a:t>j++</a:t>
            </a:r>
          </a:p>
        </p:txBody>
      </p:sp>
      <p:cxnSp>
        <p:nvCxnSpPr>
          <p:cNvPr id="14349" name="AutoShape 13"/>
          <p:cNvCxnSpPr>
            <a:cxnSpLocks noChangeShapeType="1"/>
            <a:stCxn id="14342" idx="1"/>
            <a:endCxn id="14348" idx="0"/>
          </p:cNvCxnSpPr>
          <p:nvPr/>
        </p:nvCxnSpPr>
        <p:spPr bwMode="auto">
          <a:xfrm rot="10800000" flipV="1">
            <a:off x="4800600" y="2552700"/>
            <a:ext cx="152400" cy="7239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14350" name="AutoShape 14"/>
          <p:cNvCxnSpPr>
            <a:cxnSpLocks noChangeShapeType="1"/>
            <a:stCxn id="14344" idx="1"/>
            <a:endCxn id="14347" idx="0"/>
          </p:cNvCxnSpPr>
          <p:nvPr/>
        </p:nvCxnSpPr>
        <p:spPr bwMode="auto">
          <a:xfrm rot="10800000" flipV="1">
            <a:off x="6096000" y="3543300"/>
            <a:ext cx="76200" cy="7239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5791200" y="1752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14352" name="AutoShape 16"/>
          <p:cNvCxnSpPr>
            <a:cxnSpLocks noChangeShapeType="1"/>
            <a:stCxn id="14347" idx="2"/>
            <a:endCxn id="14353" idx="2"/>
          </p:cNvCxnSpPr>
          <p:nvPr/>
        </p:nvCxnSpPr>
        <p:spPr bwMode="auto">
          <a:xfrm rot="16200000" flipH="1">
            <a:off x="6134100" y="4991100"/>
            <a:ext cx="762000" cy="8382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14353" name="Oval 17"/>
          <p:cNvSpPr>
            <a:spLocks noChangeArrowheads="1"/>
          </p:cNvSpPr>
          <p:nvPr/>
        </p:nvSpPr>
        <p:spPr bwMode="auto">
          <a:xfrm>
            <a:off x="6934200" y="5715000"/>
            <a:ext cx="152400" cy="1524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Georgia" pitchFamily="18" charset="0"/>
            </a:endParaRPr>
          </a:p>
        </p:txBody>
      </p:sp>
      <p:cxnSp>
        <p:nvCxnSpPr>
          <p:cNvPr id="14354" name="AutoShape 18"/>
          <p:cNvCxnSpPr>
            <a:cxnSpLocks noChangeShapeType="1"/>
            <a:stCxn id="14346" idx="2"/>
            <a:endCxn id="14353" idx="6"/>
          </p:cNvCxnSpPr>
          <p:nvPr/>
        </p:nvCxnSpPr>
        <p:spPr bwMode="auto">
          <a:xfrm rot="5400000">
            <a:off x="7239000" y="4800600"/>
            <a:ext cx="838200" cy="11430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14355" name="Oval 19"/>
          <p:cNvSpPr>
            <a:spLocks noChangeArrowheads="1"/>
          </p:cNvSpPr>
          <p:nvPr/>
        </p:nvSpPr>
        <p:spPr bwMode="auto">
          <a:xfrm>
            <a:off x="5791200" y="6172200"/>
            <a:ext cx="152400" cy="1524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Georgia" pitchFamily="18" charset="0"/>
            </a:endParaRPr>
          </a:p>
        </p:txBody>
      </p:sp>
      <p:cxnSp>
        <p:nvCxnSpPr>
          <p:cNvPr id="14356" name="AutoShape 20"/>
          <p:cNvCxnSpPr>
            <a:cxnSpLocks noChangeShapeType="1"/>
            <a:stCxn id="14353" idx="4"/>
            <a:endCxn id="14355" idx="6"/>
          </p:cNvCxnSpPr>
          <p:nvPr/>
        </p:nvCxnSpPr>
        <p:spPr bwMode="auto">
          <a:xfrm rot="5400000">
            <a:off x="6286500" y="5524500"/>
            <a:ext cx="381000" cy="10668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14357" name="AutoShape 21"/>
          <p:cNvCxnSpPr>
            <a:cxnSpLocks noChangeShapeType="1"/>
            <a:stCxn id="14348" idx="2"/>
            <a:endCxn id="14355" idx="2"/>
          </p:cNvCxnSpPr>
          <p:nvPr/>
        </p:nvCxnSpPr>
        <p:spPr bwMode="auto">
          <a:xfrm rot="16200000" flipH="1">
            <a:off x="4191000" y="4648200"/>
            <a:ext cx="2209800" cy="9906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14358" name="Line 22"/>
          <p:cNvSpPr>
            <a:spLocks noChangeShapeType="1"/>
          </p:cNvSpPr>
          <p:nvPr/>
        </p:nvSpPr>
        <p:spPr bwMode="auto">
          <a:xfrm>
            <a:off x="5867400" y="6324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60" name="Text Box 24"/>
          <p:cNvSpPr txBox="1">
            <a:spLocks noChangeArrowheads="1"/>
          </p:cNvSpPr>
          <p:nvPr/>
        </p:nvSpPr>
        <p:spPr bwMode="auto">
          <a:xfrm>
            <a:off x="6629400" y="2209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Georgia" pitchFamily="18" charset="0"/>
              </a:rPr>
              <a:t>T</a:t>
            </a:r>
          </a:p>
        </p:txBody>
      </p:sp>
      <p:sp>
        <p:nvSpPr>
          <p:cNvPr id="14361" name="Text Box 25"/>
          <p:cNvSpPr txBox="1">
            <a:spLocks noChangeArrowheads="1"/>
          </p:cNvSpPr>
          <p:nvPr/>
        </p:nvSpPr>
        <p:spPr bwMode="auto">
          <a:xfrm>
            <a:off x="7848600" y="3124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Georgia" pitchFamily="18" charset="0"/>
              </a:rPr>
              <a:t>T</a:t>
            </a:r>
          </a:p>
        </p:txBody>
      </p:sp>
      <p:sp>
        <p:nvSpPr>
          <p:cNvPr id="14362" name="Text Box 26"/>
          <p:cNvSpPr txBox="1">
            <a:spLocks noChangeArrowheads="1"/>
          </p:cNvSpPr>
          <p:nvPr/>
        </p:nvSpPr>
        <p:spPr bwMode="auto">
          <a:xfrm>
            <a:off x="4572000" y="2209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Georgia" pitchFamily="18" charset="0"/>
              </a:rPr>
              <a:t>F</a:t>
            </a:r>
          </a:p>
        </p:txBody>
      </p:sp>
      <p:sp>
        <p:nvSpPr>
          <p:cNvPr id="14363" name="Text Box 27"/>
          <p:cNvSpPr txBox="1">
            <a:spLocks noChangeArrowheads="1"/>
          </p:cNvSpPr>
          <p:nvPr/>
        </p:nvSpPr>
        <p:spPr bwMode="auto">
          <a:xfrm>
            <a:off x="5867400" y="3276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Georgia" pitchFamily="18" charset="0"/>
              </a:rPr>
              <a:t>F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914400" y="2057400"/>
            <a:ext cx="3200400" cy="41814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5000"/>
              </a:lnSpc>
              <a:spcBef>
                <a:spcPct val="35000"/>
              </a:spcBef>
            </a:pPr>
            <a:r>
              <a:rPr kumimoji="1" lang="en-US" sz="2800">
                <a:latin typeface="Times New Roman" pitchFamily="18" charset="0"/>
              </a:rPr>
              <a:t>if(x &gt; y) </a:t>
            </a:r>
            <a:r>
              <a:rPr kumimoji="1" lang="en-US" sz="2800">
                <a:solidFill>
                  <a:schemeClr val="accent2"/>
                </a:solidFill>
                <a:latin typeface="Times New Roman" pitchFamily="18" charset="0"/>
              </a:rPr>
              <a:t>{</a:t>
            </a:r>
          </a:p>
          <a:p>
            <a:pPr>
              <a:lnSpc>
                <a:spcPct val="75000"/>
              </a:lnSpc>
              <a:spcBef>
                <a:spcPct val="35000"/>
              </a:spcBef>
            </a:pPr>
            <a:r>
              <a:rPr kumimoji="1" lang="en-US" sz="2800">
                <a:latin typeface="Times New Roman" pitchFamily="18" charset="0"/>
              </a:rPr>
              <a:t>	if(y &lt; z) </a:t>
            </a:r>
            <a:r>
              <a:rPr kumimoji="1" lang="en-US" sz="2800">
                <a:solidFill>
                  <a:srgbClr val="66FFFF"/>
                </a:solidFill>
                <a:latin typeface="Times New Roman" pitchFamily="18" charset="0"/>
              </a:rPr>
              <a:t>{</a:t>
            </a:r>
          </a:p>
          <a:p>
            <a:pPr>
              <a:lnSpc>
                <a:spcPct val="75000"/>
              </a:lnSpc>
              <a:spcBef>
                <a:spcPct val="35000"/>
              </a:spcBef>
            </a:pPr>
            <a:r>
              <a:rPr kumimoji="1" lang="en-US" sz="2800">
                <a:latin typeface="Times New Roman" pitchFamily="18" charset="0"/>
              </a:rPr>
              <a:t>		k++;</a:t>
            </a:r>
          </a:p>
          <a:p>
            <a:pPr>
              <a:lnSpc>
                <a:spcPct val="75000"/>
              </a:lnSpc>
              <a:spcBef>
                <a:spcPct val="35000"/>
              </a:spcBef>
            </a:pPr>
            <a:r>
              <a:rPr kumimoji="1" lang="en-US" sz="2800">
                <a:latin typeface="Times New Roman" pitchFamily="18" charset="0"/>
              </a:rPr>
              <a:t>	</a:t>
            </a:r>
            <a:r>
              <a:rPr kumimoji="1" lang="en-US" sz="2800">
                <a:solidFill>
                  <a:srgbClr val="66FFFF"/>
                </a:solidFill>
                <a:latin typeface="Times New Roman" pitchFamily="18" charset="0"/>
              </a:rPr>
              <a:t>}</a:t>
            </a:r>
            <a:r>
              <a:rPr kumimoji="1" lang="en-US" sz="2800">
                <a:latin typeface="Times New Roman" pitchFamily="18" charset="0"/>
              </a:rPr>
              <a:t> else </a:t>
            </a:r>
            <a:r>
              <a:rPr kumimoji="1" lang="en-US" sz="2800">
                <a:solidFill>
                  <a:schemeClr val="hlink"/>
                </a:solidFill>
                <a:latin typeface="Times New Roman" pitchFamily="18" charset="0"/>
              </a:rPr>
              <a:t>{</a:t>
            </a:r>
          </a:p>
          <a:p>
            <a:pPr>
              <a:lnSpc>
                <a:spcPct val="75000"/>
              </a:lnSpc>
              <a:spcBef>
                <a:spcPct val="35000"/>
              </a:spcBef>
            </a:pPr>
            <a:r>
              <a:rPr kumimoji="1" lang="en-US" sz="2800">
                <a:latin typeface="Times New Roman" pitchFamily="18" charset="0"/>
              </a:rPr>
              <a:t>		m++;</a:t>
            </a:r>
          </a:p>
          <a:p>
            <a:pPr>
              <a:lnSpc>
                <a:spcPct val="75000"/>
              </a:lnSpc>
              <a:spcBef>
                <a:spcPct val="35000"/>
              </a:spcBef>
            </a:pPr>
            <a:r>
              <a:rPr kumimoji="1" lang="en-US" sz="2800">
                <a:latin typeface="Times New Roman" pitchFamily="18" charset="0"/>
              </a:rPr>
              <a:t>	</a:t>
            </a:r>
            <a:r>
              <a:rPr kumimoji="1" lang="en-US" sz="2800">
                <a:solidFill>
                  <a:schemeClr val="hlink"/>
                </a:solidFill>
                <a:latin typeface="Times New Roman" pitchFamily="18" charset="0"/>
              </a:rPr>
              <a:t>}</a:t>
            </a:r>
          </a:p>
          <a:p>
            <a:pPr>
              <a:lnSpc>
                <a:spcPct val="75000"/>
              </a:lnSpc>
              <a:spcBef>
                <a:spcPct val="35000"/>
              </a:spcBef>
            </a:pPr>
            <a:r>
              <a:rPr kumimoji="1" lang="en-US" sz="2800">
                <a:solidFill>
                  <a:schemeClr val="accent2"/>
                </a:solidFill>
                <a:latin typeface="Times New Roman" pitchFamily="18" charset="0"/>
              </a:rPr>
              <a:t>}</a:t>
            </a:r>
            <a:r>
              <a:rPr kumimoji="1" lang="en-US" sz="2800">
                <a:latin typeface="Times New Roman" pitchFamily="18" charset="0"/>
              </a:rPr>
              <a:t> else </a:t>
            </a:r>
            <a:r>
              <a:rPr kumimoji="1" lang="en-US" sz="2800">
                <a:solidFill>
                  <a:srgbClr val="0066FF"/>
                </a:solidFill>
                <a:latin typeface="Times New Roman" pitchFamily="18" charset="0"/>
              </a:rPr>
              <a:t>{</a:t>
            </a:r>
          </a:p>
          <a:p>
            <a:pPr>
              <a:lnSpc>
                <a:spcPct val="75000"/>
              </a:lnSpc>
              <a:spcBef>
                <a:spcPct val="35000"/>
              </a:spcBef>
            </a:pPr>
            <a:r>
              <a:rPr kumimoji="1" lang="en-US" sz="2800">
                <a:latin typeface="Times New Roman" pitchFamily="18" charset="0"/>
              </a:rPr>
              <a:t>	j++;</a:t>
            </a:r>
          </a:p>
          <a:p>
            <a:pPr>
              <a:lnSpc>
                <a:spcPct val="75000"/>
              </a:lnSpc>
              <a:spcBef>
                <a:spcPct val="35000"/>
              </a:spcBef>
            </a:pPr>
            <a:r>
              <a:rPr kumimoji="1" lang="en-US" sz="2800">
                <a:solidFill>
                  <a:srgbClr val="0066FF"/>
                </a:solidFill>
                <a:latin typeface="Times New Roman" pitchFamily="18" charset="0"/>
              </a:rPr>
              <a:t>}</a:t>
            </a:r>
          </a:p>
        </p:txBody>
      </p:sp>
      <p:sp>
        <p:nvSpPr>
          <p:cNvPr id="14365" name="Rectangle 29"/>
          <p:cNvSpPr>
            <a:spLocks noChangeArrowheads="1"/>
          </p:cNvSpPr>
          <p:nvPr/>
        </p:nvSpPr>
        <p:spPr bwMode="auto">
          <a:xfrm>
            <a:off x="1676400" y="2438400"/>
            <a:ext cx="2438400" cy="2362200"/>
          </a:xfrm>
          <a:prstGeom prst="rect">
            <a:avLst/>
          </a:prstGeom>
          <a:solidFill>
            <a:srgbClr val="99CC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eorgia" pitchFamily="18" charset="0"/>
            </a:endParaRPr>
          </a:p>
        </p:txBody>
      </p:sp>
      <p:sp>
        <p:nvSpPr>
          <p:cNvPr id="14366" name="Rectangle 30"/>
          <p:cNvSpPr>
            <a:spLocks noChangeArrowheads="1"/>
          </p:cNvSpPr>
          <p:nvPr/>
        </p:nvSpPr>
        <p:spPr bwMode="auto">
          <a:xfrm>
            <a:off x="1752600" y="5334000"/>
            <a:ext cx="2362200" cy="457200"/>
          </a:xfrm>
          <a:prstGeom prst="rect">
            <a:avLst/>
          </a:prstGeom>
          <a:solidFill>
            <a:srgbClr val="99CC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eorgia" pitchFamily="18" charset="0"/>
            </a:endParaRPr>
          </a:p>
        </p:txBody>
      </p:sp>
      <p:sp>
        <p:nvSpPr>
          <p:cNvPr id="14367" name="Rectangle 31"/>
          <p:cNvSpPr>
            <a:spLocks noChangeArrowheads="1"/>
          </p:cNvSpPr>
          <p:nvPr/>
        </p:nvSpPr>
        <p:spPr bwMode="auto">
          <a:xfrm>
            <a:off x="2286000" y="2971800"/>
            <a:ext cx="1828800" cy="457200"/>
          </a:xfrm>
          <a:prstGeom prst="rect">
            <a:avLst/>
          </a:prstGeom>
          <a:solidFill>
            <a:schemeClr val="accent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eorgia" pitchFamily="18" charset="0"/>
            </a:endParaRPr>
          </a:p>
        </p:txBody>
      </p:sp>
      <p:sp>
        <p:nvSpPr>
          <p:cNvPr id="14368" name="Rectangle 32"/>
          <p:cNvSpPr>
            <a:spLocks noChangeArrowheads="1"/>
          </p:cNvSpPr>
          <p:nvPr/>
        </p:nvSpPr>
        <p:spPr bwMode="auto">
          <a:xfrm>
            <a:off x="2286000" y="3886200"/>
            <a:ext cx="1828800" cy="457200"/>
          </a:xfrm>
          <a:prstGeom prst="rect">
            <a:avLst/>
          </a:prstGeom>
          <a:solidFill>
            <a:schemeClr val="accent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eorgia" pitchFamily="18" charset="0"/>
            </a:endParaRPr>
          </a:p>
        </p:txBody>
      </p:sp>
      <p:sp>
        <p:nvSpPr>
          <p:cNvPr id="14370" name="Rectangle 34"/>
          <p:cNvSpPr>
            <a:spLocks noChangeArrowheads="1"/>
          </p:cNvSpPr>
          <p:nvPr/>
        </p:nvSpPr>
        <p:spPr bwMode="auto">
          <a:xfrm>
            <a:off x="1244600" y="2057400"/>
            <a:ext cx="914400" cy="381000"/>
          </a:xfrm>
          <a:prstGeom prst="rect">
            <a:avLst/>
          </a:prstGeom>
          <a:solidFill>
            <a:schemeClr val="hlink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eorgia" pitchFamily="18" charset="0"/>
            </a:endParaRPr>
          </a:p>
        </p:txBody>
      </p:sp>
      <p:sp>
        <p:nvSpPr>
          <p:cNvPr id="14371" name="Rectangle 35"/>
          <p:cNvSpPr>
            <a:spLocks noChangeArrowheads="1"/>
          </p:cNvSpPr>
          <p:nvPr/>
        </p:nvSpPr>
        <p:spPr bwMode="auto">
          <a:xfrm>
            <a:off x="2133600" y="2514600"/>
            <a:ext cx="990600" cy="381000"/>
          </a:xfrm>
          <a:prstGeom prst="rect">
            <a:avLst/>
          </a:prstGeom>
          <a:solidFill>
            <a:schemeClr val="accent2">
              <a:alpha val="7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4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4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4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4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4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14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1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14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7" dur="500"/>
                                        <p:tgtEl>
                                          <p:spTgt spid="14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7" dur="500"/>
                                        <p:tgtEl>
                                          <p:spTgt spid="14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7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0" dur="5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3" dur="5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69" grpId="0" animBg="1"/>
      <p:bldP spid="14342" grpId="0" animBg="1"/>
      <p:bldP spid="14344" grpId="0" animBg="1"/>
      <p:bldP spid="14346" grpId="0" animBg="1"/>
      <p:bldP spid="14347" grpId="0" animBg="1"/>
      <p:bldP spid="14348" grpId="0" animBg="1"/>
      <p:bldP spid="14351" grpId="0" animBg="1"/>
      <p:bldP spid="14353" grpId="0" animBg="1"/>
      <p:bldP spid="14355" grpId="0" animBg="1"/>
      <p:bldP spid="14358" grpId="0" animBg="1"/>
      <p:bldP spid="14360" grpId="0"/>
      <p:bldP spid="14361" grpId="0"/>
      <p:bldP spid="14362" grpId="0"/>
      <p:bldP spid="14363" grpId="0"/>
      <p:bldP spid="14341" grpId="0" animBg="1"/>
      <p:bldP spid="14365" grpId="0" animBg="1"/>
      <p:bldP spid="14366" grpId="0" animBg="1"/>
      <p:bldP spid="14367" grpId="0" animBg="1"/>
      <p:bldP spid="14368" grpId="0" animBg="1"/>
      <p:bldP spid="14370" grpId="0" animBg="1"/>
      <p:bldP spid="1437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Erercise</a:t>
            </a:r>
            <a:endParaRPr lang="en-US" dirty="0" smtClean="0"/>
          </a:p>
        </p:txBody>
      </p:sp>
      <p:sp>
        <p:nvSpPr>
          <p:cNvPr id="44035" name="Text Box 4"/>
          <p:cNvSpPr txBox="1">
            <a:spLocks noChangeArrowheads="1"/>
          </p:cNvSpPr>
          <p:nvPr/>
        </p:nvSpPr>
        <p:spPr bwMode="auto">
          <a:xfrm>
            <a:off x="914400" y="2057400"/>
            <a:ext cx="3200400" cy="3241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5000"/>
              </a:lnSpc>
              <a:spcBef>
                <a:spcPct val="35000"/>
              </a:spcBef>
            </a:pPr>
            <a:r>
              <a:rPr kumimoji="1" lang="en-US" sz="2800">
                <a:latin typeface="Times New Roman" pitchFamily="18" charset="0"/>
              </a:rPr>
              <a:t>if(x &gt; y)</a:t>
            </a:r>
          </a:p>
          <a:p>
            <a:pPr>
              <a:lnSpc>
                <a:spcPct val="75000"/>
              </a:lnSpc>
              <a:spcBef>
                <a:spcPct val="35000"/>
              </a:spcBef>
            </a:pPr>
            <a:r>
              <a:rPr kumimoji="1" lang="en-US" sz="2800">
                <a:latin typeface="Times New Roman" pitchFamily="18" charset="0"/>
              </a:rPr>
              <a:t>	if(y &lt; z)</a:t>
            </a:r>
          </a:p>
          <a:p>
            <a:pPr>
              <a:lnSpc>
                <a:spcPct val="75000"/>
              </a:lnSpc>
              <a:spcBef>
                <a:spcPct val="35000"/>
              </a:spcBef>
            </a:pPr>
            <a:r>
              <a:rPr kumimoji="1" lang="en-US" sz="2800">
                <a:latin typeface="Times New Roman" pitchFamily="18" charset="0"/>
              </a:rPr>
              <a:t>		k++;</a:t>
            </a:r>
          </a:p>
          <a:p>
            <a:pPr>
              <a:lnSpc>
                <a:spcPct val="75000"/>
              </a:lnSpc>
              <a:spcBef>
                <a:spcPct val="35000"/>
              </a:spcBef>
            </a:pPr>
            <a:r>
              <a:rPr kumimoji="1" lang="en-US" sz="2800">
                <a:latin typeface="Times New Roman" pitchFamily="18" charset="0"/>
              </a:rPr>
              <a:t>	else</a:t>
            </a:r>
          </a:p>
          <a:p>
            <a:pPr>
              <a:lnSpc>
                <a:spcPct val="75000"/>
              </a:lnSpc>
              <a:spcBef>
                <a:spcPct val="35000"/>
              </a:spcBef>
            </a:pPr>
            <a:r>
              <a:rPr kumimoji="1" lang="en-US" sz="2800">
                <a:latin typeface="Times New Roman" pitchFamily="18" charset="0"/>
              </a:rPr>
              <a:t>		m++;</a:t>
            </a:r>
          </a:p>
          <a:p>
            <a:pPr>
              <a:lnSpc>
                <a:spcPct val="75000"/>
              </a:lnSpc>
              <a:spcBef>
                <a:spcPct val="35000"/>
              </a:spcBef>
            </a:pPr>
            <a:r>
              <a:rPr kumimoji="1" lang="en-US" sz="2800">
                <a:latin typeface="Times New Roman" pitchFamily="18" charset="0"/>
              </a:rPr>
              <a:t>else</a:t>
            </a:r>
          </a:p>
          <a:p>
            <a:pPr>
              <a:lnSpc>
                <a:spcPct val="75000"/>
              </a:lnSpc>
              <a:spcBef>
                <a:spcPct val="35000"/>
              </a:spcBef>
            </a:pPr>
            <a:r>
              <a:rPr kumimoji="1" lang="en-US" sz="2800">
                <a:latin typeface="Times New Roman" pitchFamily="18" charset="0"/>
              </a:rPr>
              <a:t>	j++;</a:t>
            </a:r>
          </a:p>
        </p:txBody>
      </p:sp>
      <p:sp>
        <p:nvSpPr>
          <p:cNvPr id="14369" name="Rectangle 33"/>
          <p:cNvSpPr>
            <a:spLocks noChangeArrowheads="1"/>
          </p:cNvSpPr>
          <p:nvPr/>
        </p:nvSpPr>
        <p:spPr bwMode="auto">
          <a:xfrm>
            <a:off x="5486400" y="3048000"/>
            <a:ext cx="3276600" cy="2895600"/>
          </a:xfrm>
          <a:prstGeom prst="rect">
            <a:avLst/>
          </a:prstGeom>
          <a:solidFill>
            <a:srgbClr val="99CC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eorgia" pitchFamily="18" charset="0"/>
            </a:endParaRPr>
          </a:p>
        </p:txBody>
      </p:sp>
      <p:sp>
        <p:nvSpPr>
          <p:cNvPr id="14342" name="AutoShape 6"/>
          <p:cNvSpPr>
            <a:spLocks noChangeArrowheads="1"/>
          </p:cNvSpPr>
          <p:nvPr/>
        </p:nvSpPr>
        <p:spPr bwMode="auto">
          <a:xfrm>
            <a:off x="4953000" y="2209800"/>
            <a:ext cx="1676400" cy="685800"/>
          </a:xfrm>
          <a:prstGeom prst="flowChartDecision">
            <a:avLst/>
          </a:prstGeom>
          <a:solidFill>
            <a:schemeClr val="hlink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Georgia" pitchFamily="18" charset="0"/>
              </a:rPr>
              <a:t>x &gt; y</a:t>
            </a:r>
          </a:p>
        </p:txBody>
      </p:sp>
      <p:cxnSp>
        <p:nvCxnSpPr>
          <p:cNvPr id="14343" name="AutoShape 7"/>
          <p:cNvCxnSpPr>
            <a:cxnSpLocks noChangeShapeType="1"/>
            <a:stCxn id="14342" idx="3"/>
            <a:endCxn id="14344" idx="0"/>
          </p:cNvCxnSpPr>
          <p:nvPr/>
        </p:nvCxnSpPr>
        <p:spPr bwMode="auto">
          <a:xfrm>
            <a:off x="6629400" y="2552700"/>
            <a:ext cx="381000" cy="6477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14344" name="AutoShape 8"/>
          <p:cNvSpPr>
            <a:spLocks noChangeArrowheads="1"/>
          </p:cNvSpPr>
          <p:nvPr/>
        </p:nvSpPr>
        <p:spPr bwMode="auto">
          <a:xfrm>
            <a:off x="6172200" y="3200400"/>
            <a:ext cx="1676400" cy="685800"/>
          </a:xfrm>
          <a:prstGeom prst="flowChartDecision">
            <a:avLst/>
          </a:prstGeom>
          <a:solidFill>
            <a:schemeClr val="accent2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Georgia" pitchFamily="18" charset="0"/>
              </a:rPr>
              <a:t>y &lt; z</a:t>
            </a:r>
          </a:p>
        </p:txBody>
      </p:sp>
      <p:cxnSp>
        <p:nvCxnSpPr>
          <p:cNvPr id="14345" name="AutoShape 9"/>
          <p:cNvCxnSpPr>
            <a:cxnSpLocks noChangeShapeType="1"/>
            <a:stCxn id="14344" idx="3"/>
            <a:endCxn id="14346" idx="0"/>
          </p:cNvCxnSpPr>
          <p:nvPr/>
        </p:nvCxnSpPr>
        <p:spPr bwMode="auto">
          <a:xfrm>
            <a:off x="7848600" y="3543300"/>
            <a:ext cx="381000" cy="6477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14346" name="AutoShape 10"/>
          <p:cNvSpPr>
            <a:spLocks noChangeArrowheads="1"/>
          </p:cNvSpPr>
          <p:nvPr/>
        </p:nvSpPr>
        <p:spPr bwMode="auto">
          <a:xfrm>
            <a:off x="7696200" y="4191000"/>
            <a:ext cx="1066800" cy="7620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Georgia" pitchFamily="18" charset="0"/>
              </a:rPr>
              <a:t>k++</a:t>
            </a:r>
          </a:p>
        </p:txBody>
      </p:sp>
      <p:sp>
        <p:nvSpPr>
          <p:cNvPr id="14347" name="AutoShape 11"/>
          <p:cNvSpPr>
            <a:spLocks noChangeArrowheads="1"/>
          </p:cNvSpPr>
          <p:nvPr/>
        </p:nvSpPr>
        <p:spPr bwMode="auto">
          <a:xfrm>
            <a:off x="5562600" y="4267200"/>
            <a:ext cx="1066800" cy="7620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Georgia" pitchFamily="18" charset="0"/>
              </a:rPr>
              <a:t>m++</a:t>
            </a:r>
          </a:p>
        </p:txBody>
      </p:sp>
      <p:sp>
        <p:nvSpPr>
          <p:cNvPr id="14348" name="AutoShape 12"/>
          <p:cNvSpPr>
            <a:spLocks noChangeArrowheads="1"/>
          </p:cNvSpPr>
          <p:nvPr/>
        </p:nvSpPr>
        <p:spPr bwMode="auto">
          <a:xfrm>
            <a:off x="4267200" y="3276600"/>
            <a:ext cx="1066800" cy="762000"/>
          </a:xfrm>
          <a:prstGeom prst="flowChartProcess">
            <a:avLst/>
          </a:prstGeom>
          <a:solidFill>
            <a:srgbClr val="99CC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Georgia" pitchFamily="18" charset="0"/>
              </a:rPr>
              <a:t>j++</a:t>
            </a:r>
          </a:p>
        </p:txBody>
      </p:sp>
      <p:cxnSp>
        <p:nvCxnSpPr>
          <p:cNvPr id="14349" name="AutoShape 13"/>
          <p:cNvCxnSpPr>
            <a:cxnSpLocks noChangeShapeType="1"/>
            <a:stCxn id="14342" idx="1"/>
            <a:endCxn id="14348" idx="0"/>
          </p:cNvCxnSpPr>
          <p:nvPr/>
        </p:nvCxnSpPr>
        <p:spPr bwMode="auto">
          <a:xfrm rot="10800000" flipV="1">
            <a:off x="4800600" y="2552700"/>
            <a:ext cx="152400" cy="7239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14350" name="AutoShape 14"/>
          <p:cNvCxnSpPr>
            <a:cxnSpLocks noChangeShapeType="1"/>
            <a:stCxn id="14344" idx="1"/>
            <a:endCxn id="14347" idx="0"/>
          </p:cNvCxnSpPr>
          <p:nvPr/>
        </p:nvCxnSpPr>
        <p:spPr bwMode="auto">
          <a:xfrm rot="10800000" flipV="1">
            <a:off x="6096000" y="3543300"/>
            <a:ext cx="76200" cy="7239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5791200" y="1752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14352" name="AutoShape 16"/>
          <p:cNvCxnSpPr>
            <a:cxnSpLocks noChangeShapeType="1"/>
            <a:stCxn id="14347" idx="2"/>
            <a:endCxn id="14353" idx="2"/>
          </p:cNvCxnSpPr>
          <p:nvPr/>
        </p:nvCxnSpPr>
        <p:spPr bwMode="auto">
          <a:xfrm rot="16200000" flipH="1">
            <a:off x="6134100" y="4991100"/>
            <a:ext cx="762000" cy="8382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14353" name="Oval 17"/>
          <p:cNvSpPr>
            <a:spLocks noChangeArrowheads="1"/>
          </p:cNvSpPr>
          <p:nvPr/>
        </p:nvSpPr>
        <p:spPr bwMode="auto">
          <a:xfrm>
            <a:off x="6934200" y="5715000"/>
            <a:ext cx="152400" cy="1524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Georgia" pitchFamily="18" charset="0"/>
            </a:endParaRPr>
          </a:p>
        </p:txBody>
      </p:sp>
      <p:cxnSp>
        <p:nvCxnSpPr>
          <p:cNvPr id="14354" name="AutoShape 18"/>
          <p:cNvCxnSpPr>
            <a:cxnSpLocks noChangeShapeType="1"/>
            <a:stCxn id="14346" idx="2"/>
            <a:endCxn id="14353" idx="6"/>
          </p:cNvCxnSpPr>
          <p:nvPr/>
        </p:nvCxnSpPr>
        <p:spPr bwMode="auto">
          <a:xfrm rot="5400000">
            <a:off x="7239000" y="4800600"/>
            <a:ext cx="838200" cy="11430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14355" name="Oval 19"/>
          <p:cNvSpPr>
            <a:spLocks noChangeArrowheads="1"/>
          </p:cNvSpPr>
          <p:nvPr/>
        </p:nvSpPr>
        <p:spPr bwMode="auto">
          <a:xfrm>
            <a:off x="5791200" y="6172200"/>
            <a:ext cx="152400" cy="1524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Georgia" pitchFamily="18" charset="0"/>
            </a:endParaRPr>
          </a:p>
        </p:txBody>
      </p:sp>
      <p:cxnSp>
        <p:nvCxnSpPr>
          <p:cNvPr id="14356" name="AutoShape 20"/>
          <p:cNvCxnSpPr>
            <a:cxnSpLocks noChangeShapeType="1"/>
            <a:stCxn id="14353" idx="4"/>
            <a:endCxn id="14355" idx="6"/>
          </p:cNvCxnSpPr>
          <p:nvPr/>
        </p:nvCxnSpPr>
        <p:spPr bwMode="auto">
          <a:xfrm rot="5400000">
            <a:off x="6286500" y="5524500"/>
            <a:ext cx="381000" cy="10668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14357" name="AutoShape 21"/>
          <p:cNvCxnSpPr>
            <a:cxnSpLocks noChangeShapeType="1"/>
            <a:stCxn id="14348" idx="2"/>
            <a:endCxn id="14355" idx="2"/>
          </p:cNvCxnSpPr>
          <p:nvPr/>
        </p:nvCxnSpPr>
        <p:spPr bwMode="auto">
          <a:xfrm rot="16200000" flipH="1">
            <a:off x="4191000" y="4648200"/>
            <a:ext cx="2209800" cy="9906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14358" name="Line 22"/>
          <p:cNvSpPr>
            <a:spLocks noChangeShapeType="1"/>
          </p:cNvSpPr>
          <p:nvPr/>
        </p:nvSpPr>
        <p:spPr bwMode="auto">
          <a:xfrm>
            <a:off x="5867400" y="6324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60" name="Text Box 24"/>
          <p:cNvSpPr txBox="1">
            <a:spLocks noChangeArrowheads="1"/>
          </p:cNvSpPr>
          <p:nvPr/>
        </p:nvSpPr>
        <p:spPr bwMode="auto">
          <a:xfrm>
            <a:off x="6629400" y="2209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Georgia" pitchFamily="18" charset="0"/>
              </a:rPr>
              <a:t>T</a:t>
            </a:r>
          </a:p>
        </p:txBody>
      </p:sp>
      <p:sp>
        <p:nvSpPr>
          <p:cNvPr id="14361" name="Text Box 25"/>
          <p:cNvSpPr txBox="1">
            <a:spLocks noChangeArrowheads="1"/>
          </p:cNvSpPr>
          <p:nvPr/>
        </p:nvSpPr>
        <p:spPr bwMode="auto">
          <a:xfrm>
            <a:off x="7848600" y="3124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Georgia" pitchFamily="18" charset="0"/>
              </a:rPr>
              <a:t>T</a:t>
            </a:r>
          </a:p>
        </p:txBody>
      </p:sp>
      <p:sp>
        <p:nvSpPr>
          <p:cNvPr id="14362" name="Text Box 26"/>
          <p:cNvSpPr txBox="1">
            <a:spLocks noChangeArrowheads="1"/>
          </p:cNvSpPr>
          <p:nvPr/>
        </p:nvSpPr>
        <p:spPr bwMode="auto">
          <a:xfrm>
            <a:off x="4572000" y="2209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Georgia" pitchFamily="18" charset="0"/>
              </a:rPr>
              <a:t>F</a:t>
            </a:r>
          </a:p>
        </p:txBody>
      </p:sp>
      <p:sp>
        <p:nvSpPr>
          <p:cNvPr id="14363" name="Text Box 27"/>
          <p:cNvSpPr txBox="1">
            <a:spLocks noChangeArrowheads="1"/>
          </p:cNvSpPr>
          <p:nvPr/>
        </p:nvSpPr>
        <p:spPr bwMode="auto">
          <a:xfrm>
            <a:off x="5867400" y="3276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Georgia" pitchFamily="18" charset="0"/>
              </a:rPr>
              <a:t>F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914400" y="2057400"/>
            <a:ext cx="3200400" cy="41814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5000"/>
              </a:lnSpc>
              <a:spcBef>
                <a:spcPct val="35000"/>
              </a:spcBef>
            </a:pPr>
            <a:r>
              <a:rPr kumimoji="1" lang="en-US" sz="2800">
                <a:latin typeface="Times New Roman" pitchFamily="18" charset="0"/>
              </a:rPr>
              <a:t>if(x &gt; y) </a:t>
            </a:r>
            <a:r>
              <a:rPr kumimoji="1" lang="en-US" sz="2800">
                <a:solidFill>
                  <a:schemeClr val="accent2"/>
                </a:solidFill>
                <a:latin typeface="Times New Roman" pitchFamily="18" charset="0"/>
              </a:rPr>
              <a:t>{</a:t>
            </a:r>
          </a:p>
          <a:p>
            <a:pPr>
              <a:lnSpc>
                <a:spcPct val="75000"/>
              </a:lnSpc>
              <a:spcBef>
                <a:spcPct val="35000"/>
              </a:spcBef>
            </a:pPr>
            <a:r>
              <a:rPr kumimoji="1" lang="en-US" sz="2800">
                <a:latin typeface="Times New Roman" pitchFamily="18" charset="0"/>
              </a:rPr>
              <a:t>	if(y &lt; z) </a:t>
            </a:r>
            <a:r>
              <a:rPr kumimoji="1" lang="en-US" sz="2800">
                <a:solidFill>
                  <a:srgbClr val="66FFFF"/>
                </a:solidFill>
                <a:latin typeface="Times New Roman" pitchFamily="18" charset="0"/>
              </a:rPr>
              <a:t>{</a:t>
            </a:r>
          </a:p>
          <a:p>
            <a:pPr>
              <a:lnSpc>
                <a:spcPct val="75000"/>
              </a:lnSpc>
              <a:spcBef>
                <a:spcPct val="35000"/>
              </a:spcBef>
            </a:pPr>
            <a:r>
              <a:rPr kumimoji="1" lang="en-US" sz="2800">
                <a:latin typeface="Times New Roman" pitchFamily="18" charset="0"/>
              </a:rPr>
              <a:t>		k++;</a:t>
            </a:r>
          </a:p>
          <a:p>
            <a:pPr>
              <a:lnSpc>
                <a:spcPct val="75000"/>
              </a:lnSpc>
              <a:spcBef>
                <a:spcPct val="35000"/>
              </a:spcBef>
            </a:pPr>
            <a:r>
              <a:rPr kumimoji="1" lang="en-US" sz="2800">
                <a:latin typeface="Times New Roman" pitchFamily="18" charset="0"/>
              </a:rPr>
              <a:t>	</a:t>
            </a:r>
            <a:r>
              <a:rPr kumimoji="1" lang="en-US" sz="2800">
                <a:solidFill>
                  <a:srgbClr val="66FFFF"/>
                </a:solidFill>
                <a:latin typeface="Times New Roman" pitchFamily="18" charset="0"/>
              </a:rPr>
              <a:t>}</a:t>
            </a:r>
            <a:r>
              <a:rPr kumimoji="1" lang="en-US" sz="2800">
                <a:latin typeface="Times New Roman" pitchFamily="18" charset="0"/>
              </a:rPr>
              <a:t> else </a:t>
            </a:r>
            <a:r>
              <a:rPr kumimoji="1" lang="en-US" sz="2800">
                <a:solidFill>
                  <a:schemeClr val="hlink"/>
                </a:solidFill>
                <a:latin typeface="Times New Roman" pitchFamily="18" charset="0"/>
              </a:rPr>
              <a:t>{</a:t>
            </a:r>
          </a:p>
          <a:p>
            <a:pPr>
              <a:lnSpc>
                <a:spcPct val="75000"/>
              </a:lnSpc>
              <a:spcBef>
                <a:spcPct val="35000"/>
              </a:spcBef>
            </a:pPr>
            <a:r>
              <a:rPr kumimoji="1" lang="en-US" sz="2800">
                <a:latin typeface="Times New Roman" pitchFamily="18" charset="0"/>
              </a:rPr>
              <a:t>		m++;</a:t>
            </a:r>
          </a:p>
          <a:p>
            <a:pPr>
              <a:lnSpc>
                <a:spcPct val="75000"/>
              </a:lnSpc>
              <a:spcBef>
                <a:spcPct val="35000"/>
              </a:spcBef>
            </a:pPr>
            <a:r>
              <a:rPr kumimoji="1" lang="en-US" sz="2800">
                <a:latin typeface="Times New Roman" pitchFamily="18" charset="0"/>
              </a:rPr>
              <a:t>	</a:t>
            </a:r>
            <a:r>
              <a:rPr kumimoji="1" lang="en-US" sz="2800">
                <a:solidFill>
                  <a:schemeClr val="hlink"/>
                </a:solidFill>
                <a:latin typeface="Times New Roman" pitchFamily="18" charset="0"/>
              </a:rPr>
              <a:t>}</a:t>
            </a:r>
          </a:p>
          <a:p>
            <a:pPr>
              <a:lnSpc>
                <a:spcPct val="75000"/>
              </a:lnSpc>
              <a:spcBef>
                <a:spcPct val="35000"/>
              </a:spcBef>
            </a:pPr>
            <a:r>
              <a:rPr kumimoji="1" lang="en-US" sz="2800">
                <a:solidFill>
                  <a:schemeClr val="accent2"/>
                </a:solidFill>
                <a:latin typeface="Times New Roman" pitchFamily="18" charset="0"/>
              </a:rPr>
              <a:t>}</a:t>
            </a:r>
            <a:r>
              <a:rPr kumimoji="1" lang="en-US" sz="2800">
                <a:latin typeface="Times New Roman" pitchFamily="18" charset="0"/>
              </a:rPr>
              <a:t> else </a:t>
            </a:r>
            <a:r>
              <a:rPr kumimoji="1" lang="en-US" sz="2800">
                <a:solidFill>
                  <a:srgbClr val="0066FF"/>
                </a:solidFill>
                <a:latin typeface="Times New Roman" pitchFamily="18" charset="0"/>
              </a:rPr>
              <a:t>{</a:t>
            </a:r>
          </a:p>
          <a:p>
            <a:pPr>
              <a:lnSpc>
                <a:spcPct val="75000"/>
              </a:lnSpc>
              <a:spcBef>
                <a:spcPct val="35000"/>
              </a:spcBef>
            </a:pPr>
            <a:r>
              <a:rPr kumimoji="1" lang="en-US" sz="2800">
                <a:latin typeface="Times New Roman" pitchFamily="18" charset="0"/>
              </a:rPr>
              <a:t>	j++;</a:t>
            </a:r>
          </a:p>
          <a:p>
            <a:pPr>
              <a:lnSpc>
                <a:spcPct val="75000"/>
              </a:lnSpc>
              <a:spcBef>
                <a:spcPct val="35000"/>
              </a:spcBef>
            </a:pPr>
            <a:r>
              <a:rPr kumimoji="1" lang="en-US" sz="2800">
                <a:solidFill>
                  <a:srgbClr val="0066FF"/>
                </a:solidFill>
                <a:latin typeface="Times New Roman" pitchFamily="18" charset="0"/>
              </a:rPr>
              <a:t>}</a:t>
            </a:r>
          </a:p>
        </p:txBody>
      </p:sp>
      <p:sp>
        <p:nvSpPr>
          <p:cNvPr id="14365" name="Rectangle 29"/>
          <p:cNvSpPr>
            <a:spLocks noChangeArrowheads="1"/>
          </p:cNvSpPr>
          <p:nvPr/>
        </p:nvSpPr>
        <p:spPr bwMode="auto">
          <a:xfrm>
            <a:off x="1676400" y="2438400"/>
            <a:ext cx="2438400" cy="2362200"/>
          </a:xfrm>
          <a:prstGeom prst="rect">
            <a:avLst/>
          </a:prstGeom>
          <a:solidFill>
            <a:srgbClr val="99CC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eorgia" pitchFamily="18" charset="0"/>
            </a:endParaRPr>
          </a:p>
        </p:txBody>
      </p:sp>
      <p:sp>
        <p:nvSpPr>
          <p:cNvPr id="14366" name="Rectangle 30"/>
          <p:cNvSpPr>
            <a:spLocks noChangeArrowheads="1"/>
          </p:cNvSpPr>
          <p:nvPr/>
        </p:nvSpPr>
        <p:spPr bwMode="auto">
          <a:xfrm>
            <a:off x="1752600" y="5334000"/>
            <a:ext cx="2362200" cy="457200"/>
          </a:xfrm>
          <a:prstGeom prst="rect">
            <a:avLst/>
          </a:prstGeom>
          <a:solidFill>
            <a:srgbClr val="99CC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eorgia" pitchFamily="18" charset="0"/>
            </a:endParaRPr>
          </a:p>
        </p:txBody>
      </p:sp>
      <p:sp>
        <p:nvSpPr>
          <p:cNvPr id="14367" name="Rectangle 31"/>
          <p:cNvSpPr>
            <a:spLocks noChangeArrowheads="1"/>
          </p:cNvSpPr>
          <p:nvPr/>
        </p:nvSpPr>
        <p:spPr bwMode="auto">
          <a:xfrm>
            <a:off x="2286000" y="2971800"/>
            <a:ext cx="1828800" cy="457200"/>
          </a:xfrm>
          <a:prstGeom prst="rect">
            <a:avLst/>
          </a:prstGeom>
          <a:solidFill>
            <a:schemeClr val="accent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eorgia" pitchFamily="18" charset="0"/>
            </a:endParaRPr>
          </a:p>
        </p:txBody>
      </p:sp>
      <p:sp>
        <p:nvSpPr>
          <p:cNvPr id="14368" name="Rectangle 32"/>
          <p:cNvSpPr>
            <a:spLocks noChangeArrowheads="1"/>
          </p:cNvSpPr>
          <p:nvPr/>
        </p:nvSpPr>
        <p:spPr bwMode="auto">
          <a:xfrm>
            <a:off x="2286000" y="3886200"/>
            <a:ext cx="1828800" cy="457200"/>
          </a:xfrm>
          <a:prstGeom prst="rect">
            <a:avLst/>
          </a:prstGeom>
          <a:solidFill>
            <a:schemeClr val="accent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eorgia" pitchFamily="18" charset="0"/>
            </a:endParaRPr>
          </a:p>
        </p:txBody>
      </p:sp>
      <p:sp>
        <p:nvSpPr>
          <p:cNvPr id="14370" name="Rectangle 34"/>
          <p:cNvSpPr>
            <a:spLocks noChangeArrowheads="1"/>
          </p:cNvSpPr>
          <p:nvPr/>
        </p:nvSpPr>
        <p:spPr bwMode="auto">
          <a:xfrm>
            <a:off x="1244600" y="2057400"/>
            <a:ext cx="914400" cy="381000"/>
          </a:xfrm>
          <a:prstGeom prst="rect">
            <a:avLst/>
          </a:prstGeom>
          <a:solidFill>
            <a:schemeClr val="hlink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eorgia" pitchFamily="18" charset="0"/>
            </a:endParaRPr>
          </a:p>
        </p:txBody>
      </p:sp>
      <p:sp>
        <p:nvSpPr>
          <p:cNvPr id="14371" name="Rectangle 35"/>
          <p:cNvSpPr>
            <a:spLocks noChangeArrowheads="1"/>
          </p:cNvSpPr>
          <p:nvPr/>
        </p:nvSpPr>
        <p:spPr bwMode="auto">
          <a:xfrm>
            <a:off x="2133600" y="2514600"/>
            <a:ext cx="990600" cy="381000"/>
          </a:xfrm>
          <a:prstGeom prst="rect">
            <a:avLst/>
          </a:prstGeom>
          <a:solidFill>
            <a:schemeClr val="accent2">
              <a:alpha val="7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eorgia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33400" y="1143000"/>
            <a:ext cx="6477000" cy="604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5000"/>
              </a:lnSpc>
              <a:spcBef>
                <a:spcPct val="35000"/>
              </a:spcBef>
            </a:pPr>
            <a:r>
              <a:rPr kumimoji="1" lang="en-US" i="1" dirty="0" smtClean="0">
                <a:solidFill>
                  <a:srgbClr val="FF0000"/>
                </a:solidFill>
                <a:latin typeface="Times New Roman" pitchFamily="18" charset="0"/>
              </a:rPr>
              <a:t>What are the values of j, k and m, Where,</a:t>
            </a:r>
            <a:endParaRPr kumimoji="1" lang="en-US" dirty="0" smtClean="0">
              <a:solidFill>
                <a:srgbClr val="FF0000"/>
              </a:solidFill>
              <a:latin typeface="Times New Roman" pitchFamily="18" charset="0"/>
            </a:endParaRPr>
          </a:p>
          <a:p>
            <a:pPr>
              <a:lnSpc>
                <a:spcPct val="75000"/>
              </a:lnSpc>
              <a:spcBef>
                <a:spcPct val="35000"/>
              </a:spcBef>
            </a:pPr>
            <a:r>
              <a:rPr kumimoji="1" lang="en-US" dirty="0" err="1" smtClean="0">
                <a:solidFill>
                  <a:srgbClr val="FF0000"/>
                </a:solidFill>
                <a:latin typeface="Times New Roman" pitchFamily="18" charset="0"/>
              </a:rPr>
              <a:t>int</a:t>
            </a:r>
            <a:r>
              <a:rPr kumimoji="1" lang="en-US" dirty="0" smtClean="0">
                <a:solidFill>
                  <a:srgbClr val="FF0000"/>
                </a:solidFill>
                <a:latin typeface="Times New Roman" pitchFamily="18" charset="0"/>
              </a:rPr>
              <a:t> x=9, y=7, z=2, k=0, m=0, j=0;</a:t>
            </a:r>
            <a:endParaRPr kumimoji="1" lang="en-US" dirty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8E7C5C"/>
                </a:solidFill>
              </a:rPr>
              <a:t>Exercise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r>
              <a:rPr lang="en-US" sz="2400" smtClean="0"/>
              <a:t>Given a score and the following grading scale write a program to find the corresponding grade.</a:t>
            </a:r>
          </a:p>
          <a:p>
            <a:pPr eaLnBrk="1" hangingPunct="1"/>
            <a:endParaRPr lang="en-US" sz="2400" smtClean="0"/>
          </a:p>
          <a:p>
            <a:pPr lvl="1" eaLnBrk="1" hangingPunct="1">
              <a:buFont typeface="Wingdings" pitchFamily="2" charset="2"/>
              <a:buNone/>
            </a:pPr>
            <a:r>
              <a:rPr lang="en-US" sz="2400" smtClean="0"/>
              <a:t>	90-100		A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400" smtClean="0"/>
              <a:t>	80-89		B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400" smtClean="0"/>
              <a:t>	70-79		C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400" smtClean="0"/>
              <a:t>	60-69		D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400" smtClean="0"/>
              <a:t>   0-59		F</a:t>
            </a:r>
          </a:p>
          <a:p>
            <a:pPr eaLnBrk="1" hangingPunct="1"/>
            <a:endParaRPr lang="en-US" sz="2400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8E7C5C"/>
                </a:solidFill>
              </a:rPr>
              <a:t>Solution-1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981200"/>
            <a:ext cx="77724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/>
              <a:t> </a:t>
            </a:r>
            <a:r>
              <a:rPr lang="en-US" sz="2000" smtClean="0"/>
              <a:t>  if ((score &gt;= 90) &amp;&amp; (score &lt;=100))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    grade = 'A';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  else if ((score &gt;= 80) &amp;&amp; (score &lt;= 89))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    grade = 'B';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  else if ((score &gt;= 70) &amp;&amp; (score &lt;= 79))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    grade = 'C';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  else if ((score &gt;= 60) &amp;&amp; (score &lt;= 69))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    grade = ‘D';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  else if ((score &gt;= 0) &amp;&amp; (score &lt;= 59))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    grade = ‘F';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  else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    printf("Invalide Score\n");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4"/>
          <p:cNvSpPr>
            <a:spLocks noChangeArrowheads="1"/>
          </p:cNvSpPr>
          <p:nvPr/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sz="4400">
                <a:solidFill>
                  <a:schemeClr val="tx2"/>
                </a:solidFill>
                <a:latin typeface="Georgia" pitchFamily="18" charset="0"/>
              </a:rPr>
              <a:t>Solution-2</a:t>
            </a:r>
          </a:p>
        </p:txBody>
      </p:sp>
      <p:sp>
        <p:nvSpPr>
          <p:cNvPr id="48131" name="Rectangle 5"/>
          <p:cNvSpPr>
            <a:spLocks noChangeArrowheads="1"/>
          </p:cNvSpPr>
          <p:nvPr/>
        </p:nvSpPr>
        <p:spPr bwMode="auto">
          <a:xfrm>
            <a:off x="9906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000">
                <a:latin typeface="Georgia" pitchFamily="18" charset="0"/>
              </a:rPr>
              <a:t>if ((score &gt;= 0) &amp;&amp; (score &lt;= 100))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>
                <a:latin typeface="Georgia" pitchFamily="18" charset="0"/>
              </a:rPr>
              <a:t>	 </a:t>
            </a:r>
            <a:r>
              <a:rPr lang="en-US" sz="2000">
                <a:latin typeface="Georgia" pitchFamily="18" charset="0"/>
              </a:rPr>
              <a:t>if (score &gt;= 90)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000">
                <a:latin typeface="Georgia" pitchFamily="18" charset="0"/>
              </a:rPr>
              <a:t>		grade = 'A';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000">
                <a:latin typeface="Georgia" pitchFamily="18" charset="0"/>
              </a:rPr>
              <a:t>	 else if (score &gt;= 80) 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000">
                <a:latin typeface="Georgia" pitchFamily="18" charset="0"/>
              </a:rPr>
              <a:t>    		grade = 'B';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000">
                <a:latin typeface="Georgia" pitchFamily="18" charset="0"/>
              </a:rPr>
              <a:t>	 else if (score &gt;= 70)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000">
                <a:latin typeface="Georgia" pitchFamily="18" charset="0"/>
              </a:rPr>
              <a:t>		grade = 'C';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000">
                <a:latin typeface="Georgia" pitchFamily="18" charset="0"/>
              </a:rPr>
              <a:t>	 else if (score &gt;= 60)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000">
                <a:latin typeface="Georgia" pitchFamily="18" charset="0"/>
              </a:rPr>
              <a:t>		grade = ‘D';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000">
                <a:latin typeface="Georgia" pitchFamily="18" charset="0"/>
              </a:rPr>
              <a:t>	 else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000">
                <a:latin typeface="Georgia" pitchFamily="18" charset="0"/>
              </a:rPr>
              <a:t>		grade = ‘F';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000">
                <a:latin typeface="Georgia" pitchFamily="18" charset="0"/>
              </a:rPr>
              <a:t> else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000">
                <a:latin typeface="Georgia" pitchFamily="18" charset="0"/>
              </a:rPr>
              <a:t>    printf("Invalid Score\n");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5" name="Rectangle 7"/>
          <p:cNvSpPr>
            <a:spLocks noChangeArrowheads="1"/>
          </p:cNvSpPr>
          <p:nvPr/>
        </p:nvSpPr>
        <p:spPr bwMode="auto">
          <a:xfrm>
            <a:off x="533400" y="6019800"/>
            <a:ext cx="2362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eorgia" pitchFamily="18" charset="0"/>
            </a:endParaRPr>
          </a:p>
        </p:txBody>
      </p:sp>
      <p:sp>
        <p:nvSpPr>
          <p:cNvPr id="63494" name="Rectangle 6"/>
          <p:cNvSpPr>
            <a:spLocks noChangeArrowheads="1"/>
          </p:cNvSpPr>
          <p:nvPr/>
        </p:nvSpPr>
        <p:spPr bwMode="auto">
          <a:xfrm>
            <a:off x="533400" y="2819400"/>
            <a:ext cx="2362200" cy="2819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eorgia" pitchFamily="18" charset="0"/>
            </a:endParaRPr>
          </a:p>
        </p:txBody>
      </p:sp>
      <p:sp>
        <p:nvSpPr>
          <p:cNvPr id="63496" name="Rectangle 8"/>
          <p:cNvSpPr>
            <a:spLocks noChangeArrowheads="1"/>
          </p:cNvSpPr>
          <p:nvPr/>
        </p:nvSpPr>
        <p:spPr bwMode="auto">
          <a:xfrm>
            <a:off x="838200" y="4038600"/>
            <a:ext cx="1828800" cy="1600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eorgia" pitchFamily="18" charset="0"/>
            </a:endParaRPr>
          </a:p>
        </p:txBody>
      </p:sp>
      <p:sp>
        <p:nvSpPr>
          <p:cNvPr id="409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534400" cy="75882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Exercise: Find the value of </a:t>
            </a:r>
            <a:r>
              <a:rPr lang="en-US" b="1" dirty="0" smtClean="0"/>
              <a:t>a</a:t>
            </a:r>
            <a:br>
              <a:rPr lang="en-US" b="1" dirty="0" smtClean="0"/>
            </a:br>
            <a:endParaRPr lang="en-US" dirty="0" smtClean="0"/>
          </a:p>
        </p:txBody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752600"/>
            <a:ext cx="7772400" cy="4114800"/>
          </a:xfrm>
        </p:spPr>
        <p:txBody>
          <a:bodyPr/>
          <a:lstStyle/>
          <a:p>
            <a:pPr eaLnBrk="1" hangingPunct="1"/>
            <a:endParaRPr lang="en-US" sz="3600" dirty="0" smtClean="0"/>
          </a:p>
          <a:p>
            <a:pPr lvl="2" eaLnBrk="1" hangingPunct="1">
              <a:buFont typeface="Wingdings" pitchFamily="2" charset="2"/>
              <a:buNone/>
            </a:pPr>
            <a:endParaRPr lang="en-US" dirty="0" smtClean="0"/>
          </a:p>
          <a:p>
            <a:pPr lvl="2" eaLnBrk="1" hangingPunct="1">
              <a:buFont typeface="Wingdings" pitchFamily="2" charset="2"/>
              <a:buNone/>
            </a:pP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63497" name="Rectangle 9"/>
          <p:cNvSpPr>
            <a:spLocks noChangeArrowheads="1"/>
          </p:cNvSpPr>
          <p:nvPr/>
        </p:nvSpPr>
        <p:spPr bwMode="auto">
          <a:xfrm>
            <a:off x="838200" y="3276600"/>
            <a:ext cx="1828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eorgia" pitchFamily="18" charset="0"/>
            </a:endParaRPr>
          </a:p>
        </p:txBody>
      </p:sp>
      <p:sp>
        <p:nvSpPr>
          <p:cNvPr id="63498" name="Rectangle 10"/>
          <p:cNvSpPr>
            <a:spLocks noChangeArrowheads="1"/>
          </p:cNvSpPr>
          <p:nvPr/>
        </p:nvSpPr>
        <p:spPr bwMode="auto">
          <a:xfrm>
            <a:off x="914400" y="4419600"/>
            <a:ext cx="17526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eorgia" pitchFamily="18" charset="0"/>
            </a:endParaRPr>
          </a:p>
        </p:txBody>
      </p:sp>
      <p:sp>
        <p:nvSpPr>
          <p:cNvPr id="63499" name="Rectangle 11"/>
          <p:cNvSpPr>
            <a:spLocks noChangeArrowheads="1"/>
          </p:cNvSpPr>
          <p:nvPr/>
        </p:nvSpPr>
        <p:spPr bwMode="auto">
          <a:xfrm>
            <a:off x="990600" y="5257800"/>
            <a:ext cx="16764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eorgia" pitchFamily="18" charset="0"/>
            </a:endParaRPr>
          </a:p>
        </p:txBody>
      </p:sp>
      <p:sp>
        <p:nvSpPr>
          <p:cNvPr id="49162" name="Text Box 4"/>
          <p:cNvSpPr txBox="1">
            <a:spLocks noChangeArrowheads="1"/>
          </p:cNvSpPr>
          <p:nvPr/>
        </p:nvSpPr>
        <p:spPr bwMode="auto">
          <a:xfrm>
            <a:off x="228600" y="1981200"/>
            <a:ext cx="2819400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600" dirty="0" err="1">
                <a:latin typeface="Georgia" pitchFamily="18" charset="0"/>
              </a:rPr>
              <a:t>int</a:t>
            </a:r>
            <a:r>
              <a:rPr lang="en-US" sz="2600" dirty="0">
                <a:latin typeface="Georgia" pitchFamily="18" charset="0"/>
              </a:rPr>
              <a:t> a = 750;</a:t>
            </a:r>
          </a:p>
          <a:p>
            <a:r>
              <a:rPr lang="en-US" sz="2600" dirty="0">
                <a:latin typeface="Georgia" pitchFamily="18" charset="0"/>
              </a:rPr>
              <a:t>if (a&gt;0)</a:t>
            </a:r>
          </a:p>
          <a:p>
            <a:r>
              <a:rPr lang="en-US" sz="2600" dirty="0">
                <a:latin typeface="Georgia" pitchFamily="18" charset="0"/>
              </a:rPr>
              <a:t>    if (a &gt;= 1000)</a:t>
            </a:r>
          </a:p>
          <a:p>
            <a:r>
              <a:rPr lang="en-US" sz="2600" dirty="0">
                <a:latin typeface="Georgia" pitchFamily="18" charset="0"/>
              </a:rPr>
              <a:t>        a = 0;</a:t>
            </a:r>
          </a:p>
          <a:p>
            <a:r>
              <a:rPr lang="en-US" sz="2600" dirty="0">
                <a:latin typeface="Georgia" pitchFamily="18" charset="0"/>
              </a:rPr>
              <a:t>    else</a:t>
            </a:r>
          </a:p>
          <a:p>
            <a:r>
              <a:rPr lang="en-US" sz="2600" dirty="0">
                <a:latin typeface="Georgia" pitchFamily="18" charset="0"/>
              </a:rPr>
              <a:t>        if (a &lt;500)</a:t>
            </a:r>
          </a:p>
          <a:p>
            <a:r>
              <a:rPr lang="en-US" sz="2600" dirty="0">
                <a:latin typeface="Georgia" pitchFamily="18" charset="0"/>
              </a:rPr>
              <a:t>            a = a* 2;</a:t>
            </a:r>
          </a:p>
          <a:p>
            <a:r>
              <a:rPr lang="en-US" sz="2600" dirty="0">
                <a:latin typeface="Georgia" pitchFamily="18" charset="0"/>
              </a:rPr>
              <a:t>        else</a:t>
            </a:r>
          </a:p>
          <a:p>
            <a:r>
              <a:rPr lang="en-US" sz="2600" dirty="0">
                <a:latin typeface="Georgia" pitchFamily="18" charset="0"/>
              </a:rPr>
              <a:t>            a = a* 10;</a:t>
            </a:r>
          </a:p>
          <a:p>
            <a:r>
              <a:rPr lang="en-US" sz="2600" dirty="0">
                <a:latin typeface="Georgia" pitchFamily="18" charset="0"/>
              </a:rPr>
              <a:t>else</a:t>
            </a:r>
          </a:p>
          <a:p>
            <a:r>
              <a:rPr lang="en-US" sz="2600" dirty="0">
                <a:latin typeface="Georgia" pitchFamily="18" charset="0"/>
              </a:rPr>
              <a:t>    a = a+ 3;</a:t>
            </a:r>
          </a:p>
        </p:txBody>
      </p:sp>
      <p:sp>
        <p:nvSpPr>
          <p:cNvPr id="49164" name="Line 29"/>
          <p:cNvSpPr>
            <a:spLocks noChangeShapeType="1"/>
          </p:cNvSpPr>
          <p:nvPr/>
        </p:nvSpPr>
        <p:spPr bwMode="auto">
          <a:xfrm>
            <a:off x="5867400" y="6553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9169" name="Rectangle 36"/>
          <p:cNvSpPr>
            <a:spLocks noChangeArrowheads="1"/>
          </p:cNvSpPr>
          <p:nvPr/>
        </p:nvSpPr>
        <p:spPr bwMode="auto">
          <a:xfrm>
            <a:off x="4572000" y="2438400"/>
            <a:ext cx="4343400" cy="3733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eorgia" pitchFamily="18" charset="0"/>
            </a:endParaRPr>
          </a:p>
        </p:txBody>
      </p:sp>
      <p:sp>
        <p:nvSpPr>
          <p:cNvPr id="49170" name="Rectangle 39"/>
          <p:cNvSpPr>
            <a:spLocks noChangeArrowheads="1"/>
          </p:cNvSpPr>
          <p:nvPr/>
        </p:nvSpPr>
        <p:spPr bwMode="auto">
          <a:xfrm>
            <a:off x="4800600" y="3505200"/>
            <a:ext cx="2743200" cy="2286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eorgia" pitchFamily="18" charset="0"/>
            </a:endParaRPr>
          </a:p>
        </p:txBody>
      </p:sp>
      <p:sp>
        <p:nvSpPr>
          <p:cNvPr id="49171" name="AutoShape 13"/>
          <p:cNvSpPr>
            <a:spLocks noChangeArrowheads="1"/>
          </p:cNvSpPr>
          <p:nvPr/>
        </p:nvSpPr>
        <p:spPr bwMode="auto">
          <a:xfrm>
            <a:off x="4953000" y="1600200"/>
            <a:ext cx="1676400" cy="685800"/>
          </a:xfrm>
          <a:prstGeom prst="flowChartDecision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Georgia" pitchFamily="18" charset="0"/>
              </a:rPr>
              <a:t>a &gt; 0</a:t>
            </a:r>
          </a:p>
        </p:txBody>
      </p:sp>
      <p:cxnSp>
        <p:nvCxnSpPr>
          <p:cNvPr id="49172" name="AutoShape 14"/>
          <p:cNvCxnSpPr>
            <a:cxnSpLocks noChangeShapeType="1"/>
            <a:stCxn id="49171" idx="3"/>
            <a:endCxn id="49173" idx="0"/>
          </p:cNvCxnSpPr>
          <p:nvPr/>
        </p:nvCxnSpPr>
        <p:spPr bwMode="auto">
          <a:xfrm>
            <a:off x="6629400" y="1943100"/>
            <a:ext cx="381000" cy="6477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49173" name="AutoShape 15"/>
          <p:cNvSpPr>
            <a:spLocks noChangeArrowheads="1"/>
          </p:cNvSpPr>
          <p:nvPr/>
        </p:nvSpPr>
        <p:spPr bwMode="auto">
          <a:xfrm>
            <a:off x="6172200" y="2590800"/>
            <a:ext cx="1676400" cy="685800"/>
          </a:xfrm>
          <a:prstGeom prst="flowChartDecision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Georgia" pitchFamily="18" charset="0"/>
              </a:rPr>
              <a:t>a &gt;= 1000</a:t>
            </a:r>
          </a:p>
        </p:txBody>
      </p:sp>
      <p:cxnSp>
        <p:nvCxnSpPr>
          <p:cNvPr id="49174" name="AutoShape 16"/>
          <p:cNvCxnSpPr>
            <a:cxnSpLocks noChangeShapeType="1"/>
            <a:stCxn id="49173" idx="3"/>
            <a:endCxn id="49175" idx="0"/>
          </p:cNvCxnSpPr>
          <p:nvPr/>
        </p:nvCxnSpPr>
        <p:spPr bwMode="auto">
          <a:xfrm>
            <a:off x="7848600" y="2933700"/>
            <a:ext cx="381000" cy="10287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49175" name="AutoShape 17"/>
          <p:cNvSpPr>
            <a:spLocks noChangeArrowheads="1"/>
          </p:cNvSpPr>
          <p:nvPr/>
        </p:nvSpPr>
        <p:spPr bwMode="auto">
          <a:xfrm>
            <a:off x="7696200" y="3962400"/>
            <a:ext cx="1066800" cy="762000"/>
          </a:xfrm>
          <a:prstGeom prst="flowChartProcess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Georgia" pitchFamily="18" charset="0"/>
              </a:rPr>
              <a:t>a = 0</a:t>
            </a:r>
          </a:p>
        </p:txBody>
      </p:sp>
      <p:sp>
        <p:nvSpPr>
          <p:cNvPr id="49176" name="AutoShape 19"/>
          <p:cNvSpPr>
            <a:spLocks noChangeArrowheads="1"/>
          </p:cNvSpPr>
          <p:nvPr/>
        </p:nvSpPr>
        <p:spPr bwMode="auto">
          <a:xfrm>
            <a:off x="3352800" y="3581400"/>
            <a:ext cx="1066800" cy="7620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Georgia" pitchFamily="18" charset="0"/>
              </a:rPr>
              <a:t>a = a+3</a:t>
            </a:r>
          </a:p>
        </p:txBody>
      </p:sp>
      <p:cxnSp>
        <p:nvCxnSpPr>
          <p:cNvPr id="49177" name="AutoShape 20"/>
          <p:cNvCxnSpPr>
            <a:cxnSpLocks noChangeShapeType="1"/>
            <a:stCxn id="49171" idx="1"/>
            <a:endCxn id="49176" idx="0"/>
          </p:cNvCxnSpPr>
          <p:nvPr/>
        </p:nvCxnSpPr>
        <p:spPr bwMode="auto">
          <a:xfrm rot="10800000" flipV="1">
            <a:off x="3886200" y="1943100"/>
            <a:ext cx="1066800" cy="16383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49178" name="AutoShape 21"/>
          <p:cNvCxnSpPr>
            <a:cxnSpLocks noChangeShapeType="1"/>
            <a:stCxn id="49173" idx="1"/>
            <a:endCxn id="49186" idx="0"/>
          </p:cNvCxnSpPr>
          <p:nvPr/>
        </p:nvCxnSpPr>
        <p:spPr bwMode="auto">
          <a:xfrm rot="10800000" flipV="1">
            <a:off x="6064250" y="2933700"/>
            <a:ext cx="107950" cy="7620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49179" name="Line 22"/>
          <p:cNvSpPr>
            <a:spLocks noChangeShapeType="1"/>
          </p:cNvSpPr>
          <p:nvPr/>
        </p:nvSpPr>
        <p:spPr bwMode="auto">
          <a:xfrm>
            <a:off x="5791200" y="1143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49180" name="AutoShape 23"/>
          <p:cNvCxnSpPr>
            <a:cxnSpLocks noChangeShapeType="1"/>
            <a:stCxn id="49189" idx="4"/>
            <a:endCxn id="49181" idx="2"/>
          </p:cNvCxnSpPr>
          <p:nvPr/>
        </p:nvCxnSpPr>
        <p:spPr bwMode="auto">
          <a:xfrm rot="16200000" flipH="1">
            <a:off x="6362700" y="5448300"/>
            <a:ext cx="381000" cy="7620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49181" name="Oval 24"/>
          <p:cNvSpPr>
            <a:spLocks noChangeArrowheads="1"/>
          </p:cNvSpPr>
          <p:nvPr/>
        </p:nvSpPr>
        <p:spPr bwMode="auto">
          <a:xfrm>
            <a:off x="6934200" y="5943600"/>
            <a:ext cx="152400" cy="1524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Georgia" pitchFamily="18" charset="0"/>
            </a:endParaRPr>
          </a:p>
        </p:txBody>
      </p:sp>
      <p:cxnSp>
        <p:nvCxnSpPr>
          <p:cNvPr id="49182" name="AutoShape 25"/>
          <p:cNvCxnSpPr>
            <a:cxnSpLocks noChangeShapeType="1"/>
            <a:stCxn id="49175" idx="2"/>
            <a:endCxn id="49181" idx="6"/>
          </p:cNvCxnSpPr>
          <p:nvPr/>
        </p:nvCxnSpPr>
        <p:spPr bwMode="auto">
          <a:xfrm rot="5400000">
            <a:off x="7010400" y="4800600"/>
            <a:ext cx="1295400" cy="11430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49183" name="Oval 26"/>
          <p:cNvSpPr>
            <a:spLocks noChangeArrowheads="1"/>
          </p:cNvSpPr>
          <p:nvPr/>
        </p:nvSpPr>
        <p:spPr bwMode="auto">
          <a:xfrm>
            <a:off x="5791200" y="6400800"/>
            <a:ext cx="152400" cy="1524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Georgia" pitchFamily="18" charset="0"/>
            </a:endParaRPr>
          </a:p>
        </p:txBody>
      </p:sp>
      <p:cxnSp>
        <p:nvCxnSpPr>
          <p:cNvPr id="49184" name="AutoShape 27"/>
          <p:cNvCxnSpPr>
            <a:cxnSpLocks noChangeShapeType="1"/>
            <a:stCxn id="49181" idx="4"/>
            <a:endCxn id="49183" idx="6"/>
          </p:cNvCxnSpPr>
          <p:nvPr/>
        </p:nvCxnSpPr>
        <p:spPr bwMode="auto">
          <a:xfrm rot="5400000">
            <a:off x="6286500" y="5753100"/>
            <a:ext cx="381000" cy="10668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49185" name="AutoShape 28"/>
          <p:cNvCxnSpPr>
            <a:cxnSpLocks noChangeShapeType="1"/>
            <a:stCxn id="49176" idx="2"/>
            <a:endCxn id="49183" idx="2"/>
          </p:cNvCxnSpPr>
          <p:nvPr/>
        </p:nvCxnSpPr>
        <p:spPr bwMode="auto">
          <a:xfrm rot="16200000" flipH="1">
            <a:off x="3771900" y="4457700"/>
            <a:ext cx="2133600" cy="19050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49186" name="AutoShape 30"/>
          <p:cNvSpPr>
            <a:spLocks noChangeArrowheads="1"/>
          </p:cNvSpPr>
          <p:nvPr/>
        </p:nvSpPr>
        <p:spPr bwMode="auto">
          <a:xfrm>
            <a:off x="5410200" y="3695700"/>
            <a:ext cx="1308100" cy="685800"/>
          </a:xfrm>
          <a:prstGeom prst="flowChartDecision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Georgia" pitchFamily="18" charset="0"/>
              </a:rPr>
              <a:t>a &lt; 500</a:t>
            </a:r>
          </a:p>
        </p:txBody>
      </p:sp>
      <p:cxnSp>
        <p:nvCxnSpPr>
          <p:cNvPr id="49187" name="AutoShape 31"/>
          <p:cNvCxnSpPr>
            <a:cxnSpLocks noChangeShapeType="1"/>
            <a:stCxn id="49186" idx="1"/>
            <a:endCxn id="49191" idx="0"/>
          </p:cNvCxnSpPr>
          <p:nvPr/>
        </p:nvCxnSpPr>
        <p:spPr bwMode="auto">
          <a:xfrm rot="10800000" flipV="1">
            <a:off x="5372100" y="4038600"/>
            <a:ext cx="38100" cy="7620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49188" name="AutoShape 32"/>
          <p:cNvCxnSpPr>
            <a:cxnSpLocks noChangeShapeType="1"/>
            <a:stCxn id="49186" idx="3"/>
            <a:endCxn id="49190" idx="0"/>
          </p:cNvCxnSpPr>
          <p:nvPr/>
        </p:nvCxnSpPr>
        <p:spPr bwMode="auto">
          <a:xfrm>
            <a:off x="6718300" y="4038600"/>
            <a:ext cx="254000" cy="7620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49189" name="Oval 33"/>
          <p:cNvSpPr>
            <a:spLocks noChangeArrowheads="1"/>
          </p:cNvSpPr>
          <p:nvPr/>
        </p:nvSpPr>
        <p:spPr bwMode="auto">
          <a:xfrm>
            <a:off x="6096000" y="5486400"/>
            <a:ext cx="152400" cy="1524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Georgia" pitchFamily="18" charset="0"/>
            </a:endParaRPr>
          </a:p>
        </p:txBody>
      </p:sp>
      <p:sp>
        <p:nvSpPr>
          <p:cNvPr id="49190" name="Rectangle 34"/>
          <p:cNvSpPr>
            <a:spLocks noChangeArrowheads="1"/>
          </p:cNvSpPr>
          <p:nvPr/>
        </p:nvSpPr>
        <p:spPr bwMode="auto">
          <a:xfrm>
            <a:off x="6477000" y="4800600"/>
            <a:ext cx="9906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Georgia" pitchFamily="18" charset="0"/>
              </a:rPr>
              <a:t>a = a*2</a:t>
            </a:r>
          </a:p>
        </p:txBody>
      </p:sp>
      <p:sp>
        <p:nvSpPr>
          <p:cNvPr id="49191" name="Rectangle 35"/>
          <p:cNvSpPr>
            <a:spLocks noChangeArrowheads="1"/>
          </p:cNvSpPr>
          <p:nvPr/>
        </p:nvSpPr>
        <p:spPr bwMode="auto">
          <a:xfrm>
            <a:off x="4876800" y="4800600"/>
            <a:ext cx="9906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Georgia" pitchFamily="18" charset="0"/>
              </a:rPr>
              <a:t>a = a*10</a:t>
            </a:r>
          </a:p>
        </p:txBody>
      </p:sp>
      <p:cxnSp>
        <p:nvCxnSpPr>
          <p:cNvPr id="49192" name="AutoShape 37"/>
          <p:cNvCxnSpPr>
            <a:cxnSpLocks noChangeShapeType="1"/>
            <a:stCxn id="49190" idx="2"/>
            <a:endCxn id="49189" idx="6"/>
          </p:cNvCxnSpPr>
          <p:nvPr/>
        </p:nvCxnSpPr>
        <p:spPr bwMode="auto">
          <a:xfrm rot="5400000">
            <a:off x="6457950" y="5048250"/>
            <a:ext cx="304800" cy="7239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49193" name="AutoShape 38"/>
          <p:cNvCxnSpPr>
            <a:cxnSpLocks noChangeShapeType="1"/>
            <a:stCxn id="49191" idx="2"/>
            <a:endCxn id="49189" idx="2"/>
          </p:cNvCxnSpPr>
          <p:nvPr/>
        </p:nvCxnSpPr>
        <p:spPr bwMode="auto">
          <a:xfrm rot="16200000" flipH="1">
            <a:off x="5581650" y="5048250"/>
            <a:ext cx="304800" cy="7239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49166" name="Text Box 41"/>
          <p:cNvSpPr txBox="1">
            <a:spLocks noChangeArrowheads="1"/>
          </p:cNvSpPr>
          <p:nvPr/>
        </p:nvSpPr>
        <p:spPr bwMode="auto">
          <a:xfrm>
            <a:off x="6629400" y="16002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Georgia" pitchFamily="18" charset="0"/>
              </a:rPr>
              <a:t>T</a:t>
            </a:r>
          </a:p>
        </p:txBody>
      </p:sp>
      <p:sp>
        <p:nvSpPr>
          <p:cNvPr id="49167" name="Text Box 42"/>
          <p:cNvSpPr txBox="1">
            <a:spLocks noChangeArrowheads="1"/>
          </p:cNvSpPr>
          <p:nvPr/>
        </p:nvSpPr>
        <p:spPr bwMode="auto">
          <a:xfrm>
            <a:off x="7848600" y="2605088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Georgia" pitchFamily="18" charset="0"/>
              </a:rPr>
              <a:t>T</a:t>
            </a:r>
          </a:p>
        </p:txBody>
      </p:sp>
      <p:sp>
        <p:nvSpPr>
          <p:cNvPr id="49168" name="Text Box 43"/>
          <p:cNvSpPr txBox="1">
            <a:spLocks noChangeArrowheads="1"/>
          </p:cNvSpPr>
          <p:nvPr/>
        </p:nvSpPr>
        <p:spPr bwMode="auto">
          <a:xfrm>
            <a:off x="6705600" y="37338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Georgia" pitchFamily="18" charset="0"/>
              </a:rPr>
              <a:t>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9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9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9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9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63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63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63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8" dur="500"/>
                                        <p:tgtEl>
                                          <p:spTgt spid="63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5" grpId="0" animBg="1"/>
      <p:bldP spid="63494" grpId="0" animBg="1"/>
      <p:bldP spid="63496" grpId="0" animBg="1"/>
      <p:bldP spid="63497" grpId="0" animBg="1"/>
      <p:bldP spid="63498" grpId="0" animBg="1"/>
      <p:bldP spid="63499" grpId="0" animBg="1"/>
      <p:bldP spid="49164" grpId="0" animBg="1"/>
      <p:bldP spid="49169" grpId="0" animBg="1"/>
      <p:bldP spid="49170" grpId="0" animBg="1"/>
      <p:bldP spid="49171" grpId="0" animBg="1"/>
      <p:bldP spid="49173" grpId="0" animBg="1"/>
      <p:bldP spid="49175" grpId="0" animBg="1"/>
      <p:bldP spid="49176" grpId="0" animBg="1"/>
      <p:bldP spid="49179" grpId="0" animBg="1"/>
      <p:bldP spid="49181" grpId="0" animBg="1"/>
      <p:bldP spid="49183" grpId="0" animBg="1"/>
      <p:bldP spid="49186" grpId="0" animBg="1"/>
      <p:bldP spid="49189" grpId="0" animBg="1"/>
      <p:bldP spid="49190" grpId="0" animBg="1"/>
      <p:bldP spid="49191" grpId="0" animBg="1"/>
      <p:bldP spid="49166" grpId="0"/>
      <p:bldP spid="49167" grpId="0"/>
      <p:bldP spid="4916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Exercise: Find the value of </a:t>
            </a:r>
            <a:r>
              <a:rPr lang="en-US" b="1" smtClean="0"/>
              <a:t>a</a:t>
            </a:r>
            <a:br>
              <a:rPr lang="en-US" b="1" smtClean="0"/>
            </a:br>
            <a:endParaRPr lang="en-US" b="1" smtClean="0"/>
          </a:p>
        </p:txBody>
      </p:sp>
      <p:sp>
        <p:nvSpPr>
          <p:cNvPr id="50179" name="Text Box 4"/>
          <p:cNvSpPr txBox="1">
            <a:spLocks noChangeArrowheads="1"/>
          </p:cNvSpPr>
          <p:nvPr/>
        </p:nvSpPr>
        <p:spPr bwMode="auto">
          <a:xfrm>
            <a:off x="228600" y="1143000"/>
            <a:ext cx="2971800" cy="565785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600" dirty="0" err="1">
                <a:latin typeface="Georgia" pitchFamily="18" charset="0"/>
              </a:rPr>
              <a:t>int</a:t>
            </a:r>
            <a:r>
              <a:rPr lang="en-US" sz="2600" dirty="0">
                <a:latin typeface="Georgia" pitchFamily="18" charset="0"/>
              </a:rPr>
              <a:t> a = 750;</a:t>
            </a:r>
          </a:p>
          <a:p>
            <a:r>
              <a:rPr lang="en-US" sz="2600" dirty="0">
                <a:latin typeface="Georgia" pitchFamily="18" charset="0"/>
              </a:rPr>
              <a:t>if (a&gt;0) </a:t>
            </a:r>
            <a:r>
              <a:rPr lang="en-US" sz="2600" dirty="0">
                <a:solidFill>
                  <a:schemeClr val="accent1"/>
                </a:solidFill>
                <a:latin typeface="Georgia" pitchFamily="18" charset="0"/>
              </a:rPr>
              <a:t>{</a:t>
            </a:r>
          </a:p>
          <a:p>
            <a:r>
              <a:rPr lang="en-US" sz="2600" dirty="0">
                <a:latin typeface="Georgia" pitchFamily="18" charset="0"/>
              </a:rPr>
              <a:t>    if (a &gt;= 1000) </a:t>
            </a:r>
            <a:r>
              <a:rPr lang="en-US" sz="2600" dirty="0">
                <a:solidFill>
                  <a:schemeClr val="hlink"/>
                </a:solidFill>
                <a:latin typeface="Georgia" pitchFamily="18" charset="0"/>
              </a:rPr>
              <a:t>{</a:t>
            </a:r>
          </a:p>
          <a:p>
            <a:r>
              <a:rPr lang="en-US" sz="2600" dirty="0">
                <a:latin typeface="Georgia" pitchFamily="18" charset="0"/>
              </a:rPr>
              <a:t>        a = 0;</a:t>
            </a:r>
          </a:p>
          <a:p>
            <a:r>
              <a:rPr lang="en-US" sz="2600" dirty="0">
                <a:solidFill>
                  <a:schemeClr val="folHlink"/>
                </a:solidFill>
                <a:latin typeface="Georgia" pitchFamily="18" charset="0"/>
              </a:rPr>
              <a:t>    </a:t>
            </a:r>
            <a:r>
              <a:rPr lang="en-US" sz="2600" dirty="0">
                <a:solidFill>
                  <a:schemeClr val="hlink"/>
                </a:solidFill>
                <a:latin typeface="Georgia" pitchFamily="18" charset="0"/>
              </a:rPr>
              <a:t>}</a:t>
            </a:r>
            <a:r>
              <a:rPr lang="en-US" sz="2600" dirty="0">
                <a:latin typeface="Georgia" pitchFamily="18" charset="0"/>
              </a:rPr>
              <a:t> else </a:t>
            </a:r>
            <a:r>
              <a:rPr lang="en-US" sz="2600" dirty="0">
                <a:solidFill>
                  <a:schemeClr val="hlink"/>
                </a:solidFill>
                <a:latin typeface="Georgia" pitchFamily="18" charset="0"/>
              </a:rPr>
              <a:t>{</a:t>
            </a:r>
          </a:p>
          <a:p>
            <a:r>
              <a:rPr lang="en-US" sz="2600" dirty="0">
                <a:latin typeface="Georgia" pitchFamily="18" charset="0"/>
              </a:rPr>
              <a:t>        if (a &lt;500) </a:t>
            </a:r>
            <a:r>
              <a:rPr lang="en-US" sz="2600" dirty="0">
                <a:solidFill>
                  <a:schemeClr val="accent2"/>
                </a:solidFill>
                <a:latin typeface="Georgia" pitchFamily="18" charset="0"/>
              </a:rPr>
              <a:t>{</a:t>
            </a:r>
          </a:p>
          <a:p>
            <a:r>
              <a:rPr lang="en-US" sz="2600" dirty="0">
                <a:latin typeface="Georgia" pitchFamily="18" charset="0"/>
              </a:rPr>
              <a:t>            a = a*2;</a:t>
            </a:r>
          </a:p>
          <a:p>
            <a:r>
              <a:rPr lang="en-US" sz="2600" dirty="0">
                <a:latin typeface="Georgia" pitchFamily="18" charset="0"/>
              </a:rPr>
              <a:t>        </a:t>
            </a:r>
            <a:r>
              <a:rPr lang="en-US" sz="2600" dirty="0">
                <a:solidFill>
                  <a:schemeClr val="accent2"/>
                </a:solidFill>
                <a:latin typeface="Georgia" pitchFamily="18" charset="0"/>
              </a:rPr>
              <a:t>} </a:t>
            </a:r>
            <a:r>
              <a:rPr lang="en-US" sz="2600" dirty="0">
                <a:latin typeface="Georgia" pitchFamily="18" charset="0"/>
              </a:rPr>
              <a:t>else </a:t>
            </a:r>
            <a:r>
              <a:rPr lang="en-US" sz="2600" dirty="0">
                <a:solidFill>
                  <a:schemeClr val="accent2"/>
                </a:solidFill>
                <a:latin typeface="Georgia" pitchFamily="18" charset="0"/>
              </a:rPr>
              <a:t>{</a:t>
            </a:r>
          </a:p>
          <a:p>
            <a:r>
              <a:rPr lang="en-US" sz="2600" dirty="0">
                <a:latin typeface="Georgia" pitchFamily="18" charset="0"/>
              </a:rPr>
              <a:t>            a = a*10;</a:t>
            </a:r>
          </a:p>
          <a:p>
            <a:r>
              <a:rPr lang="en-US" sz="2600" dirty="0">
                <a:solidFill>
                  <a:schemeClr val="accent2"/>
                </a:solidFill>
                <a:latin typeface="Georgia" pitchFamily="18" charset="0"/>
              </a:rPr>
              <a:t>        }</a:t>
            </a:r>
          </a:p>
          <a:p>
            <a:r>
              <a:rPr lang="en-US" sz="2600" dirty="0">
                <a:solidFill>
                  <a:schemeClr val="accent1"/>
                </a:solidFill>
                <a:latin typeface="Georgia" pitchFamily="18" charset="0"/>
              </a:rPr>
              <a:t>    </a:t>
            </a:r>
            <a:r>
              <a:rPr lang="en-US" sz="2600" dirty="0">
                <a:solidFill>
                  <a:schemeClr val="hlink"/>
                </a:solidFill>
                <a:latin typeface="Georgia" pitchFamily="18" charset="0"/>
              </a:rPr>
              <a:t>}</a:t>
            </a:r>
          </a:p>
          <a:p>
            <a:r>
              <a:rPr lang="en-US" sz="2600" dirty="0">
                <a:solidFill>
                  <a:schemeClr val="accent1"/>
                </a:solidFill>
                <a:latin typeface="Georgia" pitchFamily="18" charset="0"/>
              </a:rPr>
              <a:t>}</a:t>
            </a:r>
            <a:r>
              <a:rPr lang="en-US" sz="2600" dirty="0">
                <a:solidFill>
                  <a:schemeClr val="hlink"/>
                </a:solidFill>
                <a:latin typeface="Georgia" pitchFamily="18" charset="0"/>
              </a:rPr>
              <a:t> </a:t>
            </a:r>
            <a:r>
              <a:rPr lang="en-US" sz="2600" dirty="0">
                <a:latin typeface="Georgia" pitchFamily="18" charset="0"/>
              </a:rPr>
              <a:t>else </a:t>
            </a:r>
            <a:r>
              <a:rPr lang="en-US" sz="2600" dirty="0">
                <a:solidFill>
                  <a:schemeClr val="accent1"/>
                </a:solidFill>
                <a:latin typeface="Georgia" pitchFamily="18" charset="0"/>
              </a:rPr>
              <a:t>{</a:t>
            </a:r>
          </a:p>
          <a:p>
            <a:r>
              <a:rPr lang="en-US" sz="2600" dirty="0">
                <a:latin typeface="Georgia" pitchFamily="18" charset="0"/>
              </a:rPr>
              <a:t>    a = a+3;</a:t>
            </a:r>
          </a:p>
          <a:p>
            <a:r>
              <a:rPr lang="en-US" sz="2600" dirty="0">
                <a:solidFill>
                  <a:schemeClr val="accent1"/>
                </a:solidFill>
                <a:latin typeface="Georgia" pitchFamily="18" charset="0"/>
              </a:rPr>
              <a:t>}</a:t>
            </a:r>
          </a:p>
        </p:txBody>
      </p:sp>
      <p:sp>
        <p:nvSpPr>
          <p:cNvPr id="35" name="Line 29"/>
          <p:cNvSpPr>
            <a:spLocks noChangeShapeType="1"/>
          </p:cNvSpPr>
          <p:nvPr/>
        </p:nvSpPr>
        <p:spPr bwMode="auto">
          <a:xfrm>
            <a:off x="5867400" y="6553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4572000" y="2438400"/>
            <a:ext cx="4343400" cy="3733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eorgia" pitchFamily="18" charset="0"/>
            </a:endParaRPr>
          </a:p>
        </p:txBody>
      </p:sp>
      <p:sp>
        <p:nvSpPr>
          <p:cNvPr id="37" name="Rectangle 39"/>
          <p:cNvSpPr>
            <a:spLocks noChangeArrowheads="1"/>
          </p:cNvSpPr>
          <p:nvPr/>
        </p:nvSpPr>
        <p:spPr bwMode="auto">
          <a:xfrm>
            <a:off x="4800600" y="3505200"/>
            <a:ext cx="2743200" cy="2286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eorgia" pitchFamily="18" charset="0"/>
            </a:endParaRPr>
          </a:p>
        </p:txBody>
      </p:sp>
      <p:sp>
        <p:nvSpPr>
          <p:cNvPr id="38" name="AutoShape 13"/>
          <p:cNvSpPr>
            <a:spLocks noChangeArrowheads="1"/>
          </p:cNvSpPr>
          <p:nvPr/>
        </p:nvSpPr>
        <p:spPr bwMode="auto">
          <a:xfrm>
            <a:off x="4953000" y="1600200"/>
            <a:ext cx="1676400" cy="685800"/>
          </a:xfrm>
          <a:prstGeom prst="flowChartDecision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Georgia" pitchFamily="18" charset="0"/>
              </a:rPr>
              <a:t>a &gt; 0</a:t>
            </a:r>
          </a:p>
        </p:txBody>
      </p:sp>
      <p:cxnSp>
        <p:nvCxnSpPr>
          <p:cNvPr id="39" name="AutoShape 14"/>
          <p:cNvCxnSpPr>
            <a:cxnSpLocks noChangeShapeType="1"/>
            <a:stCxn id="38" idx="3"/>
            <a:endCxn id="40" idx="0"/>
          </p:cNvCxnSpPr>
          <p:nvPr/>
        </p:nvCxnSpPr>
        <p:spPr bwMode="auto">
          <a:xfrm>
            <a:off x="6629400" y="1943100"/>
            <a:ext cx="381000" cy="6477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40" name="AutoShape 15"/>
          <p:cNvSpPr>
            <a:spLocks noChangeArrowheads="1"/>
          </p:cNvSpPr>
          <p:nvPr/>
        </p:nvSpPr>
        <p:spPr bwMode="auto">
          <a:xfrm>
            <a:off x="6172200" y="2590800"/>
            <a:ext cx="1676400" cy="685800"/>
          </a:xfrm>
          <a:prstGeom prst="flowChartDecision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Georgia" pitchFamily="18" charset="0"/>
              </a:rPr>
              <a:t>a &gt;= 1000</a:t>
            </a:r>
          </a:p>
        </p:txBody>
      </p:sp>
      <p:cxnSp>
        <p:nvCxnSpPr>
          <p:cNvPr id="41" name="AutoShape 16"/>
          <p:cNvCxnSpPr>
            <a:cxnSpLocks noChangeShapeType="1"/>
            <a:stCxn id="40" idx="3"/>
            <a:endCxn id="42" idx="0"/>
          </p:cNvCxnSpPr>
          <p:nvPr/>
        </p:nvCxnSpPr>
        <p:spPr bwMode="auto">
          <a:xfrm>
            <a:off x="7848600" y="2933700"/>
            <a:ext cx="381000" cy="10287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42" name="AutoShape 17"/>
          <p:cNvSpPr>
            <a:spLocks noChangeArrowheads="1"/>
          </p:cNvSpPr>
          <p:nvPr/>
        </p:nvSpPr>
        <p:spPr bwMode="auto">
          <a:xfrm>
            <a:off x="7696200" y="3962400"/>
            <a:ext cx="1066800" cy="762000"/>
          </a:xfrm>
          <a:prstGeom prst="flowChartProcess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Georgia" pitchFamily="18" charset="0"/>
              </a:rPr>
              <a:t>a = 0</a:t>
            </a:r>
          </a:p>
        </p:txBody>
      </p:sp>
      <p:sp>
        <p:nvSpPr>
          <p:cNvPr id="43" name="AutoShape 19"/>
          <p:cNvSpPr>
            <a:spLocks noChangeArrowheads="1"/>
          </p:cNvSpPr>
          <p:nvPr/>
        </p:nvSpPr>
        <p:spPr bwMode="auto">
          <a:xfrm>
            <a:off x="3352800" y="3581400"/>
            <a:ext cx="1066800" cy="7620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Georgia" pitchFamily="18" charset="0"/>
              </a:rPr>
              <a:t>a = a+3</a:t>
            </a:r>
          </a:p>
        </p:txBody>
      </p:sp>
      <p:cxnSp>
        <p:nvCxnSpPr>
          <p:cNvPr id="44" name="AutoShape 20"/>
          <p:cNvCxnSpPr>
            <a:cxnSpLocks noChangeShapeType="1"/>
            <a:stCxn id="38" idx="1"/>
            <a:endCxn id="43" idx="0"/>
          </p:cNvCxnSpPr>
          <p:nvPr/>
        </p:nvCxnSpPr>
        <p:spPr bwMode="auto">
          <a:xfrm rot="10800000" flipV="1">
            <a:off x="3886200" y="1943100"/>
            <a:ext cx="1066800" cy="16383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45" name="AutoShape 21"/>
          <p:cNvCxnSpPr>
            <a:cxnSpLocks noChangeShapeType="1"/>
            <a:stCxn id="40" idx="1"/>
            <a:endCxn id="53" idx="0"/>
          </p:cNvCxnSpPr>
          <p:nvPr/>
        </p:nvCxnSpPr>
        <p:spPr bwMode="auto">
          <a:xfrm rot="10800000" flipV="1">
            <a:off x="6064250" y="2933700"/>
            <a:ext cx="107950" cy="7620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46" name="Line 22"/>
          <p:cNvSpPr>
            <a:spLocks noChangeShapeType="1"/>
          </p:cNvSpPr>
          <p:nvPr/>
        </p:nvSpPr>
        <p:spPr bwMode="auto">
          <a:xfrm>
            <a:off x="5791200" y="1143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47" name="AutoShape 23"/>
          <p:cNvCxnSpPr>
            <a:cxnSpLocks noChangeShapeType="1"/>
            <a:stCxn id="56" idx="4"/>
            <a:endCxn id="48" idx="2"/>
          </p:cNvCxnSpPr>
          <p:nvPr/>
        </p:nvCxnSpPr>
        <p:spPr bwMode="auto">
          <a:xfrm rot="16200000" flipH="1">
            <a:off x="6362700" y="5448300"/>
            <a:ext cx="381000" cy="7620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48" name="Oval 24"/>
          <p:cNvSpPr>
            <a:spLocks noChangeArrowheads="1"/>
          </p:cNvSpPr>
          <p:nvPr/>
        </p:nvSpPr>
        <p:spPr bwMode="auto">
          <a:xfrm>
            <a:off x="6934200" y="5943600"/>
            <a:ext cx="152400" cy="1524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Georgia" pitchFamily="18" charset="0"/>
            </a:endParaRPr>
          </a:p>
        </p:txBody>
      </p:sp>
      <p:cxnSp>
        <p:nvCxnSpPr>
          <p:cNvPr id="49" name="AutoShape 25"/>
          <p:cNvCxnSpPr>
            <a:cxnSpLocks noChangeShapeType="1"/>
            <a:stCxn id="42" idx="2"/>
            <a:endCxn id="48" idx="6"/>
          </p:cNvCxnSpPr>
          <p:nvPr/>
        </p:nvCxnSpPr>
        <p:spPr bwMode="auto">
          <a:xfrm rot="5400000">
            <a:off x="7010400" y="4800600"/>
            <a:ext cx="1295400" cy="11430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50" name="Oval 26"/>
          <p:cNvSpPr>
            <a:spLocks noChangeArrowheads="1"/>
          </p:cNvSpPr>
          <p:nvPr/>
        </p:nvSpPr>
        <p:spPr bwMode="auto">
          <a:xfrm>
            <a:off x="5791200" y="6400800"/>
            <a:ext cx="152400" cy="1524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Georgia" pitchFamily="18" charset="0"/>
            </a:endParaRPr>
          </a:p>
        </p:txBody>
      </p:sp>
      <p:cxnSp>
        <p:nvCxnSpPr>
          <p:cNvPr id="51" name="AutoShape 27"/>
          <p:cNvCxnSpPr>
            <a:cxnSpLocks noChangeShapeType="1"/>
            <a:stCxn id="48" idx="4"/>
            <a:endCxn id="50" idx="6"/>
          </p:cNvCxnSpPr>
          <p:nvPr/>
        </p:nvCxnSpPr>
        <p:spPr bwMode="auto">
          <a:xfrm rot="5400000">
            <a:off x="6286500" y="5753100"/>
            <a:ext cx="381000" cy="10668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52" name="AutoShape 28"/>
          <p:cNvCxnSpPr>
            <a:cxnSpLocks noChangeShapeType="1"/>
            <a:stCxn id="43" idx="2"/>
            <a:endCxn id="50" idx="2"/>
          </p:cNvCxnSpPr>
          <p:nvPr/>
        </p:nvCxnSpPr>
        <p:spPr bwMode="auto">
          <a:xfrm rot="16200000" flipH="1">
            <a:off x="3771900" y="4457700"/>
            <a:ext cx="2133600" cy="19050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53" name="AutoShape 30"/>
          <p:cNvSpPr>
            <a:spLocks noChangeArrowheads="1"/>
          </p:cNvSpPr>
          <p:nvPr/>
        </p:nvSpPr>
        <p:spPr bwMode="auto">
          <a:xfrm>
            <a:off x="5410200" y="3695700"/>
            <a:ext cx="1308100" cy="685800"/>
          </a:xfrm>
          <a:prstGeom prst="flowChartDecision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Georgia" pitchFamily="18" charset="0"/>
              </a:rPr>
              <a:t>a &lt; 500</a:t>
            </a:r>
          </a:p>
        </p:txBody>
      </p:sp>
      <p:cxnSp>
        <p:nvCxnSpPr>
          <p:cNvPr id="54" name="AutoShape 31"/>
          <p:cNvCxnSpPr>
            <a:cxnSpLocks noChangeShapeType="1"/>
            <a:stCxn id="53" idx="1"/>
            <a:endCxn id="58" idx="0"/>
          </p:cNvCxnSpPr>
          <p:nvPr/>
        </p:nvCxnSpPr>
        <p:spPr bwMode="auto">
          <a:xfrm rot="10800000" flipV="1">
            <a:off x="5372100" y="4038600"/>
            <a:ext cx="38100" cy="7620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55" name="AutoShape 32"/>
          <p:cNvCxnSpPr>
            <a:cxnSpLocks noChangeShapeType="1"/>
            <a:stCxn id="53" idx="3"/>
            <a:endCxn id="57" idx="0"/>
          </p:cNvCxnSpPr>
          <p:nvPr/>
        </p:nvCxnSpPr>
        <p:spPr bwMode="auto">
          <a:xfrm>
            <a:off x="6718300" y="4038600"/>
            <a:ext cx="254000" cy="7620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56" name="Oval 33"/>
          <p:cNvSpPr>
            <a:spLocks noChangeArrowheads="1"/>
          </p:cNvSpPr>
          <p:nvPr/>
        </p:nvSpPr>
        <p:spPr bwMode="auto">
          <a:xfrm>
            <a:off x="6096000" y="5486400"/>
            <a:ext cx="152400" cy="1524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Georgia" pitchFamily="18" charset="0"/>
            </a:endParaRPr>
          </a:p>
        </p:txBody>
      </p:sp>
      <p:sp>
        <p:nvSpPr>
          <p:cNvPr id="57" name="Rectangle 34"/>
          <p:cNvSpPr>
            <a:spLocks noChangeArrowheads="1"/>
          </p:cNvSpPr>
          <p:nvPr/>
        </p:nvSpPr>
        <p:spPr bwMode="auto">
          <a:xfrm>
            <a:off x="6477000" y="4800600"/>
            <a:ext cx="9906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Georgia" pitchFamily="18" charset="0"/>
              </a:rPr>
              <a:t>a = a*2</a:t>
            </a:r>
          </a:p>
        </p:txBody>
      </p:sp>
      <p:sp>
        <p:nvSpPr>
          <p:cNvPr id="58" name="Rectangle 35"/>
          <p:cNvSpPr>
            <a:spLocks noChangeArrowheads="1"/>
          </p:cNvSpPr>
          <p:nvPr/>
        </p:nvSpPr>
        <p:spPr bwMode="auto">
          <a:xfrm>
            <a:off x="4876800" y="4800600"/>
            <a:ext cx="9906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Georgia" pitchFamily="18" charset="0"/>
              </a:rPr>
              <a:t>a = a*10</a:t>
            </a:r>
          </a:p>
        </p:txBody>
      </p:sp>
      <p:cxnSp>
        <p:nvCxnSpPr>
          <p:cNvPr id="59" name="AutoShape 37"/>
          <p:cNvCxnSpPr>
            <a:cxnSpLocks noChangeShapeType="1"/>
            <a:stCxn id="57" idx="2"/>
            <a:endCxn id="56" idx="6"/>
          </p:cNvCxnSpPr>
          <p:nvPr/>
        </p:nvCxnSpPr>
        <p:spPr bwMode="auto">
          <a:xfrm rot="5400000">
            <a:off x="6457950" y="5048250"/>
            <a:ext cx="304800" cy="7239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60" name="AutoShape 38"/>
          <p:cNvCxnSpPr>
            <a:cxnSpLocks noChangeShapeType="1"/>
            <a:stCxn id="58" idx="2"/>
            <a:endCxn id="56" idx="2"/>
          </p:cNvCxnSpPr>
          <p:nvPr/>
        </p:nvCxnSpPr>
        <p:spPr bwMode="auto">
          <a:xfrm rot="16200000" flipH="1">
            <a:off x="5581650" y="5048250"/>
            <a:ext cx="304800" cy="7239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61" name="Text Box 41"/>
          <p:cNvSpPr txBox="1">
            <a:spLocks noChangeArrowheads="1"/>
          </p:cNvSpPr>
          <p:nvPr/>
        </p:nvSpPr>
        <p:spPr bwMode="auto">
          <a:xfrm>
            <a:off x="6629400" y="16002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Georgia" pitchFamily="18" charset="0"/>
              </a:rPr>
              <a:t>T</a:t>
            </a:r>
          </a:p>
        </p:txBody>
      </p:sp>
      <p:sp>
        <p:nvSpPr>
          <p:cNvPr id="62" name="Text Box 42"/>
          <p:cNvSpPr txBox="1">
            <a:spLocks noChangeArrowheads="1"/>
          </p:cNvSpPr>
          <p:nvPr/>
        </p:nvSpPr>
        <p:spPr bwMode="auto">
          <a:xfrm>
            <a:off x="7848600" y="2605088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Georgia" pitchFamily="18" charset="0"/>
              </a:rPr>
              <a:t>T</a:t>
            </a:r>
          </a:p>
        </p:txBody>
      </p:sp>
      <p:sp>
        <p:nvSpPr>
          <p:cNvPr id="63" name="Text Box 43"/>
          <p:cNvSpPr txBox="1">
            <a:spLocks noChangeArrowheads="1"/>
          </p:cNvSpPr>
          <p:nvPr/>
        </p:nvSpPr>
        <p:spPr bwMode="auto">
          <a:xfrm>
            <a:off x="6705600" y="37338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Georgia" pitchFamily="18" charset="0"/>
              </a:rPr>
              <a:t>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accent3">
                    <a:shade val="75000"/>
                  </a:schemeClr>
                </a:solidFill>
              </a:rPr>
              <a:t>Pseudo-code Notation and Flowchart Symbols</a:t>
            </a:r>
          </a:p>
        </p:txBody>
      </p:sp>
      <p:pic>
        <p:nvPicPr>
          <p:cNvPr id="23555" name="Picture 5" descr="figure03_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115890"/>
            <a:ext cx="7840663" cy="5315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8E7C5C"/>
                </a:solidFill>
              </a:rPr>
              <a:t>Exercise: which task takes more time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17713"/>
            <a:ext cx="8497888" cy="4114800"/>
          </a:xfrm>
        </p:spPr>
        <p:txBody>
          <a:bodyPr/>
          <a:lstStyle/>
          <a:p>
            <a:pPr eaLnBrk="1" hangingPunct="1"/>
            <a:r>
              <a:rPr lang="en-US" smtClean="0"/>
              <a:t>Suppose we have two tasks A and B</a:t>
            </a:r>
          </a:p>
          <a:p>
            <a:pPr lvl="1" eaLnBrk="1" hangingPunct="1"/>
            <a:r>
              <a:rPr lang="en-US" smtClean="0"/>
              <a:t>A takes Ah hours, Am minutes, and As seconds</a:t>
            </a:r>
          </a:p>
          <a:p>
            <a:pPr lvl="1" eaLnBrk="1" hangingPunct="1"/>
            <a:r>
              <a:rPr lang="en-US" smtClean="0"/>
              <a:t>B takes Bh hours, Bm minutes, and Bs seconds</a:t>
            </a:r>
          </a:p>
          <a:p>
            <a:pPr eaLnBrk="1" hangingPunct="1"/>
            <a:r>
              <a:rPr lang="en-US" smtClean="0"/>
              <a:t>Write if-else statements to print out which task takes more time?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Indentation</a:t>
            </a:r>
          </a:p>
        </p:txBody>
      </p:sp>
      <p:sp>
        <p:nvSpPr>
          <p:cNvPr id="52227" name="Text Box 5"/>
          <p:cNvSpPr txBox="1">
            <a:spLocks noChangeArrowheads="1"/>
          </p:cNvSpPr>
          <p:nvPr/>
        </p:nvSpPr>
        <p:spPr bwMode="auto">
          <a:xfrm>
            <a:off x="1219200" y="2057400"/>
            <a:ext cx="2819400" cy="44577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600">
                <a:latin typeface="Georgia" pitchFamily="18" charset="0"/>
              </a:rPr>
              <a:t>int a = 750;</a:t>
            </a:r>
          </a:p>
          <a:p>
            <a:r>
              <a:rPr lang="en-US" sz="2600">
                <a:latin typeface="Georgia" pitchFamily="18" charset="0"/>
              </a:rPr>
              <a:t>if (a&gt;0)</a:t>
            </a:r>
          </a:p>
          <a:p>
            <a:r>
              <a:rPr lang="en-US" sz="2600">
                <a:latin typeface="Georgia" pitchFamily="18" charset="0"/>
              </a:rPr>
              <a:t>    if (a &gt;= 1000)</a:t>
            </a:r>
          </a:p>
          <a:p>
            <a:r>
              <a:rPr lang="en-US" sz="2600">
                <a:latin typeface="Georgia" pitchFamily="18" charset="0"/>
              </a:rPr>
              <a:t>        a = 0;</a:t>
            </a:r>
          </a:p>
          <a:p>
            <a:r>
              <a:rPr lang="en-US" sz="2600">
                <a:latin typeface="Georgia" pitchFamily="18" charset="0"/>
              </a:rPr>
              <a:t>    else</a:t>
            </a:r>
          </a:p>
          <a:p>
            <a:r>
              <a:rPr lang="en-US" sz="2600">
                <a:latin typeface="Georgia" pitchFamily="18" charset="0"/>
              </a:rPr>
              <a:t>        if (a &lt;500)</a:t>
            </a:r>
          </a:p>
          <a:p>
            <a:r>
              <a:rPr lang="en-US" sz="2600">
                <a:latin typeface="Georgia" pitchFamily="18" charset="0"/>
              </a:rPr>
              <a:t>            a *= 2;</a:t>
            </a:r>
          </a:p>
          <a:p>
            <a:r>
              <a:rPr lang="en-US" sz="2600">
                <a:latin typeface="Georgia" pitchFamily="18" charset="0"/>
              </a:rPr>
              <a:t>        else</a:t>
            </a:r>
          </a:p>
          <a:p>
            <a:r>
              <a:rPr lang="en-US" sz="2600">
                <a:latin typeface="Georgia" pitchFamily="18" charset="0"/>
              </a:rPr>
              <a:t>            a *= 10;</a:t>
            </a:r>
          </a:p>
          <a:p>
            <a:r>
              <a:rPr lang="en-US" sz="2600">
                <a:latin typeface="Georgia" pitchFamily="18" charset="0"/>
              </a:rPr>
              <a:t>else</a:t>
            </a:r>
          </a:p>
          <a:p>
            <a:r>
              <a:rPr lang="en-US" sz="2600">
                <a:latin typeface="Georgia" pitchFamily="18" charset="0"/>
              </a:rPr>
              <a:t>    a += 3;</a:t>
            </a:r>
          </a:p>
        </p:txBody>
      </p:sp>
      <p:sp>
        <p:nvSpPr>
          <p:cNvPr id="226310" name="Text Box 6"/>
          <p:cNvSpPr txBox="1">
            <a:spLocks noChangeArrowheads="1"/>
          </p:cNvSpPr>
          <p:nvPr/>
        </p:nvSpPr>
        <p:spPr bwMode="auto">
          <a:xfrm>
            <a:off x="4800600" y="2057400"/>
            <a:ext cx="2819400" cy="44577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600">
                <a:latin typeface="Georgia" pitchFamily="18" charset="0"/>
              </a:rPr>
              <a:t>int a = 750;</a:t>
            </a:r>
          </a:p>
          <a:p>
            <a:r>
              <a:rPr lang="en-US" sz="2600">
                <a:latin typeface="Georgia" pitchFamily="18" charset="0"/>
              </a:rPr>
              <a:t>if (a&gt;0)</a:t>
            </a:r>
          </a:p>
          <a:p>
            <a:r>
              <a:rPr lang="en-US" sz="2600">
                <a:latin typeface="Georgia" pitchFamily="18" charset="0"/>
              </a:rPr>
              <a:t>if (a &gt;= 1000)</a:t>
            </a:r>
          </a:p>
          <a:p>
            <a:r>
              <a:rPr lang="en-US" sz="2600">
                <a:latin typeface="Georgia" pitchFamily="18" charset="0"/>
              </a:rPr>
              <a:t>a = 0;</a:t>
            </a:r>
          </a:p>
          <a:p>
            <a:r>
              <a:rPr lang="en-US" sz="2600">
                <a:latin typeface="Georgia" pitchFamily="18" charset="0"/>
              </a:rPr>
              <a:t>else</a:t>
            </a:r>
          </a:p>
          <a:p>
            <a:r>
              <a:rPr lang="en-US" sz="2600">
                <a:latin typeface="Georgia" pitchFamily="18" charset="0"/>
              </a:rPr>
              <a:t>if (a &lt;500)</a:t>
            </a:r>
          </a:p>
          <a:p>
            <a:r>
              <a:rPr lang="en-US" sz="2600">
                <a:latin typeface="Georgia" pitchFamily="18" charset="0"/>
              </a:rPr>
              <a:t>a *= 2;</a:t>
            </a:r>
          </a:p>
          <a:p>
            <a:r>
              <a:rPr lang="en-US" sz="2600">
                <a:latin typeface="Georgia" pitchFamily="18" charset="0"/>
              </a:rPr>
              <a:t>else</a:t>
            </a:r>
          </a:p>
          <a:p>
            <a:r>
              <a:rPr lang="en-US" sz="2600">
                <a:latin typeface="Georgia" pitchFamily="18" charset="0"/>
              </a:rPr>
              <a:t>a *= 10;</a:t>
            </a:r>
          </a:p>
          <a:p>
            <a:r>
              <a:rPr lang="en-US" sz="2600">
                <a:latin typeface="Georgia" pitchFamily="18" charset="0"/>
              </a:rPr>
              <a:t>else</a:t>
            </a:r>
          </a:p>
          <a:p>
            <a:r>
              <a:rPr lang="en-US" sz="2600">
                <a:latin typeface="Georgia" pitchFamily="18" charset="0"/>
              </a:rPr>
              <a:t>a += 3;</a:t>
            </a:r>
          </a:p>
        </p:txBody>
      </p:sp>
      <p:sp>
        <p:nvSpPr>
          <p:cNvPr id="226311" name="AutoShape 7"/>
          <p:cNvSpPr>
            <a:spLocks noChangeArrowheads="1"/>
          </p:cNvSpPr>
          <p:nvPr/>
        </p:nvSpPr>
        <p:spPr bwMode="auto">
          <a:xfrm>
            <a:off x="6019800" y="4495800"/>
            <a:ext cx="2133600" cy="1905000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Georgia" pitchFamily="18" charset="0"/>
              </a:rPr>
              <a:t>Not good</a:t>
            </a:r>
          </a:p>
        </p:txBody>
      </p:sp>
      <p:sp>
        <p:nvSpPr>
          <p:cNvPr id="226312" name="AutoShape 8"/>
          <p:cNvSpPr>
            <a:spLocks noChangeArrowheads="1"/>
          </p:cNvSpPr>
          <p:nvPr/>
        </p:nvSpPr>
        <p:spPr bwMode="auto">
          <a:xfrm>
            <a:off x="152400" y="3810000"/>
            <a:ext cx="2133600" cy="1905000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Georgia" pitchFamily="18" charset="0"/>
              </a:rPr>
              <a:t>Good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6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6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6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6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6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10" grpId="0" animBg="1"/>
      <p:bldP spid="226311" grpId="0" animBg="1"/>
      <p:bldP spid="2263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8E7C5C"/>
                </a:solidFill>
              </a:rPr>
              <a:t>Exercise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What is the output of the following program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a = 5, b = 3;</a:t>
            </a:r>
          </a:p>
          <a:p>
            <a:pPr lvl="1" eaLnBrk="1" hangingPunct="1">
              <a:buFont typeface="Wingdings" pitchFamily="2" charset="2"/>
              <a:buNone/>
            </a:pPr>
            <a:endParaRPr lang="en-US" dirty="0" smtClean="0"/>
          </a:p>
          <a:p>
            <a:pPr lvl="1" eaLnBrk="1" hangingPunct="1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4800600" y="3059113"/>
            <a:ext cx="4114800" cy="147478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lvl="1"/>
            <a:r>
              <a:rPr lang="en-US">
                <a:latin typeface="Georgia" pitchFamily="18" charset="0"/>
              </a:rPr>
              <a:t>if (a&gt;10) {</a:t>
            </a:r>
          </a:p>
          <a:p>
            <a:pPr lvl="1"/>
            <a:r>
              <a:rPr lang="en-US">
                <a:latin typeface="Georgia" pitchFamily="18" charset="0"/>
              </a:rPr>
              <a:t>      a = 50;</a:t>
            </a:r>
          </a:p>
          <a:p>
            <a:pPr lvl="1"/>
            <a:r>
              <a:rPr lang="en-US">
                <a:latin typeface="Georgia" pitchFamily="18" charset="0"/>
              </a:rPr>
              <a:t>b = 20;</a:t>
            </a:r>
          </a:p>
          <a:p>
            <a:pPr lvl="1"/>
            <a:r>
              <a:rPr lang="en-US">
                <a:latin typeface="Georgia" pitchFamily="18" charset="0"/>
              </a:rPr>
              <a:t>}</a:t>
            </a:r>
          </a:p>
          <a:p>
            <a:pPr lvl="1"/>
            <a:r>
              <a:rPr lang="en-US">
                <a:latin typeface="Georgia" pitchFamily="18" charset="0"/>
              </a:rPr>
              <a:t>printf(" a = %d, b = %d\n",a, b);</a:t>
            </a:r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609600" y="3060700"/>
            <a:ext cx="4114800" cy="1474788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lvl="1"/>
            <a:r>
              <a:rPr lang="en-US">
                <a:latin typeface="Georgia" pitchFamily="18" charset="0"/>
              </a:rPr>
              <a:t>if (a&gt;10)</a:t>
            </a:r>
          </a:p>
          <a:p>
            <a:pPr lvl="1"/>
            <a:r>
              <a:rPr lang="en-US">
                <a:latin typeface="Georgia" pitchFamily="18" charset="0"/>
              </a:rPr>
              <a:t>      a = 50;</a:t>
            </a:r>
          </a:p>
          <a:p>
            <a:pPr lvl="1"/>
            <a:r>
              <a:rPr lang="en-US">
                <a:latin typeface="Georgia" pitchFamily="18" charset="0"/>
              </a:rPr>
              <a:t>      b = 20;</a:t>
            </a:r>
          </a:p>
          <a:p>
            <a:pPr lvl="1"/>
            <a:endParaRPr lang="en-US">
              <a:latin typeface="Georgia" pitchFamily="18" charset="0"/>
            </a:endParaRPr>
          </a:p>
          <a:p>
            <a:pPr lvl="1"/>
            <a:r>
              <a:rPr lang="en-US">
                <a:latin typeface="Georgia" pitchFamily="18" charset="0"/>
              </a:rPr>
              <a:t>printf(" a = %d, b = %d\n",a, b);</a:t>
            </a:r>
          </a:p>
        </p:txBody>
      </p:sp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609600" y="4762500"/>
            <a:ext cx="4114800" cy="1887538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lvl="1"/>
            <a:r>
              <a:rPr lang="en-US">
                <a:latin typeface="Georgia" pitchFamily="18" charset="0"/>
              </a:rPr>
              <a:t>if (a&gt;10)</a:t>
            </a:r>
          </a:p>
          <a:p>
            <a:pPr lvl="1"/>
            <a:r>
              <a:rPr lang="en-US">
                <a:latin typeface="Georgia" pitchFamily="18" charset="0"/>
              </a:rPr>
              <a:t>      a = 50;</a:t>
            </a:r>
          </a:p>
          <a:p>
            <a:pPr lvl="1"/>
            <a:r>
              <a:rPr lang="en-US">
                <a:latin typeface="Georgia" pitchFamily="18" charset="0"/>
              </a:rPr>
              <a:t>b = 20;</a:t>
            </a:r>
          </a:p>
          <a:p>
            <a:pPr lvl="1"/>
            <a:endParaRPr lang="en-US">
              <a:latin typeface="Georgia" pitchFamily="18" charset="0"/>
            </a:endParaRPr>
          </a:p>
          <a:p>
            <a:pPr lvl="1"/>
            <a:r>
              <a:rPr lang="en-US">
                <a:latin typeface="Georgia" pitchFamily="18" charset="0"/>
              </a:rPr>
              <a:t>printf(" a = %d, b = %d\n",a, b);</a:t>
            </a:r>
          </a:p>
          <a:p>
            <a:pPr>
              <a:spcBef>
                <a:spcPct val="50000"/>
              </a:spcBef>
            </a:pPr>
            <a:endParaRPr lang="en-US">
              <a:latin typeface="Georgia" pitchFamily="18" charset="0"/>
            </a:endParaRPr>
          </a:p>
        </p:txBody>
      </p:sp>
      <p:sp>
        <p:nvSpPr>
          <p:cNvPr id="64519" name="Text Box 7"/>
          <p:cNvSpPr txBox="1">
            <a:spLocks noChangeArrowheads="1"/>
          </p:cNvSpPr>
          <p:nvPr/>
        </p:nvSpPr>
        <p:spPr bwMode="auto">
          <a:xfrm>
            <a:off x="4800600" y="4767263"/>
            <a:ext cx="4114800" cy="188753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lvl="1"/>
            <a:r>
              <a:rPr lang="en-US">
                <a:latin typeface="Georgia" pitchFamily="18" charset="0"/>
              </a:rPr>
              <a:t>if (a&gt;10) {</a:t>
            </a:r>
          </a:p>
          <a:p>
            <a:pPr lvl="1"/>
            <a:r>
              <a:rPr lang="en-US">
                <a:latin typeface="Georgia" pitchFamily="18" charset="0"/>
              </a:rPr>
              <a:t>    a = 50;</a:t>
            </a:r>
          </a:p>
          <a:p>
            <a:pPr lvl="1"/>
            <a:r>
              <a:rPr lang="en-US">
                <a:latin typeface="Georgia" pitchFamily="18" charset="0"/>
              </a:rPr>
              <a:t>    b = 20;</a:t>
            </a:r>
          </a:p>
          <a:p>
            <a:pPr lvl="1"/>
            <a:r>
              <a:rPr lang="en-US">
                <a:latin typeface="Georgia" pitchFamily="18" charset="0"/>
              </a:rPr>
              <a:t>}</a:t>
            </a:r>
          </a:p>
          <a:p>
            <a:pPr lvl="1"/>
            <a:r>
              <a:rPr lang="en-US">
                <a:latin typeface="Georgia" pitchFamily="18" charset="0"/>
              </a:rPr>
              <a:t>printf(" a = %d, b = %d\n",a, b);</a:t>
            </a:r>
          </a:p>
          <a:p>
            <a:pPr>
              <a:spcBef>
                <a:spcPct val="50000"/>
              </a:spcBef>
            </a:pPr>
            <a:endParaRPr lang="en-US">
              <a:latin typeface="Georgia" pitchFamily="18" charset="0"/>
            </a:endParaRPr>
          </a:p>
        </p:txBody>
      </p:sp>
      <p:sp>
        <p:nvSpPr>
          <p:cNvPr id="53256" name="Line 8"/>
          <p:cNvSpPr>
            <a:spLocks noChangeShapeType="1"/>
          </p:cNvSpPr>
          <p:nvPr/>
        </p:nvSpPr>
        <p:spPr bwMode="auto">
          <a:xfrm>
            <a:off x="2590800" y="4541520"/>
            <a:ext cx="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3257" name="Line 9"/>
          <p:cNvSpPr>
            <a:spLocks noChangeShapeType="1"/>
          </p:cNvSpPr>
          <p:nvPr/>
        </p:nvSpPr>
        <p:spPr bwMode="auto">
          <a:xfrm>
            <a:off x="6705600" y="4556760"/>
            <a:ext cx="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6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6" grpId="0" animBg="1"/>
      <p:bldP spid="64518" grpId="0" animBg="1"/>
      <p:bldP spid="64519" grpId="0" animBg="1"/>
      <p:bldP spid="53256" grpId="0" animBg="1"/>
      <p:bldP spid="5325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More selection examples</a:t>
            </a:r>
          </a:p>
        </p:txBody>
      </p:sp>
      <p:sp>
        <p:nvSpPr>
          <p:cNvPr id="5018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8E7C5C"/>
                </a:solidFill>
              </a:rPr>
              <a:t>Max, Min, Median 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Write a program that reads 3 integer numbers a, b and c from user and computes minimum, median and maximum of the numbers.</a:t>
            </a:r>
          </a:p>
          <a:p>
            <a:pPr eaLnBrk="1" hangingPunct="1"/>
            <a:endParaRPr lang="en-US" sz="1600" dirty="0" smtClean="0"/>
          </a:p>
          <a:p>
            <a:pPr eaLnBrk="1" hangingPunct="1"/>
            <a:r>
              <a:rPr lang="en-US" sz="2400" dirty="0" smtClean="0"/>
              <a:t>Example:</a:t>
            </a:r>
          </a:p>
          <a:p>
            <a:pPr lvl="1" eaLnBrk="1" hangingPunct="1"/>
            <a:r>
              <a:rPr lang="en-US" sz="2000" dirty="0" smtClean="0"/>
              <a:t>a = 2, b = 5, c = 3</a:t>
            </a:r>
          </a:p>
          <a:p>
            <a:pPr lvl="2" eaLnBrk="1" hangingPunct="1"/>
            <a:r>
              <a:rPr lang="en-US" sz="1800" dirty="0" smtClean="0"/>
              <a:t>minimum = 2, maximum = 5, median = 3</a:t>
            </a:r>
          </a:p>
          <a:p>
            <a:pPr lvl="1" eaLnBrk="1" hangingPunct="1"/>
            <a:r>
              <a:rPr lang="en-US" sz="2000" dirty="0" smtClean="0"/>
              <a:t>a = 2, b = 2, c = 3</a:t>
            </a:r>
          </a:p>
          <a:p>
            <a:pPr lvl="2" eaLnBrk="1" hangingPunct="1"/>
            <a:r>
              <a:rPr lang="en-US" sz="1800" dirty="0" smtClean="0"/>
              <a:t>minimum = 2, maximum = 3, median =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8E7C5C"/>
                </a:solidFill>
              </a:rPr>
              <a:t>Region in a plane 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r>
              <a:rPr lang="en-US" smtClean="0"/>
              <a:t>Write a program that reads a point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	(x, y) from user and prints its region</a:t>
            </a:r>
          </a:p>
        </p:txBody>
      </p:sp>
      <p:sp>
        <p:nvSpPr>
          <p:cNvPr id="56324" name="Line 4"/>
          <p:cNvSpPr>
            <a:spLocks noChangeShapeType="1"/>
          </p:cNvSpPr>
          <p:nvPr/>
        </p:nvSpPr>
        <p:spPr bwMode="auto">
          <a:xfrm>
            <a:off x="1981200" y="35814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6325" name="Line 5"/>
          <p:cNvSpPr>
            <a:spLocks noChangeShapeType="1"/>
          </p:cNvSpPr>
          <p:nvPr/>
        </p:nvSpPr>
        <p:spPr bwMode="auto">
          <a:xfrm>
            <a:off x="1066800" y="44196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2209800" y="3810000"/>
            <a:ext cx="167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Georgia" pitchFamily="18" charset="0"/>
              </a:rPr>
              <a:t>Region 1</a:t>
            </a:r>
          </a:p>
        </p:txBody>
      </p:sp>
      <p:sp>
        <p:nvSpPr>
          <p:cNvPr id="56327" name="Text Box 7"/>
          <p:cNvSpPr txBox="1">
            <a:spLocks noChangeArrowheads="1"/>
          </p:cNvSpPr>
          <p:nvPr/>
        </p:nvSpPr>
        <p:spPr bwMode="auto">
          <a:xfrm>
            <a:off x="2057400" y="4648200"/>
            <a:ext cx="167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Georgia" pitchFamily="18" charset="0"/>
              </a:rPr>
              <a:t>Region 4</a:t>
            </a:r>
          </a:p>
        </p:txBody>
      </p:sp>
      <p:sp>
        <p:nvSpPr>
          <p:cNvPr id="56328" name="Text Box 8"/>
          <p:cNvSpPr txBox="1">
            <a:spLocks noChangeArrowheads="1"/>
          </p:cNvSpPr>
          <p:nvPr/>
        </p:nvSpPr>
        <p:spPr bwMode="auto">
          <a:xfrm>
            <a:off x="762000" y="3886200"/>
            <a:ext cx="167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Georgia" pitchFamily="18" charset="0"/>
              </a:rPr>
              <a:t>Region 2</a:t>
            </a:r>
          </a:p>
        </p:txBody>
      </p:sp>
      <p:sp>
        <p:nvSpPr>
          <p:cNvPr id="56329" name="Text Box 9"/>
          <p:cNvSpPr txBox="1">
            <a:spLocks noChangeArrowheads="1"/>
          </p:cNvSpPr>
          <p:nvPr/>
        </p:nvSpPr>
        <p:spPr bwMode="auto">
          <a:xfrm>
            <a:off x="685800" y="4724400"/>
            <a:ext cx="167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Georgia" pitchFamily="18" charset="0"/>
              </a:rPr>
              <a:t>Region 3</a:t>
            </a:r>
          </a:p>
        </p:txBody>
      </p:sp>
      <p:sp>
        <p:nvSpPr>
          <p:cNvPr id="56330" name="Text Box 10"/>
          <p:cNvSpPr txBox="1">
            <a:spLocks noChangeArrowheads="1"/>
          </p:cNvSpPr>
          <p:nvPr/>
        </p:nvSpPr>
        <p:spPr bwMode="auto">
          <a:xfrm>
            <a:off x="4800600" y="3733800"/>
            <a:ext cx="3733800" cy="243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Georgia" pitchFamily="18" charset="0"/>
              </a:rPr>
              <a:t>For example</a:t>
            </a:r>
          </a:p>
          <a:p>
            <a:pPr>
              <a:spcBef>
                <a:spcPct val="50000"/>
              </a:spcBef>
            </a:pPr>
            <a:r>
              <a:rPr lang="en-US">
                <a:latin typeface="Georgia" pitchFamily="18" charset="0"/>
              </a:rPr>
              <a:t>Enter x, y:   3 -1</a:t>
            </a:r>
          </a:p>
          <a:p>
            <a:pPr>
              <a:spcBef>
                <a:spcPct val="50000"/>
              </a:spcBef>
            </a:pPr>
            <a:r>
              <a:rPr lang="en-US">
                <a:latin typeface="Georgia" pitchFamily="18" charset="0"/>
              </a:rPr>
              <a:t>  This point is in Region 4</a:t>
            </a:r>
          </a:p>
          <a:p>
            <a:pPr>
              <a:spcBef>
                <a:spcPct val="50000"/>
              </a:spcBef>
            </a:pPr>
            <a:endParaRPr lang="en-US">
              <a:latin typeface="Georgia" pitchFamily="18" charset="0"/>
            </a:endParaRPr>
          </a:p>
          <a:p>
            <a:pPr>
              <a:spcBef>
                <a:spcPct val="50000"/>
              </a:spcBef>
            </a:pPr>
            <a:r>
              <a:rPr lang="en-US">
                <a:latin typeface="Georgia" pitchFamily="18" charset="0"/>
              </a:rPr>
              <a:t>Enter x, y: -1 -5</a:t>
            </a:r>
          </a:p>
          <a:p>
            <a:pPr>
              <a:spcBef>
                <a:spcPct val="50000"/>
              </a:spcBef>
            </a:pPr>
            <a:r>
              <a:rPr lang="en-US">
                <a:latin typeface="Georgia" pitchFamily="18" charset="0"/>
              </a:rPr>
              <a:t>  This point is in region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5"/>
          <p:cNvSpPr>
            <a:spLocks noChangeArrowheads="1"/>
          </p:cNvSpPr>
          <p:nvPr/>
        </p:nvSpPr>
        <p:spPr bwMode="auto">
          <a:xfrm>
            <a:off x="5524500" y="2209800"/>
            <a:ext cx="3505200" cy="3429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eorgia" pitchFamily="18" charset="0"/>
            </a:endParaRPr>
          </a:p>
        </p:txBody>
      </p:sp>
      <p:sp>
        <p:nvSpPr>
          <p:cNvPr id="57347" name="Rectangle 34"/>
          <p:cNvSpPr>
            <a:spLocks noChangeArrowheads="1"/>
          </p:cNvSpPr>
          <p:nvPr/>
        </p:nvSpPr>
        <p:spPr bwMode="auto">
          <a:xfrm>
            <a:off x="381000" y="2286000"/>
            <a:ext cx="3238500" cy="3505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eorgia" pitchFamily="18" charset="0"/>
            </a:endParaRPr>
          </a:p>
        </p:txBody>
      </p:sp>
      <p:sp>
        <p:nvSpPr>
          <p:cNvPr id="5325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Write if-else  statement</a:t>
            </a:r>
            <a:br>
              <a:rPr lang="en-US" smtClean="0"/>
            </a:br>
            <a:endParaRPr lang="en-US" smtClean="0"/>
          </a:p>
        </p:txBody>
      </p:sp>
      <p:sp>
        <p:nvSpPr>
          <p:cNvPr id="57349" name="AutoShape 5"/>
          <p:cNvSpPr>
            <a:spLocks noChangeArrowheads="1"/>
          </p:cNvSpPr>
          <p:nvPr/>
        </p:nvSpPr>
        <p:spPr bwMode="auto">
          <a:xfrm>
            <a:off x="3352800" y="1600200"/>
            <a:ext cx="1676400" cy="685800"/>
          </a:xfrm>
          <a:prstGeom prst="flowChartDecision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Georgia" pitchFamily="18" charset="0"/>
              </a:rPr>
              <a:t>score &gt; </a:t>
            </a:r>
            <a:r>
              <a:rPr lang="en-US" dirty="0" smtClean="0">
                <a:latin typeface="Georgia" pitchFamily="18" charset="0"/>
              </a:rPr>
              <a:t>60</a:t>
            </a:r>
            <a:endParaRPr lang="en-US" dirty="0">
              <a:latin typeface="Georgia" pitchFamily="18" charset="0"/>
            </a:endParaRPr>
          </a:p>
        </p:txBody>
      </p:sp>
      <p:cxnSp>
        <p:nvCxnSpPr>
          <p:cNvPr id="57350" name="AutoShape 6"/>
          <p:cNvCxnSpPr>
            <a:cxnSpLocks noChangeShapeType="1"/>
            <a:stCxn id="57349" idx="3"/>
            <a:endCxn id="57351" idx="0"/>
          </p:cNvCxnSpPr>
          <p:nvPr/>
        </p:nvCxnSpPr>
        <p:spPr bwMode="auto">
          <a:xfrm>
            <a:off x="5029200" y="1943100"/>
            <a:ext cx="2133600" cy="8763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57351" name="AutoShape 7"/>
          <p:cNvSpPr>
            <a:spLocks noChangeArrowheads="1"/>
          </p:cNvSpPr>
          <p:nvPr/>
        </p:nvSpPr>
        <p:spPr bwMode="auto">
          <a:xfrm>
            <a:off x="6324600" y="2819400"/>
            <a:ext cx="1676400" cy="685800"/>
          </a:xfrm>
          <a:prstGeom prst="flowChartDecision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Georgia" pitchFamily="18" charset="0"/>
              </a:rPr>
              <a:t>age &gt; 18</a:t>
            </a:r>
          </a:p>
        </p:txBody>
      </p:sp>
      <p:cxnSp>
        <p:nvCxnSpPr>
          <p:cNvPr id="57352" name="AutoShape 8"/>
          <p:cNvCxnSpPr>
            <a:cxnSpLocks noChangeShapeType="1"/>
            <a:stCxn id="57351" idx="3"/>
            <a:endCxn id="57353" idx="0"/>
          </p:cNvCxnSpPr>
          <p:nvPr/>
        </p:nvCxnSpPr>
        <p:spPr bwMode="auto">
          <a:xfrm>
            <a:off x="8001000" y="3162300"/>
            <a:ext cx="381000" cy="6477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57353" name="AutoShape 9"/>
          <p:cNvSpPr>
            <a:spLocks noChangeArrowheads="1"/>
          </p:cNvSpPr>
          <p:nvPr/>
        </p:nvSpPr>
        <p:spPr bwMode="auto">
          <a:xfrm>
            <a:off x="7848600" y="3810000"/>
            <a:ext cx="1066800" cy="762000"/>
          </a:xfrm>
          <a:prstGeom prst="flowChartProcess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Georgia" pitchFamily="18" charset="0"/>
              </a:rPr>
              <a:t>Good job</a:t>
            </a:r>
          </a:p>
        </p:txBody>
      </p:sp>
      <p:sp>
        <p:nvSpPr>
          <p:cNvPr id="57354" name="AutoShape 10"/>
          <p:cNvSpPr>
            <a:spLocks noChangeArrowheads="1"/>
          </p:cNvSpPr>
          <p:nvPr/>
        </p:nvSpPr>
        <p:spPr bwMode="auto">
          <a:xfrm>
            <a:off x="5715000" y="3886200"/>
            <a:ext cx="1066800" cy="762000"/>
          </a:xfrm>
          <a:prstGeom prst="flowChartProcess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Georgia" pitchFamily="18" charset="0"/>
              </a:rPr>
              <a:t>Excellent</a:t>
            </a:r>
          </a:p>
          <a:p>
            <a:pPr algn="ctr"/>
            <a:r>
              <a:rPr lang="en-US">
                <a:latin typeface="Georgia" pitchFamily="18" charset="0"/>
              </a:rPr>
              <a:t> job</a:t>
            </a:r>
          </a:p>
        </p:txBody>
      </p:sp>
      <p:cxnSp>
        <p:nvCxnSpPr>
          <p:cNvPr id="57355" name="AutoShape 12"/>
          <p:cNvCxnSpPr>
            <a:cxnSpLocks noChangeShapeType="1"/>
            <a:stCxn id="57349" idx="1"/>
            <a:endCxn id="57364" idx="0"/>
          </p:cNvCxnSpPr>
          <p:nvPr/>
        </p:nvCxnSpPr>
        <p:spPr bwMode="auto">
          <a:xfrm rot="10800000" flipV="1">
            <a:off x="2057400" y="1943100"/>
            <a:ext cx="1295400" cy="9525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57356" name="AutoShape 13"/>
          <p:cNvCxnSpPr>
            <a:cxnSpLocks noChangeShapeType="1"/>
            <a:stCxn id="57351" idx="1"/>
            <a:endCxn id="57354" idx="0"/>
          </p:cNvCxnSpPr>
          <p:nvPr/>
        </p:nvCxnSpPr>
        <p:spPr bwMode="auto">
          <a:xfrm rot="10800000" flipV="1">
            <a:off x="6248400" y="3162300"/>
            <a:ext cx="76200" cy="7239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57357" name="Line 14"/>
          <p:cNvSpPr>
            <a:spLocks noChangeShapeType="1"/>
          </p:cNvSpPr>
          <p:nvPr/>
        </p:nvSpPr>
        <p:spPr bwMode="auto">
          <a:xfrm>
            <a:off x="4191000" y="1143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57358" name="AutoShape 15"/>
          <p:cNvCxnSpPr>
            <a:cxnSpLocks noChangeShapeType="1"/>
            <a:stCxn id="57354" idx="2"/>
            <a:endCxn id="57359" idx="2"/>
          </p:cNvCxnSpPr>
          <p:nvPr/>
        </p:nvCxnSpPr>
        <p:spPr bwMode="auto">
          <a:xfrm rot="16200000" flipH="1">
            <a:off x="6286500" y="4610100"/>
            <a:ext cx="762000" cy="8382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57359" name="Oval 16"/>
          <p:cNvSpPr>
            <a:spLocks noChangeArrowheads="1"/>
          </p:cNvSpPr>
          <p:nvPr/>
        </p:nvSpPr>
        <p:spPr bwMode="auto">
          <a:xfrm>
            <a:off x="7086600" y="5334000"/>
            <a:ext cx="152400" cy="1524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Georgia" pitchFamily="18" charset="0"/>
            </a:endParaRPr>
          </a:p>
        </p:txBody>
      </p:sp>
      <p:cxnSp>
        <p:nvCxnSpPr>
          <p:cNvPr id="57360" name="AutoShape 17"/>
          <p:cNvCxnSpPr>
            <a:cxnSpLocks noChangeShapeType="1"/>
            <a:stCxn id="57353" idx="2"/>
            <a:endCxn id="57359" idx="6"/>
          </p:cNvCxnSpPr>
          <p:nvPr/>
        </p:nvCxnSpPr>
        <p:spPr bwMode="auto">
          <a:xfrm rot="5400000">
            <a:off x="7391400" y="4419600"/>
            <a:ext cx="838200" cy="11430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57361" name="Oval 18"/>
          <p:cNvSpPr>
            <a:spLocks noChangeArrowheads="1"/>
          </p:cNvSpPr>
          <p:nvPr/>
        </p:nvSpPr>
        <p:spPr bwMode="auto">
          <a:xfrm>
            <a:off x="4724400" y="6096000"/>
            <a:ext cx="152400" cy="1524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Georgia" pitchFamily="18" charset="0"/>
            </a:endParaRPr>
          </a:p>
        </p:txBody>
      </p:sp>
      <p:cxnSp>
        <p:nvCxnSpPr>
          <p:cNvPr id="57362" name="AutoShape 19"/>
          <p:cNvCxnSpPr>
            <a:cxnSpLocks noChangeShapeType="1"/>
            <a:stCxn id="57359" idx="4"/>
            <a:endCxn id="57361" idx="6"/>
          </p:cNvCxnSpPr>
          <p:nvPr/>
        </p:nvCxnSpPr>
        <p:spPr bwMode="auto">
          <a:xfrm rot="5400000">
            <a:off x="5676900" y="4686300"/>
            <a:ext cx="685800" cy="22860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57363" name="Line 21"/>
          <p:cNvSpPr>
            <a:spLocks noChangeShapeType="1"/>
          </p:cNvSpPr>
          <p:nvPr/>
        </p:nvSpPr>
        <p:spPr bwMode="auto">
          <a:xfrm>
            <a:off x="4800600" y="6248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7364" name="AutoShape 22"/>
          <p:cNvSpPr>
            <a:spLocks noChangeArrowheads="1"/>
          </p:cNvSpPr>
          <p:nvPr/>
        </p:nvSpPr>
        <p:spPr bwMode="auto">
          <a:xfrm>
            <a:off x="1219200" y="2895600"/>
            <a:ext cx="1676400" cy="685800"/>
          </a:xfrm>
          <a:prstGeom prst="flowChartDecision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Georgia" pitchFamily="18" charset="0"/>
              </a:rPr>
              <a:t>age &gt; 18</a:t>
            </a:r>
          </a:p>
        </p:txBody>
      </p:sp>
      <p:cxnSp>
        <p:nvCxnSpPr>
          <p:cNvPr id="57365" name="AutoShape 23"/>
          <p:cNvCxnSpPr>
            <a:cxnSpLocks noChangeShapeType="1"/>
            <a:stCxn id="57364" idx="3"/>
            <a:endCxn id="57366" idx="0"/>
          </p:cNvCxnSpPr>
          <p:nvPr/>
        </p:nvCxnSpPr>
        <p:spPr bwMode="auto">
          <a:xfrm>
            <a:off x="2895600" y="3238500"/>
            <a:ext cx="76200" cy="6477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57366" name="AutoShape 24"/>
          <p:cNvSpPr>
            <a:spLocks noChangeArrowheads="1"/>
          </p:cNvSpPr>
          <p:nvPr/>
        </p:nvSpPr>
        <p:spPr bwMode="auto">
          <a:xfrm>
            <a:off x="2438400" y="3886200"/>
            <a:ext cx="1066800" cy="762000"/>
          </a:xfrm>
          <a:prstGeom prst="flowChartProcess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Georgia" pitchFamily="18" charset="0"/>
              </a:rPr>
              <a:t>Very bad</a:t>
            </a:r>
          </a:p>
        </p:txBody>
      </p:sp>
      <p:cxnSp>
        <p:nvCxnSpPr>
          <p:cNvPr id="57367" name="AutoShape 26"/>
          <p:cNvCxnSpPr>
            <a:cxnSpLocks noChangeShapeType="1"/>
            <a:stCxn id="57364" idx="1"/>
            <a:endCxn id="57378" idx="0"/>
          </p:cNvCxnSpPr>
          <p:nvPr/>
        </p:nvCxnSpPr>
        <p:spPr bwMode="auto">
          <a:xfrm rot="10800000" flipV="1">
            <a:off x="1066800" y="3238500"/>
            <a:ext cx="152400" cy="7239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57368" name="AutoShape 27"/>
          <p:cNvCxnSpPr>
            <a:cxnSpLocks noChangeShapeType="1"/>
            <a:endCxn id="57369" idx="2"/>
          </p:cNvCxnSpPr>
          <p:nvPr/>
        </p:nvCxnSpPr>
        <p:spPr bwMode="auto">
          <a:xfrm rot="16200000" flipH="1">
            <a:off x="1447800" y="4419600"/>
            <a:ext cx="228600" cy="8382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57369" name="Oval 28"/>
          <p:cNvSpPr>
            <a:spLocks noChangeArrowheads="1"/>
          </p:cNvSpPr>
          <p:nvPr/>
        </p:nvSpPr>
        <p:spPr bwMode="auto">
          <a:xfrm>
            <a:off x="1981200" y="4876800"/>
            <a:ext cx="152400" cy="1524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Georgia" pitchFamily="18" charset="0"/>
            </a:endParaRPr>
          </a:p>
        </p:txBody>
      </p:sp>
      <p:cxnSp>
        <p:nvCxnSpPr>
          <p:cNvPr id="57370" name="AutoShape 29"/>
          <p:cNvCxnSpPr>
            <a:cxnSpLocks noChangeShapeType="1"/>
            <a:stCxn id="57366" idx="2"/>
            <a:endCxn id="57369" idx="6"/>
          </p:cNvCxnSpPr>
          <p:nvPr/>
        </p:nvCxnSpPr>
        <p:spPr bwMode="auto">
          <a:xfrm rot="5400000">
            <a:off x="2400300" y="4381500"/>
            <a:ext cx="304800" cy="8382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57371" name="AutoShape 31"/>
          <p:cNvCxnSpPr>
            <a:cxnSpLocks noChangeShapeType="1"/>
            <a:stCxn id="57369" idx="4"/>
            <a:endCxn id="57361" idx="2"/>
          </p:cNvCxnSpPr>
          <p:nvPr/>
        </p:nvCxnSpPr>
        <p:spPr bwMode="auto">
          <a:xfrm rot="16200000" flipH="1">
            <a:off x="2819400" y="4267200"/>
            <a:ext cx="1143000" cy="26670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57372" name="Rectangle 32"/>
          <p:cNvSpPr>
            <a:spLocks noChangeArrowheads="1"/>
          </p:cNvSpPr>
          <p:nvPr/>
        </p:nvSpPr>
        <p:spPr bwMode="auto">
          <a:xfrm>
            <a:off x="6019800" y="2286000"/>
            <a:ext cx="2286000" cy="3048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Georgia" pitchFamily="18" charset="0"/>
              </a:rPr>
              <a:t>You pass</a:t>
            </a:r>
          </a:p>
        </p:txBody>
      </p:sp>
      <p:sp>
        <p:nvSpPr>
          <p:cNvPr id="57373" name="Rectangle 33"/>
          <p:cNvSpPr>
            <a:spLocks noChangeArrowheads="1"/>
          </p:cNvSpPr>
          <p:nvPr/>
        </p:nvSpPr>
        <p:spPr bwMode="auto">
          <a:xfrm>
            <a:off x="914400" y="2362200"/>
            <a:ext cx="2286000" cy="3048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Georgia" pitchFamily="18" charset="0"/>
              </a:rPr>
              <a:t>You fail</a:t>
            </a:r>
          </a:p>
        </p:txBody>
      </p:sp>
      <p:sp>
        <p:nvSpPr>
          <p:cNvPr id="57374" name="Text Box 36"/>
          <p:cNvSpPr txBox="1">
            <a:spLocks noChangeArrowheads="1"/>
          </p:cNvSpPr>
          <p:nvPr/>
        </p:nvSpPr>
        <p:spPr bwMode="auto">
          <a:xfrm>
            <a:off x="5334000" y="16002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Georgia" pitchFamily="18" charset="0"/>
              </a:rPr>
              <a:t>T</a:t>
            </a:r>
          </a:p>
        </p:txBody>
      </p:sp>
      <p:sp>
        <p:nvSpPr>
          <p:cNvPr id="57375" name="Text Box 37"/>
          <p:cNvSpPr txBox="1">
            <a:spLocks noChangeArrowheads="1"/>
          </p:cNvSpPr>
          <p:nvPr/>
        </p:nvSpPr>
        <p:spPr bwMode="auto">
          <a:xfrm>
            <a:off x="7924800" y="28194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Georgia" pitchFamily="18" charset="0"/>
              </a:rPr>
              <a:t>T</a:t>
            </a:r>
          </a:p>
        </p:txBody>
      </p:sp>
      <p:sp>
        <p:nvSpPr>
          <p:cNvPr id="57376" name="Text Box 38"/>
          <p:cNvSpPr txBox="1">
            <a:spLocks noChangeArrowheads="1"/>
          </p:cNvSpPr>
          <p:nvPr/>
        </p:nvSpPr>
        <p:spPr bwMode="auto">
          <a:xfrm>
            <a:off x="2895600" y="2895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Georgia" pitchFamily="18" charset="0"/>
              </a:rPr>
              <a:t>T</a:t>
            </a:r>
          </a:p>
        </p:txBody>
      </p:sp>
      <p:sp>
        <p:nvSpPr>
          <p:cNvPr id="57377" name="AutoShape 39"/>
          <p:cNvSpPr>
            <a:spLocks noChangeArrowheads="1"/>
          </p:cNvSpPr>
          <p:nvPr/>
        </p:nvSpPr>
        <p:spPr bwMode="auto">
          <a:xfrm>
            <a:off x="838200" y="5181600"/>
            <a:ext cx="2286000" cy="457200"/>
          </a:xfrm>
          <a:prstGeom prst="flowChartProcess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Georgia" pitchFamily="18" charset="0"/>
              </a:rPr>
              <a:t>Good luck next time</a:t>
            </a:r>
          </a:p>
        </p:txBody>
      </p:sp>
      <p:sp>
        <p:nvSpPr>
          <p:cNvPr id="57378" name="AutoShape 40"/>
          <p:cNvSpPr>
            <a:spLocks noChangeArrowheads="1"/>
          </p:cNvSpPr>
          <p:nvPr/>
        </p:nvSpPr>
        <p:spPr bwMode="auto">
          <a:xfrm>
            <a:off x="457200" y="3962400"/>
            <a:ext cx="1219200" cy="762000"/>
          </a:xfrm>
          <a:prstGeom prst="flowChartProcess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Georgia" pitchFamily="18" charset="0"/>
              </a:rPr>
              <a:t>Don’t worry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533400"/>
            <a:ext cx="6629400" cy="5715000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 smtClean="0"/>
              <a:t>if (score &gt; 60) {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 smtClean="0"/>
              <a:t>	</a:t>
            </a:r>
            <a:r>
              <a:rPr lang="en-US" sz="2400" dirty="0" err="1" smtClean="0"/>
              <a:t>printf</a:t>
            </a:r>
            <a:r>
              <a:rPr lang="en-US" sz="2400" dirty="0" smtClean="0"/>
              <a:t>(“You Pass\n”);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 smtClean="0"/>
              <a:t>	if (age &gt; 18) {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 smtClean="0"/>
              <a:t>		 </a:t>
            </a:r>
            <a:r>
              <a:rPr lang="en-US" sz="2400" dirty="0" err="1" smtClean="0"/>
              <a:t>printf</a:t>
            </a:r>
            <a:r>
              <a:rPr lang="en-US" sz="2400" dirty="0" smtClean="0"/>
              <a:t>(“Good job \n”);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 smtClean="0"/>
              <a:t>	} else {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 smtClean="0"/>
              <a:t>		 </a:t>
            </a:r>
            <a:r>
              <a:rPr lang="en-US" sz="2400" dirty="0" err="1" smtClean="0"/>
              <a:t>printf</a:t>
            </a:r>
            <a:r>
              <a:rPr lang="en-US" sz="2400" dirty="0" smtClean="0"/>
              <a:t>(“Excellent job\n”);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 smtClean="0"/>
              <a:t>	}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 smtClean="0"/>
              <a:t>} else {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 smtClean="0"/>
              <a:t>	</a:t>
            </a:r>
            <a:r>
              <a:rPr lang="en-US" sz="2400" dirty="0" err="1" smtClean="0"/>
              <a:t>printf</a:t>
            </a:r>
            <a:r>
              <a:rPr lang="en-US" sz="2400" dirty="0" smtClean="0"/>
              <a:t>(“You Fail\n”);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 smtClean="0"/>
              <a:t>	if (age &gt; 18) {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 smtClean="0"/>
              <a:t>		 </a:t>
            </a:r>
            <a:r>
              <a:rPr lang="en-US" sz="2400" dirty="0" err="1" smtClean="0"/>
              <a:t>printf</a:t>
            </a:r>
            <a:r>
              <a:rPr lang="en-US" sz="2400" dirty="0" smtClean="0"/>
              <a:t>(“ Very bad \n”);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 smtClean="0"/>
              <a:t>	} else {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 smtClean="0"/>
              <a:t>		 </a:t>
            </a:r>
            <a:r>
              <a:rPr lang="en-US" sz="2400" dirty="0" err="1" smtClean="0"/>
              <a:t>printf</a:t>
            </a:r>
            <a:r>
              <a:rPr lang="en-US" sz="2400" dirty="0" smtClean="0"/>
              <a:t>(“ Don’t worry \n”);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 smtClean="0"/>
              <a:t>	}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 smtClean="0"/>
              <a:t>    </a:t>
            </a:r>
            <a:r>
              <a:rPr lang="en-US" sz="2400" dirty="0" err="1" smtClean="0"/>
              <a:t>printf</a:t>
            </a:r>
            <a:r>
              <a:rPr lang="en-US" sz="2400" dirty="0" smtClean="0"/>
              <a:t>(“ Good luck next time \n”);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9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9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39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39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39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39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39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39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396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396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396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396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396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31"/>
          <p:cNvSpPr>
            <a:spLocks noChangeArrowheads="1"/>
          </p:cNvSpPr>
          <p:nvPr/>
        </p:nvSpPr>
        <p:spPr bwMode="auto">
          <a:xfrm>
            <a:off x="1676400" y="1447800"/>
            <a:ext cx="7086600" cy="838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eorgia" pitchFamily="18" charset="0"/>
            </a:endParaRPr>
          </a:p>
        </p:txBody>
      </p:sp>
      <p:grpSp>
        <p:nvGrpSpPr>
          <p:cNvPr id="59395" name="Group 130"/>
          <p:cNvGrpSpPr>
            <a:grpSpLocks/>
          </p:cNvGrpSpPr>
          <p:nvPr/>
        </p:nvGrpSpPr>
        <p:grpSpPr bwMode="auto">
          <a:xfrm>
            <a:off x="1447800" y="330200"/>
            <a:ext cx="5829300" cy="5308600"/>
            <a:chOff x="0" y="720"/>
            <a:chExt cx="3672" cy="3344"/>
          </a:xfrm>
        </p:grpSpPr>
        <p:grpSp>
          <p:nvGrpSpPr>
            <p:cNvPr id="59399" name="Group 92"/>
            <p:cNvGrpSpPr>
              <a:grpSpLocks noChangeAspect="1"/>
            </p:cNvGrpSpPr>
            <p:nvPr/>
          </p:nvGrpSpPr>
          <p:grpSpPr bwMode="auto">
            <a:xfrm>
              <a:off x="0" y="720"/>
              <a:ext cx="3456" cy="288"/>
              <a:chOff x="2715" y="6862"/>
              <a:chExt cx="7200" cy="617"/>
            </a:xfrm>
          </p:grpSpPr>
          <p:sp>
            <p:nvSpPr>
              <p:cNvPr id="59443" name="AutoShape 94"/>
              <p:cNvSpPr>
                <a:spLocks noChangeAspect="1" noChangeArrowheads="1" noTextEdit="1"/>
              </p:cNvSpPr>
              <p:nvPr/>
            </p:nvSpPr>
            <p:spPr bwMode="auto">
              <a:xfrm>
                <a:off x="2715" y="6862"/>
                <a:ext cx="7200" cy="6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44" name="Text Box 93"/>
              <p:cNvSpPr txBox="1">
                <a:spLocks noChangeArrowheads="1"/>
              </p:cNvSpPr>
              <p:nvPr/>
            </p:nvSpPr>
            <p:spPr bwMode="auto">
              <a:xfrm>
                <a:off x="5265" y="6862"/>
                <a:ext cx="2400" cy="617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1200">
                    <a:latin typeface="Times New Roman" pitchFamily="18" charset="0"/>
                    <a:cs typeface="Times New Roman" pitchFamily="18" charset="0"/>
                  </a:rPr>
                  <a:t>get  b, c from user</a:t>
                </a:r>
                <a:endParaRPr lang="en-US" sz="700">
                  <a:latin typeface="Times New Roman" pitchFamily="18" charset="0"/>
                </a:endParaRPr>
              </a:p>
              <a:p>
                <a:r>
                  <a:rPr lang="en-US" sz="1200">
                    <a:latin typeface="Times New Roman" pitchFamily="18" charset="0"/>
                    <a:cs typeface="Times New Roman" pitchFamily="18" charset="0"/>
                  </a:rPr>
                  <a:t>a = b + c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59400" name="Group 81"/>
            <p:cNvGrpSpPr>
              <a:grpSpLocks noChangeAspect="1"/>
            </p:cNvGrpSpPr>
            <p:nvPr/>
          </p:nvGrpSpPr>
          <p:grpSpPr bwMode="auto">
            <a:xfrm>
              <a:off x="0" y="1008"/>
              <a:ext cx="3456" cy="576"/>
              <a:chOff x="1800" y="7291"/>
              <a:chExt cx="8640" cy="1440"/>
            </a:xfrm>
          </p:grpSpPr>
          <p:sp>
            <p:nvSpPr>
              <p:cNvPr id="59433" name="AutoShape 91"/>
              <p:cNvSpPr>
                <a:spLocks noChangeAspect="1" noChangeArrowheads="1" noTextEdit="1"/>
              </p:cNvSpPr>
              <p:nvPr/>
            </p:nvSpPr>
            <p:spPr bwMode="auto">
              <a:xfrm>
                <a:off x="1800" y="7291"/>
                <a:ext cx="8640" cy="14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34" name="Text Box 90"/>
              <p:cNvSpPr txBox="1">
                <a:spLocks noChangeArrowheads="1"/>
              </p:cNvSpPr>
              <p:nvPr/>
            </p:nvSpPr>
            <p:spPr bwMode="auto">
              <a:xfrm>
                <a:off x="5160" y="7846"/>
                <a:ext cx="2340" cy="7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1200">
                    <a:latin typeface="Times New Roman" pitchFamily="18" charset="0"/>
                    <a:cs typeface="Times New Roman" pitchFamily="18" charset="0"/>
                  </a:rPr>
                  <a:t>a &lt;= 10 and b-c &gt; 6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59435" name="AutoShape 89"/>
              <p:cNvSpPr>
                <a:spLocks noChangeArrowheads="1"/>
              </p:cNvSpPr>
              <p:nvPr/>
            </p:nvSpPr>
            <p:spPr bwMode="auto">
              <a:xfrm>
                <a:off x="4860" y="7471"/>
                <a:ext cx="2880" cy="1260"/>
              </a:xfrm>
              <a:prstGeom prst="flowChartDecision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Georgia" pitchFamily="18" charset="0"/>
                </a:endParaRPr>
              </a:p>
            </p:txBody>
          </p:sp>
          <p:sp>
            <p:nvSpPr>
              <p:cNvPr id="59436" name="Line 88"/>
              <p:cNvSpPr>
                <a:spLocks noChangeShapeType="1"/>
              </p:cNvSpPr>
              <p:nvPr/>
            </p:nvSpPr>
            <p:spPr bwMode="auto">
              <a:xfrm flipV="1">
                <a:off x="6300" y="7291"/>
                <a:ext cx="0" cy="1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37" name="Text Box 87"/>
              <p:cNvSpPr txBox="1">
                <a:spLocks noChangeArrowheads="1"/>
              </p:cNvSpPr>
              <p:nvPr/>
            </p:nvSpPr>
            <p:spPr bwMode="auto">
              <a:xfrm>
                <a:off x="7920" y="7677"/>
                <a:ext cx="720" cy="3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1200">
                    <a:latin typeface="Times New Roman" pitchFamily="18" charset="0"/>
                    <a:cs typeface="Times New Roman" pitchFamily="18" charset="0"/>
                  </a:rPr>
                  <a:t>T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59438" name="Text Box 86"/>
              <p:cNvSpPr txBox="1">
                <a:spLocks noChangeArrowheads="1"/>
              </p:cNvSpPr>
              <p:nvPr/>
            </p:nvSpPr>
            <p:spPr bwMode="auto">
              <a:xfrm>
                <a:off x="4320" y="7651"/>
                <a:ext cx="540" cy="3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1200">
                    <a:latin typeface="Times New Roman" pitchFamily="18" charset="0"/>
                    <a:cs typeface="Times New Roman" pitchFamily="18" charset="0"/>
                  </a:rPr>
                  <a:t>F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59439" name="Line 85"/>
              <p:cNvSpPr>
                <a:spLocks noChangeShapeType="1"/>
              </p:cNvSpPr>
              <p:nvPr/>
            </p:nvSpPr>
            <p:spPr bwMode="auto">
              <a:xfrm>
                <a:off x="7725" y="8101"/>
                <a:ext cx="162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40" name="Line 84"/>
              <p:cNvSpPr>
                <a:spLocks noChangeShapeType="1"/>
              </p:cNvSpPr>
              <p:nvPr/>
            </p:nvSpPr>
            <p:spPr bwMode="auto">
              <a:xfrm>
                <a:off x="3255" y="8104"/>
                <a:ext cx="162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41" name="Line 83"/>
              <p:cNvSpPr>
                <a:spLocks noChangeShapeType="1"/>
              </p:cNvSpPr>
              <p:nvPr/>
            </p:nvSpPr>
            <p:spPr bwMode="auto">
              <a:xfrm>
                <a:off x="3240" y="8094"/>
                <a:ext cx="1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42" name="Line 82"/>
              <p:cNvSpPr>
                <a:spLocks noChangeShapeType="1"/>
              </p:cNvSpPr>
              <p:nvPr/>
            </p:nvSpPr>
            <p:spPr bwMode="auto">
              <a:xfrm>
                <a:off x="9360" y="8104"/>
                <a:ext cx="1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9401" name="Group 67"/>
            <p:cNvGrpSpPr>
              <a:grpSpLocks noChangeAspect="1"/>
            </p:cNvGrpSpPr>
            <p:nvPr/>
          </p:nvGrpSpPr>
          <p:grpSpPr bwMode="auto">
            <a:xfrm>
              <a:off x="0" y="2048"/>
              <a:ext cx="3456" cy="2016"/>
              <a:chOff x="1800" y="9305"/>
              <a:chExt cx="8640" cy="5040"/>
            </a:xfrm>
          </p:grpSpPr>
          <p:sp>
            <p:nvSpPr>
              <p:cNvPr id="59420" name="AutoShape 80"/>
              <p:cNvSpPr>
                <a:spLocks noChangeAspect="1" noChangeArrowheads="1" noTextEdit="1"/>
              </p:cNvSpPr>
              <p:nvPr/>
            </p:nvSpPr>
            <p:spPr bwMode="auto">
              <a:xfrm>
                <a:off x="1800" y="9305"/>
                <a:ext cx="8640" cy="50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21" name="Line 79"/>
              <p:cNvSpPr>
                <a:spLocks noChangeShapeType="1"/>
              </p:cNvSpPr>
              <p:nvPr/>
            </p:nvSpPr>
            <p:spPr bwMode="auto">
              <a:xfrm flipH="1">
                <a:off x="3240" y="10415"/>
                <a:ext cx="180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22" name="Text Box 78"/>
              <p:cNvSpPr txBox="1">
                <a:spLocks noChangeArrowheads="1"/>
              </p:cNvSpPr>
              <p:nvPr/>
            </p:nvSpPr>
            <p:spPr bwMode="auto">
              <a:xfrm>
                <a:off x="2520" y="9305"/>
                <a:ext cx="720" cy="3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1200">
                    <a:latin typeface="Times New Roman" pitchFamily="18" charset="0"/>
                    <a:cs typeface="Times New Roman" pitchFamily="18" charset="0"/>
                  </a:rPr>
                  <a:t>F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59423" name="Text Box 77"/>
              <p:cNvSpPr txBox="1">
                <a:spLocks noChangeArrowheads="1"/>
              </p:cNvSpPr>
              <p:nvPr/>
            </p:nvSpPr>
            <p:spPr bwMode="auto">
              <a:xfrm>
                <a:off x="6120" y="10605"/>
                <a:ext cx="324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1200">
                    <a:latin typeface="Times New Roman" pitchFamily="18" charset="0"/>
                    <a:cs typeface="Times New Roman" pitchFamily="18" charset="0"/>
                  </a:rPr>
                  <a:t>Print “RIGHT-LEFT”, a, b, c</a:t>
                </a:r>
                <a:endParaRPr lang="en-US" sz="700">
                  <a:latin typeface="Times New Roman" pitchFamily="18" charset="0"/>
                </a:endParaRPr>
              </a:p>
              <a:p>
                <a:r>
                  <a:rPr lang="en-US" sz="1200">
                    <a:latin typeface="Times New Roman" pitchFamily="18" charset="0"/>
                    <a:cs typeface="Times New Roman" pitchFamily="18" charset="0"/>
                  </a:rPr>
                  <a:t>a= 10 - c * c 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59424" name="Line 76"/>
              <p:cNvSpPr>
                <a:spLocks noChangeShapeType="1"/>
              </p:cNvSpPr>
              <p:nvPr/>
            </p:nvSpPr>
            <p:spPr bwMode="auto">
              <a:xfrm flipH="1">
                <a:off x="7740" y="9630"/>
                <a:ext cx="54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25" name="Line 75"/>
              <p:cNvSpPr>
                <a:spLocks noChangeShapeType="1"/>
              </p:cNvSpPr>
              <p:nvPr/>
            </p:nvSpPr>
            <p:spPr bwMode="auto">
              <a:xfrm>
                <a:off x="7740" y="9665"/>
                <a:ext cx="0" cy="9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26" name="Line 74"/>
              <p:cNvSpPr>
                <a:spLocks noChangeShapeType="1"/>
              </p:cNvSpPr>
              <p:nvPr/>
            </p:nvSpPr>
            <p:spPr bwMode="auto">
              <a:xfrm>
                <a:off x="7740" y="11340"/>
                <a:ext cx="0" cy="9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27" name="Line 73"/>
              <p:cNvSpPr>
                <a:spLocks noChangeShapeType="1"/>
              </p:cNvSpPr>
              <p:nvPr/>
            </p:nvSpPr>
            <p:spPr bwMode="auto">
              <a:xfrm>
                <a:off x="7740" y="12240"/>
                <a:ext cx="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28" name="Line 72"/>
              <p:cNvSpPr>
                <a:spLocks noChangeShapeType="1"/>
              </p:cNvSpPr>
              <p:nvPr/>
            </p:nvSpPr>
            <p:spPr bwMode="auto">
              <a:xfrm flipH="1">
                <a:off x="3240" y="12755"/>
                <a:ext cx="450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29" name="Text Box 71"/>
              <p:cNvSpPr txBox="1">
                <a:spLocks noChangeArrowheads="1"/>
              </p:cNvSpPr>
              <p:nvPr/>
            </p:nvSpPr>
            <p:spPr bwMode="auto">
              <a:xfrm>
                <a:off x="6120" y="13085"/>
                <a:ext cx="324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1200">
                    <a:latin typeface="Times New Roman" pitchFamily="18" charset="0"/>
                    <a:cs typeface="Times New Roman" pitchFamily="18" charset="0"/>
                  </a:rPr>
                  <a:t>c = a+b</a:t>
                </a:r>
                <a:endParaRPr lang="en-US" sz="700">
                  <a:latin typeface="Times New Roman" pitchFamily="18" charset="0"/>
                </a:endParaRPr>
              </a:p>
              <a:p>
                <a:r>
                  <a:rPr lang="en-US" sz="1200">
                    <a:latin typeface="Times New Roman" pitchFamily="18" charset="0"/>
                    <a:cs typeface="Times New Roman" pitchFamily="18" charset="0"/>
                  </a:rPr>
                  <a:t>Print “FINAL”, a, b, c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59430" name="Line 70"/>
              <p:cNvSpPr>
                <a:spLocks noChangeShapeType="1"/>
              </p:cNvSpPr>
              <p:nvPr/>
            </p:nvSpPr>
            <p:spPr bwMode="auto">
              <a:xfrm>
                <a:off x="7740" y="13805"/>
                <a:ext cx="0" cy="5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31" name="Text Box 69"/>
              <p:cNvSpPr txBox="1">
                <a:spLocks noChangeArrowheads="1"/>
              </p:cNvSpPr>
              <p:nvPr/>
            </p:nvSpPr>
            <p:spPr bwMode="auto">
              <a:xfrm>
                <a:off x="1800" y="10980"/>
                <a:ext cx="324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1200">
                    <a:latin typeface="Times New Roman" pitchFamily="18" charset="0"/>
                    <a:cs typeface="Times New Roman" pitchFamily="18" charset="0"/>
                  </a:rPr>
                  <a:t>Print “LEFT-LEFT”, a, b, c</a:t>
                </a:r>
                <a:endParaRPr lang="en-US" sz="700">
                  <a:latin typeface="Times New Roman" pitchFamily="18" charset="0"/>
                </a:endParaRPr>
              </a:p>
              <a:p>
                <a:r>
                  <a:rPr lang="en-US" sz="1200">
                    <a:latin typeface="Times New Roman" pitchFamily="18" charset="0"/>
                    <a:cs typeface="Times New Roman" pitchFamily="18" charset="0"/>
                  </a:rPr>
                  <a:t>b= a * -c 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59432" name="Line 68"/>
              <p:cNvSpPr>
                <a:spLocks noChangeShapeType="1"/>
              </p:cNvSpPr>
              <p:nvPr/>
            </p:nvSpPr>
            <p:spPr bwMode="auto">
              <a:xfrm>
                <a:off x="3232" y="11700"/>
                <a:ext cx="0" cy="10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9402" name="Group 95"/>
            <p:cNvGrpSpPr>
              <a:grpSpLocks/>
            </p:cNvGrpSpPr>
            <p:nvPr/>
          </p:nvGrpSpPr>
          <p:grpSpPr bwMode="auto">
            <a:xfrm>
              <a:off x="180" y="1493"/>
              <a:ext cx="3492" cy="1730"/>
              <a:chOff x="2250" y="7920"/>
              <a:chExt cx="8730" cy="4326"/>
            </a:xfrm>
          </p:grpSpPr>
          <p:sp>
            <p:nvSpPr>
              <p:cNvPr id="59403" name="Line 112"/>
              <p:cNvSpPr>
                <a:spLocks noChangeShapeType="1"/>
              </p:cNvSpPr>
              <p:nvPr/>
            </p:nvSpPr>
            <p:spPr bwMode="auto">
              <a:xfrm>
                <a:off x="3225" y="9146"/>
                <a:ext cx="15" cy="18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04" name="AutoShape 111"/>
              <p:cNvSpPr>
                <a:spLocks noChangeArrowheads="1"/>
              </p:cNvSpPr>
              <p:nvPr/>
            </p:nvSpPr>
            <p:spPr bwMode="auto">
              <a:xfrm>
                <a:off x="2250" y="7920"/>
                <a:ext cx="1980" cy="1260"/>
              </a:xfrm>
              <a:prstGeom prst="flowChartDecision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Georgia" pitchFamily="18" charset="0"/>
                </a:endParaRPr>
              </a:p>
            </p:txBody>
          </p:sp>
          <p:sp>
            <p:nvSpPr>
              <p:cNvPr id="59405" name="Text Box 110"/>
              <p:cNvSpPr txBox="1">
                <a:spLocks noChangeArrowheads="1"/>
              </p:cNvSpPr>
              <p:nvPr/>
            </p:nvSpPr>
            <p:spPr bwMode="auto">
              <a:xfrm>
                <a:off x="2775" y="8286"/>
                <a:ext cx="900" cy="5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1200">
                    <a:latin typeface="Times New Roman" pitchFamily="18" charset="0"/>
                    <a:cs typeface="Times New Roman" pitchFamily="18" charset="0"/>
                  </a:rPr>
                  <a:t>c != b 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59406" name="Text Box 109"/>
              <p:cNvSpPr txBox="1">
                <a:spLocks noChangeArrowheads="1"/>
              </p:cNvSpPr>
              <p:nvPr/>
            </p:nvSpPr>
            <p:spPr bwMode="auto">
              <a:xfrm>
                <a:off x="8820" y="9366"/>
                <a:ext cx="1260" cy="5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1200">
                    <a:latin typeface="Times New Roman" pitchFamily="18" charset="0"/>
                    <a:cs typeface="Times New Roman" pitchFamily="18" charset="0"/>
                  </a:rPr>
                  <a:t>a*b&lt;=12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59407" name="AutoShape 108"/>
              <p:cNvSpPr>
                <a:spLocks noChangeArrowheads="1"/>
              </p:cNvSpPr>
              <p:nvPr/>
            </p:nvSpPr>
            <p:spPr bwMode="auto">
              <a:xfrm>
                <a:off x="8280" y="9006"/>
                <a:ext cx="2160" cy="1260"/>
              </a:xfrm>
              <a:prstGeom prst="flowChartDecision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Georgia" pitchFamily="18" charset="0"/>
                </a:endParaRPr>
              </a:p>
            </p:txBody>
          </p:sp>
          <p:sp>
            <p:nvSpPr>
              <p:cNvPr id="59408" name="Text Box 107"/>
              <p:cNvSpPr txBox="1">
                <a:spLocks noChangeArrowheads="1"/>
              </p:cNvSpPr>
              <p:nvPr/>
            </p:nvSpPr>
            <p:spPr bwMode="auto">
              <a:xfrm>
                <a:off x="8280" y="7920"/>
                <a:ext cx="27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1200">
                    <a:latin typeface="Times New Roman" pitchFamily="18" charset="0"/>
                    <a:cs typeface="Times New Roman" pitchFamily="18" charset="0"/>
                  </a:rPr>
                  <a:t>Print “RIGHT”, a, b, c</a:t>
                </a:r>
                <a:endParaRPr lang="en-US" sz="700">
                  <a:latin typeface="Times New Roman" pitchFamily="18" charset="0"/>
                </a:endParaRPr>
              </a:p>
              <a:p>
                <a:r>
                  <a:rPr lang="en-US" sz="1200">
                    <a:latin typeface="Times New Roman" pitchFamily="18" charset="0"/>
                    <a:cs typeface="Times New Roman" pitchFamily="18" charset="0"/>
                  </a:rPr>
                  <a:t>b= 5 + c * 2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59409" name="Line 106"/>
              <p:cNvSpPr>
                <a:spLocks noChangeShapeType="1"/>
              </p:cNvSpPr>
              <p:nvPr/>
            </p:nvSpPr>
            <p:spPr bwMode="auto">
              <a:xfrm>
                <a:off x="9360" y="8646"/>
                <a:ext cx="1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10" name="Line 105"/>
              <p:cNvSpPr>
                <a:spLocks noChangeShapeType="1"/>
              </p:cNvSpPr>
              <p:nvPr/>
            </p:nvSpPr>
            <p:spPr bwMode="auto">
              <a:xfrm>
                <a:off x="4185" y="8561"/>
                <a:ext cx="9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11" name="Line 104"/>
              <p:cNvSpPr>
                <a:spLocks noChangeShapeType="1"/>
              </p:cNvSpPr>
              <p:nvPr/>
            </p:nvSpPr>
            <p:spPr bwMode="auto">
              <a:xfrm>
                <a:off x="5070" y="8561"/>
                <a:ext cx="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12" name="Text Box 103"/>
              <p:cNvSpPr txBox="1">
                <a:spLocks noChangeArrowheads="1"/>
              </p:cNvSpPr>
              <p:nvPr/>
            </p:nvSpPr>
            <p:spPr bwMode="auto">
              <a:xfrm>
                <a:off x="4335" y="8226"/>
                <a:ext cx="705" cy="3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1200">
                    <a:latin typeface="Times New Roman" pitchFamily="18" charset="0"/>
                    <a:cs typeface="Times New Roman" pitchFamily="18" charset="0"/>
                  </a:rPr>
                  <a:t>T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59413" name="Text Box 102"/>
              <p:cNvSpPr txBox="1">
                <a:spLocks noChangeArrowheads="1"/>
              </p:cNvSpPr>
              <p:nvPr/>
            </p:nvSpPr>
            <p:spPr bwMode="auto">
              <a:xfrm>
                <a:off x="3600" y="9186"/>
                <a:ext cx="324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1200">
                    <a:latin typeface="Times New Roman" pitchFamily="18" charset="0"/>
                    <a:cs typeface="Times New Roman" pitchFamily="18" charset="0"/>
                  </a:rPr>
                  <a:t>Print “LEFT-RIGHT”, a, b, c</a:t>
                </a:r>
                <a:endParaRPr lang="en-US" sz="700">
                  <a:latin typeface="Times New Roman" pitchFamily="18" charset="0"/>
                </a:endParaRPr>
              </a:p>
              <a:p>
                <a:r>
                  <a:rPr lang="en-US" sz="1200">
                    <a:latin typeface="Times New Roman" pitchFamily="18" charset="0"/>
                    <a:cs typeface="Times New Roman" pitchFamily="18" charset="0"/>
                  </a:rPr>
                  <a:t>c= 5 + c * 2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59414" name="Line 101"/>
              <p:cNvSpPr>
                <a:spLocks noChangeShapeType="1"/>
              </p:cNvSpPr>
              <p:nvPr/>
            </p:nvSpPr>
            <p:spPr bwMode="auto">
              <a:xfrm>
                <a:off x="5040" y="9906"/>
                <a:ext cx="0" cy="5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15" name="Text Box 100"/>
              <p:cNvSpPr txBox="1">
                <a:spLocks noChangeArrowheads="1"/>
              </p:cNvSpPr>
              <p:nvPr/>
            </p:nvSpPr>
            <p:spPr bwMode="auto">
              <a:xfrm>
                <a:off x="7560" y="9306"/>
                <a:ext cx="720" cy="3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1200">
                    <a:latin typeface="Times New Roman" pitchFamily="18" charset="0"/>
                    <a:cs typeface="Times New Roman" pitchFamily="18" charset="0"/>
                  </a:rPr>
                  <a:t>F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59416" name="Line 99"/>
              <p:cNvSpPr>
                <a:spLocks noChangeShapeType="1"/>
              </p:cNvSpPr>
              <p:nvPr/>
            </p:nvSpPr>
            <p:spPr bwMode="auto">
              <a:xfrm>
                <a:off x="10425" y="9623"/>
                <a:ext cx="5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17" name="Line 98"/>
              <p:cNvSpPr>
                <a:spLocks noChangeShapeType="1"/>
              </p:cNvSpPr>
              <p:nvPr/>
            </p:nvSpPr>
            <p:spPr bwMode="auto">
              <a:xfrm>
                <a:off x="10965" y="9651"/>
                <a:ext cx="15" cy="25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18" name="Text Box 97"/>
              <p:cNvSpPr txBox="1">
                <a:spLocks noChangeArrowheads="1"/>
              </p:cNvSpPr>
              <p:nvPr/>
            </p:nvSpPr>
            <p:spPr bwMode="auto">
              <a:xfrm>
                <a:off x="10260" y="9276"/>
                <a:ext cx="720" cy="3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1200">
                    <a:latin typeface="Times New Roman" pitchFamily="18" charset="0"/>
                    <a:cs typeface="Times New Roman" pitchFamily="18" charset="0"/>
                  </a:rPr>
                  <a:t>T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59419" name="Line 96"/>
              <p:cNvSpPr>
                <a:spLocks noChangeShapeType="1"/>
              </p:cNvSpPr>
              <p:nvPr/>
            </p:nvSpPr>
            <p:spPr bwMode="auto">
              <a:xfrm flipH="1">
                <a:off x="7740" y="12246"/>
                <a:ext cx="32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59396" name="Rectangle 113"/>
          <p:cNvSpPr>
            <a:spLocks noChangeArrowheads="1"/>
          </p:cNvSpPr>
          <p:nvPr/>
        </p:nvSpPr>
        <p:spPr bwMode="auto">
          <a:xfrm>
            <a:off x="0" y="1143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Georgia" pitchFamily="18" charset="0"/>
            </a:endParaRPr>
          </a:p>
        </p:txBody>
      </p:sp>
      <p:sp>
        <p:nvSpPr>
          <p:cNvPr id="59397" name="Rectangle 125"/>
          <p:cNvSpPr>
            <a:spLocks noChangeArrowheads="1"/>
          </p:cNvSpPr>
          <p:nvPr/>
        </p:nvSpPr>
        <p:spPr bwMode="auto">
          <a:xfrm>
            <a:off x="0" y="2514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59398" name="Text Box 132"/>
          <p:cNvSpPr txBox="1">
            <a:spLocks noChangeArrowheads="1"/>
          </p:cNvSpPr>
          <p:nvPr/>
        </p:nvSpPr>
        <p:spPr bwMode="auto">
          <a:xfrm>
            <a:off x="1066800" y="5943600"/>
            <a:ext cx="5943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Georgia" pitchFamily="18" charset="0"/>
              </a:rPr>
              <a:t>Print “RIGHT”, a, b, c   means</a:t>
            </a:r>
          </a:p>
          <a:p>
            <a:r>
              <a:rPr lang="en-US">
                <a:latin typeface="Georgia" pitchFamily="18" charset="0"/>
              </a:rPr>
              <a:t>printf(“RIGHT a=%lf  b=%lf  c=%lf \n”,a, b, c);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4"/>
          <p:cNvSpPr>
            <a:spLocks noChangeArrowheads="1"/>
          </p:cNvSpPr>
          <p:nvPr/>
        </p:nvSpPr>
        <p:spPr bwMode="auto">
          <a:xfrm>
            <a:off x="1219200" y="1143000"/>
            <a:ext cx="7696200" cy="53101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Georgia" pitchFamily="18" charset="0"/>
              </a:rPr>
              <a:t>a=b+c;   </a:t>
            </a:r>
          </a:p>
          <a:p>
            <a:r>
              <a:rPr lang="en-US">
                <a:latin typeface="Georgia" pitchFamily="18" charset="0"/>
              </a:rPr>
              <a:t>if (a&lt;=10 &amp;&amp; b-c&gt;6) {</a:t>
            </a:r>
          </a:p>
          <a:p>
            <a:r>
              <a:rPr lang="en-US">
                <a:latin typeface="Georgia" pitchFamily="18" charset="0"/>
              </a:rPr>
              <a:t>      	 printf("RIGHT a=%lf  b=%lf  c=%lf \n", a, b, c);</a:t>
            </a:r>
          </a:p>
          <a:p>
            <a:r>
              <a:rPr lang="en-US">
                <a:latin typeface="Georgia" pitchFamily="18" charset="0"/>
              </a:rPr>
              <a:t>	 b=5+c*2;       </a:t>
            </a:r>
          </a:p>
          <a:p>
            <a:r>
              <a:rPr lang="en-US">
                <a:latin typeface="Georgia" pitchFamily="18" charset="0"/>
              </a:rPr>
              <a:t>      	 if (a*b&lt;=12) {</a:t>
            </a:r>
          </a:p>
          <a:p>
            <a:r>
              <a:rPr lang="en-US">
                <a:latin typeface="Georgia" pitchFamily="18" charset="0"/>
              </a:rPr>
              <a:t>	 } else {</a:t>
            </a:r>
          </a:p>
          <a:p>
            <a:r>
              <a:rPr lang="en-US">
                <a:latin typeface="Georgia" pitchFamily="18" charset="0"/>
              </a:rPr>
              <a:t>      	    printf("RIGHT-LEFT a=%lf  b=%lf  c=%lf \n",a, b, c);</a:t>
            </a:r>
          </a:p>
          <a:p>
            <a:r>
              <a:rPr lang="en-US">
                <a:latin typeface="Georgia" pitchFamily="18" charset="0"/>
              </a:rPr>
              <a:t>        	    a=10-c*c;    </a:t>
            </a:r>
          </a:p>
          <a:p>
            <a:r>
              <a:rPr lang="en-US">
                <a:latin typeface="Georgia" pitchFamily="18" charset="0"/>
              </a:rPr>
              <a:t>  	 }</a:t>
            </a:r>
          </a:p>
          <a:p>
            <a:r>
              <a:rPr lang="en-US">
                <a:latin typeface="Georgia" pitchFamily="18" charset="0"/>
              </a:rPr>
              <a:t>} else {</a:t>
            </a:r>
          </a:p>
          <a:p>
            <a:r>
              <a:rPr lang="en-US">
                <a:latin typeface="Georgia" pitchFamily="18" charset="0"/>
              </a:rPr>
              <a:t>      	 if (c != b)  {</a:t>
            </a:r>
          </a:p>
          <a:p>
            <a:r>
              <a:rPr lang="en-US">
                <a:latin typeface="Georgia" pitchFamily="18" charset="0"/>
              </a:rPr>
              <a:t>      	    printf("LEFT-RIGHT a=%lf  b=%lf  c=%lf \n",a, b, c);</a:t>
            </a:r>
          </a:p>
          <a:p>
            <a:r>
              <a:rPr lang="en-US">
                <a:latin typeface="Georgia" pitchFamily="18" charset="0"/>
              </a:rPr>
              <a:t>  	    c=5+c*2; </a:t>
            </a:r>
          </a:p>
          <a:p>
            <a:r>
              <a:rPr lang="en-US">
                <a:latin typeface="Georgia" pitchFamily="18" charset="0"/>
              </a:rPr>
              <a:t> 	  }</a:t>
            </a:r>
          </a:p>
          <a:p>
            <a:r>
              <a:rPr lang="en-US">
                <a:latin typeface="Georgia" pitchFamily="18" charset="0"/>
              </a:rPr>
              <a:t>   	  printf("LEFT-LEFT a=%lf  b=%lf  c=%lf \n",a, b, c);</a:t>
            </a:r>
          </a:p>
          <a:p>
            <a:r>
              <a:rPr lang="en-US">
                <a:latin typeface="Georgia" pitchFamily="18" charset="0"/>
              </a:rPr>
              <a:t>  	  b=a*-c;</a:t>
            </a:r>
          </a:p>
          <a:p>
            <a:r>
              <a:rPr lang="en-US">
                <a:latin typeface="Georgia" pitchFamily="18" charset="0"/>
              </a:rPr>
              <a:t>}</a:t>
            </a:r>
          </a:p>
          <a:p>
            <a:r>
              <a:rPr lang="en-US">
                <a:latin typeface="Georgia" pitchFamily="18" charset="0"/>
              </a:rPr>
              <a:t>c=a+b;</a:t>
            </a:r>
          </a:p>
          <a:p>
            <a:r>
              <a:rPr lang="en-US">
                <a:latin typeface="Georgia" pitchFamily="18" charset="0"/>
              </a:rPr>
              <a:t>printf("Final a=%lf  b=%lf  c=%lf \n",a, b, c);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8E7C5C"/>
                </a:solidFill>
              </a:rPr>
              <a:t>Structured Programming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Sequence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Selection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/>
            <a:r>
              <a:rPr lang="en-US" smtClean="0"/>
              <a:t>Repetition</a:t>
            </a:r>
          </a:p>
        </p:txBody>
      </p:sp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5486400" y="3352800"/>
            <a:ext cx="2133600" cy="1295400"/>
            <a:chOff x="3456" y="2112"/>
            <a:chExt cx="1344" cy="816"/>
          </a:xfrm>
        </p:grpSpPr>
        <p:grpSp>
          <p:nvGrpSpPr>
            <p:cNvPr id="24603" name="Group 21"/>
            <p:cNvGrpSpPr>
              <a:grpSpLocks/>
            </p:cNvGrpSpPr>
            <p:nvPr/>
          </p:nvGrpSpPr>
          <p:grpSpPr bwMode="auto">
            <a:xfrm>
              <a:off x="3456" y="2112"/>
              <a:ext cx="1344" cy="816"/>
              <a:chOff x="2256" y="1680"/>
              <a:chExt cx="1344" cy="816"/>
            </a:xfrm>
          </p:grpSpPr>
          <p:sp>
            <p:nvSpPr>
              <p:cNvPr id="24606" name="AutoShape 5"/>
              <p:cNvSpPr>
                <a:spLocks noChangeArrowheads="1"/>
              </p:cNvSpPr>
              <p:nvPr/>
            </p:nvSpPr>
            <p:spPr bwMode="auto">
              <a:xfrm>
                <a:off x="2688" y="1824"/>
                <a:ext cx="480" cy="192"/>
              </a:xfrm>
              <a:prstGeom prst="flowChartDecision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Georgia" pitchFamily="18" charset="0"/>
                </a:endParaRPr>
              </a:p>
            </p:txBody>
          </p:sp>
          <p:sp>
            <p:nvSpPr>
              <p:cNvPr id="24607" name="AutoShape 6"/>
              <p:cNvSpPr>
                <a:spLocks noChangeArrowheads="1"/>
              </p:cNvSpPr>
              <p:nvPr/>
            </p:nvSpPr>
            <p:spPr bwMode="auto">
              <a:xfrm>
                <a:off x="2256" y="2064"/>
                <a:ext cx="336" cy="144"/>
              </a:xfrm>
              <a:prstGeom prst="flowChartProcess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Georgia" pitchFamily="18" charset="0"/>
                </a:endParaRPr>
              </a:p>
            </p:txBody>
          </p:sp>
          <p:sp>
            <p:nvSpPr>
              <p:cNvPr id="24608" name="AutoShape 7"/>
              <p:cNvSpPr>
                <a:spLocks noChangeArrowheads="1"/>
              </p:cNvSpPr>
              <p:nvPr/>
            </p:nvSpPr>
            <p:spPr bwMode="auto">
              <a:xfrm>
                <a:off x="3264" y="2064"/>
                <a:ext cx="336" cy="144"/>
              </a:xfrm>
              <a:prstGeom prst="flowChartProcess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Georgia" pitchFamily="18" charset="0"/>
                </a:endParaRPr>
              </a:p>
            </p:txBody>
          </p:sp>
          <p:sp>
            <p:nvSpPr>
              <p:cNvPr id="24609" name="Line 8"/>
              <p:cNvSpPr>
                <a:spLocks noChangeShapeType="1"/>
              </p:cNvSpPr>
              <p:nvPr/>
            </p:nvSpPr>
            <p:spPr bwMode="auto">
              <a:xfrm flipH="1">
                <a:off x="2448" y="192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10" name="Line 9"/>
              <p:cNvSpPr>
                <a:spLocks noChangeShapeType="1"/>
              </p:cNvSpPr>
              <p:nvPr/>
            </p:nvSpPr>
            <p:spPr bwMode="auto">
              <a:xfrm>
                <a:off x="3168" y="192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11" name="Line 10"/>
              <p:cNvSpPr>
                <a:spLocks noChangeShapeType="1"/>
              </p:cNvSpPr>
              <p:nvPr/>
            </p:nvSpPr>
            <p:spPr bwMode="auto">
              <a:xfrm>
                <a:off x="2448" y="192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12" name="Line 11"/>
              <p:cNvSpPr>
                <a:spLocks noChangeShapeType="1"/>
              </p:cNvSpPr>
              <p:nvPr/>
            </p:nvSpPr>
            <p:spPr bwMode="auto">
              <a:xfrm>
                <a:off x="3408" y="192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13" name="Line 15"/>
              <p:cNvSpPr>
                <a:spLocks noChangeShapeType="1"/>
              </p:cNvSpPr>
              <p:nvPr/>
            </p:nvSpPr>
            <p:spPr bwMode="auto">
              <a:xfrm>
                <a:off x="2928" y="168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14" name="Line 16"/>
              <p:cNvSpPr>
                <a:spLocks noChangeShapeType="1"/>
              </p:cNvSpPr>
              <p:nvPr/>
            </p:nvSpPr>
            <p:spPr bwMode="auto">
              <a:xfrm>
                <a:off x="2448" y="220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15" name="Line 17"/>
              <p:cNvSpPr>
                <a:spLocks noChangeShapeType="1"/>
              </p:cNvSpPr>
              <p:nvPr/>
            </p:nvSpPr>
            <p:spPr bwMode="auto">
              <a:xfrm>
                <a:off x="3408" y="220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16" name="Line 18"/>
              <p:cNvSpPr>
                <a:spLocks noChangeShapeType="1"/>
              </p:cNvSpPr>
              <p:nvPr/>
            </p:nvSpPr>
            <p:spPr bwMode="auto">
              <a:xfrm>
                <a:off x="2448" y="230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17" name="Line 19"/>
              <p:cNvSpPr>
                <a:spLocks noChangeShapeType="1"/>
              </p:cNvSpPr>
              <p:nvPr/>
            </p:nvSpPr>
            <p:spPr bwMode="auto">
              <a:xfrm flipH="1">
                <a:off x="2928" y="230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18" name="Line 20"/>
              <p:cNvSpPr>
                <a:spLocks noChangeShapeType="1"/>
              </p:cNvSpPr>
              <p:nvPr/>
            </p:nvSpPr>
            <p:spPr bwMode="auto">
              <a:xfrm>
                <a:off x="2928" y="230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4604" name="Text Box 22"/>
            <p:cNvSpPr txBox="1">
              <a:spLocks noChangeArrowheads="1"/>
            </p:cNvSpPr>
            <p:nvPr/>
          </p:nvSpPr>
          <p:spPr bwMode="auto">
            <a:xfrm>
              <a:off x="4320" y="2208"/>
              <a:ext cx="33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i="1">
                  <a:latin typeface="Times New Roman" pitchFamily="18" charset="0"/>
                </a:rPr>
                <a:t>yes</a:t>
              </a:r>
              <a:endParaRPr lang="en-US" sz="2400" i="1">
                <a:latin typeface="Times New Roman" pitchFamily="18" charset="0"/>
              </a:endParaRPr>
            </a:p>
          </p:txBody>
        </p:sp>
        <p:sp>
          <p:nvSpPr>
            <p:cNvPr id="24605" name="Text Box 23"/>
            <p:cNvSpPr txBox="1">
              <a:spLocks noChangeArrowheads="1"/>
            </p:cNvSpPr>
            <p:nvPr/>
          </p:nvSpPr>
          <p:spPr bwMode="auto">
            <a:xfrm>
              <a:off x="3648" y="2208"/>
              <a:ext cx="33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i="1">
                  <a:latin typeface="Times New Roman" pitchFamily="18" charset="0"/>
                </a:rPr>
                <a:t>no</a:t>
              </a:r>
              <a:endParaRPr lang="en-US" sz="2400" i="1">
                <a:latin typeface="Times New Roman" pitchFamily="18" charset="0"/>
              </a:endParaRPr>
            </a:p>
          </p:txBody>
        </p:sp>
      </p:grp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4038600" y="4724400"/>
            <a:ext cx="1600200" cy="1828800"/>
            <a:chOff x="2496" y="2688"/>
            <a:chExt cx="1008" cy="1152"/>
          </a:xfrm>
        </p:grpSpPr>
        <p:sp>
          <p:nvSpPr>
            <p:cNvPr id="24589" name="Line 24"/>
            <p:cNvSpPr>
              <a:spLocks noChangeShapeType="1"/>
            </p:cNvSpPr>
            <p:nvPr/>
          </p:nvSpPr>
          <p:spPr bwMode="auto">
            <a:xfrm>
              <a:off x="2880" y="26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0" name="AutoShape 25"/>
            <p:cNvSpPr>
              <a:spLocks noChangeArrowheads="1"/>
            </p:cNvSpPr>
            <p:nvPr/>
          </p:nvSpPr>
          <p:spPr bwMode="auto">
            <a:xfrm>
              <a:off x="2640" y="2832"/>
              <a:ext cx="480" cy="288"/>
            </a:xfrm>
            <a:prstGeom prst="flowChartDecision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eorgia" pitchFamily="18" charset="0"/>
              </a:endParaRPr>
            </a:p>
          </p:txBody>
        </p:sp>
        <p:sp>
          <p:nvSpPr>
            <p:cNvPr id="24591" name="Line 26"/>
            <p:cNvSpPr>
              <a:spLocks noChangeShapeType="1"/>
            </p:cNvSpPr>
            <p:nvPr/>
          </p:nvSpPr>
          <p:spPr bwMode="auto">
            <a:xfrm>
              <a:off x="2880" y="312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2" name="AutoShape 27"/>
            <p:cNvSpPr>
              <a:spLocks noChangeArrowheads="1"/>
            </p:cNvSpPr>
            <p:nvPr/>
          </p:nvSpPr>
          <p:spPr bwMode="auto">
            <a:xfrm>
              <a:off x="2640" y="3264"/>
              <a:ext cx="480" cy="240"/>
            </a:xfrm>
            <a:prstGeom prst="flowChartProcess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eorgia" pitchFamily="18" charset="0"/>
              </a:endParaRPr>
            </a:p>
          </p:txBody>
        </p:sp>
        <p:sp>
          <p:nvSpPr>
            <p:cNvPr id="24593" name="Line 29"/>
            <p:cNvSpPr>
              <a:spLocks noChangeShapeType="1"/>
            </p:cNvSpPr>
            <p:nvPr/>
          </p:nvSpPr>
          <p:spPr bwMode="auto">
            <a:xfrm>
              <a:off x="2880" y="350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4" name="Line 30"/>
            <p:cNvSpPr>
              <a:spLocks noChangeShapeType="1"/>
            </p:cNvSpPr>
            <p:nvPr/>
          </p:nvSpPr>
          <p:spPr bwMode="auto">
            <a:xfrm flipH="1">
              <a:off x="2496" y="364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5" name="Line 31"/>
            <p:cNvSpPr>
              <a:spLocks noChangeShapeType="1"/>
            </p:cNvSpPr>
            <p:nvPr/>
          </p:nvSpPr>
          <p:spPr bwMode="auto">
            <a:xfrm flipV="1">
              <a:off x="2496" y="2976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6" name="Line 32"/>
            <p:cNvSpPr>
              <a:spLocks noChangeShapeType="1"/>
            </p:cNvSpPr>
            <p:nvPr/>
          </p:nvSpPr>
          <p:spPr bwMode="auto">
            <a:xfrm>
              <a:off x="2496" y="297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7" name="Text Box 33"/>
            <p:cNvSpPr txBox="1">
              <a:spLocks noChangeArrowheads="1"/>
            </p:cNvSpPr>
            <p:nvPr/>
          </p:nvSpPr>
          <p:spPr bwMode="auto">
            <a:xfrm>
              <a:off x="2976" y="3072"/>
              <a:ext cx="33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i="1">
                  <a:latin typeface="Times New Roman" pitchFamily="18" charset="0"/>
                </a:rPr>
                <a:t>yes</a:t>
              </a:r>
              <a:endParaRPr lang="en-US" sz="2400" i="1">
                <a:latin typeface="Times New Roman" pitchFamily="18" charset="0"/>
              </a:endParaRPr>
            </a:p>
          </p:txBody>
        </p:sp>
        <p:sp>
          <p:nvSpPr>
            <p:cNvPr id="24598" name="Line 34"/>
            <p:cNvSpPr>
              <a:spLocks noChangeShapeType="1"/>
            </p:cNvSpPr>
            <p:nvPr/>
          </p:nvSpPr>
          <p:spPr bwMode="auto">
            <a:xfrm>
              <a:off x="3120" y="29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9" name="Line 35"/>
            <p:cNvSpPr>
              <a:spLocks noChangeShapeType="1"/>
            </p:cNvSpPr>
            <p:nvPr/>
          </p:nvSpPr>
          <p:spPr bwMode="auto">
            <a:xfrm flipH="1">
              <a:off x="3504" y="2976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0" name="Line 36"/>
            <p:cNvSpPr>
              <a:spLocks noChangeShapeType="1"/>
            </p:cNvSpPr>
            <p:nvPr/>
          </p:nvSpPr>
          <p:spPr bwMode="auto">
            <a:xfrm flipH="1">
              <a:off x="2880" y="3744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1" name="Line 37"/>
            <p:cNvSpPr>
              <a:spLocks noChangeShapeType="1"/>
            </p:cNvSpPr>
            <p:nvPr/>
          </p:nvSpPr>
          <p:spPr bwMode="auto">
            <a:xfrm>
              <a:off x="2880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2" name="Text Box 38"/>
            <p:cNvSpPr txBox="1">
              <a:spLocks noChangeArrowheads="1"/>
            </p:cNvSpPr>
            <p:nvPr/>
          </p:nvSpPr>
          <p:spPr bwMode="auto">
            <a:xfrm>
              <a:off x="3168" y="2784"/>
              <a:ext cx="33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i="1">
                  <a:latin typeface="Times New Roman" pitchFamily="18" charset="0"/>
                </a:rPr>
                <a:t>no</a:t>
              </a:r>
              <a:endParaRPr lang="en-US" sz="2400" i="1">
                <a:latin typeface="Times New Roman" pitchFamily="18" charset="0"/>
              </a:endParaRPr>
            </a:p>
          </p:txBody>
        </p:sp>
      </p:grpSp>
      <p:grpSp>
        <p:nvGrpSpPr>
          <p:cNvPr id="5" name="Group 47"/>
          <p:cNvGrpSpPr>
            <a:grpSpLocks/>
          </p:cNvGrpSpPr>
          <p:nvPr/>
        </p:nvGrpSpPr>
        <p:grpSpPr bwMode="auto">
          <a:xfrm>
            <a:off x="4114800" y="2514600"/>
            <a:ext cx="730250" cy="1143000"/>
            <a:chOff x="3044" y="1200"/>
            <a:chExt cx="460" cy="720"/>
          </a:xfrm>
        </p:grpSpPr>
        <p:sp>
          <p:nvSpPr>
            <p:cNvPr id="24584" name="AutoShape 40"/>
            <p:cNvSpPr>
              <a:spLocks noChangeArrowheads="1"/>
            </p:cNvSpPr>
            <p:nvPr/>
          </p:nvSpPr>
          <p:spPr bwMode="auto">
            <a:xfrm>
              <a:off x="3072" y="1344"/>
              <a:ext cx="432" cy="144"/>
            </a:xfrm>
            <a:prstGeom prst="flowChartProcess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eorgia" pitchFamily="18" charset="0"/>
              </a:endParaRPr>
            </a:p>
          </p:txBody>
        </p:sp>
        <p:sp>
          <p:nvSpPr>
            <p:cNvPr id="24585" name="Line 42"/>
            <p:cNvSpPr>
              <a:spLocks noChangeShapeType="1"/>
            </p:cNvSpPr>
            <p:nvPr/>
          </p:nvSpPr>
          <p:spPr bwMode="auto">
            <a:xfrm>
              <a:off x="3264" y="120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6" name="Line 43"/>
            <p:cNvSpPr>
              <a:spLocks noChangeShapeType="1"/>
            </p:cNvSpPr>
            <p:nvPr/>
          </p:nvSpPr>
          <p:spPr bwMode="auto">
            <a:xfrm>
              <a:off x="3264" y="14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7" name="AutoShape 45"/>
            <p:cNvSpPr>
              <a:spLocks noChangeArrowheads="1"/>
            </p:cNvSpPr>
            <p:nvPr/>
          </p:nvSpPr>
          <p:spPr bwMode="auto">
            <a:xfrm>
              <a:off x="3044" y="1632"/>
              <a:ext cx="432" cy="144"/>
            </a:xfrm>
            <a:prstGeom prst="flowChartProcess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eorgia" pitchFamily="18" charset="0"/>
              </a:endParaRPr>
            </a:p>
          </p:txBody>
        </p:sp>
        <p:sp>
          <p:nvSpPr>
            <p:cNvPr id="24588" name="Line 46"/>
            <p:cNvSpPr>
              <a:spLocks noChangeShapeType="1"/>
            </p:cNvSpPr>
            <p:nvPr/>
          </p:nvSpPr>
          <p:spPr bwMode="auto">
            <a:xfrm>
              <a:off x="3236" y="17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583" name="Text Box 50"/>
          <p:cNvSpPr txBox="1">
            <a:spLocks noChangeArrowheads="1"/>
          </p:cNvSpPr>
          <p:nvPr/>
        </p:nvSpPr>
        <p:spPr bwMode="auto">
          <a:xfrm>
            <a:off x="1295400" y="1447800"/>
            <a:ext cx="6705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Georgia" pitchFamily="18" charset="0"/>
              </a:rPr>
              <a:t>Use simple control structures to organize the solution to a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Another if-else </a:t>
            </a:r>
            <a:r>
              <a:rPr lang="en-US" smtClean="0">
                <a:sym typeface="Wingdings" pitchFamily="2" charset="2"/>
              </a:rPr>
              <a:t> flowchart</a:t>
            </a:r>
            <a:br>
              <a:rPr lang="en-US" smtClean="0">
                <a:sym typeface="Wingdings" pitchFamily="2" charset="2"/>
              </a:rPr>
            </a:br>
            <a:endParaRPr lang="en-US" smtClean="0"/>
          </a:p>
        </p:txBody>
      </p:sp>
      <p:sp>
        <p:nvSpPr>
          <p:cNvPr id="61443" name="Rectangle 4"/>
          <p:cNvSpPr>
            <a:spLocks noChangeArrowheads="1"/>
          </p:cNvSpPr>
          <p:nvPr/>
        </p:nvSpPr>
        <p:spPr bwMode="auto">
          <a:xfrm>
            <a:off x="76200" y="850900"/>
            <a:ext cx="3429000" cy="6070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 b="1">
                <a:latin typeface="Courier New" pitchFamily="49" charset="0"/>
              </a:rPr>
              <a:t>if( A &gt; 8) {</a:t>
            </a:r>
          </a:p>
          <a:p>
            <a:r>
              <a:rPr lang="en-US" sz="2800" b="1">
                <a:latin typeface="Courier New" pitchFamily="49" charset="0"/>
              </a:rPr>
              <a:t>   A=b+c;</a:t>
            </a:r>
          </a:p>
          <a:p>
            <a:r>
              <a:rPr lang="en-US" sz="2800" b="1">
                <a:latin typeface="Courier New" pitchFamily="49" charset="0"/>
              </a:rPr>
              <a:t>   if(A &lt; 4)  </a:t>
            </a:r>
          </a:p>
          <a:p>
            <a:r>
              <a:rPr lang="en-US" sz="2800" b="1">
                <a:latin typeface="Courier New" pitchFamily="49" charset="0"/>
              </a:rPr>
              <a:t>     B=b*c;</a:t>
            </a:r>
          </a:p>
          <a:p>
            <a:r>
              <a:rPr lang="en-US" sz="2800" b="1">
                <a:latin typeface="Courier New" pitchFamily="49" charset="0"/>
              </a:rPr>
              <a:t>   if(A &gt; 8)  </a:t>
            </a:r>
          </a:p>
          <a:p>
            <a:r>
              <a:rPr lang="en-US" sz="2800" b="1">
                <a:latin typeface="Courier New" pitchFamily="49" charset="0"/>
              </a:rPr>
              <a:t>     B=b/c;</a:t>
            </a:r>
          </a:p>
          <a:p>
            <a:r>
              <a:rPr lang="en-US" sz="2800" b="1">
                <a:latin typeface="Courier New" pitchFamily="49" charset="0"/>
              </a:rPr>
              <a:t>} else {</a:t>
            </a:r>
          </a:p>
          <a:p>
            <a:r>
              <a:rPr lang="en-US" sz="2800" b="1">
                <a:latin typeface="Courier New" pitchFamily="49" charset="0"/>
              </a:rPr>
              <a:t>   A=b-c;</a:t>
            </a:r>
          </a:p>
          <a:p>
            <a:r>
              <a:rPr lang="en-US" sz="2800" b="1">
                <a:latin typeface="Courier New" pitchFamily="49" charset="0"/>
              </a:rPr>
              <a:t>   if(A &lt; 5)  </a:t>
            </a:r>
          </a:p>
          <a:p>
            <a:r>
              <a:rPr lang="en-US" sz="2800" b="1">
                <a:latin typeface="Courier New" pitchFamily="49" charset="0"/>
              </a:rPr>
              <a:t>     B=b+c;</a:t>
            </a:r>
          </a:p>
          <a:p>
            <a:r>
              <a:rPr lang="en-US" sz="2800" b="1">
                <a:latin typeface="Courier New" pitchFamily="49" charset="0"/>
              </a:rPr>
              <a:t>   else</a:t>
            </a:r>
          </a:p>
          <a:p>
            <a:r>
              <a:rPr lang="en-US" sz="2800" b="1">
                <a:latin typeface="Courier New" pitchFamily="49" charset="0"/>
              </a:rPr>
              <a:t>     B=b%c;</a:t>
            </a:r>
          </a:p>
          <a:p>
            <a:r>
              <a:rPr lang="en-US" sz="2800" b="1">
                <a:latin typeface="Courier New" pitchFamily="49" charset="0"/>
              </a:rPr>
              <a:t>   A=B; </a:t>
            </a:r>
          </a:p>
          <a:p>
            <a:r>
              <a:rPr lang="en-US" sz="2800" b="1">
                <a:latin typeface="Courier New" pitchFamily="49" charset="0"/>
              </a:rPr>
              <a:t>}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552700" y="838200"/>
            <a:ext cx="6286500" cy="6019800"/>
            <a:chOff x="1080" y="6855"/>
            <a:chExt cx="9900" cy="6465"/>
          </a:xfrm>
        </p:grpSpPr>
        <p:sp>
          <p:nvSpPr>
            <p:cNvPr id="61445" name="AutoShape 6"/>
            <p:cNvSpPr>
              <a:spLocks noChangeArrowheads="1"/>
            </p:cNvSpPr>
            <p:nvPr/>
          </p:nvSpPr>
          <p:spPr bwMode="auto">
            <a:xfrm>
              <a:off x="4680" y="7200"/>
              <a:ext cx="2340" cy="720"/>
            </a:xfrm>
            <a:prstGeom prst="diamond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>
                  <a:latin typeface="Times New Roman" pitchFamily="18" charset="0"/>
                </a:rPr>
                <a:t>   A &gt; 8</a:t>
              </a:r>
              <a:endParaRPr lang="en-US">
                <a:latin typeface="Georgia" pitchFamily="18" charset="0"/>
              </a:endParaRPr>
            </a:p>
          </p:txBody>
        </p:sp>
        <p:sp>
          <p:nvSpPr>
            <p:cNvPr id="61446" name="AutoShape 7"/>
            <p:cNvSpPr>
              <a:spLocks noChangeArrowheads="1"/>
            </p:cNvSpPr>
            <p:nvPr/>
          </p:nvSpPr>
          <p:spPr bwMode="auto">
            <a:xfrm>
              <a:off x="8100" y="9000"/>
              <a:ext cx="1440" cy="720"/>
            </a:xfrm>
            <a:prstGeom prst="diamond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0" rIns="0"/>
            <a:lstStyle/>
            <a:p>
              <a:r>
                <a:rPr lang="en-US" sz="1200">
                  <a:latin typeface="Times New Roman" pitchFamily="18" charset="0"/>
                </a:rPr>
                <a:t>A &lt; 4</a:t>
              </a:r>
              <a:endParaRPr lang="en-US">
                <a:latin typeface="Georgia" pitchFamily="18" charset="0"/>
              </a:endParaRPr>
            </a:p>
          </p:txBody>
        </p:sp>
        <p:sp>
          <p:nvSpPr>
            <p:cNvPr id="61447" name="AutoShape 8"/>
            <p:cNvSpPr>
              <a:spLocks noChangeArrowheads="1"/>
            </p:cNvSpPr>
            <p:nvPr/>
          </p:nvSpPr>
          <p:spPr bwMode="auto">
            <a:xfrm>
              <a:off x="8100" y="10800"/>
              <a:ext cx="1440" cy="720"/>
            </a:xfrm>
            <a:prstGeom prst="diamond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0" rIns="0"/>
            <a:lstStyle/>
            <a:p>
              <a:r>
                <a:rPr lang="en-US" sz="1200">
                  <a:latin typeface="Times New Roman" pitchFamily="18" charset="0"/>
                </a:rPr>
                <a:t>A &gt; 8</a:t>
              </a:r>
              <a:endParaRPr lang="en-US">
                <a:latin typeface="Georgia" pitchFamily="18" charset="0"/>
              </a:endParaRPr>
            </a:p>
          </p:txBody>
        </p:sp>
        <p:sp>
          <p:nvSpPr>
            <p:cNvPr id="61448" name="Text Box 9"/>
            <p:cNvSpPr txBox="1">
              <a:spLocks noChangeArrowheads="1"/>
            </p:cNvSpPr>
            <p:nvPr/>
          </p:nvSpPr>
          <p:spPr bwMode="auto">
            <a:xfrm>
              <a:off x="9540" y="9720"/>
              <a:ext cx="1440" cy="5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>
                  <a:latin typeface="Times New Roman" pitchFamily="18" charset="0"/>
                </a:rPr>
                <a:t>B=b*c</a:t>
              </a:r>
              <a:endParaRPr lang="en-US">
                <a:latin typeface="Georgia" pitchFamily="18" charset="0"/>
              </a:endParaRPr>
            </a:p>
          </p:txBody>
        </p:sp>
        <p:sp>
          <p:nvSpPr>
            <p:cNvPr id="61449" name="Text Box 10"/>
            <p:cNvSpPr txBox="1">
              <a:spLocks noChangeArrowheads="1"/>
            </p:cNvSpPr>
            <p:nvPr/>
          </p:nvSpPr>
          <p:spPr bwMode="auto">
            <a:xfrm>
              <a:off x="9540" y="11520"/>
              <a:ext cx="1440" cy="5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>
                  <a:latin typeface="Times New Roman" pitchFamily="18" charset="0"/>
                </a:rPr>
                <a:t>B=b/c</a:t>
              </a:r>
              <a:endParaRPr lang="en-US">
                <a:latin typeface="Georgia" pitchFamily="18" charset="0"/>
              </a:endParaRPr>
            </a:p>
          </p:txBody>
        </p:sp>
        <p:sp>
          <p:nvSpPr>
            <p:cNvPr id="61450" name="Line 11"/>
            <p:cNvSpPr>
              <a:spLocks noChangeShapeType="1"/>
            </p:cNvSpPr>
            <p:nvPr/>
          </p:nvSpPr>
          <p:spPr bwMode="auto">
            <a:xfrm>
              <a:off x="8820" y="9720"/>
              <a:ext cx="0" cy="108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51" name="Line 12"/>
            <p:cNvSpPr>
              <a:spLocks noChangeShapeType="1"/>
            </p:cNvSpPr>
            <p:nvPr/>
          </p:nvSpPr>
          <p:spPr bwMode="auto">
            <a:xfrm>
              <a:off x="9540" y="9360"/>
              <a:ext cx="72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52" name="Line 13"/>
            <p:cNvSpPr>
              <a:spLocks noChangeShapeType="1"/>
            </p:cNvSpPr>
            <p:nvPr/>
          </p:nvSpPr>
          <p:spPr bwMode="auto">
            <a:xfrm>
              <a:off x="10260" y="9360"/>
              <a:ext cx="0" cy="36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53" name="Line 14"/>
            <p:cNvSpPr>
              <a:spLocks noChangeShapeType="1"/>
            </p:cNvSpPr>
            <p:nvPr/>
          </p:nvSpPr>
          <p:spPr bwMode="auto">
            <a:xfrm>
              <a:off x="10260" y="10260"/>
              <a:ext cx="0" cy="36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54" name="Line 15"/>
            <p:cNvSpPr>
              <a:spLocks noChangeShapeType="1"/>
            </p:cNvSpPr>
            <p:nvPr/>
          </p:nvSpPr>
          <p:spPr bwMode="auto">
            <a:xfrm>
              <a:off x="8820" y="10620"/>
              <a:ext cx="144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55" name="Line 16"/>
            <p:cNvSpPr>
              <a:spLocks noChangeShapeType="1"/>
            </p:cNvSpPr>
            <p:nvPr/>
          </p:nvSpPr>
          <p:spPr bwMode="auto">
            <a:xfrm>
              <a:off x="9540" y="11160"/>
              <a:ext cx="72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56" name="Line 17"/>
            <p:cNvSpPr>
              <a:spLocks noChangeShapeType="1"/>
            </p:cNvSpPr>
            <p:nvPr/>
          </p:nvSpPr>
          <p:spPr bwMode="auto">
            <a:xfrm>
              <a:off x="10260" y="11160"/>
              <a:ext cx="0" cy="36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57" name="Line 18"/>
            <p:cNvSpPr>
              <a:spLocks noChangeShapeType="1"/>
            </p:cNvSpPr>
            <p:nvPr/>
          </p:nvSpPr>
          <p:spPr bwMode="auto">
            <a:xfrm>
              <a:off x="8820" y="12420"/>
              <a:ext cx="144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58" name="Line 19"/>
            <p:cNvSpPr>
              <a:spLocks noChangeShapeType="1"/>
            </p:cNvSpPr>
            <p:nvPr/>
          </p:nvSpPr>
          <p:spPr bwMode="auto">
            <a:xfrm>
              <a:off x="10260" y="12060"/>
              <a:ext cx="0" cy="36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59" name="Line 20"/>
            <p:cNvSpPr>
              <a:spLocks noChangeShapeType="1"/>
            </p:cNvSpPr>
            <p:nvPr/>
          </p:nvSpPr>
          <p:spPr bwMode="auto">
            <a:xfrm>
              <a:off x="7020" y="7560"/>
              <a:ext cx="18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60" name="Line 21"/>
            <p:cNvSpPr>
              <a:spLocks noChangeShapeType="1"/>
            </p:cNvSpPr>
            <p:nvPr/>
          </p:nvSpPr>
          <p:spPr bwMode="auto">
            <a:xfrm flipH="1">
              <a:off x="8805" y="8640"/>
              <a:ext cx="15" cy="36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61" name="Line 22"/>
            <p:cNvSpPr>
              <a:spLocks noChangeShapeType="1"/>
            </p:cNvSpPr>
            <p:nvPr/>
          </p:nvSpPr>
          <p:spPr bwMode="auto">
            <a:xfrm>
              <a:off x="2895" y="7560"/>
              <a:ext cx="18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62" name="Line 23"/>
            <p:cNvSpPr>
              <a:spLocks noChangeShapeType="1"/>
            </p:cNvSpPr>
            <p:nvPr/>
          </p:nvSpPr>
          <p:spPr bwMode="auto">
            <a:xfrm flipH="1">
              <a:off x="2880" y="7560"/>
              <a:ext cx="15" cy="54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63" name="Text Box 24"/>
            <p:cNvSpPr txBox="1">
              <a:spLocks noChangeArrowheads="1"/>
            </p:cNvSpPr>
            <p:nvPr/>
          </p:nvSpPr>
          <p:spPr bwMode="auto">
            <a:xfrm>
              <a:off x="2160" y="8100"/>
              <a:ext cx="1440" cy="5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>
                  <a:latin typeface="Times New Roman" pitchFamily="18" charset="0"/>
                </a:rPr>
                <a:t>A=b-c</a:t>
              </a:r>
              <a:endParaRPr lang="en-US">
                <a:latin typeface="Georgia" pitchFamily="18" charset="0"/>
              </a:endParaRPr>
            </a:p>
          </p:txBody>
        </p:sp>
        <p:sp>
          <p:nvSpPr>
            <p:cNvPr id="61464" name="AutoShape 25"/>
            <p:cNvSpPr>
              <a:spLocks noChangeArrowheads="1"/>
            </p:cNvSpPr>
            <p:nvPr/>
          </p:nvSpPr>
          <p:spPr bwMode="auto">
            <a:xfrm>
              <a:off x="2160" y="9180"/>
              <a:ext cx="1440" cy="720"/>
            </a:xfrm>
            <a:prstGeom prst="diamond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0" rIns="0"/>
            <a:lstStyle/>
            <a:p>
              <a:r>
                <a:rPr lang="en-US" sz="1200">
                  <a:latin typeface="Times New Roman" pitchFamily="18" charset="0"/>
                </a:rPr>
                <a:t>A &lt; 5</a:t>
              </a:r>
              <a:endParaRPr lang="en-US">
                <a:latin typeface="Georgia" pitchFamily="18" charset="0"/>
              </a:endParaRPr>
            </a:p>
          </p:txBody>
        </p:sp>
        <p:sp>
          <p:nvSpPr>
            <p:cNvPr id="61465" name="Text Box 26"/>
            <p:cNvSpPr txBox="1">
              <a:spLocks noChangeArrowheads="1"/>
            </p:cNvSpPr>
            <p:nvPr/>
          </p:nvSpPr>
          <p:spPr bwMode="auto">
            <a:xfrm>
              <a:off x="3600" y="9900"/>
              <a:ext cx="1440" cy="5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>
                  <a:latin typeface="Times New Roman" pitchFamily="18" charset="0"/>
                </a:rPr>
                <a:t>B=b+c</a:t>
              </a:r>
              <a:endParaRPr lang="en-US">
                <a:latin typeface="Georgia" pitchFamily="18" charset="0"/>
              </a:endParaRPr>
            </a:p>
          </p:txBody>
        </p:sp>
        <p:sp>
          <p:nvSpPr>
            <p:cNvPr id="61466" name="Line 27"/>
            <p:cNvSpPr>
              <a:spLocks noChangeShapeType="1"/>
            </p:cNvSpPr>
            <p:nvPr/>
          </p:nvSpPr>
          <p:spPr bwMode="auto">
            <a:xfrm>
              <a:off x="8820" y="11520"/>
              <a:ext cx="0" cy="144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67" name="Line 28"/>
            <p:cNvSpPr>
              <a:spLocks noChangeShapeType="1"/>
            </p:cNvSpPr>
            <p:nvPr/>
          </p:nvSpPr>
          <p:spPr bwMode="auto">
            <a:xfrm>
              <a:off x="3600" y="9540"/>
              <a:ext cx="72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68" name="Line 29"/>
            <p:cNvSpPr>
              <a:spLocks noChangeShapeType="1"/>
            </p:cNvSpPr>
            <p:nvPr/>
          </p:nvSpPr>
          <p:spPr bwMode="auto">
            <a:xfrm>
              <a:off x="4320" y="9540"/>
              <a:ext cx="0" cy="36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69" name="Line 30"/>
            <p:cNvSpPr>
              <a:spLocks noChangeShapeType="1"/>
            </p:cNvSpPr>
            <p:nvPr/>
          </p:nvSpPr>
          <p:spPr bwMode="auto">
            <a:xfrm>
              <a:off x="4320" y="10440"/>
              <a:ext cx="0" cy="36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70" name="Line 31"/>
            <p:cNvSpPr>
              <a:spLocks noChangeShapeType="1"/>
            </p:cNvSpPr>
            <p:nvPr/>
          </p:nvSpPr>
          <p:spPr bwMode="auto">
            <a:xfrm>
              <a:off x="1800" y="10800"/>
              <a:ext cx="252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71" name="Line 32"/>
            <p:cNvSpPr>
              <a:spLocks noChangeShapeType="1"/>
            </p:cNvSpPr>
            <p:nvPr/>
          </p:nvSpPr>
          <p:spPr bwMode="auto">
            <a:xfrm flipH="1">
              <a:off x="2865" y="8640"/>
              <a:ext cx="15" cy="54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72" name="Line 33"/>
            <p:cNvSpPr>
              <a:spLocks noChangeShapeType="1"/>
            </p:cNvSpPr>
            <p:nvPr/>
          </p:nvSpPr>
          <p:spPr bwMode="auto">
            <a:xfrm>
              <a:off x="5850" y="6855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73" name="Text Box 34"/>
            <p:cNvSpPr txBox="1">
              <a:spLocks noChangeArrowheads="1"/>
            </p:cNvSpPr>
            <p:nvPr/>
          </p:nvSpPr>
          <p:spPr bwMode="auto">
            <a:xfrm>
              <a:off x="1080" y="9885"/>
              <a:ext cx="1440" cy="5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>
                  <a:latin typeface="Times New Roman" pitchFamily="18" charset="0"/>
                </a:rPr>
                <a:t>B=b%c</a:t>
              </a:r>
              <a:endParaRPr lang="en-US">
                <a:latin typeface="Georgia" pitchFamily="18" charset="0"/>
              </a:endParaRPr>
            </a:p>
          </p:txBody>
        </p:sp>
        <p:sp>
          <p:nvSpPr>
            <p:cNvPr id="61474" name="Line 35"/>
            <p:cNvSpPr>
              <a:spLocks noChangeShapeType="1"/>
            </p:cNvSpPr>
            <p:nvPr/>
          </p:nvSpPr>
          <p:spPr bwMode="auto">
            <a:xfrm flipH="1">
              <a:off x="1815" y="9540"/>
              <a:ext cx="3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75" name="Line 36"/>
            <p:cNvSpPr>
              <a:spLocks noChangeShapeType="1"/>
            </p:cNvSpPr>
            <p:nvPr/>
          </p:nvSpPr>
          <p:spPr bwMode="auto">
            <a:xfrm>
              <a:off x="1800" y="9540"/>
              <a:ext cx="0" cy="36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76" name="Line 37"/>
            <p:cNvSpPr>
              <a:spLocks noChangeShapeType="1"/>
            </p:cNvSpPr>
            <p:nvPr/>
          </p:nvSpPr>
          <p:spPr bwMode="auto">
            <a:xfrm>
              <a:off x="1800" y="10425"/>
              <a:ext cx="0" cy="36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77" name="Line 38"/>
            <p:cNvSpPr>
              <a:spLocks noChangeShapeType="1"/>
            </p:cNvSpPr>
            <p:nvPr/>
          </p:nvSpPr>
          <p:spPr bwMode="auto">
            <a:xfrm>
              <a:off x="2880" y="12960"/>
              <a:ext cx="594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78" name="Line 39"/>
            <p:cNvSpPr>
              <a:spLocks noChangeShapeType="1"/>
            </p:cNvSpPr>
            <p:nvPr/>
          </p:nvSpPr>
          <p:spPr bwMode="auto">
            <a:xfrm flipH="1">
              <a:off x="2880" y="10800"/>
              <a:ext cx="15" cy="54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79" name="Text Box 40"/>
            <p:cNvSpPr txBox="1">
              <a:spLocks noChangeArrowheads="1"/>
            </p:cNvSpPr>
            <p:nvPr/>
          </p:nvSpPr>
          <p:spPr bwMode="auto">
            <a:xfrm>
              <a:off x="2160" y="11340"/>
              <a:ext cx="1440" cy="5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>
                  <a:latin typeface="Times New Roman" pitchFamily="18" charset="0"/>
                </a:rPr>
                <a:t>A=B</a:t>
              </a:r>
              <a:endParaRPr lang="en-US">
                <a:latin typeface="Georgia" pitchFamily="18" charset="0"/>
              </a:endParaRPr>
            </a:p>
          </p:txBody>
        </p:sp>
        <p:sp>
          <p:nvSpPr>
            <p:cNvPr id="61480" name="Line 41"/>
            <p:cNvSpPr>
              <a:spLocks noChangeShapeType="1"/>
            </p:cNvSpPr>
            <p:nvPr/>
          </p:nvSpPr>
          <p:spPr bwMode="auto">
            <a:xfrm flipH="1">
              <a:off x="2880" y="11880"/>
              <a:ext cx="0" cy="108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81" name="Line 42"/>
            <p:cNvSpPr>
              <a:spLocks noChangeShapeType="1"/>
            </p:cNvSpPr>
            <p:nvPr/>
          </p:nvSpPr>
          <p:spPr bwMode="auto">
            <a:xfrm>
              <a:off x="5940" y="12960"/>
              <a:ext cx="0" cy="36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82" name="Text Box 43"/>
            <p:cNvSpPr txBox="1">
              <a:spLocks noChangeArrowheads="1"/>
            </p:cNvSpPr>
            <p:nvPr/>
          </p:nvSpPr>
          <p:spPr bwMode="auto">
            <a:xfrm>
              <a:off x="8100" y="8100"/>
              <a:ext cx="1440" cy="5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>
                  <a:latin typeface="Times New Roman" pitchFamily="18" charset="0"/>
                </a:rPr>
                <a:t>A=b+c</a:t>
              </a:r>
              <a:endParaRPr lang="en-US">
                <a:latin typeface="Georgia" pitchFamily="18" charset="0"/>
              </a:endParaRPr>
            </a:p>
          </p:txBody>
        </p:sp>
        <p:sp>
          <p:nvSpPr>
            <p:cNvPr id="61483" name="Line 44"/>
            <p:cNvSpPr>
              <a:spLocks noChangeShapeType="1"/>
            </p:cNvSpPr>
            <p:nvPr/>
          </p:nvSpPr>
          <p:spPr bwMode="auto">
            <a:xfrm flipH="1">
              <a:off x="8820" y="7560"/>
              <a:ext cx="0" cy="54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84" name="Text Box 45"/>
            <p:cNvSpPr txBox="1">
              <a:spLocks noChangeArrowheads="1"/>
            </p:cNvSpPr>
            <p:nvPr/>
          </p:nvSpPr>
          <p:spPr bwMode="auto">
            <a:xfrm>
              <a:off x="7560" y="7200"/>
              <a:ext cx="90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>
                  <a:latin typeface="Times New Roman" pitchFamily="18" charset="0"/>
                </a:rPr>
                <a:t>T</a:t>
              </a:r>
              <a:endParaRPr lang="en-US">
                <a:latin typeface="Georgia" pitchFamily="18" charset="0"/>
              </a:endParaRPr>
            </a:p>
          </p:txBody>
        </p:sp>
        <p:sp>
          <p:nvSpPr>
            <p:cNvPr id="61485" name="Text Box 46"/>
            <p:cNvSpPr txBox="1">
              <a:spLocks noChangeArrowheads="1"/>
            </p:cNvSpPr>
            <p:nvPr/>
          </p:nvSpPr>
          <p:spPr bwMode="auto">
            <a:xfrm>
              <a:off x="3600" y="9180"/>
              <a:ext cx="90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>
                  <a:latin typeface="Times New Roman" pitchFamily="18" charset="0"/>
                </a:rPr>
                <a:t>T</a:t>
              </a:r>
              <a:endParaRPr lang="en-US">
                <a:latin typeface="Georgia" pitchFamily="18" charset="0"/>
              </a:endParaRPr>
            </a:p>
          </p:txBody>
        </p:sp>
        <p:sp>
          <p:nvSpPr>
            <p:cNvPr id="61486" name="Text Box 47"/>
            <p:cNvSpPr txBox="1">
              <a:spLocks noChangeArrowheads="1"/>
            </p:cNvSpPr>
            <p:nvPr/>
          </p:nvSpPr>
          <p:spPr bwMode="auto">
            <a:xfrm>
              <a:off x="9540" y="9000"/>
              <a:ext cx="90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>
                  <a:latin typeface="Times New Roman" pitchFamily="18" charset="0"/>
                </a:rPr>
                <a:t>T</a:t>
              </a:r>
              <a:endParaRPr lang="en-US">
                <a:latin typeface="Georgia" pitchFamily="18" charset="0"/>
              </a:endParaRPr>
            </a:p>
          </p:txBody>
        </p:sp>
        <p:sp>
          <p:nvSpPr>
            <p:cNvPr id="61487" name="Text Box 48"/>
            <p:cNvSpPr txBox="1">
              <a:spLocks noChangeArrowheads="1"/>
            </p:cNvSpPr>
            <p:nvPr/>
          </p:nvSpPr>
          <p:spPr bwMode="auto">
            <a:xfrm>
              <a:off x="9540" y="10800"/>
              <a:ext cx="90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>
                  <a:latin typeface="Times New Roman" pitchFamily="18" charset="0"/>
                </a:rPr>
                <a:t>T</a:t>
              </a:r>
              <a:endParaRPr lang="en-US">
                <a:latin typeface="Georgia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8E7C5C"/>
                </a:solidFill>
              </a:rPr>
              <a:t>Triangle inequality 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r>
              <a:rPr lang="en-US" smtClean="0"/>
              <a:t>Suppose we want to check if we can make a triangle using a, b, c </a:t>
            </a:r>
          </a:p>
          <a:p>
            <a:pPr eaLnBrk="1" hangingPunct="1"/>
            <a:endParaRPr lang="en-US" smtClean="0"/>
          </a:p>
        </p:txBody>
      </p:sp>
      <p:sp>
        <p:nvSpPr>
          <p:cNvPr id="62468" name="AutoShape 4"/>
          <p:cNvSpPr>
            <a:spLocks noChangeArrowheads="1"/>
          </p:cNvSpPr>
          <p:nvPr/>
        </p:nvSpPr>
        <p:spPr bwMode="auto">
          <a:xfrm>
            <a:off x="1600200" y="3581400"/>
            <a:ext cx="1295400" cy="18288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eorgia" pitchFamily="18" charset="0"/>
            </a:endParaRPr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2590800" y="44196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Georgia" pitchFamily="18" charset="0"/>
              </a:rPr>
              <a:t>a</a:t>
            </a:r>
          </a:p>
        </p:txBody>
      </p:sp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1981200" y="54102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Georgia" pitchFamily="18" charset="0"/>
              </a:rPr>
              <a:t>b</a:t>
            </a:r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1447800" y="43434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Georgia" pitchFamily="18" charset="0"/>
              </a:rPr>
              <a:t>c</a:t>
            </a:r>
          </a:p>
        </p:txBody>
      </p:sp>
      <p:sp>
        <p:nvSpPr>
          <p:cNvPr id="190472" name="Text Box 8"/>
          <p:cNvSpPr txBox="1">
            <a:spLocks noChangeArrowheads="1"/>
          </p:cNvSpPr>
          <p:nvPr/>
        </p:nvSpPr>
        <p:spPr bwMode="auto">
          <a:xfrm>
            <a:off x="4495800" y="3581400"/>
            <a:ext cx="41148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Georgia" pitchFamily="18" charset="0"/>
              </a:rPr>
              <a:t>|a-b| &lt;= c  |a-c| &lt;= b   |b-c| &lt;= a</a:t>
            </a:r>
          </a:p>
          <a:p>
            <a:pPr>
              <a:spcBef>
                <a:spcPct val="50000"/>
              </a:spcBef>
            </a:pPr>
            <a:r>
              <a:rPr lang="en-US">
                <a:latin typeface="Georgia" pitchFamily="18" charset="0"/>
              </a:rPr>
              <a:t>a+b &gt;= c    a+c &gt;= b    b+c &gt;= a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0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7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8E7C5C"/>
                </a:solidFill>
              </a:rPr>
              <a:t>Charge for money transfer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r>
              <a:rPr lang="en-US" smtClean="0"/>
              <a:t>Suppose you transfer $N and bank’s charge occurs as follows.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Write a program that reads N and computes cost 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1447800" y="3092450"/>
          <a:ext cx="6629400" cy="1860550"/>
        </p:xfrm>
        <a:graphic>
          <a:graphicData uri="http://schemas.openxmlformats.org/presentationml/2006/ole">
            <p:oleObj spid="_x0000_s1026" name="Equation" r:id="rId4" imgW="2895480" imgH="8125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Spell out a number in text</a:t>
            </a:r>
            <a:br>
              <a:rPr lang="en-US" smtClean="0"/>
            </a:br>
            <a:r>
              <a:rPr lang="en-US" smtClean="0"/>
              <a:t>using if-else and switch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r>
              <a:rPr lang="en-US" smtClean="0"/>
              <a:t>Write a program that reads a number between 1 and 999 from user and spells out it in English.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For example: </a:t>
            </a:r>
          </a:p>
          <a:p>
            <a:pPr eaLnBrk="1" hangingPunct="1"/>
            <a:r>
              <a:rPr lang="en-US" smtClean="0"/>
              <a:t>453 	</a:t>
            </a:r>
            <a:r>
              <a:rPr lang="en-US" smtClean="0">
                <a:sym typeface="Wingdings" pitchFamily="2" charset="2"/>
              </a:rPr>
              <a:t> Four hundred fifty three</a:t>
            </a:r>
            <a:endParaRPr lang="en-US" smtClean="0"/>
          </a:p>
          <a:p>
            <a:pPr eaLnBrk="1" hangingPunct="1"/>
            <a:r>
              <a:rPr lang="en-US" smtClean="0"/>
              <a:t>37 		</a:t>
            </a:r>
            <a:r>
              <a:rPr lang="en-US" smtClean="0">
                <a:sym typeface="Wingdings" pitchFamily="2" charset="2"/>
              </a:rPr>
              <a:t> Thirty seven</a:t>
            </a:r>
          </a:p>
          <a:p>
            <a:pPr eaLnBrk="1" hangingPunct="1"/>
            <a:r>
              <a:rPr lang="en-US" smtClean="0">
                <a:sym typeface="Wingdings" pitchFamily="2" charset="2"/>
              </a:rPr>
              <a:t>204 	 Two hundred four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Loop (Repetition) Structures</a:t>
            </a:r>
          </a:p>
        </p:txBody>
      </p:sp>
      <p:sp>
        <p:nvSpPr>
          <p:cNvPr id="61444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Problem: Conversion table</a:t>
            </a:r>
            <a:br>
              <a:rPr lang="en-US" smtClean="0"/>
            </a:br>
            <a:r>
              <a:rPr lang="en-US" smtClean="0"/>
              <a:t>degrees </a:t>
            </a:r>
            <a:r>
              <a:rPr lang="en-US" smtClean="0">
                <a:sym typeface="Wingdings" pitchFamily="2" charset="2"/>
              </a:rPr>
              <a:t> radians</a:t>
            </a:r>
            <a:endParaRPr lang="en-US" smtClean="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5800" y="1981200"/>
            <a:ext cx="4191000" cy="4114800"/>
          </a:xfrm>
          <a:ln>
            <a:solidFill>
              <a:schemeClr val="accent1"/>
            </a:solidFill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smtClean="0"/>
              <a:t>Degrees to Radians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smtClean="0"/>
              <a:t>    0  		0.000000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smtClean="0"/>
              <a:t>    10  		0.174533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smtClean="0"/>
              <a:t>    20  	0.349066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smtClean="0"/>
              <a:t>    30  	0.523599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smtClean="0"/>
              <a:t>	…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smtClean="0"/>
              <a:t>	340  	5.934120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smtClean="0"/>
              <a:t>   350  	6.108653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smtClean="0"/>
              <a:t>   360  	6.283186</a:t>
            </a:r>
          </a:p>
        </p:txBody>
      </p:sp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2209800" y="3276600"/>
            <a:ext cx="12954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eorgia" pitchFamily="18" charset="0"/>
            </a:endParaRPr>
          </a:p>
        </p:txBody>
      </p:sp>
      <p:sp>
        <p:nvSpPr>
          <p:cNvPr id="65541" name="Line 5"/>
          <p:cNvSpPr>
            <a:spLocks noChangeShapeType="1"/>
          </p:cNvSpPr>
          <p:nvPr/>
        </p:nvSpPr>
        <p:spPr bwMode="auto">
          <a:xfrm>
            <a:off x="35814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9382" name="Rectangle 6"/>
          <p:cNvSpPr>
            <a:spLocks noChangeArrowheads="1"/>
          </p:cNvSpPr>
          <p:nvPr/>
        </p:nvSpPr>
        <p:spPr bwMode="auto">
          <a:xfrm>
            <a:off x="1003300" y="5334000"/>
            <a:ext cx="3263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Georgia" pitchFamily="18" charset="0"/>
              </a:rPr>
              <a:t> radians = degrees * PI / 180;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9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8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495800" y="76200"/>
            <a:ext cx="4800600" cy="6705600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#include &lt;stdio.h&gt;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#define PI 3.141593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8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int main(void)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   int degrees=0;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   double radians;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9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   printf("Degrees to Radians \n");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  degrees =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  radians = degrees*PI/180;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  printf("%d %f \n", degrees, radians);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8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  degrees = 10;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  radians = degrees*PI/180;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  printf(“%d %f \n", degrees, radians);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9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  degrees = 20;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  radians = degrees*PI/180;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  printf(“%d %f \n", degrees, radians);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…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  degrees = 360;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  radians = degrees*PI/180;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  printf(“%d %f \n", degrees, radians);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}</a:t>
            </a:r>
          </a:p>
        </p:txBody>
      </p:sp>
      <p:sp>
        <p:nvSpPr>
          <p:cNvPr id="66563" name="Rectangle 5"/>
          <p:cNvSpPr>
            <a:spLocks noGrp="1" noChangeArrowheads="1"/>
          </p:cNvSpPr>
          <p:nvPr>
            <p:ph type="title"/>
          </p:nvPr>
        </p:nvSpPr>
        <p:spPr>
          <a:xfrm>
            <a:off x="838200" y="76200"/>
            <a:ext cx="3124200" cy="1431925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en-US" smtClean="0">
                <a:solidFill>
                  <a:srgbClr val="8E7C5C"/>
                </a:solidFill>
              </a:rPr>
              <a:t>Sequential Solution</a:t>
            </a:r>
            <a:endParaRPr lang="en-US" smtClean="0">
              <a:solidFill>
                <a:srgbClr val="8E7C5C"/>
              </a:solidFill>
              <a:sym typeface="Wingdings" pitchFamily="2" charset="2"/>
            </a:endParaRPr>
          </a:p>
        </p:txBody>
      </p:sp>
      <p:sp>
        <p:nvSpPr>
          <p:cNvPr id="66564" name="Rectangle 6"/>
          <p:cNvSpPr>
            <a:spLocks noChangeArrowheads="1"/>
          </p:cNvSpPr>
          <p:nvPr/>
        </p:nvSpPr>
        <p:spPr bwMode="auto">
          <a:xfrm>
            <a:off x="152400" y="3276600"/>
            <a:ext cx="45720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Georgia" pitchFamily="18" charset="0"/>
              </a:rPr>
              <a:t>  degrees = ???</a:t>
            </a:r>
          </a:p>
          <a:p>
            <a:r>
              <a:rPr lang="en-US" dirty="0">
                <a:latin typeface="Georgia" pitchFamily="18" charset="0"/>
              </a:rPr>
              <a:t>  radians = degrees*PI/180;</a:t>
            </a:r>
          </a:p>
          <a:p>
            <a:r>
              <a:rPr lang="en-US" dirty="0">
                <a:latin typeface="Georgia" pitchFamily="18" charset="0"/>
              </a:rPr>
              <a:t>  </a:t>
            </a:r>
            <a:r>
              <a:rPr lang="en-US" dirty="0" err="1">
                <a:latin typeface="Georgia" pitchFamily="18" charset="0"/>
              </a:rPr>
              <a:t>printf</a:t>
            </a:r>
            <a:r>
              <a:rPr lang="en-US" dirty="0">
                <a:latin typeface="Georgia" pitchFamily="18" charset="0"/>
              </a:rPr>
              <a:t>("%d %f \n", degrees, radians);</a:t>
            </a:r>
          </a:p>
        </p:txBody>
      </p:sp>
      <p:sp>
        <p:nvSpPr>
          <p:cNvPr id="231431" name="AutoShape 7"/>
          <p:cNvSpPr>
            <a:spLocks noChangeArrowheads="1"/>
          </p:cNvSpPr>
          <p:nvPr/>
        </p:nvSpPr>
        <p:spPr bwMode="auto">
          <a:xfrm>
            <a:off x="457200" y="4800600"/>
            <a:ext cx="3657600" cy="1752600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Georgia" pitchFamily="18" charset="0"/>
              </a:rPr>
              <a:t>Not a good solution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142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31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31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314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314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314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314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314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314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314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2314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2314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23142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23142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23142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23142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23142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23142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23142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23142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23142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500"/>
                                        <p:tgtEl>
                                          <p:spTgt spid="23142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8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500"/>
                                        <p:tgtEl>
                                          <p:spTgt spid="231428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231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28" grpId="0" build="p" animBg="1"/>
      <p:bldP spid="23143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2430462" cy="1462087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8E7C5C"/>
                </a:solidFill>
              </a:rPr>
              <a:t>Loop Solution</a:t>
            </a:r>
          </a:p>
        </p:txBody>
      </p:sp>
      <p:sp>
        <p:nvSpPr>
          <p:cNvPr id="23552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495800" y="1905000"/>
            <a:ext cx="4800600" cy="4953000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#include &lt;stdio.h&gt;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#define PI 3.141593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8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int main(void)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   int degrees=0;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   double radians;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9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   printf("Degrees to Radians \n");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  </a:t>
            </a:r>
            <a:r>
              <a:rPr lang="en-US" sz="900" smtClean="0"/>
              <a:t> </a:t>
            </a:r>
            <a:r>
              <a:rPr lang="en-US" sz="1800" smtClean="0"/>
              <a:t>while (degrees &lt;= 360)  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8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      radians = degrees*PI/180;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      printf(“%d %f \n", degrees, radians);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      degrees += 10;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 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 }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52400" y="3276600"/>
            <a:ext cx="45720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Georgia" pitchFamily="18" charset="0"/>
              </a:rPr>
              <a:t>  degrees = ???</a:t>
            </a:r>
          </a:p>
          <a:p>
            <a:r>
              <a:rPr lang="en-US" dirty="0">
                <a:latin typeface="Georgia" pitchFamily="18" charset="0"/>
              </a:rPr>
              <a:t>  radians = degrees*PI/180;</a:t>
            </a:r>
          </a:p>
          <a:p>
            <a:r>
              <a:rPr lang="en-US" dirty="0">
                <a:latin typeface="Georgia" pitchFamily="18" charset="0"/>
              </a:rPr>
              <a:t>  </a:t>
            </a:r>
            <a:r>
              <a:rPr lang="en-US" dirty="0" err="1">
                <a:latin typeface="Georgia" pitchFamily="18" charset="0"/>
              </a:rPr>
              <a:t>printf</a:t>
            </a:r>
            <a:r>
              <a:rPr lang="en-US" dirty="0">
                <a:latin typeface="Georgia" pitchFamily="18" charset="0"/>
              </a:rPr>
              <a:t>("%d %f \n", degrees, radians);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552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35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355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355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355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355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355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355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355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355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2355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23552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23552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23552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23552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6" grpId="0" build="p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8E7C5C"/>
                </a:solidFill>
              </a:rPr>
              <a:t>Loop (Repetition) Structures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r>
              <a:rPr lang="en-US" smtClean="0"/>
              <a:t>while statement</a:t>
            </a:r>
          </a:p>
          <a:p>
            <a:pPr eaLnBrk="1" hangingPunct="1"/>
            <a:r>
              <a:rPr lang="en-US" smtClean="0"/>
              <a:t>do while statement</a:t>
            </a:r>
          </a:p>
          <a:p>
            <a:pPr eaLnBrk="1" hangingPunct="1"/>
            <a:r>
              <a:rPr lang="en-US" smtClean="0"/>
              <a:t>for statement</a:t>
            </a:r>
          </a:p>
          <a:p>
            <a:pPr eaLnBrk="1" hangingPunct="1"/>
            <a:r>
              <a:rPr lang="en-US" smtClean="0"/>
              <a:t>Two new statements used with loops</a:t>
            </a:r>
          </a:p>
          <a:p>
            <a:pPr lvl="1" eaLnBrk="1" hangingPunct="1"/>
            <a:r>
              <a:rPr lang="en-US" smtClean="0"/>
              <a:t> break and continue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8E7C5C"/>
                </a:solidFill>
              </a:rPr>
              <a:t>while statement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170113"/>
            <a:ext cx="7772400" cy="3733800"/>
          </a:xfrm>
        </p:spPr>
        <p:txBody>
          <a:bodyPr/>
          <a:lstStyle/>
          <a:p>
            <a:pPr eaLnBrk="1" hangingPunct="1">
              <a:lnSpc>
                <a:spcPct val="70000"/>
              </a:lnSpc>
              <a:spcBef>
                <a:spcPct val="30000"/>
              </a:spcBef>
            </a:pPr>
            <a:r>
              <a:rPr lang="en-US" sz="2800" smtClean="0"/>
              <a:t>while(</a:t>
            </a:r>
            <a:r>
              <a:rPr lang="en-US" sz="2800" i="1" smtClean="0"/>
              <a:t>expression</a:t>
            </a:r>
            <a:r>
              <a:rPr lang="en-US" sz="2800" smtClean="0"/>
              <a:t>)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en-US" sz="2800" smtClean="0"/>
              <a:t>		statement;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Font typeface="Wingdings" pitchFamily="2" charset="2"/>
              <a:buNone/>
            </a:pPr>
            <a:endParaRPr lang="en-US" sz="2800" smtClean="0"/>
          </a:p>
          <a:p>
            <a:pPr eaLnBrk="1" hangingPunct="1">
              <a:lnSpc>
                <a:spcPct val="70000"/>
              </a:lnSpc>
              <a:spcBef>
                <a:spcPct val="30000"/>
              </a:spcBef>
            </a:pPr>
            <a:r>
              <a:rPr lang="en-US" sz="2800" smtClean="0"/>
              <a:t>while(</a:t>
            </a:r>
            <a:r>
              <a:rPr lang="en-US" sz="2800" i="1" smtClean="0"/>
              <a:t>expression</a:t>
            </a:r>
            <a:r>
              <a:rPr lang="en-US" sz="2800" smtClean="0"/>
              <a:t>) { 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en-US" sz="2800" smtClean="0"/>
              <a:t>		statement;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en-US" sz="2800" smtClean="0"/>
              <a:t>		statement;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en-US" sz="2800" smtClean="0"/>
              <a:t>			.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en-US" sz="2800" smtClean="0"/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Font typeface="Wingdings" pitchFamily="2" charset="2"/>
              <a:buNone/>
            </a:pP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Sequence</a:t>
            </a:r>
          </a:p>
        </p:txBody>
      </p:sp>
      <p:pic>
        <p:nvPicPr>
          <p:cNvPr id="16388" name="Picture 50" descr="figure03_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1524000"/>
            <a:ext cx="272573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4" name="Text Box 50"/>
          <p:cNvSpPr txBox="1">
            <a:spLocks noChangeArrowheads="1"/>
          </p:cNvSpPr>
          <p:nvPr/>
        </p:nvSpPr>
        <p:spPr bwMode="auto">
          <a:xfrm>
            <a:off x="457200" y="1447800"/>
            <a:ext cx="4876800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latin typeface="Georgia" pitchFamily="18" charset="0"/>
              </a:rPr>
              <a:t>Write a program that takes time “T” as input and calculate  velocity</a:t>
            </a:r>
          </a:p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rgbClr val="FF0000"/>
                </a:solidFill>
                <a:latin typeface="Georgia" pitchFamily="18" charset="0"/>
              </a:rPr>
              <a:t>V</a:t>
            </a:r>
            <a:r>
              <a:rPr lang="en-US" sz="2400" dirty="0">
                <a:solidFill>
                  <a:srgbClr val="FF0000"/>
                </a:solidFill>
                <a:latin typeface="Georgia" pitchFamily="18" charset="0"/>
              </a:rPr>
              <a:t>=0.00001.T</a:t>
            </a:r>
            <a:r>
              <a:rPr lang="en-US" sz="2400" baseline="30000" dirty="0">
                <a:solidFill>
                  <a:srgbClr val="FF0000"/>
                </a:solidFill>
                <a:latin typeface="Georgia" pitchFamily="18" charset="0"/>
              </a:rPr>
              <a:t>3</a:t>
            </a:r>
            <a:r>
              <a:rPr lang="en-US" sz="2400" dirty="0">
                <a:solidFill>
                  <a:srgbClr val="FF0000"/>
                </a:solidFill>
                <a:latin typeface="Georgia" pitchFamily="18" charset="0"/>
              </a:rPr>
              <a:t>-0.00488T</a:t>
            </a:r>
            <a:r>
              <a:rPr lang="en-US" sz="2400" baseline="30000" dirty="0">
                <a:solidFill>
                  <a:srgbClr val="FF0000"/>
                </a:solidFill>
                <a:latin typeface="Georgia" pitchFamily="18" charset="0"/>
              </a:rPr>
              <a:t>2</a:t>
            </a:r>
            <a:r>
              <a:rPr lang="en-US" sz="2400" dirty="0">
                <a:solidFill>
                  <a:srgbClr val="FF0000"/>
                </a:solidFill>
                <a:latin typeface="Georgia" pitchFamily="18" charset="0"/>
              </a:rPr>
              <a:t>+ 0.75795.T + 181.3566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latin typeface="Georgia" pitchFamily="18" charset="0"/>
              </a:rPr>
              <a:t>and acceleration</a:t>
            </a:r>
          </a:p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rgbClr val="FF0000"/>
                </a:solidFill>
                <a:latin typeface="Georgia" pitchFamily="18" charset="0"/>
              </a:rPr>
              <a:t>A</a:t>
            </a:r>
            <a:r>
              <a:rPr lang="en-US" sz="2400" dirty="0">
                <a:solidFill>
                  <a:srgbClr val="FF0000"/>
                </a:solidFill>
                <a:latin typeface="Georgia" pitchFamily="18" charset="0"/>
              </a:rPr>
              <a:t> =3-0.000062.V</a:t>
            </a:r>
            <a:r>
              <a:rPr lang="en-US" sz="2400" baseline="30000" dirty="0">
                <a:solidFill>
                  <a:srgbClr val="FF0000"/>
                </a:solidFill>
                <a:latin typeface="Georgia" pitchFamily="18" charset="0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05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noProof="1" smtClean="0"/>
              <a:t>The </a:t>
            </a:r>
            <a:r>
              <a:rPr lang="en-US" noProof="1">
                <a:latin typeface="Lucida Console" pitchFamily="49" charset="0"/>
              </a:rPr>
              <a:t>while</a:t>
            </a:r>
            <a:r>
              <a:rPr lang="en-US" noProof="1"/>
              <a:t> </a:t>
            </a:r>
            <a:r>
              <a:rPr lang="en-US" altLang="ko-KR" dirty="0">
                <a:ea typeface="Gulim" pitchFamily="34" charset="-127"/>
              </a:rPr>
              <a:t>Control Structure</a:t>
            </a:r>
          </a:p>
        </p:txBody>
      </p:sp>
      <p:sp>
        <p:nvSpPr>
          <p:cNvPr id="70659" name="Rectangle 22"/>
          <p:cNvSpPr>
            <a:spLocks noGrp="1" noChangeArrowheads="1"/>
          </p:cNvSpPr>
          <p:nvPr>
            <p:ph type="body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ko-KR" smtClean="0">
                <a:ea typeface="Gulim" pitchFamily="34" charset="-127"/>
              </a:rPr>
              <a:t>Example:  </a:t>
            </a:r>
          </a:p>
          <a:p>
            <a:pPr eaLnBrk="1" hangingPunct="1">
              <a:buFontTx/>
              <a:buNone/>
            </a:pPr>
            <a:r>
              <a:rPr lang="en-US" altLang="ko-KR" sz="1600" b="1" smtClean="0">
                <a:latin typeface="Lucida Console" pitchFamily="49" charset="0"/>
                <a:ea typeface="Gulim" pitchFamily="34" charset="-127"/>
              </a:rPr>
              <a:t>x = 1;	i = 2;	</a:t>
            </a:r>
          </a:p>
          <a:p>
            <a:pPr eaLnBrk="1" hangingPunct="1">
              <a:buFontTx/>
              <a:buNone/>
            </a:pPr>
            <a:r>
              <a:rPr lang="en-US" altLang="ko-KR" sz="1600" b="1" smtClean="0">
                <a:latin typeface="Lucida Console" pitchFamily="49" charset="0"/>
                <a:ea typeface="Gulim" pitchFamily="34" charset="-127"/>
              </a:rPr>
              <a:t>while (</a:t>
            </a:r>
            <a:r>
              <a:rPr lang="en-US" altLang="ko-KR" sz="1600" b="1" smtClean="0">
                <a:solidFill>
                  <a:srgbClr val="FF3300"/>
                </a:solidFill>
                <a:latin typeface="Lucida Console" pitchFamily="49" charset="0"/>
                <a:ea typeface="Gulim" pitchFamily="34" charset="-127"/>
              </a:rPr>
              <a:t>i &lt;= 9</a:t>
            </a:r>
            <a:r>
              <a:rPr lang="en-US" altLang="ko-KR" sz="1600" b="1" smtClean="0">
                <a:latin typeface="Lucida Console" pitchFamily="49" charset="0"/>
                <a:ea typeface="Gulim" pitchFamily="34" charset="-127"/>
              </a:rPr>
              <a:t>) {</a:t>
            </a:r>
          </a:p>
          <a:p>
            <a:pPr eaLnBrk="1" hangingPunct="1">
              <a:buFontTx/>
              <a:buNone/>
            </a:pPr>
            <a:r>
              <a:rPr lang="en-US" altLang="ko-KR" sz="1600" b="1" smtClean="0">
                <a:latin typeface="Lucida Console" pitchFamily="49" charset="0"/>
                <a:ea typeface="Gulim" pitchFamily="34" charset="-127"/>
              </a:rPr>
              <a:t>	x = x * i;	</a:t>
            </a:r>
          </a:p>
          <a:p>
            <a:pPr eaLnBrk="1" hangingPunct="1">
              <a:buFontTx/>
              <a:buNone/>
            </a:pPr>
            <a:r>
              <a:rPr lang="en-US" altLang="ko-KR" sz="1600" b="1" smtClean="0">
                <a:latin typeface="Lucida Console" pitchFamily="49" charset="0"/>
                <a:ea typeface="Gulim" pitchFamily="34" charset="-127"/>
              </a:rPr>
              <a:t>	i = i + 1;	</a:t>
            </a:r>
          </a:p>
          <a:p>
            <a:pPr eaLnBrk="1" hangingPunct="1">
              <a:buFontTx/>
              <a:buNone/>
            </a:pPr>
            <a:r>
              <a:rPr lang="en-US" altLang="ko-KR" sz="1600" b="1" smtClean="0">
                <a:latin typeface="Lucida Console" pitchFamily="49" charset="0"/>
                <a:ea typeface="Gulim" pitchFamily="34" charset="-127"/>
              </a:rPr>
              <a:t>}	</a:t>
            </a:r>
            <a:r>
              <a:rPr lang="en-US" altLang="ko-KR" sz="1600" smtClean="0">
                <a:latin typeface="Lucida Console" pitchFamily="49" charset="0"/>
                <a:ea typeface="Gulim" pitchFamily="34" charset="-127"/>
              </a:rPr>
              <a:t>		</a:t>
            </a:r>
            <a:r>
              <a:rPr lang="en-US" altLang="ko-KR" sz="1200" smtClean="0">
                <a:latin typeface="Lucida Console" pitchFamily="49" charset="0"/>
                <a:ea typeface="Gulim" pitchFamily="34" charset="-127"/>
              </a:rPr>
              <a:t>	</a:t>
            </a:r>
            <a:endParaRPr lang="ko-KR" altLang="en-US" sz="1800" smtClean="0">
              <a:latin typeface="Lucida Console" pitchFamily="49" charset="0"/>
              <a:ea typeface="Gulim" pitchFamily="34" charset="-127"/>
            </a:endParaRPr>
          </a:p>
        </p:txBody>
      </p:sp>
      <p:grpSp>
        <p:nvGrpSpPr>
          <p:cNvPr id="70660" name="Group 4"/>
          <p:cNvGrpSpPr>
            <a:grpSpLocks/>
          </p:cNvGrpSpPr>
          <p:nvPr/>
        </p:nvGrpSpPr>
        <p:grpSpPr bwMode="auto">
          <a:xfrm>
            <a:off x="1066800" y="3124200"/>
            <a:ext cx="6781800" cy="2514600"/>
            <a:chOff x="545" y="2231"/>
            <a:chExt cx="1791" cy="714"/>
          </a:xfrm>
        </p:grpSpPr>
        <p:sp>
          <p:nvSpPr>
            <p:cNvPr id="70663" name="Freeform 5"/>
            <p:cNvSpPr>
              <a:spLocks/>
            </p:cNvSpPr>
            <p:nvPr/>
          </p:nvSpPr>
          <p:spPr bwMode="auto">
            <a:xfrm>
              <a:off x="545" y="2424"/>
              <a:ext cx="768" cy="349"/>
            </a:xfrm>
            <a:custGeom>
              <a:avLst/>
              <a:gdLst>
                <a:gd name="T0" fmla="*/ 768 w 20000"/>
                <a:gd name="T1" fmla="*/ 174 h 20000"/>
                <a:gd name="T2" fmla="*/ 384 w 20000"/>
                <a:gd name="T3" fmla="*/ 349 h 20000"/>
                <a:gd name="T4" fmla="*/ 0 w 20000"/>
                <a:gd name="T5" fmla="*/ 174 h 20000"/>
                <a:gd name="T6" fmla="*/ 384 w 20000"/>
                <a:gd name="T7" fmla="*/ 0 h 20000"/>
                <a:gd name="T8" fmla="*/ 768 w 20000"/>
                <a:gd name="T9" fmla="*/ 174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90" y="9989"/>
                  </a:moveTo>
                  <a:lnTo>
                    <a:pt x="9990" y="19977"/>
                  </a:lnTo>
                  <a:lnTo>
                    <a:pt x="0" y="9989"/>
                  </a:lnTo>
                  <a:lnTo>
                    <a:pt x="9990" y="0"/>
                  </a:lnTo>
                  <a:lnTo>
                    <a:pt x="19990" y="9989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664" name="Rectangle 6"/>
            <p:cNvSpPr>
              <a:spLocks noChangeArrowheads="1"/>
            </p:cNvSpPr>
            <p:nvPr/>
          </p:nvSpPr>
          <p:spPr bwMode="auto">
            <a:xfrm>
              <a:off x="637" y="2569"/>
              <a:ext cx="583" cy="76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ko-KR" sz="1600" b="1">
                  <a:solidFill>
                    <a:srgbClr val="FF3300"/>
                  </a:solidFill>
                  <a:latin typeface="Courier New" pitchFamily="49" charset="0"/>
                  <a:ea typeface="Gulim" pitchFamily="34" charset="-127"/>
                </a:rPr>
                <a:t>i &lt;= 9</a:t>
              </a:r>
            </a:p>
            <a:p>
              <a:endParaRPr lang="ko-KR" altLang="en-US" sz="1600" b="1">
                <a:solidFill>
                  <a:srgbClr val="FF3300"/>
                </a:solidFill>
                <a:latin typeface="Courier New" pitchFamily="49" charset="0"/>
                <a:ea typeface="Gulim" pitchFamily="34" charset="-127"/>
              </a:endParaRPr>
            </a:p>
          </p:txBody>
        </p:sp>
        <p:sp>
          <p:nvSpPr>
            <p:cNvPr id="70665" name="Freeform 7"/>
            <p:cNvSpPr>
              <a:spLocks/>
            </p:cNvSpPr>
            <p:nvPr/>
          </p:nvSpPr>
          <p:spPr bwMode="auto">
            <a:xfrm>
              <a:off x="928" y="2280"/>
              <a:ext cx="0" cy="146"/>
            </a:xfrm>
            <a:custGeom>
              <a:avLst/>
              <a:gdLst>
                <a:gd name="T0" fmla="*/ 0 w 20000"/>
                <a:gd name="T1" fmla="*/ 146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45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666" name="Freeform 8"/>
            <p:cNvSpPr>
              <a:spLocks/>
            </p:cNvSpPr>
            <p:nvPr/>
          </p:nvSpPr>
          <p:spPr bwMode="auto">
            <a:xfrm>
              <a:off x="928" y="2773"/>
              <a:ext cx="0" cy="123"/>
            </a:xfrm>
            <a:custGeom>
              <a:avLst/>
              <a:gdLst>
                <a:gd name="T0" fmla="*/ 0 w 20000"/>
                <a:gd name="T1" fmla="*/ 123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35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667" name="Oval 9"/>
            <p:cNvSpPr>
              <a:spLocks noChangeArrowheads="1"/>
            </p:cNvSpPr>
            <p:nvPr/>
          </p:nvSpPr>
          <p:spPr bwMode="auto">
            <a:xfrm>
              <a:off x="904" y="2231"/>
              <a:ext cx="48" cy="48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668" name="Oval 10"/>
            <p:cNvSpPr>
              <a:spLocks noChangeArrowheads="1"/>
            </p:cNvSpPr>
            <p:nvPr/>
          </p:nvSpPr>
          <p:spPr bwMode="auto">
            <a:xfrm>
              <a:off x="904" y="2897"/>
              <a:ext cx="48" cy="48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669" name="Freeform 11"/>
            <p:cNvSpPr>
              <a:spLocks/>
            </p:cNvSpPr>
            <p:nvPr/>
          </p:nvSpPr>
          <p:spPr bwMode="auto">
            <a:xfrm>
              <a:off x="1313" y="2601"/>
              <a:ext cx="192" cy="0"/>
            </a:xfrm>
            <a:custGeom>
              <a:avLst/>
              <a:gdLst>
                <a:gd name="T0" fmla="*/ 192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58" y="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670" name="Rectangle 12"/>
            <p:cNvSpPr>
              <a:spLocks noChangeArrowheads="1"/>
            </p:cNvSpPr>
            <p:nvPr/>
          </p:nvSpPr>
          <p:spPr bwMode="auto">
            <a:xfrm>
              <a:off x="1520" y="2570"/>
              <a:ext cx="800" cy="8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ko-KR" sz="1600" b="1">
                  <a:latin typeface="Courier New" pitchFamily="49" charset="0"/>
                  <a:ea typeface="Gulim" pitchFamily="34" charset="-127"/>
                </a:rPr>
                <a:t>x = x * i; i = i + 1;</a:t>
              </a:r>
            </a:p>
            <a:p>
              <a:endParaRPr lang="ko-KR" altLang="en-US" sz="1600" b="1">
                <a:latin typeface="Courier New" pitchFamily="49" charset="0"/>
                <a:ea typeface="Gulim" pitchFamily="34" charset="-127"/>
              </a:endParaRPr>
            </a:p>
          </p:txBody>
        </p:sp>
        <p:sp>
          <p:nvSpPr>
            <p:cNvPr id="70671" name="Freeform 13"/>
            <p:cNvSpPr>
              <a:spLocks/>
            </p:cNvSpPr>
            <p:nvPr/>
          </p:nvSpPr>
          <p:spPr bwMode="auto">
            <a:xfrm>
              <a:off x="1505" y="2548"/>
              <a:ext cx="831" cy="106"/>
            </a:xfrm>
            <a:custGeom>
              <a:avLst/>
              <a:gdLst>
                <a:gd name="T0" fmla="*/ 831 w 20000"/>
                <a:gd name="T1" fmla="*/ 0 h 20000"/>
                <a:gd name="T2" fmla="*/ 831 w 20000"/>
                <a:gd name="T3" fmla="*/ 106 h 20000"/>
                <a:gd name="T4" fmla="*/ 0 w 20000"/>
                <a:gd name="T5" fmla="*/ 106 h 20000"/>
                <a:gd name="T6" fmla="*/ 0 w 20000"/>
                <a:gd name="T7" fmla="*/ 0 h 20000"/>
                <a:gd name="T8" fmla="*/ 831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90" y="0"/>
                  </a:moveTo>
                  <a:lnTo>
                    <a:pt x="19990" y="19925"/>
                  </a:lnTo>
                  <a:lnTo>
                    <a:pt x="0" y="19925"/>
                  </a:lnTo>
                  <a:lnTo>
                    <a:pt x="0" y="0"/>
                  </a:lnTo>
                  <a:lnTo>
                    <a:pt x="19990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672" name="Rectangle 14"/>
            <p:cNvSpPr>
              <a:spLocks noChangeArrowheads="1"/>
            </p:cNvSpPr>
            <p:nvPr/>
          </p:nvSpPr>
          <p:spPr bwMode="auto">
            <a:xfrm>
              <a:off x="1320" y="2510"/>
              <a:ext cx="170" cy="96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altLang="ko-KR" sz="1600" b="1">
                  <a:latin typeface="Courier New" pitchFamily="49" charset="0"/>
                  <a:ea typeface="Gulim" pitchFamily="34" charset="-127"/>
                </a:rPr>
                <a:t>true</a:t>
              </a:r>
            </a:p>
            <a:p>
              <a:endParaRPr lang="ko-KR" altLang="en-US" sz="1600" b="1">
                <a:latin typeface="Courier New" pitchFamily="49" charset="0"/>
                <a:ea typeface="Gulim" pitchFamily="34" charset="-127"/>
              </a:endParaRPr>
            </a:p>
          </p:txBody>
        </p:sp>
        <p:sp>
          <p:nvSpPr>
            <p:cNvPr id="70673" name="Rectangle 15"/>
            <p:cNvSpPr>
              <a:spLocks noChangeArrowheads="1"/>
            </p:cNvSpPr>
            <p:nvPr/>
          </p:nvSpPr>
          <p:spPr bwMode="auto">
            <a:xfrm>
              <a:off x="976" y="2775"/>
              <a:ext cx="208" cy="96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altLang="ko-KR" sz="1600" b="1">
                  <a:latin typeface="Courier New" pitchFamily="49" charset="0"/>
                  <a:ea typeface="Gulim" pitchFamily="34" charset="-127"/>
                </a:rPr>
                <a:t>false</a:t>
              </a:r>
            </a:p>
            <a:p>
              <a:endParaRPr lang="ko-KR" altLang="en-US" sz="1600" b="1">
                <a:latin typeface="Courier New" pitchFamily="49" charset="0"/>
                <a:ea typeface="Gulim" pitchFamily="34" charset="-127"/>
              </a:endParaRPr>
            </a:p>
          </p:txBody>
        </p:sp>
        <p:sp>
          <p:nvSpPr>
            <p:cNvPr id="70674" name="Freeform 16"/>
            <p:cNvSpPr>
              <a:spLocks/>
            </p:cNvSpPr>
            <p:nvPr/>
          </p:nvSpPr>
          <p:spPr bwMode="auto">
            <a:xfrm>
              <a:off x="934" y="2336"/>
              <a:ext cx="991" cy="0"/>
            </a:xfrm>
            <a:custGeom>
              <a:avLst/>
              <a:gdLst>
                <a:gd name="T0" fmla="*/ 991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92" y="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 type="triangle" w="med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675" name="Freeform 17"/>
            <p:cNvSpPr>
              <a:spLocks/>
            </p:cNvSpPr>
            <p:nvPr/>
          </p:nvSpPr>
          <p:spPr bwMode="auto">
            <a:xfrm>
              <a:off x="1922" y="2336"/>
              <a:ext cx="0" cy="208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208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0" y="1996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0661" name="Rectangle 18"/>
          <p:cNvSpPr>
            <a:spLocks noChangeArrowheads="1"/>
          </p:cNvSpPr>
          <p:nvPr/>
        </p:nvSpPr>
        <p:spPr bwMode="auto">
          <a:xfrm>
            <a:off x="0" y="2184400"/>
            <a:ext cx="5486400" cy="1382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0662" name="Rectangle 20"/>
          <p:cNvSpPr>
            <a:spLocks noChangeArrowheads="1"/>
          </p:cNvSpPr>
          <p:nvPr/>
        </p:nvSpPr>
        <p:spPr bwMode="auto">
          <a:xfrm>
            <a:off x="0" y="3567113"/>
            <a:ext cx="9144000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1400">
                <a:ea typeface="Gulim" pitchFamily="34" charset="-127"/>
              </a:rPr>
              <a:t/>
            </a:r>
            <a:br>
              <a:rPr lang="ko-KR" altLang="en-US" sz="1400">
                <a:ea typeface="Gulim" pitchFamily="34" charset="-127"/>
              </a:rPr>
            </a:br>
            <a:endParaRPr lang="ko-KR" altLang="en-US" sz="2400">
              <a:ea typeface="Gulim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8E7C5C"/>
                </a:solidFill>
              </a:rPr>
              <a:t>Example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828800"/>
            <a:ext cx="7772400" cy="4724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#include &lt;stdio.h&gt;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#define PI 3.141593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8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int main(void)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   int degrees=0;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   double radians;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8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   printf("Degrees to Radians \n");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   while (degrees &lt;= 360)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  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      radians = degrees*PI/180;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      printf("%6i %9.6f \n", degrees, radians);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      degrees += 10;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 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8E7C5C"/>
                </a:solidFill>
              </a:rPr>
              <a:t>do while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>
              <a:lnSpc>
                <a:spcPct val="55000"/>
              </a:lnSpc>
            </a:pPr>
            <a:endParaRPr lang="en-US" sz="2400" smtClean="0"/>
          </a:p>
          <a:p>
            <a:pPr eaLnBrk="1" hangingPunct="1">
              <a:lnSpc>
                <a:spcPct val="55000"/>
              </a:lnSpc>
            </a:pPr>
            <a:r>
              <a:rPr lang="en-US" sz="2400" smtClean="0"/>
              <a:t>do</a:t>
            </a:r>
          </a:p>
          <a:p>
            <a:pPr eaLnBrk="1" hangingPunct="1">
              <a:lnSpc>
                <a:spcPct val="55000"/>
              </a:lnSpc>
              <a:buFont typeface="Wingdings" pitchFamily="2" charset="2"/>
              <a:buNone/>
            </a:pPr>
            <a:r>
              <a:rPr lang="en-US" sz="2400" smtClean="0"/>
              <a:t>		statement;</a:t>
            </a:r>
          </a:p>
          <a:p>
            <a:pPr eaLnBrk="1" hangingPunct="1">
              <a:lnSpc>
                <a:spcPct val="55000"/>
              </a:lnSpc>
              <a:buFont typeface="Wingdings" pitchFamily="2" charset="2"/>
              <a:buNone/>
            </a:pPr>
            <a:r>
              <a:rPr lang="en-US" sz="2400" smtClean="0"/>
              <a:t>	while(expression);</a:t>
            </a:r>
          </a:p>
          <a:p>
            <a:pPr eaLnBrk="1" hangingPunct="1">
              <a:lnSpc>
                <a:spcPct val="55000"/>
              </a:lnSpc>
              <a:buFont typeface="Wingdings" pitchFamily="2" charset="2"/>
              <a:buNone/>
            </a:pPr>
            <a:endParaRPr lang="en-US" sz="2400" smtClean="0"/>
          </a:p>
          <a:p>
            <a:pPr eaLnBrk="1" hangingPunct="1">
              <a:lnSpc>
                <a:spcPct val="55000"/>
              </a:lnSpc>
            </a:pPr>
            <a:r>
              <a:rPr lang="en-US" sz="2400" smtClean="0"/>
              <a:t>do {</a:t>
            </a:r>
          </a:p>
          <a:p>
            <a:pPr eaLnBrk="1" hangingPunct="1">
              <a:lnSpc>
                <a:spcPct val="55000"/>
              </a:lnSpc>
              <a:buFont typeface="Wingdings" pitchFamily="2" charset="2"/>
              <a:buNone/>
            </a:pPr>
            <a:r>
              <a:rPr lang="en-US" sz="2400" smtClean="0"/>
              <a:t>		statement1;</a:t>
            </a:r>
          </a:p>
          <a:p>
            <a:pPr eaLnBrk="1" hangingPunct="1">
              <a:lnSpc>
                <a:spcPct val="55000"/>
              </a:lnSpc>
              <a:buFont typeface="Wingdings" pitchFamily="2" charset="2"/>
              <a:buNone/>
            </a:pPr>
            <a:r>
              <a:rPr lang="en-US" sz="2400" smtClean="0"/>
              <a:t>		statement2;</a:t>
            </a:r>
          </a:p>
          <a:p>
            <a:pPr eaLnBrk="1" hangingPunct="1">
              <a:lnSpc>
                <a:spcPct val="55000"/>
              </a:lnSpc>
              <a:buFont typeface="Wingdings" pitchFamily="2" charset="2"/>
              <a:buNone/>
            </a:pPr>
            <a:r>
              <a:rPr lang="en-US" sz="2400" smtClean="0"/>
              <a:t>			.</a:t>
            </a:r>
          </a:p>
          <a:p>
            <a:pPr eaLnBrk="1" hangingPunct="1">
              <a:lnSpc>
                <a:spcPct val="55000"/>
              </a:lnSpc>
              <a:buFont typeface="Wingdings" pitchFamily="2" charset="2"/>
              <a:buNone/>
            </a:pPr>
            <a:r>
              <a:rPr lang="en-US" sz="2400" smtClean="0"/>
              <a:t>	} while(expression);</a:t>
            </a:r>
          </a:p>
          <a:p>
            <a:pPr eaLnBrk="1" hangingPunct="1">
              <a:lnSpc>
                <a:spcPct val="55000"/>
              </a:lnSpc>
              <a:buFont typeface="Wingdings" pitchFamily="2" charset="2"/>
              <a:buNone/>
            </a:pPr>
            <a:endParaRPr lang="en-US" sz="2400" smtClean="0"/>
          </a:p>
          <a:p>
            <a:pPr eaLnBrk="1" hangingPunct="1">
              <a:lnSpc>
                <a:spcPct val="70000"/>
              </a:lnSpc>
              <a:buFont typeface="Monotype Sorts"/>
              <a:buChar char="S"/>
            </a:pPr>
            <a:r>
              <a:rPr lang="en-US" sz="2400" smtClean="0"/>
              <a:t>note - the expression is tested </a:t>
            </a:r>
            <a:r>
              <a:rPr lang="en-US" sz="2400" i="1" smtClean="0"/>
              <a:t>after</a:t>
            </a:r>
            <a:r>
              <a:rPr lang="en-US" sz="2400" smtClean="0"/>
              <a:t> the statement(s) are executed, so statements are executed </a:t>
            </a:r>
            <a:r>
              <a:rPr lang="en-US" sz="2400" i="1" smtClean="0"/>
              <a:t>at</a:t>
            </a:r>
            <a:r>
              <a:rPr lang="en-US" sz="2400" smtClean="0"/>
              <a:t> </a:t>
            </a:r>
            <a:r>
              <a:rPr lang="en-US" sz="2400" i="1" smtClean="0"/>
              <a:t>least once</a:t>
            </a:r>
            <a:r>
              <a:rPr lang="en-US" sz="240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37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>
                <a:ea typeface="Gulim" pitchFamily="34" charset="-127"/>
              </a:rPr>
              <a:t>4.8</a:t>
            </a:r>
            <a:r>
              <a:rPr lang="en-US" noProof="1"/>
              <a:t>	The </a:t>
            </a:r>
            <a:r>
              <a:rPr lang="en-US" noProof="1">
                <a:latin typeface="Lucida Console" pitchFamily="49" charset="0"/>
              </a:rPr>
              <a:t>do</a:t>
            </a:r>
            <a:r>
              <a:rPr lang="en-US" altLang="ko-KR">
                <a:ea typeface="Gulim" pitchFamily="34" charset="-127"/>
              </a:rPr>
              <a:t>…</a:t>
            </a:r>
            <a:r>
              <a:rPr lang="en-US" noProof="1">
                <a:latin typeface="Lucida Console" pitchFamily="49" charset="0"/>
              </a:rPr>
              <a:t>while</a:t>
            </a:r>
            <a:r>
              <a:rPr lang="en-US" noProof="1"/>
              <a:t> Repetition </a:t>
            </a:r>
            <a:r>
              <a:rPr lang="en-US" altLang="ko-KR">
                <a:ea typeface="Gulim" pitchFamily="34" charset="-127"/>
              </a:rPr>
              <a:t>Statement</a:t>
            </a:r>
          </a:p>
        </p:txBody>
      </p:sp>
      <p:sp>
        <p:nvSpPr>
          <p:cNvPr id="73731" name="Rectangle 22"/>
          <p:cNvSpPr>
            <a:spLocks noGrp="1" noChangeArrowheads="1"/>
          </p:cNvSpPr>
          <p:nvPr>
            <p:ph type="body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r>
              <a:rPr lang="en-US" altLang="ko-KR" smtClean="0">
                <a:ea typeface="Gulim" pitchFamily="34" charset="-127"/>
              </a:rPr>
              <a:t>Flowchart of the </a:t>
            </a:r>
            <a:r>
              <a:rPr lang="en-US" altLang="ko-KR" sz="2600" smtClean="0">
                <a:latin typeface="Lucida Console" pitchFamily="49" charset="0"/>
                <a:ea typeface="Gulim" pitchFamily="34" charset="-127"/>
              </a:rPr>
              <a:t>do</a:t>
            </a:r>
            <a:r>
              <a:rPr lang="en-US" altLang="ko-KR" smtClean="0">
                <a:ea typeface="Gulim" pitchFamily="34" charset="-127"/>
              </a:rPr>
              <a:t>…</a:t>
            </a:r>
            <a:r>
              <a:rPr lang="en-US" altLang="ko-KR" sz="2600" smtClean="0">
                <a:latin typeface="Lucida Console" pitchFamily="49" charset="0"/>
                <a:ea typeface="Gulim" pitchFamily="34" charset="-127"/>
              </a:rPr>
              <a:t>while</a:t>
            </a:r>
            <a:r>
              <a:rPr lang="en-US" altLang="ko-KR" smtClean="0">
                <a:ea typeface="Gulim" pitchFamily="34" charset="-127"/>
              </a:rPr>
              <a:t> repetition statement</a:t>
            </a:r>
          </a:p>
        </p:txBody>
      </p:sp>
      <p:grpSp>
        <p:nvGrpSpPr>
          <p:cNvPr id="73732" name="Group 3"/>
          <p:cNvGrpSpPr>
            <a:grpSpLocks/>
          </p:cNvGrpSpPr>
          <p:nvPr/>
        </p:nvGrpSpPr>
        <p:grpSpPr bwMode="auto">
          <a:xfrm>
            <a:off x="2362200" y="2209800"/>
            <a:ext cx="4191000" cy="4343400"/>
            <a:chOff x="48" y="2269"/>
            <a:chExt cx="772" cy="950"/>
          </a:xfrm>
        </p:grpSpPr>
        <p:sp>
          <p:nvSpPr>
            <p:cNvPr id="73733" name="Freeform 4"/>
            <p:cNvSpPr>
              <a:spLocks/>
            </p:cNvSpPr>
            <p:nvPr/>
          </p:nvSpPr>
          <p:spPr bwMode="auto">
            <a:xfrm>
              <a:off x="336" y="2317"/>
              <a:ext cx="0" cy="192"/>
            </a:xfrm>
            <a:custGeom>
              <a:avLst/>
              <a:gdLst>
                <a:gd name="T0" fmla="*/ 0 w 20000"/>
                <a:gd name="T1" fmla="*/ 192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58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34" name="Oval 5"/>
            <p:cNvSpPr>
              <a:spLocks noChangeArrowheads="1"/>
            </p:cNvSpPr>
            <p:nvPr/>
          </p:nvSpPr>
          <p:spPr bwMode="auto">
            <a:xfrm>
              <a:off x="312" y="2269"/>
              <a:ext cx="48" cy="48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35" name="Rectangle 6"/>
            <p:cNvSpPr>
              <a:spLocks noChangeArrowheads="1"/>
            </p:cNvSpPr>
            <p:nvPr/>
          </p:nvSpPr>
          <p:spPr bwMode="auto">
            <a:xfrm>
              <a:off x="628" y="2789"/>
              <a:ext cx="170" cy="96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altLang="ko-KR" sz="1400" b="1">
                  <a:latin typeface="Courier New" pitchFamily="49" charset="0"/>
                  <a:ea typeface="Gulim" pitchFamily="34" charset="-127"/>
                </a:rPr>
                <a:t>true</a:t>
              </a:r>
            </a:p>
            <a:p>
              <a:endParaRPr lang="ko-KR" altLang="en-US" sz="1400" b="1">
                <a:latin typeface="Courier New" pitchFamily="49" charset="0"/>
                <a:ea typeface="Gulim" pitchFamily="34" charset="-127"/>
              </a:endParaRPr>
            </a:p>
          </p:txBody>
        </p:sp>
        <p:sp>
          <p:nvSpPr>
            <p:cNvPr id="73736" name="Freeform 7"/>
            <p:cNvSpPr>
              <a:spLocks/>
            </p:cNvSpPr>
            <p:nvPr/>
          </p:nvSpPr>
          <p:spPr bwMode="auto">
            <a:xfrm>
              <a:off x="336" y="2979"/>
              <a:ext cx="0" cy="192"/>
            </a:xfrm>
            <a:custGeom>
              <a:avLst/>
              <a:gdLst>
                <a:gd name="T0" fmla="*/ 0 w 20000"/>
                <a:gd name="T1" fmla="*/ 192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58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37" name="Freeform 8"/>
            <p:cNvSpPr>
              <a:spLocks/>
            </p:cNvSpPr>
            <p:nvPr/>
          </p:nvSpPr>
          <p:spPr bwMode="auto">
            <a:xfrm>
              <a:off x="336" y="2589"/>
              <a:ext cx="0" cy="192"/>
            </a:xfrm>
            <a:custGeom>
              <a:avLst/>
              <a:gdLst>
                <a:gd name="T0" fmla="*/ 0 w 20000"/>
                <a:gd name="T1" fmla="*/ 192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58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38" name="Oval 9"/>
            <p:cNvSpPr>
              <a:spLocks noChangeArrowheads="1"/>
            </p:cNvSpPr>
            <p:nvPr/>
          </p:nvSpPr>
          <p:spPr bwMode="auto">
            <a:xfrm>
              <a:off x="312" y="3171"/>
              <a:ext cx="48" cy="48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39" name="Rectangle 10"/>
            <p:cNvSpPr>
              <a:spLocks noChangeArrowheads="1"/>
            </p:cNvSpPr>
            <p:nvPr/>
          </p:nvSpPr>
          <p:spPr bwMode="auto">
            <a:xfrm>
              <a:off x="356" y="2981"/>
              <a:ext cx="208" cy="96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altLang="ko-KR" sz="1400" b="1">
                  <a:latin typeface="Courier New" pitchFamily="49" charset="0"/>
                  <a:ea typeface="Gulim" pitchFamily="34" charset="-127"/>
                </a:rPr>
                <a:t>false</a:t>
              </a:r>
            </a:p>
            <a:p>
              <a:endParaRPr lang="ko-KR" altLang="en-US" sz="1400" b="1">
                <a:latin typeface="Courier New" pitchFamily="49" charset="0"/>
                <a:ea typeface="Gulim" pitchFamily="34" charset="-127"/>
              </a:endParaRPr>
            </a:p>
          </p:txBody>
        </p:sp>
        <p:sp>
          <p:nvSpPr>
            <p:cNvPr id="73740" name="Freeform 11"/>
            <p:cNvSpPr>
              <a:spLocks/>
            </p:cNvSpPr>
            <p:nvPr/>
          </p:nvSpPr>
          <p:spPr bwMode="auto">
            <a:xfrm>
              <a:off x="628" y="2880"/>
              <a:ext cx="192" cy="0"/>
            </a:xfrm>
            <a:custGeom>
              <a:avLst/>
              <a:gdLst>
                <a:gd name="T0" fmla="*/ 192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58" y="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41" name="Freeform 12"/>
            <p:cNvSpPr>
              <a:spLocks/>
            </p:cNvSpPr>
            <p:nvPr/>
          </p:nvSpPr>
          <p:spPr bwMode="auto">
            <a:xfrm>
              <a:off x="820" y="2420"/>
              <a:ext cx="0" cy="46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46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0" y="19983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42" name="Freeform 13"/>
            <p:cNvSpPr>
              <a:spLocks/>
            </p:cNvSpPr>
            <p:nvPr/>
          </p:nvSpPr>
          <p:spPr bwMode="auto">
            <a:xfrm>
              <a:off x="340" y="2420"/>
              <a:ext cx="480" cy="0"/>
            </a:xfrm>
            <a:custGeom>
              <a:avLst/>
              <a:gdLst>
                <a:gd name="T0" fmla="*/ 0 w 20000"/>
                <a:gd name="T1" fmla="*/ 0 h 20000"/>
                <a:gd name="T2" fmla="*/ 48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19983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73743" name="Group 14"/>
            <p:cNvGrpSpPr>
              <a:grpSpLocks/>
            </p:cNvGrpSpPr>
            <p:nvPr/>
          </p:nvGrpSpPr>
          <p:grpSpPr bwMode="auto">
            <a:xfrm>
              <a:off x="72" y="2509"/>
              <a:ext cx="528" cy="82"/>
              <a:chOff x="0" y="0"/>
              <a:chExt cx="20000" cy="20000"/>
            </a:xfrm>
          </p:grpSpPr>
          <p:sp>
            <p:nvSpPr>
              <p:cNvPr id="73747" name="Freeform 15"/>
              <p:cNvSpPr>
                <a:spLocks/>
              </p:cNvSpPr>
              <p:nvPr/>
            </p:nvSpPr>
            <p:spPr bwMode="auto">
              <a:xfrm>
                <a:off x="0" y="0"/>
                <a:ext cx="20000" cy="19417"/>
              </a:xfrm>
              <a:custGeom>
                <a:avLst/>
                <a:gdLst>
                  <a:gd name="T0" fmla="*/ 19985 w 20000"/>
                  <a:gd name="T1" fmla="*/ 0 h 20000"/>
                  <a:gd name="T2" fmla="*/ 19985 w 20000"/>
                  <a:gd name="T3" fmla="*/ 19320 h 20000"/>
                  <a:gd name="T4" fmla="*/ 0 w 20000"/>
                  <a:gd name="T5" fmla="*/ 19320 h 20000"/>
                  <a:gd name="T6" fmla="*/ 0 w 20000"/>
                  <a:gd name="T7" fmla="*/ 0 h 20000"/>
                  <a:gd name="T8" fmla="*/ 19985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5" y="0"/>
                    </a:moveTo>
                    <a:lnTo>
                      <a:pt x="19985" y="19900"/>
                    </a:lnTo>
                    <a:lnTo>
                      <a:pt x="0" y="19900"/>
                    </a:lnTo>
                    <a:lnTo>
                      <a:pt x="0" y="0"/>
                    </a:lnTo>
                    <a:lnTo>
                      <a:pt x="19985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748" name="Rectangle 16"/>
              <p:cNvSpPr>
                <a:spLocks noChangeArrowheads="1"/>
              </p:cNvSpPr>
              <p:nvPr/>
            </p:nvSpPr>
            <p:spPr bwMode="auto">
              <a:xfrm>
                <a:off x="2712" y="3301"/>
                <a:ext cx="14561" cy="16699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altLang="ko-KR" sz="1400" b="1" dirty="0">
                    <a:latin typeface="Courier New" pitchFamily="49" charset="0"/>
                    <a:ea typeface="Gulim" pitchFamily="34" charset="-127"/>
                  </a:rPr>
                  <a:t>action(s)</a:t>
                </a:r>
              </a:p>
              <a:p>
                <a:endParaRPr lang="ko-KR" altLang="en-US" sz="1400" b="1" dirty="0">
                  <a:latin typeface="Courier New" pitchFamily="49" charset="0"/>
                  <a:ea typeface="Gulim" pitchFamily="34" charset="-127"/>
                </a:endParaRPr>
              </a:p>
            </p:txBody>
          </p:sp>
        </p:grpSp>
        <p:grpSp>
          <p:nvGrpSpPr>
            <p:cNvPr id="73744" name="Group 17"/>
            <p:cNvGrpSpPr>
              <a:grpSpLocks/>
            </p:cNvGrpSpPr>
            <p:nvPr/>
          </p:nvGrpSpPr>
          <p:grpSpPr bwMode="auto">
            <a:xfrm>
              <a:off x="48" y="2781"/>
              <a:ext cx="576" cy="198"/>
              <a:chOff x="0" y="0"/>
              <a:chExt cx="20000" cy="20000"/>
            </a:xfrm>
          </p:grpSpPr>
          <p:sp>
            <p:nvSpPr>
              <p:cNvPr id="73745" name="Freeform 18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6 w 20000"/>
                  <a:gd name="T1" fmla="*/ 9980 h 20000"/>
                  <a:gd name="T2" fmla="*/ 9986 w 20000"/>
                  <a:gd name="T3" fmla="*/ 19960 h 20000"/>
                  <a:gd name="T4" fmla="*/ 0 w 20000"/>
                  <a:gd name="T5" fmla="*/ 9980 h 20000"/>
                  <a:gd name="T6" fmla="*/ 9986 w 20000"/>
                  <a:gd name="T7" fmla="*/ 0 h 20000"/>
                  <a:gd name="T8" fmla="*/ 19986 w 20000"/>
                  <a:gd name="T9" fmla="*/ 998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6" y="9980"/>
                    </a:moveTo>
                    <a:lnTo>
                      <a:pt x="9986" y="19960"/>
                    </a:lnTo>
                    <a:lnTo>
                      <a:pt x="0" y="9980"/>
                    </a:lnTo>
                    <a:lnTo>
                      <a:pt x="9986" y="0"/>
                    </a:lnTo>
                    <a:lnTo>
                      <a:pt x="19986" y="9980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746" name="Rectangle 19"/>
              <p:cNvSpPr>
                <a:spLocks noChangeArrowheads="1"/>
              </p:cNvSpPr>
              <p:nvPr/>
            </p:nvSpPr>
            <p:spPr bwMode="auto">
              <a:xfrm>
                <a:off x="3319" y="7273"/>
                <a:ext cx="13348" cy="7111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altLang="ko-KR" sz="1400" b="1">
                    <a:latin typeface="Courier New" pitchFamily="49" charset="0"/>
                    <a:ea typeface="Gulim" pitchFamily="34" charset="-127"/>
                  </a:rPr>
                  <a:t>condition</a:t>
                </a:r>
              </a:p>
              <a:p>
                <a:endParaRPr lang="ko-KR" altLang="en-US" sz="1400" b="1">
                  <a:latin typeface="Courier New" pitchFamily="49" charset="0"/>
                  <a:ea typeface="Gulim" pitchFamily="34" charset="-127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8E7C5C"/>
                </a:solidFill>
              </a:rPr>
              <a:t>Example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05000"/>
            <a:ext cx="7772400" cy="4611688"/>
          </a:xfrm>
        </p:spPr>
        <p:txBody>
          <a:bodyPr>
            <a:normAutofit lnSpcReduction="10000"/>
          </a:bodyPr>
          <a:lstStyle/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800" smtClean="0"/>
              <a:t>#include &lt;stdio.h&gt;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800" smtClean="0"/>
              <a:t>#define PI 3.141593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1800" smtClean="0"/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800" smtClean="0"/>
              <a:t>int main(void)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800" smtClean="0"/>
              <a:t>{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800" smtClean="0"/>
              <a:t>  int degrees=0;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800" smtClean="0"/>
              <a:t>   double radians;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1800" smtClean="0"/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800" smtClean="0"/>
              <a:t>   printf("Degrees to Radians \n");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800" smtClean="0"/>
              <a:t>   do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800" smtClean="0"/>
              <a:t>   {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800" smtClean="0"/>
              <a:t>      radians = degrees*PI/180;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800" smtClean="0"/>
              <a:t>      printf("%6i %9.6f \n",degrees,radians);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800" smtClean="0"/>
              <a:t>      degrees += 10;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800" smtClean="0"/>
              <a:t>   } while (degrees &lt;= 360);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800" smtClean="0"/>
              <a:t>   return 0;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80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8E7C5C"/>
                </a:solidFill>
              </a:rPr>
              <a:t>for statement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r>
              <a:rPr lang="en-US" sz="2400" smtClean="0"/>
              <a:t>for(</a:t>
            </a:r>
            <a:r>
              <a:rPr lang="en-US" sz="2400" i="1" smtClean="0"/>
              <a:t>initialization</a:t>
            </a:r>
            <a:r>
              <a:rPr lang="en-US" sz="2400" smtClean="0"/>
              <a:t>; </a:t>
            </a:r>
            <a:r>
              <a:rPr lang="en-US" sz="2400" i="1" smtClean="0"/>
              <a:t>test</a:t>
            </a:r>
            <a:r>
              <a:rPr lang="en-US" sz="2400" smtClean="0"/>
              <a:t>; </a:t>
            </a:r>
            <a:r>
              <a:rPr lang="en-US" sz="2400" i="1" smtClean="0"/>
              <a:t>increment or decrement</a:t>
            </a:r>
            <a:r>
              <a:rPr lang="en-US" sz="2400" smtClean="0"/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		statement;</a:t>
            </a:r>
          </a:p>
          <a:p>
            <a:pPr eaLnBrk="1" hangingPunct="1">
              <a:buFont typeface="Wingdings" pitchFamily="2" charset="2"/>
              <a:buNone/>
            </a:pPr>
            <a:endParaRPr lang="en-US" sz="2400" smtClean="0"/>
          </a:p>
          <a:p>
            <a:pPr eaLnBrk="1" hangingPunct="1"/>
            <a:r>
              <a:rPr lang="en-US" sz="2400" smtClean="0"/>
              <a:t>for(</a:t>
            </a:r>
            <a:r>
              <a:rPr lang="en-US" sz="2400" i="1" smtClean="0"/>
              <a:t>initialization</a:t>
            </a:r>
            <a:r>
              <a:rPr lang="en-US" sz="2400" smtClean="0"/>
              <a:t>; </a:t>
            </a:r>
            <a:r>
              <a:rPr lang="en-US" sz="2400" i="1" smtClean="0"/>
              <a:t>test</a:t>
            </a:r>
            <a:r>
              <a:rPr lang="en-US" sz="2400" smtClean="0"/>
              <a:t>; </a:t>
            </a:r>
            <a:r>
              <a:rPr lang="en-US" sz="2400" i="1" smtClean="0"/>
              <a:t>increment or decrement</a:t>
            </a:r>
            <a:r>
              <a:rPr lang="en-US" sz="2400" smtClean="0"/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	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		statement;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		statement;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			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	}</a:t>
            </a:r>
          </a:p>
          <a:p>
            <a:pPr eaLnBrk="1" hangingPunct="1">
              <a:buFont typeface="Wingdings" pitchFamily="2" charset="2"/>
              <a:buNone/>
            </a:pP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8E7C5C"/>
                </a:solidFill>
              </a:rPr>
              <a:t>Example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828800"/>
            <a:ext cx="7772400" cy="4572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#include &lt;stdio.h&gt;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#define PI 3.141593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8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int main(void)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   int degrees;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   double radians;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8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   printf("Degrees to Radians \n");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   for (degrees=0; degrees&lt;=360; degrees+=10)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  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      radians = degrees*PI/180;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      printf("%6i %9.6f \n", degrees, radians);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 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   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Gulim" pitchFamily="34" charset="-127"/>
              </a:rPr>
              <a:t>4</a:t>
            </a:r>
            <a:r>
              <a:rPr lang="en-US" noProof="1" smtClean="0"/>
              <a:t>.4	The </a:t>
            </a:r>
            <a:r>
              <a:rPr lang="en-US" noProof="1" smtClean="0">
                <a:latin typeface="Lucida Console" pitchFamily="49" charset="0"/>
              </a:rPr>
              <a:t>for</a:t>
            </a:r>
            <a:r>
              <a:rPr lang="en-US" noProof="1" smtClean="0"/>
              <a:t> Repetition </a:t>
            </a:r>
            <a:r>
              <a:rPr lang="en-US" altLang="ko-KR" smtClean="0">
                <a:ea typeface="Gulim" pitchFamily="34" charset="-127"/>
              </a:rPr>
              <a:t>Statement</a:t>
            </a:r>
          </a:p>
        </p:txBody>
      </p:sp>
      <p:pic>
        <p:nvPicPr>
          <p:cNvPr id="77827" name="Picture 3" descr="fo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338" y="2000250"/>
            <a:ext cx="8831262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4" name="Rectangle 3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>
                <a:ea typeface="Gulim" pitchFamily="34" charset="-127"/>
              </a:rPr>
              <a:t>4</a:t>
            </a:r>
            <a:r>
              <a:rPr lang="en-US" noProof="1"/>
              <a:t>.4	The </a:t>
            </a:r>
            <a:r>
              <a:rPr lang="en-US" noProof="1">
                <a:latin typeface="Lucida Console" pitchFamily="49" charset="0"/>
              </a:rPr>
              <a:t>for</a:t>
            </a:r>
            <a:r>
              <a:rPr lang="en-US" noProof="1"/>
              <a:t> Repetition </a:t>
            </a:r>
            <a:r>
              <a:rPr lang="en-US" altLang="ko-KR">
                <a:ea typeface="Gulim" pitchFamily="34" charset="-127"/>
              </a:rPr>
              <a:t>Statement</a:t>
            </a:r>
          </a:p>
        </p:txBody>
      </p:sp>
      <p:sp>
        <p:nvSpPr>
          <p:cNvPr id="78851" name="Rectangle 39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534400" cy="5029200"/>
          </a:xfrm>
        </p:spPr>
        <p:txBody>
          <a:bodyPr/>
          <a:lstStyle/>
          <a:p>
            <a:pPr eaLnBrk="1" hangingPunct="1"/>
            <a:r>
              <a:rPr lang="en-US" altLang="ko-KR" smtClean="0">
                <a:ea typeface="Gulim" pitchFamily="34" charset="-127"/>
              </a:rPr>
              <a:t>Format when using </a:t>
            </a:r>
            <a:r>
              <a:rPr lang="en-US" altLang="ko-KR" sz="2600" smtClean="0">
                <a:latin typeface="Lucida Console" pitchFamily="49" charset="0"/>
                <a:ea typeface="Gulim" pitchFamily="34" charset="-127"/>
              </a:rPr>
              <a:t>for</a:t>
            </a:r>
            <a:r>
              <a:rPr lang="en-US" altLang="ko-KR" smtClean="0">
                <a:ea typeface="Gulim" pitchFamily="34" charset="-127"/>
              </a:rPr>
              <a:t> loops</a:t>
            </a:r>
          </a:p>
          <a:p>
            <a:pPr lvl="2" eaLnBrk="1" hangingPunct="1">
              <a:buFontTx/>
              <a:buNone/>
            </a:pPr>
            <a:r>
              <a:rPr lang="en-US" altLang="ko-KR" sz="1800" smtClean="0">
                <a:latin typeface="Lucida Console" pitchFamily="49" charset="0"/>
                <a:ea typeface="Gulim" pitchFamily="34" charset="-127"/>
              </a:rPr>
              <a:t>for</a:t>
            </a:r>
            <a:r>
              <a:rPr lang="en-US" altLang="ko-KR" smtClean="0">
                <a:ea typeface="Gulim" pitchFamily="34" charset="-127"/>
              </a:rPr>
              <a:t> ( </a:t>
            </a:r>
            <a:r>
              <a:rPr lang="en-US" altLang="ko-KR" i="1" smtClean="0">
                <a:ea typeface="Gulim" pitchFamily="34" charset="-127"/>
              </a:rPr>
              <a:t>initialization</a:t>
            </a:r>
            <a:r>
              <a:rPr lang="en-US" altLang="ko-KR" smtClean="0">
                <a:ea typeface="Gulim" pitchFamily="34" charset="-127"/>
              </a:rPr>
              <a:t>; </a:t>
            </a:r>
            <a:r>
              <a:rPr lang="en-US" altLang="ko-KR" i="1" smtClean="0">
                <a:ea typeface="Gulim" pitchFamily="34" charset="-127"/>
              </a:rPr>
              <a:t>loopContinuationTest</a:t>
            </a:r>
            <a:r>
              <a:rPr lang="en-US" altLang="ko-KR" smtClean="0">
                <a:ea typeface="Gulim" pitchFamily="34" charset="-127"/>
              </a:rPr>
              <a:t>; </a:t>
            </a:r>
            <a:r>
              <a:rPr lang="en-US" altLang="ko-KR" i="1" smtClean="0">
                <a:ea typeface="Gulim" pitchFamily="34" charset="-127"/>
              </a:rPr>
              <a:t>increment</a:t>
            </a:r>
            <a:r>
              <a:rPr lang="en-US" altLang="ko-KR" smtClean="0">
                <a:ea typeface="Gulim" pitchFamily="34" charset="-127"/>
              </a:rPr>
              <a:t> ) </a:t>
            </a:r>
            <a:br>
              <a:rPr lang="en-US" altLang="ko-KR" smtClean="0">
                <a:ea typeface="Gulim" pitchFamily="34" charset="-127"/>
              </a:rPr>
            </a:br>
            <a:r>
              <a:rPr lang="en-US" altLang="ko-KR" smtClean="0">
                <a:ea typeface="Gulim" pitchFamily="34" charset="-127"/>
              </a:rPr>
              <a:t>   </a:t>
            </a:r>
            <a:r>
              <a:rPr lang="en-US" altLang="ko-KR" i="1" smtClean="0">
                <a:ea typeface="Gulim" pitchFamily="34" charset="-127"/>
              </a:rPr>
              <a:t>statement</a:t>
            </a:r>
            <a:endParaRPr lang="en-US" altLang="ko-KR" smtClean="0">
              <a:ea typeface="Gulim" pitchFamily="34" charset="-127"/>
            </a:endParaRPr>
          </a:p>
          <a:p>
            <a:pPr eaLnBrk="1" hangingPunct="1"/>
            <a:r>
              <a:rPr lang="en-US" altLang="ko-KR" smtClean="0">
                <a:ea typeface="Gulim" pitchFamily="34" charset="-127"/>
              </a:rPr>
              <a:t>Example:  </a:t>
            </a:r>
          </a:p>
          <a:p>
            <a:pPr lvl="2" eaLnBrk="1" hangingPunct="1">
              <a:buFontTx/>
              <a:buNone/>
            </a:pPr>
            <a:r>
              <a:rPr lang="en-US" altLang="ko-KR" sz="1800" smtClean="0">
                <a:latin typeface="Lucida Console" pitchFamily="49" charset="0"/>
                <a:ea typeface="Gulim" pitchFamily="34" charset="-127"/>
              </a:rPr>
              <a:t>for(counter = 1; counter &lt;= 10; counter++ )</a:t>
            </a:r>
          </a:p>
          <a:p>
            <a:pPr lvl="2" eaLnBrk="1" hangingPunct="1">
              <a:buFontTx/>
              <a:buNone/>
            </a:pPr>
            <a:r>
              <a:rPr lang="en-US" altLang="ko-KR" sz="1800" smtClean="0">
                <a:latin typeface="Lucida Console" pitchFamily="49" charset="0"/>
                <a:ea typeface="Gulim" pitchFamily="34" charset="-127"/>
              </a:rPr>
              <a:t>   printf( "%d\n", counter );</a:t>
            </a:r>
          </a:p>
          <a:p>
            <a:pPr lvl="1" eaLnBrk="1" hangingPunct="1"/>
            <a:r>
              <a:rPr lang="en-US" altLang="ko-KR" smtClean="0">
                <a:ea typeface="Gulim" pitchFamily="34" charset="-127"/>
              </a:rPr>
              <a:t>Prints the integers from one to ten</a:t>
            </a:r>
          </a:p>
        </p:txBody>
      </p:sp>
      <p:grpSp>
        <p:nvGrpSpPr>
          <p:cNvPr id="78852" name="Group 32"/>
          <p:cNvGrpSpPr>
            <a:grpSpLocks/>
          </p:cNvGrpSpPr>
          <p:nvPr/>
        </p:nvGrpSpPr>
        <p:grpSpPr bwMode="auto">
          <a:xfrm>
            <a:off x="0" y="2330450"/>
            <a:ext cx="5486400" cy="1374775"/>
            <a:chOff x="0" y="632"/>
            <a:chExt cx="3456" cy="866"/>
          </a:xfrm>
        </p:grpSpPr>
        <p:sp>
          <p:nvSpPr>
            <p:cNvPr id="78856" name="Rectangle 24"/>
            <p:cNvSpPr>
              <a:spLocks noChangeArrowheads="1"/>
            </p:cNvSpPr>
            <p:nvPr/>
          </p:nvSpPr>
          <p:spPr bwMode="auto">
            <a:xfrm>
              <a:off x="0" y="749"/>
              <a:ext cx="3456" cy="7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8857" name="Rectangle 31"/>
            <p:cNvSpPr>
              <a:spLocks noChangeArrowheads="1"/>
            </p:cNvSpPr>
            <p:nvPr/>
          </p:nvSpPr>
          <p:spPr bwMode="auto">
            <a:xfrm>
              <a:off x="0" y="632"/>
              <a:ext cx="3456" cy="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400">
                  <a:ea typeface="Gulim" pitchFamily="34" charset="-127"/>
                </a:rPr>
                <a:t> </a:t>
              </a:r>
              <a:endParaRPr lang="ko-KR" altLang="en-US" sz="2400">
                <a:ea typeface="Gulim" pitchFamily="34" charset="-127"/>
              </a:endParaRPr>
            </a:p>
            <a:p>
              <a:endParaRPr lang="ko-KR" altLang="en-US" sz="2400">
                <a:ea typeface="Gulim" pitchFamily="34" charset="-127"/>
              </a:endParaRPr>
            </a:p>
          </p:txBody>
        </p:sp>
      </p:grpSp>
      <p:sp>
        <p:nvSpPr>
          <p:cNvPr id="78853" name="Rectangle 33"/>
          <p:cNvSpPr>
            <a:spLocks noChangeArrowheads="1"/>
          </p:cNvSpPr>
          <p:nvPr/>
        </p:nvSpPr>
        <p:spPr bwMode="auto">
          <a:xfrm>
            <a:off x="0" y="3705225"/>
            <a:ext cx="9144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2400">
                <a:ea typeface="Gulim" pitchFamily="34" charset="-127"/>
              </a:rPr>
              <a:t/>
            </a:r>
            <a:br>
              <a:rPr lang="ko-KR" altLang="en-US" sz="2400">
                <a:ea typeface="Gulim" pitchFamily="34" charset="-127"/>
              </a:rPr>
            </a:br>
            <a:endParaRPr lang="ko-KR" altLang="en-US" sz="2400">
              <a:ea typeface="Gulim" pitchFamily="34" charset="-127"/>
            </a:endParaRPr>
          </a:p>
        </p:txBody>
      </p:sp>
      <p:sp>
        <p:nvSpPr>
          <p:cNvPr id="78854" name="Text Box 35"/>
          <p:cNvSpPr txBox="1">
            <a:spLocks noChangeArrowheads="1"/>
          </p:cNvSpPr>
          <p:nvPr/>
        </p:nvSpPr>
        <p:spPr bwMode="auto">
          <a:xfrm>
            <a:off x="6477000" y="3810000"/>
            <a:ext cx="1219200" cy="13239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ea typeface="Gulim" pitchFamily="34" charset="-127"/>
              </a:rPr>
              <a:t>No semicolon (</a:t>
            </a:r>
            <a:r>
              <a:rPr lang="en-US" altLang="ko-KR" sz="1600" b="1">
                <a:latin typeface="Courier New" pitchFamily="49" charset="0"/>
                <a:ea typeface="Gulim" pitchFamily="34" charset="-127"/>
              </a:rPr>
              <a:t>;</a:t>
            </a:r>
            <a:r>
              <a:rPr lang="en-US" altLang="ko-KR" sz="1600">
                <a:ea typeface="Gulim" pitchFamily="34" charset="-127"/>
              </a:rPr>
              <a:t>) after last expression</a:t>
            </a:r>
          </a:p>
        </p:txBody>
      </p:sp>
      <p:sp>
        <p:nvSpPr>
          <p:cNvPr id="78855" name="Line 40"/>
          <p:cNvSpPr>
            <a:spLocks noChangeShapeType="1"/>
          </p:cNvSpPr>
          <p:nvPr/>
        </p:nvSpPr>
        <p:spPr bwMode="auto">
          <a:xfrm flipV="1">
            <a:off x="6934200" y="3276600"/>
            <a:ext cx="46038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8964613" cy="1143000"/>
          </a:xfrm>
        </p:spPr>
        <p:txBody>
          <a:bodyPr/>
          <a:lstStyle/>
          <a:p>
            <a:pPr eaLnBrk="1" hangingPunct="1"/>
            <a:r>
              <a:rPr lang="en-US" altLang="ko-KR" smtClean="0">
                <a:ea typeface="Gulim" pitchFamily="34" charset="-127"/>
              </a:rPr>
              <a:t>Flow Chart of the Example </a:t>
            </a:r>
            <a:r>
              <a:rPr lang="en-US" altLang="ko-KR" smtClean="0">
                <a:solidFill>
                  <a:schemeClr val="accent2"/>
                </a:solidFill>
                <a:latin typeface="Lucida Console" pitchFamily="49" charset="0"/>
                <a:ea typeface="Gulim" pitchFamily="34" charset="-127"/>
              </a:rPr>
              <a:t>for</a:t>
            </a:r>
            <a:r>
              <a:rPr lang="en-US" altLang="ko-KR" smtClean="0">
                <a:ea typeface="Gulim" pitchFamily="34" charset="-127"/>
              </a:rPr>
              <a:t> Loop	</a:t>
            </a:r>
          </a:p>
        </p:txBody>
      </p:sp>
      <p:sp>
        <p:nvSpPr>
          <p:cNvPr id="79875" name="Rectangle 5"/>
          <p:cNvSpPr>
            <a:spLocks noChangeArrowheads="1"/>
          </p:cNvSpPr>
          <p:nvPr/>
        </p:nvSpPr>
        <p:spPr bwMode="auto">
          <a:xfrm>
            <a:off x="4019550" y="3101975"/>
            <a:ext cx="2833688" cy="257175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876" name="Rectangle 6"/>
          <p:cNvSpPr>
            <a:spLocks noChangeArrowheads="1"/>
          </p:cNvSpPr>
          <p:nvPr/>
        </p:nvSpPr>
        <p:spPr bwMode="auto">
          <a:xfrm>
            <a:off x="4019550" y="3101975"/>
            <a:ext cx="2855913" cy="22225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877" name="Rectangle 7"/>
          <p:cNvSpPr>
            <a:spLocks noChangeArrowheads="1"/>
          </p:cNvSpPr>
          <p:nvPr/>
        </p:nvSpPr>
        <p:spPr bwMode="auto">
          <a:xfrm>
            <a:off x="6853238" y="3101975"/>
            <a:ext cx="22225" cy="2794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878" name="Rectangle 8"/>
          <p:cNvSpPr>
            <a:spLocks noChangeArrowheads="1"/>
          </p:cNvSpPr>
          <p:nvPr/>
        </p:nvSpPr>
        <p:spPr bwMode="auto">
          <a:xfrm>
            <a:off x="4019550" y="3359150"/>
            <a:ext cx="2833688" cy="22225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879" name="Rectangle 9"/>
          <p:cNvSpPr>
            <a:spLocks noChangeArrowheads="1"/>
          </p:cNvSpPr>
          <p:nvPr/>
        </p:nvSpPr>
        <p:spPr bwMode="auto">
          <a:xfrm>
            <a:off x="4019550" y="3101975"/>
            <a:ext cx="22225" cy="257175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880" name="Rectangle 10"/>
          <p:cNvSpPr>
            <a:spLocks noChangeArrowheads="1"/>
          </p:cNvSpPr>
          <p:nvPr/>
        </p:nvSpPr>
        <p:spPr bwMode="auto">
          <a:xfrm>
            <a:off x="7153275" y="3101975"/>
            <a:ext cx="1201738" cy="257175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881" name="Rectangle 11"/>
          <p:cNvSpPr>
            <a:spLocks noChangeArrowheads="1"/>
          </p:cNvSpPr>
          <p:nvPr/>
        </p:nvSpPr>
        <p:spPr bwMode="auto">
          <a:xfrm>
            <a:off x="7153275" y="3101975"/>
            <a:ext cx="1223963" cy="22225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882" name="Rectangle 12"/>
          <p:cNvSpPr>
            <a:spLocks noChangeArrowheads="1"/>
          </p:cNvSpPr>
          <p:nvPr/>
        </p:nvSpPr>
        <p:spPr bwMode="auto">
          <a:xfrm>
            <a:off x="8355013" y="3101975"/>
            <a:ext cx="22225" cy="2794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883" name="Rectangle 13"/>
          <p:cNvSpPr>
            <a:spLocks noChangeArrowheads="1"/>
          </p:cNvSpPr>
          <p:nvPr/>
        </p:nvSpPr>
        <p:spPr bwMode="auto">
          <a:xfrm>
            <a:off x="7153275" y="3359150"/>
            <a:ext cx="1201738" cy="22225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884" name="Rectangle 14"/>
          <p:cNvSpPr>
            <a:spLocks noChangeArrowheads="1"/>
          </p:cNvSpPr>
          <p:nvPr/>
        </p:nvSpPr>
        <p:spPr bwMode="auto">
          <a:xfrm>
            <a:off x="7153275" y="3101975"/>
            <a:ext cx="22225" cy="257175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885" name="Rectangle 15"/>
          <p:cNvSpPr>
            <a:spLocks noChangeArrowheads="1"/>
          </p:cNvSpPr>
          <p:nvPr/>
        </p:nvSpPr>
        <p:spPr bwMode="auto">
          <a:xfrm>
            <a:off x="1658938" y="2095500"/>
            <a:ext cx="1630362" cy="150813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886" name="Rectangle 16"/>
          <p:cNvSpPr>
            <a:spLocks noChangeArrowheads="1"/>
          </p:cNvSpPr>
          <p:nvPr/>
        </p:nvSpPr>
        <p:spPr bwMode="auto">
          <a:xfrm>
            <a:off x="1830388" y="2052638"/>
            <a:ext cx="12573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1500">
                <a:latin typeface="Lucida Sans Typewriter" pitchFamily="49" charset="0"/>
                <a:ea typeface="Gulim" pitchFamily="34" charset="-127"/>
              </a:rPr>
              <a:t>counter = 1</a:t>
            </a:r>
            <a:endParaRPr lang="en-US" altLang="ko-KR">
              <a:ea typeface="Gulim" pitchFamily="34" charset="-127"/>
            </a:endParaRPr>
          </a:p>
        </p:txBody>
      </p:sp>
      <p:sp>
        <p:nvSpPr>
          <p:cNvPr id="79887" name="Rectangle 17"/>
          <p:cNvSpPr>
            <a:spLocks noChangeArrowheads="1"/>
          </p:cNvSpPr>
          <p:nvPr/>
        </p:nvSpPr>
        <p:spPr bwMode="auto">
          <a:xfrm>
            <a:off x="1658938" y="2052638"/>
            <a:ext cx="1630362" cy="257175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888" name="Rectangle 18"/>
          <p:cNvSpPr>
            <a:spLocks noChangeArrowheads="1"/>
          </p:cNvSpPr>
          <p:nvPr/>
        </p:nvSpPr>
        <p:spPr bwMode="auto">
          <a:xfrm>
            <a:off x="1658938" y="2052638"/>
            <a:ext cx="1652587" cy="22225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889" name="Rectangle 19"/>
          <p:cNvSpPr>
            <a:spLocks noChangeArrowheads="1"/>
          </p:cNvSpPr>
          <p:nvPr/>
        </p:nvSpPr>
        <p:spPr bwMode="auto">
          <a:xfrm>
            <a:off x="3289300" y="2052638"/>
            <a:ext cx="22225" cy="2794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890" name="Rectangle 20"/>
          <p:cNvSpPr>
            <a:spLocks noChangeArrowheads="1"/>
          </p:cNvSpPr>
          <p:nvPr/>
        </p:nvSpPr>
        <p:spPr bwMode="auto">
          <a:xfrm>
            <a:off x="1658938" y="2309813"/>
            <a:ext cx="1630362" cy="22225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891" name="Rectangle 21"/>
          <p:cNvSpPr>
            <a:spLocks noChangeArrowheads="1"/>
          </p:cNvSpPr>
          <p:nvPr/>
        </p:nvSpPr>
        <p:spPr bwMode="auto">
          <a:xfrm>
            <a:off x="1658938" y="2052638"/>
            <a:ext cx="20637" cy="257175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892" name="Freeform 22"/>
          <p:cNvSpPr>
            <a:spLocks/>
          </p:cNvSpPr>
          <p:nvPr/>
        </p:nvSpPr>
        <p:spPr bwMode="auto">
          <a:xfrm>
            <a:off x="1444625" y="2824163"/>
            <a:ext cx="2060575" cy="814387"/>
          </a:xfrm>
          <a:custGeom>
            <a:avLst/>
            <a:gdLst>
              <a:gd name="T0" fmla="*/ 1030288 w 1298"/>
              <a:gd name="T1" fmla="*/ 0 h 513"/>
              <a:gd name="T2" fmla="*/ 0 w 1298"/>
              <a:gd name="T3" fmla="*/ 406400 h 513"/>
              <a:gd name="T4" fmla="*/ 1030288 w 1298"/>
              <a:gd name="T5" fmla="*/ 814387 h 513"/>
              <a:gd name="T6" fmla="*/ 2060575 w 1298"/>
              <a:gd name="T7" fmla="*/ 406400 h 513"/>
              <a:gd name="T8" fmla="*/ 1030288 w 1298"/>
              <a:gd name="T9" fmla="*/ 0 h 5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8"/>
              <a:gd name="T16" fmla="*/ 0 h 513"/>
              <a:gd name="T17" fmla="*/ 1298 w 1298"/>
              <a:gd name="T18" fmla="*/ 513 h 51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8" h="513">
                <a:moveTo>
                  <a:pt x="649" y="0"/>
                </a:moveTo>
                <a:lnTo>
                  <a:pt x="0" y="256"/>
                </a:lnTo>
                <a:lnTo>
                  <a:pt x="649" y="513"/>
                </a:lnTo>
                <a:lnTo>
                  <a:pt x="1298" y="256"/>
                </a:lnTo>
                <a:lnTo>
                  <a:pt x="649" y="0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893" name="Freeform 23"/>
          <p:cNvSpPr>
            <a:spLocks/>
          </p:cNvSpPr>
          <p:nvPr/>
        </p:nvSpPr>
        <p:spPr bwMode="auto">
          <a:xfrm>
            <a:off x="1379538" y="2824163"/>
            <a:ext cx="2189162" cy="835025"/>
          </a:xfrm>
          <a:custGeom>
            <a:avLst/>
            <a:gdLst>
              <a:gd name="T0" fmla="*/ 1095375 w 1379"/>
              <a:gd name="T1" fmla="*/ 22225 h 526"/>
              <a:gd name="T2" fmla="*/ 65087 w 1379"/>
              <a:gd name="T3" fmla="*/ 428625 h 526"/>
              <a:gd name="T4" fmla="*/ 65087 w 1379"/>
              <a:gd name="T5" fmla="*/ 428625 h 526"/>
              <a:gd name="T6" fmla="*/ 65087 w 1379"/>
              <a:gd name="T7" fmla="*/ 406400 h 526"/>
              <a:gd name="T8" fmla="*/ 1095375 w 1379"/>
              <a:gd name="T9" fmla="*/ 814388 h 526"/>
              <a:gd name="T10" fmla="*/ 1095375 w 1379"/>
              <a:gd name="T11" fmla="*/ 835025 h 526"/>
              <a:gd name="T12" fmla="*/ 1095375 w 1379"/>
              <a:gd name="T13" fmla="*/ 814388 h 526"/>
              <a:gd name="T14" fmla="*/ 2125662 w 1379"/>
              <a:gd name="T15" fmla="*/ 406400 h 526"/>
              <a:gd name="T16" fmla="*/ 2125662 w 1379"/>
              <a:gd name="T17" fmla="*/ 406400 h 526"/>
              <a:gd name="T18" fmla="*/ 2189162 w 1379"/>
              <a:gd name="T19" fmla="*/ 428625 h 526"/>
              <a:gd name="T20" fmla="*/ 2125662 w 1379"/>
              <a:gd name="T21" fmla="*/ 428625 h 526"/>
              <a:gd name="T22" fmla="*/ 1095375 w 1379"/>
              <a:gd name="T23" fmla="*/ 835025 h 526"/>
              <a:gd name="T24" fmla="*/ 1095375 w 1379"/>
              <a:gd name="T25" fmla="*/ 835025 h 526"/>
              <a:gd name="T26" fmla="*/ 1095375 w 1379"/>
              <a:gd name="T27" fmla="*/ 835025 h 526"/>
              <a:gd name="T28" fmla="*/ 65087 w 1379"/>
              <a:gd name="T29" fmla="*/ 428625 h 526"/>
              <a:gd name="T30" fmla="*/ 0 w 1379"/>
              <a:gd name="T31" fmla="*/ 406400 h 526"/>
              <a:gd name="T32" fmla="*/ 65087 w 1379"/>
              <a:gd name="T33" fmla="*/ 406400 h 526"/>
              <a:gd name="T34" fmla="*/ 1095375 w 1379"/>
              <a:gd name="T35" fmla="*/ 0 h 526"/>
              <a:gd name="T36" fmla="*/ 1095375 w 1379"/>
              <a:gd name="T37" fmla="*/ 22225 h 52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379"/>
              <a:gd name="T58" fmla="*/ 0 h 526"/>
              <a:gd name="T59" fmla="*/ 1379 w 1379"/>
              <a:gd name="T60" fmla="*/ 526 h 52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379" h="526">
                <a:moveTo>
                  <a:pt x="690" y="14"/>
                </a:moveTo>
                <a:lnTo>
                  <a:pt x="41" y="270"/>
                </a:lnTo>
                <a:lnTo>
                  <a:pt x="41" y="256"/>
                </a:lnTo>
                <a:lnTo>
                  <a:pt x="690" y="513"/>
                </a:lnTo>
                <a:lnTo>
                  <a:pt x="690" y="526"/>
                </a:lnTo>
                <a:lnTo>
                  <a:pt x="690" y="513"/>
                </a:lnTo>
                <a:lnTo>
                  <a:pt x="1339" y="256"/>
                </a:lnTo>
                <a:lnTo>
                  <a:pt x="1379" y="270"/>
                </a:lnTo>
                <a:lnTo>
                  <a:pt x="1339" y="270"/>
                </a:lnTo>
                <a:lnTo>
                  <a:pt x="690" y="526"/>
                </a:lnTo>
                <a:lnTo>
                  <a:pt x="41" y="270"/>
                </a:lnTo>
                <a:lnTo>
                  <a:pt x="0" y="256"/>
                </a:lnTo>
                <a:lnTo>
                  <a:pt x="41" y="256"/>
                </a:lnTo>
                <a:lnTo>
                  <a:pt x="690" y="0"/>
                </a:lnTo>
                <a:lnTo>
                  <a:pt x="690" y="14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894" name="Freeform 24"/>
          <p:cNvSpPr>
            <a:spLocks/>
          </p:cNvSpPr>
          <p:nvPr/>
        </p:nvSpPr>
        <p:spPr bwMode="auto">
          <a:xfrm>
            <a:off x="2474913" y="2824163"/>
            <a:ext cx="1030287" cy="428625"/>
          </a:xfrm>
          <a:custGeom>
            <a:avLst/>
            <a:gdLst>
              <a:gd name="T0" fmla="*/ 1030287 w 649"/>
              <a:gd name="T1" fmla="*/ 428625 h 270"/>
              <a:gd name="T2" fmla="*/ 0 w 649"/>
              <a:gd name="T3" fmla="*/ 22225 h 270"/>
              <a:gd name="T4" fmla="*/ 0 w 649"/>
              <a:gd name="T5" fmla="*/ 0 h 270"/>
              <a:gd name="T6" fmla="*/ 0 w 649"/>
              <a:gd name="T7" fmla="*/ 0 h 270"/>
              <a:gd name="T8" fmla="*/ 0 w 649"/>
              <a:gd name="T9" fmla="*/ 0 h 270"/>
              <a:gd name="T10" fmla="*/ 1030287 w 649"/>
              <a:gd name="T11" fmla="*/ 406400 h 270"/>
              <a:gd name="T12" fmla="*/ 1030287 w 649"/>
              <a:gd name="T13" fmla="*/ 428625 h 27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49"/>
              <a:gd name="T22" fmla="*/ 0 h 270"/>
              <a:gd name="T23" fmla="*/ 649 w 649"/>
              <a:gd name="T24" fmla="*/ 270 h 27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49" h="270">
                <a:moveTo>
                  <a:pt x="649" y="270"/>
                </a:moveTo>
                <a:lnTo>
                  <a:pt x="0" y="14"/>
                </a:lnTo>
                <a:lnTo>
                  <a:pt x="0" y="0"/>
                </a:lnTo>
                <a:lnTo>
                  <a:pt x="649" y="256"/>
                </a:lnTo>
                <a:lnTo>
                  <a:pt x="649" y="270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895" name="Freeform 25"/>
          <p:cNvSpPr>
            <a:spLocks/>
          </p:cNvSpPr>
          <p:nvPr/>
        </p:nvSpPr>
        <p:spPr bwMode="auto">
          <a:xfrm>
            <a:off x="1379538" y="2824163"/>
            <a:ext cx="2189162" cy="835025"/>
          </a:xfrm>
          <a:custGeom>
            <a:avLst/>
            <a:gdLst>
              <a:gd name="T0" fmla="*/ 1095375 w 1379"/>
              <a:gd name="T1" fmla="*/ 22225 h 526"/>
              <a:gd name="T2" fmla="*/ 65087 w 1379"/>
              <a:gd name="T3" fmla="*/ 428625 h 526"/>
              <a:gd name="T4" fmla="*/ 65087 w 1379"/>
              <a:gd name="T5" fmla="*/ 428625 h 526"/>
              <a:gd name="T6" fmla="*/ 65087 w 1379"/>
              <a:gd name="T7" fmla="*/ 406400 h 526"/>
              <a:gd name="T8" fmla="*/ 1095375 w 1379"/>
              <a:gd name="T9" fmla="*/ 814388 h 526"/>
              <a:gd name="T10" fmla="*/ 1095375 w 1379"/>
              <a:gd name="T11" fmla="*/ 835025 h 526"/>
              <a:gd name="T12" fmla="*/ 1095375 w 1379"/>
              <a:gd name="T13" fmla="*/ 814388 h 526"/>
              <a:gd name="T14" fmla="*/ 2125662 w 1379"/>
              <a:gd name="T15" fmla="*/ 406400 h 526"/>
              <a:gd name="T16" fmla="*/ 2125662 w 1379"/>
              <a:gd name="T17" fmla="*/ 406400 h 526"/>
              <a:gd name="T18" fmla="*/ 2189162 w 1379"/>
              <a:gd name="T19" fmla="*/ 428625 h 526"/>
              <a:gd name="T20" fmla="*/ 2125662 w 1379"/>
              <a:gd name="T21" fmla="*/ 428625 h 526"/>
              <a:gd name="T22" fmla="*/ 1095375 w 1379"/>
              <a:gd name="T23" fmla="*/ 835025 h 526"/>
              <a:gd name="T24" fmla="*/ 1095375 w 1379"/>
              <a:gd name="T25" fmla="*/ 835025 h 526"/>
              <a:gd name="T26" fmla="*/ 1095375 w 1379"/>
              <a:gd name="T27" fmla="*/ 835025 h 526"/>
              <a:gd name="T28" fmla="*/ 65087 w 1379"/>
              <a:gd name="T29" fmla="*/ 428625 h 526"/>
              <a:gd name="T30" fmla="*/ 0 w 1379"/>
              <a:gd name="T31" fmla="*/ 406400 h 526"/>
              <a:gd name="T32" fmla="*/ 65087 w 1379"/>
              <a:gd name="T33" fmla="*/ 406400 h 526"/>
              <a:gd name="T34" fmla="*/ 1095375 w 1379"/>
              <a:gd name="T35" fmla="*/ 0 h 526"/>
              <a:gd name="T36" fmla="*/ 1095375 w 1379"/>
              <a:gd name="T37" fmla="*/ 22225 h 52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379"/>
              <a:gd name="T58" fmla="*/ 0 h 526"/>
              <a:gd name="T59" fmla="*/ 1379 w 1379"/>
              <a:gd name="T60" fmla="*/ 526 h 52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379" h="526">
                <a:moveTo>
                  <a:pt x="690" y="14"/>
                </a:moveTo>
                <a:lnTo>
                  <a:pt x="41" y="270"/>
                </a:lnTo>
                <a:lnTo>
                  <a:pt x="41" y="256"/>
                </a:lnTo>
                <a:lnTo>
                  <a:pt x="690" y="513"/>
                </a:lnTo>
                <a:lnTo>
                  <a:pt x="690" y="526"/>
                </a:lnTo>
                <a:lnTo>
                  <a:pt x="690" y="513"/>
                </a:lnTo>
                <a:lnTo>
                  <a:pt x="1339" y="256"/>
                </a:lnTo>
                <a:lnTo>
                  <a:pt x="1379" y="270"/>
                </a:lnTo>
                <a:lnTo>
                  <a:pt x="1339" y="270"/>
                </a:lnTo>
                <a:lnTo>
                  <a:pt x="690" y="526"/>
                </a:lnTo>
                <a:lnTo>
                  <a:pt x="41" y="270"/>
                </a:lnTo>
                <a:lnTo>
                  <a:pt x="0" y="256"/>
                </a:lnTo>
                <a:lnTo>
                  <a:pt x="41" y="256"/>
                </a:lnTo>
                <a:lnTo>
                  <a:pt x="690" y="0"/>
                </a:lnTo>
                <a:lnTo>
                  <a:pt x="690" y="14"/>
                </a:lnTo>
                <a:close/>
              </a:path>
            </a:pathLst>
          </a:cu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896" name="Freeform 26"/>
          <p:cNvSpPr>
            <a:spLocks/>
          </p:cNvSpPr>
          <p:nvPr/>
        </p:nvSpPr>
        <p:spPr bwMode="auto">
          <a:xfrm>
            <a:off x="2474913" y="2824163"/>
            <a:ext cx="1030287" cy="428625"/>
          </a:xfrm>
          <a:custGeom>
            <a:avLst/>
            <a:gdLst>
              <a:gd name="T0" fmla="*/ 1030287 w 649"/>
              <a:gd name="T1" fmla="*/ 428625 h 270"/>
              <a:gd name="T2" fmla="*/ 0 w 649"/>
              <a:gd name="T3" fmla="*/ 22225 h 270"/>
              <a:gd name="T4" fmla="*/ 0 w 649"/>
              <a:gd name="T5" fmla="*/ 0 h 270"/>
              <a:gd name="T6" fmla="*/ 0 w 649"/>
              <a:gd name="T7" fmla="*/ 0 h 270"/>
              <a:gd name="T8" fmla="*/ 0 w 649"/>
              <a:gd name="T9" fmla="*/ 0 h 270"/>
              <a:gd name="T10" fmla="*/ 1030287 w 649"/>
              <a:gd name="T11" fmla="*/ 406400 h 270"/>
              <a:gd name="T12" fmla="*/ 1030287 w 649"/>
              <a:gd name="T13" fmla="*/ 428625 h 27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49"/>
              <a:gd name="T22" fmla="*/ 0 h 270"/>
              <a:gd name="T23" fmla="*/ 649 w 649"/>
              <a:gd name="T24" fmla="*/ 270 h 27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49" h="270">
                <a:moveTo>
                  <a:pt x="649" y="270"/>
                </a:moveTo>
                <a:lnTo>
                  <a:pt x="0" y="14"/>
                </a:lnTo>
                <a:lnTo>
                  <a:pt x="0" y="0"/>
                </a:lnTo>
                <a:lnTo>
                  <a:pt x="649" y="256"/>
                </a:lnTo>
                <a:lnTo>
                  <a:pt x="649" y="270"/>
                </a:lnTo>
                <a:close/>
              </a:path>
            </a:pathLst>
          </a:cu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897" name="Rectangle 27"/>
          <p:cNvSpPr>
            <a:spLocks noChangeArrowheads="1"/>
          </p:cNvSpPr>
          <p:nvPr/>
        </p:nvSpPr>
        <p:spPr bwMode="auto">
          <a:xfrm>
            <a:off x="1809750" y="3124200"/>
            <a:ext cx="1382713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1400">
                <a:latin typeface="Lucida Console" pitchFamily="49" charset="0"/>
                <a:ea typeface="Gulim" pitchFamily="34" charset="-127"/>
              </a:rPr>
              <a:t>counter &lt;= 10</a:t>
            </a:r>
            <a:endParaRPr lang="en-US" altLang="ko-KR">
              <a:latin typeface="Lucida Console" pitchFamily="49" charset="0"/>
              <a:ea typeface="Gulim" pitchFamily="34" charset="-127"/>
            </a:endParaRPr>
          </a:p>
        </p:txBody>
      </p:sp>
      <p:sp>
        <p:nvSpPr>
          <p:cNvPr id="79898" name="Rectangle 31"/>
          <p:cNvSpPr>
            <a:spLocks noChangeArrowheads="1"/>
          </p:cNvSpPr>
          <p:nvPr/>
        </p:nvSpPr>
        <p:spPr bwMode="auto">
          <a:xfrm>
            <a:off x="2479675" y="2944813"/>
            <a:ext cx="20638" cy="1587"/>
          </a:xfrm>
          <a:prstGeom prst="rect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899" name="Rectangle 32"/>
          <p:cNvSpPr>
            <a:spLocks noChangeArrowheads="1"/>
          </p:cNvSpPr>
          <p:nvPr/>
        </p:nvSpPr>
        <p:spPr bwMode="auto">
          <a:xfrm>
            <a:off x="2479675" y="3330575"/>
            <a:ext cx="20638" cy="1588"/>
          </a:xfrm>
          <a:prstGeom prst="rect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900" name="Rectangle 33"/>
          <p:cNvSpPr>
            <a:spLocks noChangeArrowheads="1"/>
          </p:cNvSpPr>
          <p:nvPr/>
        </p:nvSpPr>
        <p:spPr bwMode="auto">
          <a:xfrm>
            <a:off x="2474913" y="2309813"/>
            <a:ext cx="20637" cy="385762"/>
          </a:xfrm>
          <a:prstGeom prst="rect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901" name="Rectangle 37"/>
          <p:cNvSpPr>
            <a:spLocks noChangeArrowheads="1"/>
          </p:cNvSpPr>
          <p:nvPr/>
        </p:nvSpPr>
        <p:spPr bwMode="auto">
          <a:xfrm>
            <a:off x="2479675" y="4273550"/>
            <a:ext cx="20638" cy="1588"/>
          </a:xfrm>
          <a:prstGeom prst="rect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902" name="Rectangle 38"/>
          <p:cNvSpPr>
            <a:spLocks noChangeArrowheads="1"/>
          </p:cNvSpPr>
          <p:nvPr/>
        </p:nvSpPr>
        <p:spPr bwMode="auto">
          <a:xfrm>
            <a:off x="2479675" y="4659313"/>
            <a:ext cx="20638" cy="1587"/>
          </a:xfrm>
          <a:prstGeom prst="rect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903" name="Rectangle 39"/>
          <p:cNvSpPr>
            <a:spLocks noChangeArrowheads="1"/>
          </p:cNvSpPr>
          <p:nvPr/>
        </p:nvSpPr>
        <p:spPr bwMode="auto">
          <a:xfrm>
            <a:off x="2474913" y="3638550"/>
            <a:ext cx="20637" cy="385763"/>
          </a:xfrm>
          <a:prstGeom prst="rect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904" name="Freeform 40"/>
          <p:cNvSpPr>
            <a:spLocks/>
          </p:cNvSpPr>
          <p:nvPr/>
        </p:nvSpPr>
        <p:spPr bwMode="auto">
          <a:xfrm>
            <a:off x="2409825" y="4152900"/>
            <a:ext cx="150813" cy="149225"/>
          </a:xfrm>
          <a:custGeom>
            <a:avLst/>
            <a:gdLst>
              <a:gd name="T0" fmla="*/ 128588 w 95"/>
              <a:gd name="T1" fmla="*/ 63500 h 94"/>
              <a:gd name="T2" fmla="*/ 107950 w 95"/>
              <a:gd name="T3" fmla="*/ 0 h 94"/>
              <a:gd name="T4" fmla="*/ 107950 w 95"/>
              <a:gd name="T5" fmla="*/ 20637 h 94"/>
              <a:gd name="T6" fmla="*/ 107950 w 95"/>
              <a:gd name="T7" fmla="*/ 20637 h 94"/>
              <a:gd name="T8" fmla="*/ 65088 w 95"/>
              <a:gd name="T9" fmla="*/ 20637 h 94"/>
              <a:gd name="T10" fmla="*/ 65088 w 95"/>
              <a:gd name="T11" fmla="*/ 20637 h 94"/>
              <a:gd name="T12" fmla="*/ 65088 w 95"/>
              <a:gd name="T13" fmla="*/ 20637 h 94"/>
              <a:gd name="T14" fmla="*/ 22225 w 95"/>
              <a:gd name="T15" fmla="*/ 20637 h 94"/>
              <a:gd name="T16" fmla="*/ 42863 w 95"/>
              <a:gd name="T17" fmla="*/ 0 h 94"/>
              <a:gd name="T18" fmla="*/ 42863 w 95"/>
              <a:gd name="T19" fmla="*/ 0 h 94"/>
              <a:gd name="T20" fmla="*/ 22225 w 95"/>
              <a:gd name="T21" fmla="*/ 63500 h 94"/>
              <a:gd name="T22" fmla="*/ 22225 w 95"/>
              <a:gd name="T23" fmla="*/ 63500 h 94"/>
              <a:gd name="T24" fmla="*/ 22225 w 95"/>
              <a:gd name="T25" fmla="*/ 63500 h 94"/>
              <a:gd name="T26" fmla="*/ 42863 w 95"/>
              <a:gd name="T27" fmla="*/ 106363 h 94"/>
              <a:gd name="T28" fmla="*/ 22225 w 95"/>
              <a:gd name="T29" fmla="*/ 106363 h 94"/>
              <a:gd name="T30" fmla="*/ 22225 w 95"/>
              <a:gd name="T31" fmla="*/ 106363 h 94"/>
              <a:gd name="T32" fmla="*/ 65088 w 95"/>
              <a:gd name="T33" fmla="*/ 128588 h 94"/>
              <a:gd name="T34" fmla="*/ 65088 w 95"/>
              <a:gd name="T35" fmla="*/ 128588 h 94"/>
              <a:gd name="T36" fmla="*/ 65088 w 95"/>
              <a:gd name="T37" fmla="*/ 128588 h 94"/>
              <a:gd name="T38" fmla="*/ 107950 w 95"/>
              <a:gd name="T39" fmla="*/ 106363 h 94"/>
              <a:gd name="T40" fmla="*/ 107950 w 95"/>
              <a:gd name="T41" fmla="*/ 106363 h 94"/>
              <a:gd name="T42" fmla="*/ 107950 w 95"/>
              <a:gd name="T43" fmla="*/ 106363 h 94"/>
              <a:gd name="T44" fmla="*/ 128588 w 95"/>
              <a:gd name="T45" fmla="*/ 63500 h 94"/>
              <a:gd name="T46" fmla="*/ 128588 w 95"/>
              <a:gd name="T47" fmla="*/ 63500 h 94"/>
              <a:gd name="T48" fmla="*/ 150813 w 95"/>
              <a:gd name="T49" fmla="*/ 63500 h 94"/>
              <a:gd name="T50" fmla="*/ 150813 w 95"/>
              <a:gd name="T51" fmla="*/ 63500 h 94"/>
              <a:gd name="T52" fmla="*/ 128588 w 95"/>
              <a:gd name="T53" fmla="*/ 106363 h 94"/>
              <a:gd name="T54" fmla="*/ 128588 w 95"/>
              <a:gd name="T55" fmla="*/ 106363 h 94"/>
              <a:gd name="T56" fmla="*/ 107950 w 95"/>
              <a:gd name="T57" fmla="*/ 128588 h 94"/>
              <a:gd name="T58" fmla="*/ 65088 w 95"/>
              <a:gd name="T59" fmla="*/ 149225 h 94"/>
              <a:gd name="T60" fmla="*/ 65088 w 95"/>
              <a:gd name="T61" fmla="*/ 149225 h 94"/>
              <a:gd name="T62" fmla="*/ 65088 w 95"/>
              <a:gd name="T63" fmla="*/ 149225 h 94"/>
              <a:gd name="T64" fmla="*/ 22225 w 95"/>
              <a:gd name="T65" fmla="*/ 128588 h 94"/>
              <a:gd name="T66" fmla="*/ 22225 w 95"/>
              <a:gd name="T67" fmla="*/ 128588 h 94"/>
              <a:gd name="T68" fmla="*/ 22225 w 95"/>
              <a:gd name="T69" fmla="*/ 106363 h 94"/>
              <a:gd name="T70" fmla="*/ 0 w 95"/>
              <a:gd name="T71" fmla="*/ 63500 h 94"/>
              <a:gd name="T72" fmla="*/ 0 w 95"/>
              <a:gd name="T73" fmla="*/ 63500 h 94"/>
              <a:gd name="T74" fmla="*/ 0 w 95"/>
              <a:gd name="T75" fmla="*/ 63500 h 94"/>
              <a:gd name="T76" fmla="*/ 22225 w 95"/>
              <a:gd name="T77" fmla="*/ 0 h 94"/>
              <a:gd name="T78" fmla="*/ 22225 w 95"/>
              <a:gd name="T79" fmla="*/ 0 h 94"/>
              <a:gd name="T80" fmla="*/ 22225 w 95"/>
              <a:gd name="T81" fmla="*/ 0 h 94"/>
              <a:gd name="T82" fmla="*/ 65088 w 95"/>
              <a:gd name="T83" fmla="*/ 0 h 94"/>
              <a:gd name="T84" fmla="*/ 65088 w 95"/>
              <a:gd name="T85" fmla="*/ 0 h 94"/>
              <a:gd name="T86" fmla="*/ 65088 w 95"/>
              <a:gd name="T87" fmla="*/ 0 h 94"/>
              <a:gd name="T88" fmla="*/ 107950 w 95"/>
              <a:gd name="T89" fmla="*/ 0 h 94"/>
              <a:gd name="T90" fmla="*/ 107950 w 95"/>
              <a:gd name="T91" fmla="*/ 0 h 94"/>
              <a:gd name="T92" fmla="*/ 128588 w 95"/>
              <a:gd name="T93" fmla="*/ 0 h 94"/>
              <a:gd name="T94" fmla="*/ 150813 w 95"/>
              <a:gd name="T95" fmla="*/ 63500 h 94"/>
              <a:gd name="T96" fmla="*/ 128588 w 95"/>
              <a:gd name="T97" fmla="*/ 63500 h 94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95"/>
              <a:gd name="T148" fmla="*/ 0 h 94"/>
              <a:gd name="T149" fmla="*/ 95 w 95"/>
              <a:gd name="T150" fmla="*/ 94 h 94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95" h="94">
                <a:moveTo>
                  <a:pt x="81" y="40"/>
                </a:moveTo>
                <a:lnTo>
                  <a:pt x="68" y="0"/>
                </a:lnTo>
                <a:lnTo>
                  <a:pt x="68" y="13"/>
                </a:lnTo>
                <a:lnTo>
                  <a:pt x="41" y="13"/>
                </a:lnTo>
                <a:lnTo>
                  <a:pt x="14" y="13"/>
                </a:lnTo>
                <a:lnTo>
                  <a:pt x="27" y="0"/>
                </a:lnTo>
                <a:lnTo>
                  <a:pt x="14" y="40"/>
                </a:lnTo>
                <a:lnTo>
                  <a:pt x="27" y="67"/>
                </a:lnTo>
                <a:lnTo>
                  <a:pt x="14" y="67"/>
                </a:lnTo>
                <a:lnTo>
                  <a:pt x="41" y="81"/>
                </a:lnTo>
                <a:lnTo>
                  <a:pt x="68" y="67"/>
                </a:lnTo>
                <a:lnTo>
                  <a:pt x="81" y="40"/>
                </a:lnTo>
                <a:lnTo>
                  <a:pt x="95" y="40"/>
                </a:lnTo>
                <a:lnTo>
                  <a:pt x="81" y="67"/>
                </a:lnTo>
                <a:lnTo>
                  <a:pt x="68" y="81"/>
                </a:lnTo>
                <a:lnTo>
                  <a:pt x="41" y="94"/>
                </a:lnTo>
                <a:lnTo>
                  <a:pt x="14" y="81"/>
                </a:lnTo>
                <a:lnTo>
                  <a:pt x="14" y="67"/>
                </a:lnTo>
                <a:lnTo>
                  <a:pt x="0" y="40"/>
                </a:lnTo>
                <a:lnTo>
                  <a:pt x="14" y="0"/>
                </a:lnTo>
                <a:lnTo>
                  <a:pt x="41" y="0"/>
                </a:lnTo>
                <a:lnTo>
                  <a:pt x="68" y="0"/>
                </a:lnTo>
                <a:lnTo>
                  <a:pt x="81" y="0"/>
                </a:lnTo>
                <a:lnTo>
                  <a:pt x="95" y="40"/>
                </a:lnTo>
                <a:lnTo>
                  <a:pt x="81" y="40"/>
                </a:lnTo>
                <a:close/>
              </a:path>
            </a:pathLst>
          </a:cu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905" name="Freeform 41"/>
          <p:cNvSpPr>
            <a:spLocks/>
          </p:cNvSpPr>
          <p:nvPr/>
        </p:nvSpPr>
        <p:spPr bwMode="auto">
          <a:xfrm>
            <a:off x="2538413" y="4216400"/>
            <a:ext cx="22225" cy="1588"/>
          </a:xfrm>
          <a:custGeom>
            <a:avLst/>
            <a:gdLst>
              <a:gd name="T0" fmla="*/ 0 w 14"/>
              <a:gd name="T1" fmla="*/ 0 h 1588"/>
              <a:gd name="T2" fmla="*/ 0 w 14"/>
              <a:gd name="T3" fmla="*/ 0 h 1588"/>
              <a:gd name="T4" fmla="*/ 0 w 14"/>
              <a:gd name="T5" fmla="*/ 0 h 1588"/>
              <a:gd name="T6" fmla="*/ 22225 w 14"/>
              <a:gd name="T7" fmla="*/ 0 h 1588"/>
              <a:gd name="T8" fmla="*/ 22225 w 14"/>
              <a:gd name="T9" fmla="*/ 0 h 1588"/>
              <a:gd name="T10" fmla="*/ 22225 w 14"/>
              <a:gd name="T11" fmla="*/ 0 h 1588"/>
              <a:gd name="T12" fmla="*/ 0 w 14"/>
              <a:gd name="T13" fmla="*/ 0 h 15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"/>
              <a:gd name="T22" fmla="*/ 0 h 1588"/>
              <a:gd name="T23" fmla="*/ 14 w 14"/>
              <a:gd name="T24" fmla="*/ 1588 h 15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" h="1588">
                <a:moveTo>
                  <a:pt x="0" y="0"/>
                </a:moveTo>
                <a:lnTo>
                  <a:pt x="0" y="0"/>
                </a:lnTo>
                <a:lnTo>
                  <a:pt x="14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906" name="Freeform 42"/>
          <p:cNvSpPr>
            <a:spLocks/>
          </p:cNvSpPr>
          <p:nvPr/>
        </p:nvSpPr>
        <p:spPr bwMode="auto">
          <a:xfrm>
            <a:off x="3913188" y="3209925"/>
            <a:ext cx="128587" cy="63500"/>
          </a:xfrm>
          <a:custGeom>
            <a:avLst/>
            <a:gdLst>
              <a:gd name="T0" fmla="*/ 0 w 81"/>
              <a:gd name="T1" fmla="*/ 20637 h 40"/>
              <a:gd name="T2" fmla="*/ 0 w 81"/>
              <a:gd name="T3" fmla="*/ 0 h 40"/>
              <a:gd name="T4" fmla="*/ 0 w 81"/>
              <a:gd name="T5" fmla="*/ 0 h 40"/>
              <a:gd name="T6" fmla="*/ 0 w 81"/>
              <a:gd name="T7" fmla="*/ 0 h 40"/>
              <a:gd name="T8" fmla="*/ 63500 w 81"/>
              <a:gd name="T9" fmla="*/ 20637 h 40"/>
              <a:gd name="T10" fmla="*/ 128587 w 81"/>
              <a:gd name="T11" fmla="*/ 20637 h 40"/>
              <a:gd name="T12" fmla="*/ 63500 w 81"/>
              <a:gd name="T13" fmla="*/ 42862 h 40"/>
              <a:gd name="T14" fmla="*/ 0 w 81"/>
              <a:gd name="T15" fmla="*/ 63500 h 40"/>
              <a:gd name="T16" fmla="*/ 0 w 81"/>
              <a:gd name="T17" fmla="*/ 63500 h 40"/>
              <a:gd name="T18" fmla="*/ 0 w 81"/>
              <a:gd name="T19" fmla="*/ 42862 h 40"/>
              <a:gd name="T20" fmla="*/ 0 w 81"/>
              <a:gd name="T21" fmla="*/ 42862 h 40"/>
              <a:gd name="T22" fmla="*/ 63500 w 81"/>
              <a:gd name="T23" fmla="*/ 20637 h 40"/>
              <a:gd name="T24" fmla="*/ 63500 w 81"/>
              <a:gd name="T25" fmla="*/ 42862 h 40"/>
              <a:gd name="T26" fmla="*/ 63500 w 81"/>
              <a:gd name="T27" fmla="*/ 42862 h 40"/>
              <a:gd name="T28" fmla="*/ 0 w 81"/>
              <a:gd name="T29" fmla="*/ 20637 h 40"/>
              <a:gd name="T30" fmla="*/ 0 w 81"/>
              <a:gd name="T31" fmla="*/ 0 h 40"/>
              <a:gd name="T32" fmla="*/ 20637 w 81"/>
              <a:gd name="T33" fmla="*/ 0 h 40"/>
              <a:gd name="T34" fmla="*/ 20637 w 81"/>
              <a:gd name="T35" fmla="*/ 20637 h 40"/>
              <a:gd name="T36" fmla="*/ 0 w 81"/>
              <a:gd name="T37" fmla="*/ 20637 h 4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81"/>
              <a:gd name="T58" fmla="*/ 0 h 40"/>
              <a:gd name="T59" fmla="*/ 81 w 81"/>
              <a:gd name="T60" fmla="*/ 40 h 40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81" h="40">
                <a:moveTo>
                  <a:pt x="0" y="13"/>
                </a:moveTo>
                <a:lnTo>
                  <a:pt x="0" y="0"/>
                </a:lnTo>
                <a:lnTo>
                  <a:pt x="40" y="13"/>
                </a:lnTo>
                <a:lnTo>
                  <a:pt x="81" y="13"/>
                </a:lnTo>
                <a:lnTo>
                  <a:pt x="40" y="27"/>
                </a:lnTo>
                <a:lnTo>
                  <a:pt x="0" y="40"/>
                </a:lnTo>
                <a:lnTo>
                  <a:pt x="0" y="27"/>
                </a:lnTo>
                <a:lnTo>
                  <a:pt x="40" y="13"/>
                </a:lnTo>
                <a:lnTo>
                  <a:pt x="40" y="27"/>
                </a:lnTo>
                <a:lnTo>
                  <a:pt x="0" y="13"/>
                </a:lnTo>
                <a:lnTo>
                  <a:pt x="0" y="0"/>
                </a:lnTo>
                <a:lnTo>
                  <a:pt x="13" y="0"/>
                </a:lnTo>
                <a:lnTo>
                  <a:pt x="13" y="13"/>
                </a:lnTo>
                <a:lnTo>
                  <a:pt x="0" y="13"/>
                </a:lnTo>
                <a:close/>
              </a:path>
            </a:pathLst>
          </a:cu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907" name="Freeform 43"/>
          <p:cNvSpPr>
            <a:spLocks/>
          </p:cNvSpPr>
          <p:nvPr/>
        </p:nvSpPr>
        <p:spPr bwMode="auto">
          <a:xfrm>
            <a:off x="3913188" y="3230563"/>
            <a:ext cx="20637" cy="22225"/>
          </a:xfrm>
          <a:custGeom>
            <a:avLst/>
            <a:gdLst>
              <a:gd name="T0" fmla="*/ 0 w 13"/>
              <a:gd name="T1" fmla="*/ 22225 h 14"/>
              <a:gd name="T2" fmla="*/ 0 w 13"/>
              <a:gd name="T3" fmla="*/ 0 h 14"/>
              <a:gd name="T4" fmla="*/ 20637 w 13"/>
              <a:gd name="T5" fmla="*/ 0 h 14"/>
              <a:gd name="T6" fmla="*/ 20637 w 13"/>
              <a:gd name="T7" fmla="*/ 0 h 14"/>
              <a:gd name="T8" fmla="*/ 20637 w 13"/>
              <a:gd name="T9" fmla="*/ 0 h 14"/>
              <a:gd name="T10" fmla="*/ 20637 w 13"/>
              <a:gd name="T11" fmla="*/ 22225 h 14"/>
              <a:gd name="T12" fmla="*/ 0 w 13"/>
              <a:gd name="T13" fmla="*/ 22225 h 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"/>
              <a:gd name="T22" fmla="*/ 0 h 14"/>
              <a:gd name="T23" fmla="*/ 13 w 13"/>
              <a:gd name="T24" fmla="*/ 14 h 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" h="14">
                <a:moveTo>
                  <a:pt x="0" y="14"/>
                </a:moveTo>
                <a:lnTo>
                  <a:pt x="0" y="0"/>
                </a:lnTo>
                <a:lnTo>
                  <a:pt x="13" y="0"/>
                </a:lnTo>
                <a:lnTo>
                  <a:pt x="13" y="14"/>
                </a:lnTo>
                <a:lnTo>
                  <a:pt x="0" y="14"/>
                </a:lnTo>
                <a:close/>
              </a:path>
            </a:pathLst>
          </a:cu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908" name="Freeform 44"/>
          <p:cNvSpPr>
            <a:spLocks/>
          </p:cNvSpPr>
          <p:nvPr/>
        </p:nvSpPr>
        <p:spPr bwMode="auto">
          <a:xfrm>
            <a:off x="3913188" y="3209925"/>
            <a:ext cx="63500" cy="42863"/>
          </a:xfrm>
          <a:custGeom>
            <a:avLst/>
            <a:gdLst>
              <a:gd name="T0" fmla="*/ 0 w 40"/>
              <a:gd name="T1" fmla="*/ 20638 h 27"/>
              <a:gd name="T2" fmla="*/ 0 w 40"/>
              <a:gd name="T3" fmla="*/ 0 h 27"/>
              <a:gd name="T4" fmla="*/ 63500 w 40"/>
              <a:gd name="T5" fmla="*/ 20638 h 27"/>
              <a:gd name="T6" fmla="*/ 0 w 40"/>
              <a:gd name="T7" fmla="*/ 42863 h 27"/>
              <a:gd name="T8" fmla="*/ 0 w 40"/>
              <a:gd name="T9" fmla="*/ 20638 h 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"/>
              <a:gd name="T16" fmla="*/ 0 h 27"/>
              <a:gd name="T17" fmla="*/ 40 w 40"/>
              <a:gd name="T18" fmla="*/ 27 h 2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" h="27">
                <a:moveTo>
                  <a:pt x="0" y="13"/>
                </a:moveTo>
                <a:lnTo>
                  <a:pt x="0" y="0"/>
                </a:lnTo>
                <a:lnTo>
                  <a:pt x="40" y="13"/>
                </a:lnTo>
                <a:lnTo>
                  <a:pt x="0" y="27"/>
                </a:lnTo>
                <a:lnTo>
                  <a:pt x="0" y="13"/>
                </a:lnTo>
                <a:close/>
              </a:path>
            </a:pathLst>
          </a:cu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909" name="Rectangle 45"/>
          <p:cNvSpPr>
            <a:spLocks noChangeArrowheads="1"/>
          </p:cNvSpPr>
          <p:nvPr/>
        </p:nvSpPr>
        <p:spPr bwMode="auto">
          <a:xfrm>
            <a:off x="3509963" y="3865563"/>
            <a:ext cx="1587" cy="22225"/>
          </a:xfrm>
          <a:prstGeom prst="rect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910" name="Rectangle 46"/>
          <p:cNvSpPr>
            <a:spLocks noChangeArrowheads="1"/>
          </p:cNvSpPr>
          <p:nvPr/>
        </p:nvSpPr>
        <p:spPr bwMode="auto">
          <a:xfrm>
            <a:off x="3895725" y="3865563"/>
            <a:ext cx="1588" cy="22225"/>
          </a:xfrm>
          <a:prstGeom prst="rect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911" name="Rectangle 47"/>
          <p:cNvSpPr>
            <a:spLocks noChangeArrowheads="1"/>
          </p:cNvSpPr>
          <p:nvPr/>
        </p:nvSpPr>
        <p:spPr bwMode="auto">
          <a:xfrm>
            <a:off x="3505200" y="3230563"/>
            <a:ext cx="385763" cy="22225"/>
          </a:xfrm>
          <a:prstGeom prst="rect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912" name="Rectangle 48"/>
          <p:cNvSpPr>
            <a:spLocks noChangeArrowheads="1"/>
          </p:cNvSpPr>
          <p:nvPr/>
        </p:nvSpPr>
        <p:spPr bwMode="auto">
          <a:xfrm>
            <a:off x="3525838" y="2995613"/>
            <a:ext cx="3048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1400">
                <a:ea typeface="Gulim" pitchFamily="34" charset="-127"/>
              </a:rPr>
              <a:t>true</a:t>
            </a:r>
            <a:endParaRPr lang="en-US" altLang="ko-KR">
              <a:ea typeface="Gulim" pitchFamily="34" charset="-127"/>
            </a:endParaRPr>
          </a:p>
        </p:txBody>
      </p:sp>
      <p:sp>
        <p:nvSpPr>
          <p:cNvPr id="79913" name="Rectangle 49"/>
          <p:cNvSpPr>
            <a:spLocks noChangeArrowheads="1"/>
          </p:cNvSpPr>
          <p:nvPr/>
        </p:nvSpPr>
        <p:spPr bwMode="auto">
          <a:xfrm>
            <a:off x="2560638" y="3767138"/>
            <a:ext cx="3746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1400">
                <a:ea typeface="Gulim" pitchFamily="34" charset="-127"/>
              </a:rPr>
              <a:t>false</a:t>
            </a:r>
            <a:endParaRPr lang="en-US" altLang="ko-KR">
              <a:ea typeface="Gulim" pitchFamily="34" charset="-127"/>
            </a:endParaRPr>
          </a:p>
        </p:txBody>
      </p:sp>
      <p:sp>
        <p:nvSpPr>
          <p:cNvPr id="79914" name="Rectangle 53"/>
          <p:cNvSpPr>
            <a:spLocks noChangeArrowheads="1"/>
          </p:cNvSpPr>
          <p:nvPr/>
        </p:nvSpPr>
        <p:spPr bwMode="auto">
          <a:xfrm>
            <a:off x="2628900" y="3201988"/>
            <a:ext cx="1588" cy="22225"/>
          </a:xfrm>
          <a:prstGeom prst="rect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915" name="Rectangle 54"/>
          <p:cNvSpPr>
            <a:spLocks noChangeArrowheads="1"/>
          </p:cNvSpPr>
          <p:nvPr/>
        </p:nvSpPr>
        <p:spPr bwMode="auto">
          <a:xfrm>
            <a:off x="7780338" y="3201988"/>
            <a:ext cx="1587" cy="22225"/>
          </a:xfrm>
          <a:prstGeom prst="rect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916" name="Rectangle 55"/>
          <p:cNvSpPr>
            <a:spLocks noChangeArrowheads="1"/>
          </p:cNvSpPr>
          <p:nvPr/>
        </p:nvSpPr>
        <p:spPr bwMode="auto">
          <a:xfrm>
            <a:off x="2624138" y="2566988"/>
            <a:ext cx="5151437" cy="22225"/>
          </a:xfrm>
          <a:prstGeom prst="rect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917" name="Rectangle 59"/>
          <p:cNvSpPr>
            <a:spLocks noChangeArrowheads="1"/>
          </p:cNvSpPr>
          <p:nvPr/>
        </p:nvSpPr>
        <p:spPr bwMode="auto">
          <a:xfrm>
            <a:off x="2479675" y="2152650"/>
            <a:ext cx="20638" cy="1588"/>
          </a:xfrm>
          <a:prstGeom prst="rect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918" name="Rectangle 60"/>
          <p:cNvSpPr>
            <a:spLocks noChangeArrowheads="1"/>
          </p:cNvSpPr>
          <p:nvPr/>
        </p:nvSpPr>
        <p:spPr bwMode="auto">
          <a:xfrm>
            <a:off x="2479675" y="2538413"/>
            <a:ext cx="20638" cy="1587"/>
          </a:xfrm>
          <a:prstGeom prst="rect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919" name="Freeform 62"/>
          <p:cNvSpPr>
            <a:spLocks/>
          </p:cNvSpPr>
          <p:nvPr/>
        </p:nvSpPr>
        <p:spPr bwMode="auto">
          <a:xfrm>
            <a:off x="2409825" y="1389063"/>
            <a:ext cx="150813" cy="149225"/>
          </a:xfrm>
          <a:custGeom>
            <a:avLst/>
            <a:gdLst>
              <a:gd name="T0" fmla="*/ 128588 w 95"/>
              <a:gd name="T1" fmla="*/ 63500 h 94"/>
              <a:gd name="T2" fmla="*/ 107950 w 95"/>
              <a:gd name="T3" fmla="*/ 20637 h 94"/>
              <a:gd name="T4" fmla="*/ 107950 w 95"/>
              <a:gd name="T5" fmla="*/ 42862 h 94"/>
              <a:gd name="T6" fmla="*/ 107950 w 95"/>
              <a:gd name="T7" fmla="*/ 42862 h 94"/>
              <a:gd name="T8" fmla="*/ 65088 w 95"/>
              <a:gd name="T9" fmla="*/ 20637 h 94"/>
              <a:gd name="T10" fmla="*/ 65088 w 95"/>
              <a:gd name="T11" fmla="*/ 20637 h 94"/>
              <a:gd name="T12" fmla="*/ 65088 w 95"/>
              <a:gd name="T13" fmla="*/ 20637 h 94"/>
              <a:gd name="T14" fmla="*/ 22225 w 95"/>
              <a:gd name="T15" fmla="*/ 42862 h 94"/>
              <a:gd name="T16" fmla="*/ 42863 w 95"/>
              <a:gd name="T17" fmla="*/ 20637 h 94"/>
              <a:gd name="T18" fmla="*/ 42863 w 95"/>
              <a:gd name="T19" fmla="*/ 20637 h 94"/>
              <a:gd name="T20" fmla="*/ 22225 w 95"/>
              <a:gd name="T21" fmla="*/ 63500 h 94"/>
              <a:gd name="T22" fmla="*/ 22225 w 95"/>
              <a:gd name="T23" fmla="*/ 63500 h 94"/>
              <a:gd name="T24" fmla="*/ 22225 w 95"/>
              <a:gd name="T25" fmla="*/ 63500 h 94"/>
              <a:gd name="T26" fmla="*/ 42863 w 95"/>
              <a:gd name="T27" fmla="*/ 106363 h 94"/>
              <a:gd name="T28" fmla="*/ 22225 w 95"/>
              <a:gd name="T29" fmla="*/ 106363 h 94"/>
              <a:gd name="T30" fmla="*/ 22225 w 95"/>
              <a:gd name="T31" fmla="*/ 106363 h 94"/>
              <a:gd name="T32" fmla="*/ 65088 w 95"/>
              <a:gd name="T33" fmla="*/ 128588 h 94"/>
              <a:gd name="T34" fmla="*/ 65088 w 95"/>
              <a:gd name="T35" fmla="*/ 128588 h 94"/>
              <a:gd name="T36" fmla="*/ 65088 w 95"/>
              <a:gd name="T37" fmla="*/ 128588 h 94"/>
              <a:gd name="T38" fmla="*/ 107950 w 95"/>
              <a:gd name="T39" fmla="*/ 106363 h 94"/>
              <a:gd name="T40" fmla="*/ 107950 w 95"/>
              <a:gd name="T41" fmla="*/ 106363 h 94"/>
              <a:gd name="T42" fmla="*/ 107950 w 95"/>
              <a:gd name="T43" fmla="*/ 106363 h 94"/>
              <a:gd name="T44" fmla="*/ 128588 w 95"/>
              <a:gd name="T45" fmla="*/ 63500 h 94"/>
              <a:gd name="T46" fmla="*/ 128588 w 95"/>
              <a:gd name="T47" fmla="*/ 63500 h 94"/>
              <a:gd name="T48" fmla="*/ 150813 w 95"/>
              <a:gd name="T49" fmla="*/ 63500 h 94"/>
              <a:gd name="T50" fmla="*/ 150813 w 95"/>
              <a:gd name="T51" fmla="*/ 63500 h 94"/>
              <a:gd name="T52" fmla="*/ 128588 w 95"/>
              <a:gd name="T53" fmla="*/ 106363 h 94"/>
              <a:gd name="T54" fmla="*/ 128588 w 95"/>
              <a:gd name="T55" fmla="*/ 106363 h 94"/>
              <a:gd name="T56" fmla="*/ 107950 w 95"/>
              <a:gd name="T57" fmla="*/ 128588 h 94"/>
              <a:gd name="T58" fmla="*/ 65088 w 95"/>
              <a:gd name="T59" fmla="*/ 149225 h 94"/>
              <a:gd name="T60" fmla="*/ 65088 w 95"/>
              <a:gd name="T61" fmla="*/ 149225 h 94"/>
              <a:gd name="T62" fmla="*/ 65088 w 95"/>
              <a:gd name="T63" fmla="*/ 149225 h 94"/>
              <a:gd name="T64" fmla="*/ 22225 w 95"/>
              <a:gd name="T65" fmla="*/ 128588 h 94"/>
              <a:gd name="T66" fmla="*/ 22225 w 95"/>
              <a:gd name="T67" fmla="*/ 128588 h 94"/>
              <a:gd name="T68" fmla="*/ 22225 w 95"/>
              <a:gd name="T69" fmla="*/ 106363 h 94"/>
              <a:gd name="T70" fmla="*/ 0 w 95"/>
              <a:gd name="T71" fmla="*/ 63500 h 94"/>
              <a:gd name="T72" fmla="*/ 0 w 95"/>
              <a:gd name="T73" fmla="*/ 63500 h 94"/>
              <a:gd name="T74" fmla="*/ 0 w 95"/>
              <a:gd name="T75" fmla="*/ 63500 h 94"/>
              <a:gd name="T76" fmla="*/ 22225 w 95"/>
              <a:gd name="T77" fmla="*/ 20637 h 94"/>
              <a:gd name="T78" fmla="*/ 22225 w 95"/>
              <a:gd name="T79" fmla="*/ 20637 h 94"/>
              <a:gd name="T80" fmla="*/ 22225 w 95"/>
              <a:gd name="T81" fmla="*/ 20637 h 94"/>
              <a:gd name="T82" fmla="*/ 65088 w 95"/>
              <a:gd name="T83" fmla="*/ 0 h 94"/>
              <a:gd name="T84" fmla="*/ 65088 w 95"/>
              <a:gd name="T85" fmla="*/ 0 h 94"/>
              <a:gd name="T86" fmla="*/ 65088 w 95"/>
              <a:gd name="T87" fmla="*/ 0 h 94"/>
              <a:gd name="T88" fmla="*/ 107950 w 95"/>
              <a:gd name="T89" fmla="*/ 20637 h 94"/>
              <a:gd name="T90" fmla="*/ 107950 w 95"/>
              <a:gd name="T91" fmla="*/ 20637 h 94"/>
              <a:gd name="T92" fmla="*/ 128588 w 95"/>
              <a:gd name="T93" fmla="*/ 20637 h 94"/>
              <a:gd name="T94" fmla="*/ 150813 w 95"/>
              <a:gd name="T95" fmla="*/ 63500 h 94"/>
              <a:gd name="T96" fmla="*/ 128588 w 95"/>
              <a:gd name="T97" fmla="*/ 63500 h 94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95"/>
              <a:gd name="T148" fmla="*/ 0 h 94"/>
              <a:gd name="T149" fmla="*/ 95 w 95"/>
              <a:gd name="T150" fmla="*/ 94 h 94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95" h="94">
                <a:moveTo>
                  <a:pt x="81" y="40"/>
                </a:moveTo>
                <a:lnTo>
                  <a:pt x="68" y="13"/>
                </a:lnTo>
                <a:lnTo>
                  <a:pt x="68" y="27"/>
                </a:lnTo>
                <a:lnTo>
                  <a:pt x="41" y="13"/>
                </a:lnTo>
                <a:lnTo>
                  <a:pt x="14" y="27"/>
                </a:lnTo>
                <a:lnTo>
                  <a:pt x="27" y="13"/>
                </a:lnTo>
                <a:lnTo>
                  <a:pt x="14" y="40"/>
                </a:lnTo>
                <a:lnTo>
                  <a:pt x="27" y="67"/>
                </a:lnTo>
                <a:lnTo>
                  <a:pt x="14" y="67"/>
                </a:lnTo>
                <a:lnTo>
                  <a:pt x="41" y="81"/>
                </a:lnTo>
                <a:lnTo>
                  <a:pt x="68" y="67"/>
                </a:lnTo>
                <a:lnTo>
                  <a:pt x="81" y="40"/>
                </a:lnTo>
                <a:lnTo>
                  <a:pt x="95" y="40"/>
                </a:lnTo>
                <a:lnTo>
                  <a:pt x="81" y="67"/>
                </a:lnTo>
                <a:lnTo>
                  <a:pt x="68" y="81"/>
                </a:lnTo>
                <a:lnTo>
                  <a:pt x="41" y="94"/>
                </a:lnTo>
                <a:lnTo>
                  <a:pt x="14" y="81"/>
                </a:lnTo>
                <a:lnTo>
                  <a:pt x="14" y="67"/>
                </a:lnTo>
                <a:lnTo>
                  <a:pt x="0" y="40"/>
                </a:lnTo>
                <a:lnTo>
                  <a:pt x="14" y="13"/>
                </a:lnTo>
                <a:lnTo>
                  <a:pt x="41" y="0"/>
                </a:lnTo>
                <a:lnTo>
                  <a:pt x="68" y="13"/>
                </a:lnTo>
                <a:lnTo>
                  <a:pt x="81" y="13"/>
                </a:lnTo>
                <a:lnTo>
                  <a:pt x="95" y="40"/>
                </a:lnTo>
                <a:lnTo>
                  <a:pt x="81" y="40"/>
                </a:lnTo>
                <a:close/>
              </a:path>
            </a:pathLst>
          </a:cu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920" name="Freeform 63"/>
          <p:cNvSpPr>
            <a:spLocks/>
          </p:cNvSpPr>
          <p:nvPr/>
        </p:nvSpPr>
        <p:spPr bwMode="auto">
          <a:xfrm>
            <a:off x="2538413" y="1452563"/>
            <a:ext cx="22225" cy="1587"/>
          </a:xfrm>
          <a:custGeom>
            <a:avLst/>
            <a:gdLst>
              <a:gd name="T0" fmla="*/ 0 w 14"/>
              <a:gd name="T1" fmla="*/ 0 h 1587"/>
              <a:gd name="T2" fmla="*/ 0 w 14"/>
              <a:gd name="T3" fmla="*/ 0 h 1587"/>
              <a:gd name="T4" fmla="*/ 0 w 14"/>
              <a:gd name="T5" fmla="*/ 0 h 1587"/>
              <a:gd name="T6" fmla="*/ 22225 w 14"/>
              <a:gd name="T7" fmla="*/ 0 h 1587"/>
              <a:gd name="T8" fmla="*/ 22225 w 14"/>
              <a:gd name="T9" fmla="*/ 0 h 1587"/>
              <a:gd name="T10" fmla="*/ 22225 w 14"/>
              <a:gd name="T11" fmla="*/ 0 h 1587"/>
              <a:gd name="T12" fmla="*/ 0 w 14"/>
              <a:gd name="T13" fmla="*/ 0 h 158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"/>
              <a:gd name="T22" fmla="*/ 0 h 1587"/>
              <a:gd name="T23" fmla="*/ 14 w 14"/>
              <a:gd name="T24" fmla="*/ 1587 h 158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" h="1587">
                <a:moveTo>
                  <a:pt x="0" y="0"/>
                </a:moveTo>
                <a:lnTo>
                  <a:pt x="0" y="0"/>
                </a:lnTo>
                <a:lnTo>
                  <a:pt x="14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921" name="Rectangle 64"/>
          <p:cNvSpPr>
            <a:spLocks noChangeArrowheads="1"/>
          </p:cNvSpPr>
          <p:nvPr/>
        </p:nvSpPr>
        <p:spPr bwMode="auto">
          <a:xfrm>
            <a:off x="1895475" y="2074863"/>
            <a:ext cx="116998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1400">
                <a:latin typeface="Lucida Console" pitchFamily="49" charset="0"/>
                <a:ea typeface="Gulim" pitchFamily="34" charset="-127"/>
              </a:rPr>
              <a:t>counter = 1</a:t>
            </a:r>
            <a:endParaRPr lang="en-US" altLang="ko-KR">
              <a:latin typeface="Lucida Console" pitchFamily="49" charset="0"/>
              <a:ea typeface="Gulim" pitchFamily="34" charset="-127"/>
            </a:endParaRPr>
          </a:p>
        </p:txBody>
      </p:sp>
      <p:sp>
        <p:nvSpPr>
          <p:cNvPr id="79922" name="Rectangle 65"/>
          <p:cNvSpPr>
            <a:spLocks noChangeArrowheads="1"/>
          </p:cNvSpPr>
          <p:nvPr/>
        </p:nvSpPr>
        <p:spPr bwMode="auto">
          <a:xfrm>
            <a:off x="1658938" y="2052638"/>
            <a:ext cx="1652587" cy="22225"/>
          </a:xfrm>
          <a:prstGeom prst="rect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923" name="Rectangle 66"/>
          <p:cNvSpPr>
            <a:spLocks noChangeArrowheads="1"/>
          </p:cNvSpPr>
          <p:nvPr/>
        </p:nvSpPr>
        <p:spPr bwMode="auto">
          <a:xfrm>
            <a:off x="3289300" y="2052638"/>
            <a:ext cx="22225" cy="279400"/>
          </a:xfrm>
          <a:prstGeom prst="rect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924" name="Rectangle 67"/>
          <p:cNvSpPr>
            <a:spLocks noChangeArrowheads="1"/>
          </p:cNvSpPr>
          <p:nvPr/>
        </p:nvSpPr>
        <p:spPr bwMode="auto">
          <a:xfrm>
            <a:off x="1658938" y="2309813"/>
            <a:ext cx="1630362" cy="22225"/>
          </a:xfrm>
          <a:prstGeom prst="rect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925" name="Rectangle 68"/>
          <p:cNvSpPr>
            <a:spLocks noChangeArrowheads="1"/>
          </p:cNvSpPr>
          <p:nvPr/>
        </p:nvSpPr>
        <p:spPr bwMode="auto">
          <a:xfrm>
            <a:off x="1658938" y="2052638"/>
            <a:ext cx="20637" cy="257175"/>
          </a:xfrm>
          <a:prstGeom prst="rect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926" name="Rectangle 69"/>
          <p:cNvSpPr>
            <a:spLocks noChangeArrowheads="1"/>
          </p:cNvSpPr>
          <p:nvPr/>
        </p:nvSpPr>
        <p:spPr bwMode="auto">
          <a:xfrm>
            <a:off x="7281863" y="3124200"/>
            <a:ext cx="95726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1400">
                <a:latin typeface="Lucida Console" pitchFamily="49" charset="0"/>
                <a:ea typeface="Gulim" pitchFamily="34" charset="-127"/>
              </a:rPr>
              <a:t>counter++</a:t>
            </a:r>
            <a:endParaRPr lang="en-US" altLang="ko-KR">
              <a:latin typeface="Lucida Console" pitchFamily="49" charset="0"/>
              <a:ea typeface="Gulim" pitchFamily="34" charset="-127"/>
            </a:endParaRPr>
          </a:p>
        </p:txBody>
      </p:sp>
      <p:sp>
        <p:nvSpPr>
          <p:cNvPr id="79927" name="Rectangle 70"/>
          <p:cNvSpPr>
            <a:spLocks noChangeArrowheads="1"/>
          </p:cNvSpPr>
          <p:nvPr/>
        </p:nvSpPr>
        <p:spPr bwMode="auto">
          <a:xfrm>
            <a:off x="7153275" y="3101975"/>
            <a:ext cx="1223963" cy="22225"/>
          </a:xfrm>
          <a:prstGeom prst="rect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928" name="Rectangle 71"/>
          <p:cNvSpPr>
            <a:spLocks noChangeArrowheads="1"/>
          </p:cNvSpPr>
          <p:nvPr/>
        </p:nvSpPr>
        <p:spPr bwMode="auto">
          <a:xfrm>
            <a:off x="8355013" y="3101975"/>
            <a:ext cx="22225" cy="279400"/>
          </a:xfrm>
          <a:prstGeom prst="rect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929" name="Rectangle 72"/>
          <p:cNvSpPr>
            <a:spLocks noChangeArrowheads="1"/>
          </p:cNvSpPr>
          <p:nvPr/>
        </p:nvSpPr>
        <p:spPr bwMode="auto">
          <a:xfrm>
            <a:off x="7153275" y="3359150"/>
            <a:ext cx="1201738" cy="22225"/>
          </a:xfrm>
          <a:prstGeom prst="rect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930" name="Rectangle 73"/>
          <p:cNvSpPr>
            <a:spLocks noChangeArrowheads="1"/>
          </p:cNvSpPr>
          <p:nvPr/>
        </p:nvSpPr>
        <p:spPr bwMode="auto">
          <a:xfrm>
            <a:off x="7153275" y="3101975"/>
            <a:ext cx="22225" cy="257175"/>
          </a:xfrm>
          <a:prstGeom prst="rect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931" name="Rectangle 74"/>
          <p:cNvSpPr>
            <a:spLocks noChangeArrowheads="1"/>
          </p:cNvSpPr>
          <p:nvPr/>
        </p:nvSpPr>
        <p:spPr bwMode="auto">
          <a:xfrm>
            <a:off x="800100" y="1325563"/>
            <a:ext cx="76993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1400">
                <a:ea typeface="Gulim" pitchFamily="34" charset="-127"/>
              </a:rPr>
              <a:t>Establish </a:t>
            </a:r>
            <a:endParaRPr lang="en-US" altLang="ko-KR">
              <a:ea typeface="Gulim" pitchFamily="34" charset="-127"/>
            </a:endParaRPr>
          </a:p>
        </p:txBody>
      </p:sp>
      <p:sp>
        <p:nvSpPr>
          <p:cNvPr id="79932" name="Rectangle 75"/>
          <p:cNvSpPr>
            <a:spLocks noChangeArrowheads="1"/>
          </p:cNvSpPr>
          <p:nvPr/>
        </p:nvSpPr>
        <p:spPr bwMode="auto">
          <a:xfrm>
            <a:off x="1550988" y="1325563"/>
            <a:ext cx="4540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1400" i="1">
                <a:ea typeface="Gulim" pitchFamily="34" charset="-127"/>
              </a:rPr>
              <a:t>initial </a:t>
            </a:r>
            <a:endParaRPr lang="en-US" altLang="ko-KR">
              <a:ea typeface="Gulim" pitchFamily="34" charset="-127"/>
            </a:endParaRPr>
          </a:p>
        </p:txBody>
      </p:sp>
      <p:sp>
        <p:nvSpPr>
          <p:cNvPr id="79933" name="Rectangle 76"/>
          <p:cNvSpPr>
            <a:spLocks noChangeArrowheads="1"/>
          </p:cNvSpPr>
          <p:nvPr/>
        </p:nvSpPr>
        <p:spPr bwMode="auto">
          <a:xfrm>
            <a:off x="800100" y="1538288"/>
            <a:ext cx="423863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1400" i="1">
                <a:ea typeface="Gulim" pitchFamily="34" charset="-127"/>
              </a:rPr>
              <a:t>value</a:t>
            </a:r>
            <a:endParaRPr lang="en-US" altLang="ko-KR">
              <a:ea typeface="Gulim" pitchFamily="34" charset="-127"/>
            </a:endParaRPr>
          </a:p>
        </p:txBody>
      </p:sp>
      <p:sp>
        <p:nvSpPr>
          <p:cNvPr id="79934" name="Rectangle 77"/>
          <p:cNvSpPr>
            <a:spLocks noChangeArrowheads="1"/>
          </p:cNvSpPr>
          <p:nvPr/>
        </p:nvSpPr>
        <p:spPr bwMode="auto">
          <a:xfrm>
            <a:off x="1250950" y="1538288"/>
            <a:ext cx="82708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1400">
                <a:ea typeface="Gulim" pitchFamily="34" charset="-127"/>
              </a:rPr>
              <a:t> </a:t>
            </a:r>
            <a:r>
              <a:rPr lang="en-US" altLang="ko-KR" sz="1400">
                <a:ea typeface="Gulim" pitchFamily="34" charset="-127"/>
              </a:rPr>
              <a:t>of control </a:t>
            </a:r>
            <a:endParaRPr lang="en-US" altLang="ko-KR">
              <a:ea typeface="Gulim" pitchFamily="34" charset="-127"/>
            </a:endParaRPr>
          </a:p>
        </p:txBody>
      </p:sp>
      <p:sp>
        <p:nvSpPr>
          <p:cNvPr id="79935" name="Rectangle 78"/>
          <p:cNvSpPr>
            <a:spLocks noChangeArrowheads="1"/>
          </p:cNvSpPr>
          <p:nvPr/>
        </p:nvSpPr>
        <p:spPr bwMode="auto">
          <a:xfrm>
            <a:off x="800100" y="1752600"/>
            <a:ext cx="620713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1400">
                <a:ea typeface="Gulim" pitchFamily="34" charset="-127"/>
              </a:rPr>
              <a:t>variable</a:t>
            </a:r>
            <a:endParaRPr lang="en-US" altLang="ko-KR">
              <a:ea typeface="Gulim" pitchFamily="34" charset="-127"/>
            </a:endParaRPr>
          </a:p>
        </p:txBody>
      </p:sp>
      <p:sp>
        <p:nvSpPr>
          <p:cNvPr id="79936" name="Rectangle 79"/>
          <p:cNvSpPr>
            <a:spLocks noChangeArrowheads="1"/>
          </p:cNvSpPr>
          <p:nvPr/>
        </p:nvSpPr>
        <p:spPr bwMode="auto">
          <a:xfrm>
            <a:off x="800100" y="3724275"/>
            <a:ext cx="100488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1400">
                <a:ea typeface="Gulim" pitchFamily="34" charset="-127"/>
              </a:rPr>
              <a:t>Determine if </a:t>
            </a:r>
            <a:endParaRPr lang="en-US" altLang="ko-KR">
              <a:ea typeface="Gulim" pitchFamily="34" charset="-127"/>
            </a:endParaRPr>
          </a:p>
        </p:txBody>
      </p:sp>
      <p:sp>
        <p:nvSpPr>
          <p:cNvPr id="79937" name="Rectangle 80"/>
          <p:cNvSpPr>
            <a:spLocks noChangeArrowheads="1"/>
          </p:cNvSpPr>
          <p:nvPr/>
        </p:nvSpPr>
        <p:spPr bwMode="auto">
          <a:xfrm>
            <a:off x="1852613" y="3724275"/>
            <a:ext cx="3746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1400" i="1">
                <a:ea typeface="Gulim" pitchFamily="34" charset="-127"/>
              </a:rPr>
              <a:t>final </a:t>
            </a:r>
            <a:endParaRPr lang="en-US" altLang="ko-KR">
              <a:ea typeface="Gulim" pitchFamily="34" charset="-127"/>
            </a:endParaRPr>
          </a:p>
        </p:txBody>
      </p:sp>
      <p:sp>
        <p:nvSpPr>
          <p:cNvPr id="79938" name="Rectangle 81"/>
          <p:cNvSpPr>
            <a:spLocks noChangeArrowheads="1"/>
          </p:cNvSpPr>
          <p:nvPr/>
        </p:nvSpPr>
        <p:spPr bwMode="auto">
          <a:xfrm>
            <a:off x="800100" y="3938588"/>
            <a:ext cx="423863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1400" i="1">
                <a:ea typeface="Gulim" pitchFamily="34" charset="-127"/>
              </a:rPr>
              <a:t>value</a:t>
            </a:r>
            <a:endParaRPr lang="en-US" altLang="ko-KR">
              <a:ea typeface="Gulim" pitchFamily="34" charset="-127"/>
            </a:endParaRPr>
          </a:p>
        </p:txBody>
      </p:sp>
      <p:sp>
        <p:nvSpPr>
          <p:cNvPr id="79939" name="Rectangle 82"/>
          <p:cNvSpPr>
            <a:spLocks noChangeArrowheads="1"/>
          </p:cNvSpPr>
          <p:nvPr/>
        </p:nvSpPr>
        <p:spPr bwMode="auto">
          <a:xfrm>
            <a:off x="1250950" y="3938588"/>
            <a:ext cx="82708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1400">
                <a:ea typeface="Gulim" pitchFamily="34" charset="-127"/>
              </a:rPr>
              <a:t> </a:t>
            </a:r>
            <a:r>
              <a:rPr lang="en-US" altLang="ko-KR" sz="1400">
                <a:ea typeface="Gulim" pitchFamily="34" charset="-127"/>
              </a:rPr>
              <a:t>of control </a:t>
            </a:r>
            <a:endParaRPr lang="en-US" altLang="ko-KR">
              <a:ea typeface="Gulim" pitchFamily="34" charset="-127"/>
            </a:endParaRPr>
          </a:p>
        </p:txBody>
      </p:sp>
      <p:sp>
        <p:nvSpPr>
          <p:cNvPr id="79940" name="Rectangle 83"/>
          <p:cNvSpPr>
            <a:spLocks noChangeArrowheads="1"/>
          </p:cNvSpPr>
          <p:nvPr/>
        </p:nvSpPr>
        <p:spPr bwMode="auto">
          <a:xfrm>
            <a:off x="800100" y="4152900"/>
            <a:ext cx="14478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1400">
                <a:ea typeface="Gulim" pitchFamily="34" charset="-127"/>
              </a:rPr>
              <a:t>variable has been </a:t>
            </a:r>
            <a:endParaRPr lang="en-US" altLang="ko-KR">
              <a:ea typeface="Gulim" pitchFamily="34" charset="-127"/>
            </a:endParaRPr>
          </a:p>
        </p:txBody>
      </p:sp>
      <p:sp>
        <p:nvSpPr>
          <p:cNvPr id="79941" name="Rectangle 84"/>
          <p:cNvSpPr>
            <a:spLocks noChangeArrowheads="1"/>
          </p:cNvSpPr>
          <p:nvPr/>
        </p:nvSpPr>
        <p:spPr bwMode="auto">
          <a:xfrm>
            <a:off x="800100" y="4367213"/>
            <a:ext cx="639763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1400">
                <a:ea typeface="Gulim" pitchFamily="34" charset="-127"/>
              </a:rPr>
              <a:t>reached</a:t>
            </a:r>
            <a:endParaRPr lang="en-US" altLang="ko-KR">
              <a:ea typeface="Gulim" pitchFamily="34" charset="-127"/>
            </a:endParaRPr>
          </a:p>
        </p:txBody>
      </p:sp>
      <p:sp>
        <p:nvSpPr>
          <p:cNvPr id="79942" name="Rectangle 85"/>
          <p:cNvSpPr>
            <a:spLocks noChangeArrowheads="1"/>
          </p:cNvSpPr>
          <p:nvPr/>
        </p:nvSpPr>
        <p:spPr bwMode="auto">
          <a:xfrm>
            <a:off x="4019550" y="3787775"/>
            <a:ext cx="10350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1400">
                <a:ea typeface="Gulim" pitchFamily="34" charset="-127"/>
              </a:rPr>
              <a:t>Body of loop </a:t>
            </a:r>
            <a:endParaRPr lang="en-US" altLang="ko-KR">
              <a:ea typeface="Gulim" pitchFamily="34" charset="-127"/>
            </a:endParaRPr>
          </a:p>
        </p:txBody>
      </p:sp>
      <p:sp>
        <p:nvSpPr>
          <p:cNvPr id="79943" name="Rectangle 86"/>
          <p:cNvSpPr>
            <a:spLocks noChangeArrowheads="1"/>
          </p:cNvSpPr>
          <p:nvPr/>
        </p:nvSpPr>
        <p:spPr bwMode="auto">
          <a:xfrm>
            <a:off x="4019550" y="4002088"/>
            <a:ext cx="1497013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1400">
                <a:ea typeface="Gulim" pitchFamily="34" charset="-127"/>
              </a:rPr>
              <a:t>(this may be many </a:t>
            </a:r>
            <a:endParaRPr lang="en-US" altLang="ko-KR">
              <a:ea typeface="Gulim" pitchFamily="34" charset="-127"/>
            </a:endParaRPr>
          </a:p>
        </p:txBody>
      </p:sp>
      <p:sp>
        <p:nvSpPr>
          <p:cNvPr id="79944" name="Rectangle 87"/>
          <p:cNvSpPr>
            <a:spLocks noChangeArrowheads="1"/>
          </p:cNvSpPr>
          <p:nvPr/>
        </p:nvSpPr>
        <p:spPr bwMode="auto">
          <a:xfrm>
            <a:off x="4019550" y="4216400"/>
            <a:ext cx="925513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1400">
                <a:ea typeface="Gulim" pitchFamily="34" charset="-127"/>
              </a:rPr>
              <a:t>statements)</a:t>
            </a:r>
            <a:endParaRPr lang="en-US" altLang="ko-KR">
              <a:ea typeface="Gulim" pitchFamily="34" charset="-127"/>
            </a:endParaRPr>
          </a:p>
        </p:txBody>
      </p:sp>
      <p:sp>
        <p:nvSpPr>
          <p:cNvPr id="79945" name="Rectangle 88"/>
          <p:cNvSpPr>
            <a:spLocks noChangeArrowheads="1"/>
          </p:cNvSpPr>
          <p:nvPr/>
        </p:nvSpPr>
        <p:spPr bwMode="auto">
          <a:xfrm>
            <a:off x="7153275" y="3402013"/>
            <a:ext cx="836613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1400">
                <a:ea typeface="Gulim" pitchFamily="34" charset="-127"/>
              </a:rPr>
              <a:t>Increment </a:t>
            </a:r>
            <a:endParaRPr lang="en-US" altLang="ko-KR">
              <a:ea typeface="Gulim" pitchFamily="34" charset="-127"/>
            </a:endParaRPr>
          </a:p>
        </p:txBody>
      </p:sp>
      <p:sp>
        <p:nvSpPr>
          <p:cNvPr id="79946" name="Rectangle 89"/>
          <p:cNvSpPr>
            <a:spLocks noChangeArrowheads="1"/>
          </p:cNvSpPr>
          <p:nvPr/>
        </p:nvSpPr>
        <p:spPr bwMode="auto">
          <a:xfrm>
            <a:off x="7153275" y="3616325"/>
            <a:ext cx="8763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1400">
                <a:ea typeface="Gulim" pitchFamily="34" charset="-127"/>
              </a:rPr>
              <a:t>the control </a:t>
            </a:r>
            <a:endParaRPr lang="en-US" altLang="ko-KR">
              <a:ea typeface="Gulim" pitchFamily="34" charset="-127"/>
            </a:endParaRPr>
          </a:p>
        </p:txBody>
      </p:sp>
      <p:sp>
        <p:nvSpPr>
          <p:cNvPr id="79947" name="Rectangle 90"/>
          <p:cNvSpPr>
            <a:spLocks noChangeArrowheads="1"/>
          </p:cNvSpPr>
          <p:nvPr/>
        </p:nvSpPr>
        <p:spPr bwMode="auto">
          <a:xfrm>
            <a:off x="7153275" y="3830638"/>
            <a:ext cx="620713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1400">
                <a:ea typeface="Gulim" pitchFamily="34" charset="-127"/>
              </a:rPr>
              <a:t>variable</a:t>
            </a:r>
            <a:endParaRPr lang="en-US" altLang="ko-KR">
              <a:ea typeface="Gulim" pitchFamily="34" charset="-127"/>
            </a:endParaRPr>
          </a:p>
        </p:txBody>
      </p:sp>
      <p:sp>
        <p:nvSpPr>
          <p:cNvPr id="79948" name="Rectangle 94"/>
          <p:cNvSpPr>
            <a:spLocks noChangeArrowheads="1"/>
          </p:cNvSpPr>
          <p:nvPr/>
        </p:nvSpPr>
        <p:spPr bwMode="auto">
          <a:xfrm>
            <a:off x="1749425" y="2473325"/>
            <a:ext cx="1588" cy="22225"/>
          </a:xfrm>
          <a:prstGeom prst="rect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949" name="Freeform 99"/>
          <p:cNvSpPr>
            <a:spLocks/>
          </p:cNvSpPr>
          <p:nvPr/>
        </p:nvSpPr>
        <p:spPr bwMode="auto">
          <a:xfrm>
            <a:off x="1143000" y="3724275"/>
            <a:ext cx="22225" cy="20638"/>
          </a:xfrm>
          <a:custGeom>
            <a:avLst/>
            <a:gdLst>
              <a:gd name="T0" fmla="*/ 0 w 14"/>
              <a:gd name="T1" fmla="*/ 0 h 13"/>
              <a:gd name="T2" fmla="*/ 0 w 14"/>
              <a:gd name="T3" fmla="*/ 0 h 13"/>
              <a:gd name="T4" fmla="*/ 22225 w 14"/>
              <a:gd name="T5" fmla="*/ 20638 h 13"/>
              <a:gd name="T6" fmla="*/ 22225 w 14"/>
              <a:gd name="T7" fmla="*/ 20638 h 13"/>
              <a:gd name="T8" fmla="*/ 0 w 14"/>
              <a:gd name="T9" fmla="*/ 0 h 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"/>
              <a:gd name="T16" fmla="*/ 0 h 13"/>
              <a:gd name="T17" fmla="*/ 14 w 14"/>
              <a:gd name="T18" fmla="*/ 13 h 1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" h="13">
                <a:moveTo>
                  <a:pt x="0" y="0"/>
                </a:moveTo>
                <a:lnTo>
                  <a:pt x="0" y="0"/>
                </a:lnTo>
                <a:lnTo>
                  <a:pt x="14" y="13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950" name="Freeform 101"/>
          <p:cNvSpPr>
            <a:spLocks/>
          </p:cNvSpPr>
          <p:nvPr/>
        </p:nvSpPr>
        <p:spPr bwMode="auto">
          <a:xfrm>
            <a:off x="1143000" y="3444875"/>
            <a:ext cx="493713" cy="300038"/>
          </a:xfrm>
          <a:custGeom>
            <a:avLst/>
            <a:gdLst>
              <a:gd name="T0" fmla="*/ 0 w 311"/>
              <a:gd name="T1" fmla="*/ 279400 h 189"/>
              <a:gd name="T2" fmla="*/ 22225 w 311"/>
              <a:gd name="T3" fmla="*/ 300038 h 189"/>
              <a:gd name="T4" fmla="*/ 493713 w 311"/>
              <a:gd name="T5" fmla="*/ 22225 h 189"/>
              <a:gd name="T6" fmla="*/ 473075 w 311"/>
              <a:gd name="T7" fmla="*/ 0 h 189"/>
              <a:gd name="T8" fmla="*/ 0 w 311"/>
              <a:gd name="T9" fmla="*/ 279400 h 1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1"/>
              <a:gd name="T16" fmla="*/ 0 h 189"/>
              <a:gd name="T17" fmla="*/ 311 w 311"/>
              <a:gd name="T18" fmla="*/ 189 h 1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1" h="189">
                <a:moveTo>
                  <a:pt x="0" y="176"/>
                </a:moveTo>
                <a:lnTo>
                  <a:pt x="14" y="189"/>
                </a:lnTo>
                <a:lnTo>
                  <a:pt x="311" y="14"/>
                </a:lnTo>
                <a:lnTo>
                  <a:pt x="298" y="0"/>
                </a:lnTo>
                <a:lnTo>
                  <a:pt x="0" y="176"/>
                </a:lnTo>
                <a:close/>
              </a:path>
            </a:pathLst>
          </a:cu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951" name="Freeform 102"/>
          <p:cNvSpPr>
            <a:spLocks/>
          </p:cNvSpPr>
          <p:nvPr/>
        </p:nvSpPr>
        <p:spPr bwMode="auto">
          <a:xfrm>
            <a:off x="7046913" y="3209925"/>
            <a:ext cx="128587" cy="63500"/>
          </a:xfrm>
          <a:custGeom>
            <a:avLst/>
            <a:gdLst>
              <a:gd name="T0" fmla="*/ 0 w 81"/>
              <a:gd name="T1" fmla="*/ 20637 h 40"/>
              <a:gd name="T2" fmla="*/ 0 w 81"/>
              <a:gd name="T3" fmla="*/ 0 h 40"/>
              <a:gd name="T4" fmla="*/ 0 w 81"/>
              <a:gd name="T5" fmla="*/ 0 h 40"/>
              <a:gd name="T6" fmla="*/ 0 w 81"/>
              <a:gd name="T7" fmla="*/ 0 h 40"/>
              <a:gd name="T8" fmla="*/ 63500 w 81"/>
              <a:gd name="T9" fmla="*/ 20637 h 40"/>
              <a:gd name="T10" fmla="*/ 128587 w 81"/>
              <a:gd name="T11" fmla="*/ 20637 h 40"/>
              <a:gd name="T12" fmla="*/ 63500 w 81"/>
              <a:gd name="T13" fmla="*/ 42862 h 40"/>
              <a:gd name="T14" fmla="*/ 0 w 81"/>
              <a:gd name="T15" fmla="*/ 63500 h 40"/>
              <a:gd name="T16" fmla="*/ 0 w 81"/>
              <a:gd name="T17" fmla="*/ 63500 h 40"/>
              <a:gd name="T18" fmla="*/ 0 w 81"/>
              <a:gd name="T19" fmla="*/ 42862 h 40"/>
              <a:gd name="T20" fmla="*/ 0 w 81"/>
              <a:gd name="T21" fmla="*/ 42862 h 40"/>
              <a:gd name="T22" fmla="*/ 63500 w 81"/>
              <a:gd name="T23" fmla="*/ 20637 h 40"/>
              <a:gd name="T24" fmla="*/ 63500 w 81"/>
              <a:gd name="T25" fmla="*/ 42862 h 40"/>
              <a:gd name="T26" fmla="*/ 63500 w 81"/>
              <a:gd name="T27" fmla="*/ 42862 h 40"/>
              <a:gd name="T28" fmla="*/ 0 w 81"/>
              <a:gd name="T29" fmla="*/ 20637 h 40"/>
              <a:gd name="T30" fmla="*/ 0 w 81"/>
              <a:gd name="T31" fmla="*/ 0 h 40"/>
              <a:gd name="T32" fmla="*/ 20637 w 81"/>
              <a:gd name="T33" fmla="*/ 0 h 40"/>
              <a:gd name="T34" fmla="*/ 20637 w 81"/>
              <a:gd name="T35" fmla="*/ 20637 h 40"/>
              <a:gd name="T36" fmla="*/ 0 w 81"/>
              <a:gd name="T37" fmla="*/ 20637 h 4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81"/>
              <a:gd name="T58" fmla="*/ 0 h 40"/>
              <a:gd name="T59" fmla="*/ 81 w 81"/>
              <a:gd name="T60" fmla="*/ 40 h 40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81" h="40">
                <a:moveTo>
                  <a:pt x="0" y="13"/>
                </a:moveTo>
                <a:lnTo>
                  <a:pt x="0" y="0"/>
                </a:lnTo>
                <a:lnTo>
                  <a:pt x="40" y="13"/>
                </a:lnTo>
                <a:lnTo>
                  <a:pt x="81" y="13"/>
                </a:lnTo>
                <a:lnTo>
                  <a:pt x="40" y="27"/>
                </a:lnTo>
                <a:lnTo>
                  <a:pt x="0" y="40"/>
                </a:lnTo>
                <a:lnTo>
                  <a:pt x="0" y="27"/>
                </a:lnTo>
                <a:lnTo>
                  <a:pt x="40" y="13"/>
                </a:lnTo>
                <a:lnTo>
                  <a:pt x="40" y="27"/>
                </a:lnTo>
                <a:lnTo>
                  <a:pt x="0" y="13"/>
                </a:lnTo>
                <a:lnTo>
                  <a:pt x="0" y="0"/>
                </a:lnTo>
                <a:lnTo>
                  <a:pt x="13" y="0"/>
                </a:lnTo>
                <a:lnTo>
                  <a:pt x="13" y="13"/>
                </a:lnTo>
                <a:lnTo>
                  <a:pt x="0" y="13"/>
                </a:lnTo>
                <a:close/>
              </a:path>
            </a:pathLst>
          </a:cu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952" name="Freeform 103"/>
          <p:cNvSpPr>
            <a:spLocks/>
          </p:cNvSpPr>
          <p:nvPr/>
        </p:nvSpPr>
        <p:spPr bwMode="auto">
          <a:xfrm>
            <a:off x="7046913" y="3230563"/>
            <a:ext cx="20637" cy="22225"/>
          </a:xfrm>
          <a:custGeom>
            <a:avLst/>
            <a:gdLst>
              <a:gd name="T0" fmla="*/ 0 w 13"/>
              <a:gd name="T1" fmla="*/ 22225 h 14"/>
              <a:gd name="T2" fmla="*/ 0 w 13"/>
              <a:gd name="T3" fmla="*/ 0 h 14"/>
              <a:gd name="T4" fmla="*/ 20637 w 13"/>
              <a:gd name="T5" fmla="*/ 0 h 14"/>
              <a:gd name="T6" fmla="*/ 20637 w 13"/>
              <a:gd name="T7" fmla="*/ 0 h 14"/>
              <a:gd name="T8" fmla="*/ 20637 w 13"/>
              <a:gd name="T9" fmla="*/ 0 h 14"/>
              <a:gd name="T10" fmla="*/ 20637 w 13"/>
              <a:gd name="T11" fmla="*/ 22225 h 14"/>
              <a:gd name="T12" fmla="*/ 0 w 13"/>
              <a:gd name="T13" fmla="*/ 22225 h 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"/>
              <a:gd name="T22" fmla="*/ 0 h 14"/>
              <a:gd name="T23" fmla="*/ 13 w 13"/>
              <a:gd name="T24" fmla="*/ 14 h 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" h="14">
                <a:moveTo>
                  <a:pt x="0" y="14"/>
                </a:moveTo>
                <a:lnTo>
                  <a:pt x="0" y="0"/>
                </a:lnTo>
                <a:lnTo>
                  <a:pt x="13" y="0"/>
                </a:lnTo>
                <a:lnTo>
                  <a:pt x="13" y="14"/>
                </a:lnTo>
                <a:lnTo>
                  <a:pt x="0" y="14"/>
                </a:lnTo>
                <a:close/>
              </a:path>
            </a:pathLst>
          </a:cu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953" name="Freeform 104"/>
          <p:cNvSpPr>
            <a:spLocks/>
          </p:cNvSpPr>
          <p:nvPr/>
        </p:nvSpPr>
        <p:spPr bwMode="auto">
          <a:xfrm>
            <a:off x="7046913" y="3209925"/>
            <a:ext cx="63500" cy="42863"/>
          </a:xfrm>
          <a:custGeom>
            <a:avLst/>
            <a:gdLst>
              <a:gd name="T0" fmla="*/ 0 w 40"/>
              <a:gd name="T1" fmla="*/ 20638 h 27"/>
              <a:gd name="T2" fmla="*/ 0 w 40"/>
              <a:gd name="T3" fmla="*/ 0 h 27"/>
              <a:gd name="T4" fmla="*/ 63500 w 40"/>
              <a:gd name="T5" fmla="*/ 20638 h 27"/>
              <a:gd name="T6" fmla="*/ 0 w 40"/>
              <a:gd name="T7" fmla="*/ 42863 h 27"/>
              <a:gd name="T8" fmla="*/ 0 w 40"/>
              <a:gd name="T9" fmla="*/ 20638 h 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"/>
              <a:gd name="T16" fmla="*/ 0 h 27"/>
              <a:gd name="T17" fmla="*/ 40 w 40"/>
              <a:gd name="T18" fmla="*/ 27 h 2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" h="27">
                <a:moveTo>
                  <a:pt x="0" y="13"/>
                </a:moveTo>
                <a:lnTo>
                  <a:pt x="0" y="0"/>
                </a:lnTo>
                <a:lnTo>
                  <a:pt x="40" y="13"/>
                </a:lnTo>
                <a:lnTo>
                  <a:pt x="0" y="27"/>
                </a:lnTo>
                <a:lnTo>
                  <a:pt x="0" y="13"/>
                </a:lnTo>
                <a:close/>
              </a:path>
            </a:pathLst>
          </a:cu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954" name="Rectangle 105"/>
          <p:cNvSpPr>
            <a:spLocks noChangeArrowheads="1"/>
          </p:cNvSpPr>
          <p:nvPr/>
        </p:nvSpPr>
        <p:spPr bwMode="auto">
          <a:xfrm>
            <a:off x="6853238" y="3230563"/>
            <a:ext cx="1587" cy="22225"/>
          </a:xfrm>
          <a:prstGeom prst="rect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955" name="Rectangle 106"/>
          <p:cNvSpPr>
            <a:spLocks noChangeArrowheads="1"/>
          </p:cNvSpPr>
          <p:nvPr/>
        </p:nvSpPr>
        <p:spPr bwMode="auto">
          <a:xfrm>
            <a:off x="7029450" y="3865563"/>
            <a:ext cx="1588" cy="22225"/>
          </a:xfrm>
          <a:prstGeom prst="rect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956" name="Rectangle 107"/>
          <p:cNvSpPr>
            <a:spLocks noChangeArrowheads="1"/>
          </p:cNvSpPr>
          <p:nvPr/>
        </p:nvSpPr>
        <p:spPr bwMode="auto">
          <a:xfrm>
            <a:off x="6853238" y="3230563"/>
            <a:ext cx="171450" cy="22225"/>
          </a:xfrm>
          <a:prstGeom prst="rect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957" name="Rectangle 108"/>
          <p:cNvSpPr>
            <a:spLocks noChangeArrowheads="1"/>
          </p:cNvSpPr>
          <p:nvPr/>
        </p:nvSpPr>
        <p:spPr bwMode="auto">
          <a:xfrm>
            <a:off x="7780338" y="3201988"/>
            <a:ext cx="22225" cy="1587"/>
          </a:xfrm>
          <a:prstGeom prst="rect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958" name="Rectangle 109"/>
          <p:cNvSpPr>
            <a:spLocks noChangeArrowheads="1"/>
          </p:cNvSpPr>
          <p:nvPr/>
        </p:nvSpPr>
        <p:spPr bwMode="auto">
          <a:xfrm>
            <a:off x="7780338" y="3736975"/>
            <a:ext cx="22225" cy="1588"/>
          </a:xfrm>
          <a:prstGeom prst="rect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959" name="Rectangle 110"/>
          <p:cNvSpPr>
            <a:spLocks noChangeArrowheads="1"/>
          </p:cNvSpPr>
          <p:nvPr/>
        </p:nvSpPr>
        <p:spPr bwMode="auto">
          <a:xfrm>
            <a:off x="7775575" y="2566988"/>
            <a:ext cx="22225" cy="534987"/>
          </a:xfrm>
          <a:prstGeom prst="rect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960" name="Rectangle 111"/>
          <p:cNvSpPr>
            <a:spLocks noChangeArrowheads="1"/>
          </p:cNvSpPr>
          <p:nvPr/>
        </p:nvSpPr>
        <p:spPr bwMode="auto">
          <a:xfrm>
            <a:off x="4191000" y="3124200"/>
            <a:ext cx="25527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1400">
                <a:latin typeface="Lucida Console" pitchFamily="49" charset="0"/>
                <a:ea typeface="Gulim" pitchFamily="34" charset="-127"/>
              </a:rPr>
              <a:t>printf( "%d", counter );</a:t>
            </a:r>
            <a:endParaRPr lang="en-US" altLang="ko-KR">
              <a:latin typeface="Lucida Console" pitchFamily="49" charset="0"/>
              <a:ea typeface="Gulim" pitchFamily="34" charset="-127"/>
            </a:endParaRPr>
          </a:p>
        </p:txBody>
      </p:sp>
      <p:sp>
        <p:nvSpPr>
          <p:cNvPr id="79961" name="Rectangle 112"/>
          <p:cNvSpPr>
            <a:spLocks noChangeArrowheads="1"/>
          </p:cNvSpPr>
          <p:nvPr/>
        </p:nvSpPr>
        <p:spPr bwMode="auto">
          <a:xfrm>
            <a:off x="4019550" y="3101975"/>
            <a:ext cx="2855913" cy="22225"/>
          </a:xfrm>
          <a:prstGeom prst="rect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962" name="Rectangle 113"/>
          <p:cNvSpPr>
            <a:spLocks noChangeArrowheads="1"/>
          </p:cNvSpPr>
          <p:nvPr/>
        </p:nvSpPr>
        <p:spPr bwMode="auto">
          <a:xfrm>
            <a:off x="6853238" y="3101975"/>
            <a:ext cx="22225" cy="279400"/>
          </a:xfrm>
          <a:prstGeom prst="rect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963" name="Rectangle 114"/>
          <p:cNvSpPr>
            <a:spLocks noChangeArrowheads="1"/>
          </p:cNvSpPr>
          <p:nvPr/>
        </p:nvSpPr>
        <p:spPr bwMode="auto">
          <a:xfrm>
            <a:off x="4019550" y="3359150"/>
            <a:ext cx="2833688" cy="22225"/>
          </a:xfrm>
          <a:prstGeom prst="rect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964" name="Rectangle 115"/>
          <p:cNvSpPr>
            <a:spLocks noChangeArrowheads="1"/>
          </p:cNvSpPr>
          <p:nvPr/>
        </p:nvSpPr>
        <p:spPr bwMode="auto">
          <a:xfrm>
            <a:off x="4019550" y="3101975"/>
            <a:ext cx="22225" cy="257175"/>
          </a:xfrm>
          <a:prstGeom prst="rect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965" name="Line 116"/>
          <p:cNvSpPr>
            <a:spLocks noChangeShapeType="1"/>
          </p:cNvSpPr>
          <p:nvPr/>
        </p:nvSpPr>
        <p:spPr bwMode="auto">
          <a:xfrm>
            <a:off x="2474913" y="1563688"/>
            <a:ext cx="0" cy="4302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966" name="Line 117"/>
          <p:cNvSpPr>
            <a:spLocks noChangeShapeType="1"/>
          </p:cNvSpPr>
          <p:nvPr/>
        </p:nvSpPr>
        <p:spPr bwMode="auto">
          <a:xfrm>
            <a:off x="2492375" y="2363788"/>
            <a:ext cx="0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967" name="Line 118"/>
          <p:cNvSpPr>
            <a:spLocks noChangeShapeType="1"/>
          </p:cNvSpPr>
          <p:nvPr/>
        </p:nvSpPr>
        <p:spPr bwMode="auto">
          <a:xfrm flipV="1">
            <a:off x="1182688" y="3435350"/>
            <a:ext cx="474662" cy="290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968" name="Line 119"/>
          <p:cNvSpPr>
            <a:spLocks noChangeShapeType="1"/>
          </p:cNvSpPr>
          <p:nvPr/>
        </p:nvSpPr>
        <p:spPr bwMode="auto">
          <a:xfrm flipH="1" flipV="1">
            <a:off x="2586038" y="2565400"/>
            <a:ext cx="346075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969" name="Line 120"/>
          <p:cNvSpPr>
            <a:spLocks noChangeShapeType="1"/>
          </p:cNvSpPr>
          <p:nvPr/>
        </p:nvSpPr>
        <p:spPr bwMode="auto">
          <a:xfrm>
            <a:off x="2465388" y="3919538"/>
            <a:ext cx="9525" cy="114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Sequence</a:t>
            </a:r>
          </a:p>
        </p:txBody>
      </p:sp>
      <p:pic>
        <p:nvPicPr>
          <p:cNvPr id="16388" name="Picture 50" descr="figure03_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1524000"/>
            <a:ext cx="272573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1219200"/>
            <a:ext cx="4800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 flipH="1">
            <a:off x="3962400" y="2438400"/>
            <a:ext cx="2590800" cy="533400"/>
          </a:xfrm>
          <a:prstGeom prst="straightConnector1">
            <a:avLst/>
          </a:prstGeom>
          <a:ln w="3175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85800" y="2743200"/>
            <a:ext cx="3276600" cy="500742"/>
          </a:xfrm>
          <a:prstGeom prst="rect">
            <a:avLst/>
          </a:prstGeom>
          <a:solidFill>
            <a:schemeClr val="bg1">
              <a:alpha val="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endCxn id="14" idx="3"/>
          </p:cNvCxnSpPr>
          <p:nvPr/>
        </p:nvCxnSpPr>
        <p:spPr>
          <a:xfrm flipH="1">
            <a:off x="4343400" y="3352800"/>
            <a:ext cx="1371600" cy="381000"/>
          </a:xfrm>
          <a:prstGeom prst="straightConnector1">
            <a:avLst/>
          </a:prstGeom>
          <a:ln w="31750">
            <a:solidFill>
              <a:srgbClr val="7030A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62000" y="3352800"/>
            <a:ext cx="3581400" cy="762000"/>
          </a:xfrm>
          <a:prstGeom prst="rect">
            <a:avLst/>
          </a:prstGeom>
          <a:solidFill>
            <a:schemeClr val="bg1">
              <a:alpha val="0"/>
            </a:schemeClr>
          </a:solidFill>
          <a:ln w="317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endCxn id="19" idx="3"/>
          </p:cNvCxnSpPr>
          <p:nvPr/>
        </p:nvCxnSpPr>
        <p:spPr>
          <a:xfrm flipH="1">
            <a:off x="5257800" y="4191000"/>
            <a:ext cx="457200" cy="203200"/>
          </a:xfrm>
          <a:prstGeom prst="straightConnector1">
            <a:avLst/>
          </a:prstGeom>
          <a:ln w="31750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812800" y="4216400"/>
            <a:ext cx="4445000" cy="355600"/>
          </a:xfrm>
          <a:prstGeom prst="rect">
            <a:avLst/>
          </a:prstGeom>
          <a:solidFill>
            <a:schemeClr val="bg1">
              <a:alpha val="0"/>
            </a:schemeClr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4800600" y="4876800"/>
            <a:ext cx="1752600" cy="381000"/>
          </a:xfrm>
          <a:prstGeom prst="straightConnector1">
            <a:avLst/>
          </a:prstGeom>
          <a:ln w="31750">
            <a:solidFill>
              <a:srgbClr val="00206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62000" y="4902200"/>
            <a:ext cx="4038600" cy="584200"/>
          </a:xfrm>
          <a:prstGeom prst="rect">
            <a:avLst/>
          </a:prstGeom>
          <a:solidFill>
            <a:schemeClr val="bg1">
              <a:alpha val="0"/>
            </a:schemeClr>
          </a:solidFill>
          <a:ln w="317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685800" y="5791200"/>
            <a:ext cx="5791200" cy="304800"/>
          </a:xfrm>
          <a:prstGeom prst="straightConnector1">
            <a:avLst/>
          </a:prstGeom>
          <a:ln w="31750">
            <a:solidFill>
              <a:srgbClr val="00206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19" grpId="0" animBg="1"/>
      <p:bldP spid="23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noProof="1" smtClean="0"/>
              <a:t>The </a:t>
            </a:r>
            <a:r>
              <a:rPr lang="en-US" noProof="1" smtClean="0">
                <a:latin typeface="Lucida Console" pitchFamily="49" charset="0"/>
              </a:rPr>
              <a:t>for</a:t>
            </a:r>
            <a:r>
              <a:rPr lang="en-US" noProof="1" smtClean="0"/>
              <a:t> </a:t>
            </a:r>
            <a:r>
              <a:rPr lang="en-US" noProof="1"/>
              <a:t>Repetition </a:t>
            </a:r>
            <a:r>
              <a:rPr lang="en-US" altLang="ko-KR" dirty="0">
                <a:ea typeface="Gulim" pitchFamily="34" charset="-127"/>
              </a:rPr>
              <a:t>Statement</a:t>
            </a:r>
          </a:p>
        </p:txBody>
      </p:sp>
      <p:sp>
        <p:nvSpPr>
          <p:cNvPr id="8089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305800" cy="4953000"/>
          </a:xfrm>
        </p:spPr>
        <p:txBody>
          <a:bodyPr/>
          <a:lstStyle/>
          <a:p>
            <a:pPr eaLnBrk="1" hangingPunct="1"/>
            <a:r>
              <a:rPr lang="en-US" altLang="ko-KR" smtClean="0">
                <a:ea typeface="Gulim" pitchFamily="34" charset="-127"/>
              </a:rPr>
              <a:t>For loops can usually be rewritten as while loops:</a:t>
            </a:r>
          </a:p>
          <a:p>
            <a:pPr lvl="2" eaLnBrk="1" hangingPunct="1">
              <a:buFontTx/>
              <a:buNone/>
            </a:pPr>
            <a:r>
              <a:rPr lang="en-US" altLang="ko-KR" i="1" smtClean="0">
                <a:ea typeface="Gulim" pitchFamily="34" charset="-127"/>
              </a:rPr>
              <a:t>	initialization;</a:t>
            </a:r>
            <a:br>
              <a:rPr lang="en-US" altLang="ko-KR" i="1" smtClean="0">
                <a:ea typeface="Gulim" pitchFamily="34" charset="-127"/>
              </a:rPr>
            </a:br>
            <a:r>
              <a:rPr lang="en-US" altLang="ko-KR" b="1" smtClean="0">
                <a:latin typeface="Courier New" pitchFamily="49" charset="0"/>
                <a:ea typeface="Gulim" pitchFamily="34" charset="-127"/>
              </a:rPr>
              <a:t>while</a:t>
            </a:r>
            <a:r>
              <a:rPr lang="en-US" altLang="ko-KR" i="1" smtClean="0">
                <a:ea typeface="Gulim" pitchFamily="34" charset="-127"/>
              </a:rPr>
              <a:t> </a:t>
            </a:r>
            <a:r>
              <a:rPr lang="en-US" altLang="ko-KR" smtClean="0">
                <a:ea typeface="Gulim" pitchFamily="34" charset="-127"/>
              </a:rPr>
              <a:t>( </a:t>
            </a:r>
            <a:r>
              <a:rPr lang="en-US" altLang="ko-KR" i="1" smtClean="0">
                <a:ea typeface="Gulim" pitchFamily="34" charset="-127"/>
              </a:rPr>
              <a:t>loopContinuationTest</a:t>
            </a:r>
            <a:r>
              <a:rPr lang="en-US" altLang="ko-KR" smtClean="0">
                <a:ea typeface="Gulim" pitchFamily="34" charset="-127"/>
              </a:rPr>
              <a:t> ) </a:t>
            </a:r>
            <a:r>
              <a:rPr lang="en-US" altLang="ko-KR" b="1" smtClean="0">
                <a:latin typeface="Courier New" pitchFamily="49" charset="0"/>
                <a:ea typeface="Gulim" pitchFamily="34" charset="-127"/>
              </a:rPr>
              <a:t>{</a:t>
            </a:r>
            <a:br>
              <a:rPr lang="en-US" altLang="ko-KR" b="1" smtClean="0">
                <a:latin typeface="Courier New" pitchFamily="49" charset="0"/>
                <a:ea typeface="Gulim" pitchFamily="34" charset="-127"/>
              </a:rPr>
            </a:br>
            <a:r>
              <a:rPr lang="en-US" altLang="ko-KR" i="1" smtClean="0">
                <a:ea typeface="Gulim" pitchFamily="34" charset="-127"/>
              </a:rPr>
              <a:t>   statement;</a:t>
            </a:r>
            <a:br>
              <a:rPr lang="en-US" altLang="ko-KR" i="1" smtClean="0">
                <a:ea typeface="Gulim" pitchFamily="34" charset="-127"/>
              </a:rPr>
            </a:br>
            <a:r>
              <a:rPr lang="en-US" altLang="ko-KR" i="1" smtClean="0">
                <a:ea typeface="Gulim" pitchFamily="34" charset="-127"/>
              </a:rPr>
              <a:t>   increment;</a:t>
            </a:r>
            <a:br>
              <a:rPr lang="en-US" altLang="ko-KR" i="1" smtClean="0">
                <a:ea typeface="Gulim" pitchFamily="34" charset="-127"/>
              </a:rPr>
            </a:br>
            <a:r>
              <a:rPr lang="en-US" altLang="ko-KR" b="1" smtClean="0">
                <a:latin typeface="Courier New" pitchFamily="49" charset="0"/>
                <a:ea typeface="Gulim" pitchFamily="34" charset="-127"/>
              </a:rPr>
              <a:t>} </a:t>
            </a:r>
          </a:p>
          <a:p>
            <a:pPr eaLnBrk="1" hangingPunct="1"/>
            <a:r>
              <a:rPr lang="en-US" altLang="ko-KR" smtClean="0">
                <a:ea typeface="Gulim" pitchFamily="34" charset="-127"/>
              </a:rPr>
              <a:t>Initialization and increment </a:t>
            </a:r>
          </a:p>
          <a:p>
            <a:pPr lvl="1" eaLnBrk="1" hangingPunct="1"/>
            <a:r>
              <a:rPr lang="en-US" altLang="ko-KR" smtClean="0">
                <a:ea typeface="Gulim" pitchFamily="34" charset="-127"/>
              </a:rPr>
              <a:t>Can be more than one, comma-separated lists of statements</a:t>
            </a:r>
          </a:p>
          <a:p>
            <a:pPr lvl="1" eaLnBrk="1" hangingPunct="1"/>
            <a:r>
              <a:rPr lang="en-US" altLang="ko-KR" smtClean="0">
                <a:ea typeface="Gulim" pitchFamily="34" charset="-127"/>
              </a:rPr>
              <a:t>Can even add the counter variable declaration in </a:t>
            </a:r>
            <a:r>
              <a:rPr lang="en-US" altLang="ko-KR" i="1" smtClean="0">
                <a:ea typeface="Gulim" pitchFamily="34" charset="-127"/>
              </a:rPr>
              <a:t>initialization</a:t>
            </a:r>
            <a:endParaRPr lang="en-US" altLang="ko-KR" smtClean="0">
              <a:ea typeface="Gulim" pitchFamily="34" charset="-127"/>
            </a:endParaRPr>
          </a:p>
          <a:p>
            <a:pPr lvl="1" eaLnBrk="1" hangingPunct="1"/>
            <a:r>
              <a:rPr lang="en-US" altLang="ko-KR" smtClean="0">
                <a:ea typeface="Gulim" pitchFamily="34" charset="-127"/>
              </a:rPr>
              <a:t>Example:</a:t>
            </a:r>
          </a:p>
          <a:p>
            <a:pPr lvl="2" eaLnBrk="1" hangingPunct="1">
              <a:buFontTx/>
              <a:buNone/>
            </a:pPr>
            <a:r>
              <a:rPr lang="en-US" altLang="ko-KR" b="1" smtClean="0">
                <a:latin typeface="Courier New" pitchFamily="49" charset="0"/>
                <a:ea typeface="Gulim" pitchFamily="34" charset="-127"/>
              </a:rPr>
              <a:t>for (</a:t>
            </a:r>
            <a:r>
              <a:rPr lang="en-US" altLang="ko-KR" b="1" smtClean="0">
                <a:solidFill>
                  <a:schemeClr val="accent2"/>
                </a:solidFill>
                <a:latin typeface="Courier New" pitchFamily="49" charset="0"/>
                <a:ea typeface="Gulim" pitchFamily="34" charset="-127"/>
              </a:rPr>
              <a:t>int i = 0, j = 0</a:t>
            </a:r>
            <a:r>
              <a:rPr lang="en-US" altLang="ko-KR" b="1" smtClean="0">
                <a:latin typeface="Courier New" pitchFamily="49" charset="0"/>
                <a:ea typeface="Gulim" pitchFamily="34" charset="-127"/>
              </a:rPr>
              <a:t>;  j + i &lt;= 10; </a:t>
            </a:r>
            <a:r>
              <a:rPr lang="en-US" altLang="ko-KR" b="1" smtClean="0">
                <a:solidFill>
                  <a:schemeClr val="accent2"/>
                </a:solidFill>
                <a:latin typeface="Courier New" pitchFamily="49" charset="0"/>
                <a:ea typeface="Gulim" pitchFamily="34" charset="-127"/>
              </a:rPr>
              <a:t>j++, i++)</a:t>
            </a:r>
          </a:p>
          <a:p>
            <a:pPr lvl="2" eaLnBrk="1" hangingPunct="1">
              <a:buFontTx/>
              <a:buNone/>
            </a:pPr>
            <a:r>
              <a:rPr lang="en-US" altLang="ko-KR" b="1" smtClean="0">
                <a:latin typeface="Courier New" pitchFamily="49" charset="0"/>
                <a:ea typeface="Gulim" pitchFamily="34" charset="-127"/>
              </a:rPr>
              <a:t>   printf( "%d\n", j + i 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1676400" y="2438400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eorgia" pitchFamily="18" charset="0"/>
            </a:endParaRPr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Examples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2819400" y="2362200"/>
            <a:ext cx="914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eorgia" pitchFamily="18" charset="0"/>
            </a:endParaRP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1981200" y="2743200"/>
            <a:ext cx="2133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eorgia" pitchFamily="18" charset="0"/>
            </a:endParaRP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3886200" y="23622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eorgia" pitchFamily="18" charset="0"/>
            </a:endParaRPr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2819400" y="2362200"/>
            <a:ext cx="914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eorgia" pitchFamily="18" charset="0"/>
            </a:endParaRPr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1981200" y="2743200"/>
            <a:ext cx="21336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eorgia" pitchFamily="18" charset="0"/>
            </a:endParaRPr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3886200" y="23622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eorgia" pitchFamily="18" charset="0"/>
            </a:endParaRPr>
          </a:p>
        </p:txBody>
      </p:sp>
      <p:sp>
        <p:nvSpPr>
          <p:cNvPr id="28683" name="Rectangle 11"/>
          <p:cNvSpPr>
            <a:spLocks noChangeArrowheads="1"/>
          </p:cNvSpPr>
          <p:nvPr/>
        </p:nvSpPr>
        <p:spPr bwMode="auto">
          <a:xfrm>
            <a:off x="2819400" y="2362200"/>
            <a:ext cx="914400" cy="381000"/>
          </a:xfrm>
          <a:prstGeom prst="rect">
            <a:avLst/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eorgia" pitchFamily="18" charset="0"/>
            </a:endParaRPr>
          </a:p>
        </p:txBody>
      </p: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1981200" y="2743200"/>
            <a:ext cx="2133600" cy="457200"/>
          </a:xfrm>
          <a:prstGeom prst="rect">
            <a:avLst/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eorgia" pitchFamily="18" charset="0"/>
            </a:endParaRPr>
          </a:p>
        </p:txBody>
      </p:sp>
      <p:sp>
        <p:nvSpPr>
          <p:cNvPr id="28685" name="Rectangle 13"/>
          <p:cNvSpPr>
            <a:spLocks noChangeArrowheads="1"/>
          </p:cNvSpPr>
          <p:nvPr/>
        </p:nvSpPr>
        <p:spPr bwMode="auto">
          <a:xfrm>
            <a:off x="3886200" y="2362200"/>
            <a:ext cx="762000" cy="381000"/>
          </a:xfrm>
          <a:prstGeom prst="rect">
            <a:avLst/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eorgia" pitchFamily="18" charset="0"/>
            </a:endParaRPr>
          </a:p>
        </p:txBody>
      </p:sp>
      <p:sp>
        <p:nvSpPr>
          <p:cNvPr id="28686" name="Rectangle 14"/>
          <p:cNvSpPr>
            <a:spLocks noChangeArrowheads="1"/>
          </p:cNvSpPr>
          <p:nvPr/>
        </p:nvSpPr>
        <p:spPr bwMode="auto">
          <a:xfrm>
            <a:off x="2819400" y="2362200"/>
            <a:ext cx="914400" cy="3810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eorgia" pitchFamily="18" charset="0"/>
            </a:endParaRPr>
          </a:p>
        </p:txBody>
      </p:sp>
      <p:sp>
        <p:nvSpPr>
          <p:cNvPr id="81934" name="Text Box 3"/>
          <p:cNvSpPr txBox="1">
            <a:spLocks noChangeArrowheads="1"/>
          </p:cNvSpPr>
          <p:nvPr/>
        </p:nvSpPr>
        <p:spPr bwMode="auto">
          <a:xfrm>
            <a:off x="1143000" y="1752600"/>
            <a:ext cx="7239000" cy="477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endParaRPr lang="en-US" sz="2400" i="1">
              <a:solidFill>
                <a:srgbClr val="666633"/>
              </a:solidFill>
              <a:latin typeface="Times New Roman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Font typeface="Symbol" pitchFamily="18" charset="2"/>
              <a:buNone/>
            </a:pPr>
            <a:r>
              <a:rPr kumimoji="1" lang="en-US" sz="2400">
                <a:latin typeface="Times New Roman" pitchFamily="18" charset="0"/>
              </a:rPr>
              <a:t>int sum =0;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sz="2400">
                <a:latin typeface="Times New Roman" pitchFamily="18" charset="0"/>
              </a:rPr>
              <a:t>for( int i=1 ;  i &lt; 7    ;  i+=2 )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sz="2400">
                <a:latin typeface="Times New Roman" pitchFamily="18" charset="0"/>
              </a:rPr>
              <a:t>	sum = sum + i;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kumimoji="1" lang="en-US" sz="2400">
              <a:latin typeface="Times New Roman" pitchFamily="18" charset="0"/>
            </a:endParaRPr>
          </a:p>
          <a:p>
            <a:pPr>
              <a:lnSpc>
                <a:spcPct val="55000"/>
              </a:lnSpc>
              <a:spcBef>
                <a:spcPct val="50000"/>
              </a:spcBef>
            </a:pPr>
            <a:endParaRPr kumimoji="1" lang="en-US" sz="2400">
              <a:latin typeface="Times New Roman" pitchFamily="18" charset="0"/>
            </a:endParaRPr>
          </a:p>
          <a:p>
            <a:pPr>
              <a:lnSpc>
                <a:spcPct val="55000"/>
              </a:lnSpc>
              <a:spcBef>
                <a:spcPct val="50000"/>
              </a:spcBef>
            </a:pPr>
            <a:r>
              <a:rPr kumimoji="1" lang="en-US" sz="2400">
                <a:latin typeface="Times New Roman" pitchFamily="18" charset="0"/>
              </a:rPr>
              <a:t>int fact =1;</a:t>
            </a:r>
          </a:p>
          <a:p>
            <a:pPr>
              <a:lnSpc>
                <a:spcPct val="55000"/>
              </a:lnSpc>
              <a:spcBef>
                <a:spcPct val="50000"/>
              </a:spcBef>
            </a:pPr>
            <a:r>
              <a:rPr kumimoji="1" lang="en-US" sz="2400">
                <a:latin typeface="Times New Roman" pitchFamily="18" charset="0"/>
              </a:rPr>
              <a:t>for(int n=5;n&gt;1;n--)</a:t>
            </a:r>
          </a:p>
          <a:p>
            <a:pPr>
              <a:lnSpc>
                <a:spcPct val="55000"/>
              </a:lnSpc>
              <a:spcBef>
                <a:spcPct val="50000"/>
              </a:spcBef>
            </a:pPr>
            <a:r>
              <a:rPr kumimoji="1" lang="en-US" sz="2400">
                <a:latin typeface="Times New Roman" pitchFamily="18" charset="0"/>
              </a:rPr>
              <a:t>	fact = fact * n;</a:t>
            </a:r>
          </a:p>
          <a:p>
            <a:pPr>
              <a:lnSpc>
                <a:spcPct val="55000"/>
              </a:lnSpc>
              <a:spcBef>
                <a:spcPct val="50000"/>
              </a:spcBef>
            </a:pPr>
            <a:endParaRPr kumimoji="1" lang="en-US" sz="2400">
              <a:latin typeface="Times New Roman" pitchFamily="18" charset="0"/>
            </a:endParaRPr>
          </a:p>
          <a:p>
            <a:pPr>
              <a:lnSpc>
                <a:spcPct val="55000"/>
              </a:lnSpc>
              <a:spcBef>
                <a:spcPct val="50000"/>
              </a:spcBef>
            </a:pPr>
            <a:endParaRPr kumimoji="1" lang="en-US" sz="2400">
              <a:latin typeface="Times New Roman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kumimoji="1" lang="en-US" sz="2400">
              <a:latin typeface="Times New Roman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kumimoji="1" lang="en-US" sz="2400">
              <a:latin typeface="Times New Roman" pitchFamily="18" charset="0"/>
            </a:endParaRPr>
          </a:p>
        </p:txBody>
      </p:sp>
      <p:sp>
        <p:nvSpPr>
          <p:cNvPr id="28687" name="Rectangle 15"/>
          <p:cNvSpPr>
            <a:spLocks noChangeArrowheads="1"/>
          </p:cNvSpPr>
          <p:nvPr/>
        </p:nvSpPr>
        <p:spPr bwMode="auto">
          <a:xfrm>
            <a:off x="1295400" y="3505200"/>
            <a:ext cx="1600200" cy="2286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eorgia" pitchFamily="18" charset="0"/>
            </a:endParaRPr>
          </a:p>
        </p:txBody>
      </p:sp>
      <p:graphicFrame>
        <p:nvGraphicFramePr>
          <p:cNvPr id="28712" name="Group 40"/>
          <p:cNvGraphicFramePr>
            <a:graphicFrameLocks noGrp="1"/>
          </p:cNvGraphicFramePr>
          <p:nvPr/>
        </p:nvGraphicFramePr>
        <p:xfrm>
          <a:off x="5638800" y="2438400"/>
          <a:ext cx="2209800" cy="4089400"/>
        </p:xfrm>
        <a:graphic>
          <a:graphicData uri="http://schemas.openxmlformats.org/drawingml/2006/table">
            <a:tbl>
              <a:tblPr/>
              <a:tblGrid>
                <a:gridCol w="2209800"/>
              </a:tblGrid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1950" name="Text Box 31"/>
          <p:cNvSpPr txBox="1">
            <a:spLocks noChangeArrowheads="1"/>
          </p:cNvSpPr>
          <p:nvPr/>
        </p:nvSpPr>
        <p:spPr bwMode="auto">
          <a:xfrm>
            <a:off x="7848600" y="2590800"/>
            <a:ext cx="1066800" cy="3725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latin typeface="Georgia" pitchFamily="18" charset="0"/>
              </a:rPr>
              <a:t>i</a:t>
            </a:r>
          </a:p>
          <a:p>
            <a:pPr>
              <a:spcBef>
                <a:spcPct val="50000"/>
              </a:spcBef>
            </a:pPr>
            <a:r>
              <a:rPr lang="en-US" sz="2800">
                <a:latin typeface="Georgia" pitchFamily="18" charset="0"/>
              </a:rPr>
              <a:t>sum</a:t>
            </a:r>
          </a:p>
          <a:p>
            <a:pPr>
              <a:spcBef>
                <a:spcPct val="50000"/>
              </a:spcBef>
            </a:pPr>
            <a:endParaRPr lang="en-US" sz="2800">
              <a:latin typeface="Georgia" pitchFamily="18" charset="0"/>
            </a:endParaRPr>
          </a:p>
          <a:p>
            <a:pPr>
              <a:spcBef>
                <a:spcPct val="50000"/>
              </a:spcBef>
            </a:pPr>
            <a:endParaRPr lang="en-US" sz="2800">
              <a:latin typeface="Georgia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latin typeface="Georgia" pitchFamily="18" charset="0"/>
              </a:rPr>
              <a:t>n</a:t>
            </a:r>
          </a:p>
          <a:p>
            <a:pPr>
              <a:spcBef>
                <a:spcPct val="50000"/>
              </a:spcBef>
            </a:pPr>
            <a:r>
              <a:rPr lang="en-US" sz="2800">
                <a:latin typeface="Georgia" pitchFamily="18" charset="0"/>
              </a:rPr>
              <a:t>fact</a:t>
            </a:r>
          </a:p>
        </p:txBody>
      </p:sp>
      <p:sp>
        <p:nvSpPr>
          <p:cNvPr id="28704" name="Text Box 32"/>
          <p:cNvSpPr txBox="1">
            <a:spLocks noChangeArrowheads="1"/>
          </p:cNvSpPr>
          <p:nvPr/>
        </p:nvSpPr>
        <p:spPr bwMode="auto">
          <a:xfrm>
            <a:off x="5791200" y="2590800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>
                <a:latin typeface="Georgia" pitchFamily="18" charset="0"/>
              </a:rPr>
              <a:t>1</a:t>
            </a:r>
          </a:p>
        </p:txBody>
      </p:sp>
      <p:sp>
        <p:nvSpPr>
          <p:cNvPr id="28705" name="Text Box 33"/>
          <p:cNvSpPr txBox="1">
            <a:spLocks noChangeArrowheads="1"/>
          </p:cNvSpPr>
          <p:nvPr/>
        </p:nvSpPr>
        <p:spPr bwMode="auto">
          <a:xfrm>
            <a:off x="5867400" y="3352800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>
                <a:latin typeface="Georgia" pitchFamily="18" charset="0"/>
              </a:rPr>
              <a:t>1</a:t>
            </a:r>
          </a:p>
        </p:txBody>
      </p:sp>
      <p:sp>
        <p:nvSpPr>
          <p:cNvPr id="28706" name="Text Box 34"/>
          <p:cNvSpPr txBox="1">
            <a:spLocks noChangeArrowheads="1"/>
          </p:cNvSpPr>
          <p:nvPr/>
        </p:nvSpPr>
        <p:spPr bwMode="auto">
          <a:xfrm>
            <a:off x="6096000" y="2514600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>
                <a:latin typeface="Georgia" pitchFamily="18" charset="0"/>
              </a:rPr>
              <a:t>3</a:t>
            </a:r>
          </a:p>
        </p:txBody>
      </p:sp>
      <p:sp>
        <p:nvSpPr>
          <p:cNvPr id="28707" name="Text Box 35"/>
          <p:cNvSpPr txBox="1">
            <a:spLocks noChangeArrowheads="1"/>
          </p:cNvSpPr>
          <p:nvPr/>
        </p:nvSpPr>
        <p:spPr bwMode="auto">
          <a:xfrm>
            <a:off x="6324600" y="3352800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>
                <a:latin typeface="Georgia" pitchFamily="18" charset="0"/>
              </a:rPr>
              <a:t>4</a:t>
            </a:r>
          </a:p>
        </p:txBody>
      </p:sp>
      <p:sp>
        <p:nvSpPr>
          <p:cNvPr id="28708" name="Text Box 36"/>
          <p:cNvSpPr txBox="1">
            <a:spLocks noChangeArrowheads="1"/>
          </p:cNvSpPr>
          <p:nvPr/>
        </p:nvSpPr>
        <p:spPr bwMode="auto">
          <a:xfrm>
            <a:off x="6400800" y="2590800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>
                <a:latin typeface="Georgia" pitchFamily="18" charset="0"/>
              </a:rPr>
              <a:t>5</a:t>
            </a:r>
          </a:p>
        </p:txBody>
      </p:sp>
      <p:sp>
        <p:nvSpPr>
          <p:cNvPr id="28709" name="Text Box 37"/>
          <p:cNvSpPr txBox="1">
            <a:spLocks noChangeArrowheads="1"/>
          </p:cNvSpPr>
          <p:nvPr/>
        </p:nvSpPr>
        <p:spPr bwMode="auto">
          <a:xfrm>
            <a:off x="7010400" y="3429000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>
                <a:latin typeface="Georgia" pitchFamily="18" charset="0"/>
              </a:rPr>
              <a:t>9</a:t>
            </a:r>
          </a:p>
        </p:txBody>
      </p:sp>
      <p:sp>
        <p:nvSpPr>
          <p:cNvPr id="28710" name="Text Box 38"/>
          <p:cNvSpPr txBox="1">
            <a:spLocks noChangeArrowheads="1"/>
          </p:cNvSpPr>
          <p:nvPr/>
        </p:nvSpPr>
        <p:spPr bwMode="auto">
          <a:xfrm>
            <a:off x="6934200" y="2590800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>
                <a:latin typeface="Georgia" pitchFamily="18" charset="0"/>
              </a:rPr>
              <a:t>7</a:t>
            </a:r>
          </a:p>
        </p:txBody>
      </p:sp>
      <p:sp>
        <p:nvSpPr>
          <p:cNvPr id="28711" name="Line 39"/>
          <p:cNvSpPr>
            <a:spLocks noChangeShapeType="1"/>
          </p:cNvSpPr>
          <p:nvPr/>
        </p:nvSpPr>
        <p:spPr bwMode="auto">
          <a:xfrm flipV="1">
            <a:off x="5562600" y="33528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13" name="Line 41"/>
          <p:cNvSpPr>
            <a:spLocks noChangeShapeType="1"/>
          </p:cNvSpPr>
          <p:nvPr/>
        </p:nvSpPr>
        <p:spPr bwMode="auto">
          <a:xfrm flipV="1">
            <a:off x="6019800" y="34290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14" name="Line 42"/>
          <p:cNvSpPr>
            <a:spLocks noChangeShapeType="1"/>
          </p:cNvSpPr>
          <p:nvPr/>
        </p:nvSpPr>
        <p:spPr bwMode="auto">
          <a:xfrm flipV="1">
            <a:off x="6477000" y="25908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15" name="Line 43"/>
          <p:cNvSpPr>
            <a:spLocks noChangeShapeType="1"/>
          </p:cNvSpPr>
          <p:nvPr/>
        </p:nvSpPr>
        <p:spPr bwMode="auto">
          <a:xfrm flipV="1">
            <a:off x="6248400" y="25146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16" name="Line 44"/>
          <p:cNvSpPr>
            <a:spLocks noChangeShapeType="1"/>
          </p:cNvSpPr>
          <p:nvPr/>
        </p:nvSpPr>
        <p:spPr bwMode="auto">
          <a:xfrm flipV="1">
            <a:off x="5867400" y="25908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17" name="Line 45"/>
          <p:cNvSpPr>
            <a:spLocks noChangeShapeType="1"/>
          </p:cNvSpPr>
          <p:nvPr/>
        </p:nvSpPr>
        <p:spPr bwMode="auto">
          <a:xfrm flipV="1">
            <a:off x="5562600" y="24384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18" name="Line 46"/>
          <p:cNvSpPr>
            <a:spLocks noChangeShapeType="1"/>
          </p:cNvSpPr>
          <p:nvPr/>
        </p:nvSpPr>
        <p:spPr bwMode="auto">
          <a:xfrm flipV="1">
            <a:off x="6477000" y="33528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8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8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8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8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8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8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8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8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8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8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28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0" dur="500"/>
                                        <p:tgtEl>
                                          <p:spTgt spid="2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28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28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3" dur="2000"/>
                                        <p:tgtEl>
                                          <p:spTgt spid="2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8" dur="2000"/>
                                        <p:tgtEl>
                                          <p:spTgt spid="2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animBg="1"/>
      <p:bldP spid="28677" grpId="0" animBg="1"/>
      <p:bldP spid="28678" grpId="0" animBg="1"/>
      <p:bldP spid="28679" grpId="0" animBg="1"/>
      <p:bldP spid="28680" grpId="0" animBg="1"/>
      <p:bldP spid="28681" grpId="0" animBg="1"/>
      <p:bldP spid="28682" grpId="0" animBg="1"/>
      <p:bldP spid="28683" grpId="0" animBg="1"/>
      <p:bldP spid="28684" grpId="0" animBg="1"/>
      <p:bldP spid="28685" grpId="0" animBg="1"/>
      <p:bldP spid="28686" grpId="0" animBg="1"/>
      <p:bldP spid="28687" grpId="0" animBg="1"/>
      <p:bldP spid="28704" grpId="0"/>
      <p:bldP spid="28705" grpId="0"/>
      <p:bldP spid="28706" grpId="0"/>
      <p:bldP spid="28707" grpId="0"/>
      <p:bldP spid="28708" grpId="0"/>
      <p:bldP spid="28709" grpId="0"/>
      <p:bldP spid="28710" grpId="0"/>
      <p:bldP spid="28711" grpId="0" animBg="1"/>
      <p:bldP spid="28713" grpId="0" animBg="1"/>
      <p:bldP spid="28714" grpId="0" animBg="1"/>
      <p:bldP spid="28715" grpId="0" animBg="1"/>
      <p:bldP spid="28716" grpId="0" animBg="1"/>
      <p:bldP spid="28717" grpId="0" animBg="1"/>
      <p:bldP spid="2871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301625" y="228600"/>
            <a:ext cx="8534400" cy="758825"/>
          </a:xfrm>
        </p:spPr>
        <p:txBody>
          <a:bodyPr/>
          <a:lstStyle/>
          <a:p>
            <a:pPr eaLnBrk="1" hangingPunct="1"/>
            <a:r>
              <a:rPr lang="en-US" smtClean="0"/>
              <a:t>Exercise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0" y="1752600"/>
            <a:ext cx="5105400" cy="4459288"/>
          </a:xfrm>
        </p:spPr>
        <p:txBody>
          <a:bodyPr>
            <a:normAutofit fontScale="92500"/>
          </a:bodyPr>
          <a:lstStyle/>
          <a:p>
            <a:pPr marL="274320" indent="-274320" eaLnBrk="1" fontAlgn="auto" hangingPunct="1">
              <a:lnSpc>
                <a:spcPct val="96000"/>
              </a:lnSpc>
              <a:spcBef>
                <a:spcPts val="1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800" dirty="0" smtClean="0">
                <a:latin typeface="New York"/>
              </a:rPr>
              <a:t>	Determine the number of times that each of the following </a:t>
            </a:r>
            <a:r>
              <a:rPr lang="en-US" sz="1800" dirty="0" smtClean="0">
                <a:latin typeface="Courier" pitchFamily="49" charset="0"/>
              </a:rPr>
              <a:t>for</a:t>
            </a:r>
            <a:r>
              <a:rPr lang="en-US" sz="1800" dirty="0" smtClean="0">
                <a:latin typeface="New York"/>
              </a:rPr>
              <a:t> loops are executed.</a:t>
            </a:r>
          </a:p>
          <a:p>
            <a:pPr marL="274320" indent="-274320" eaLnBrk="1" fontAlgn="auto" hangingPunct="1">
              <a:lnSpc>
                <a:spcPct val="96000"/>
              </a:lnSpc>
              <a:spcBef>
                <a:spcPts val="1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1800" dirty="0" smtClean="0">
              <a:latin typeface="New York"/>
            </a:endParaRPr>
          </a:p>
          <a:p>
            <a:pPr marL="274320" indent="-274320" algn="just" eaLnBrk="1" fontAlgn="auto" hangingPunct="1">
              <a:lnSpc>
                <a:spcPct val="96000"/>
              </a:lnSpc>
              <a:spcBef>
                <a:spcPts val="100"/>
              </a:spcBef>
              <a:spcAft>
                <a:spcPts val="200"/>
              </a:spcAft>
              <a:buFont typeface="Wingdings" pitchFamily="2" charset="2"/>
              <a:buNone/>
              <a:defRPr/>
            </a:pPr>
            <a:r>
              <a:rPr lang="en-US" sz="2000" dirty="0" smtClean="0">
                <a:latin typeface="New York"/>
              </a:rPr>
              <a:t>		</a:t>
            </a:r>
            <a:r>
              <a:rPr lang="en-US" sz="2000" dirty="0" smtClean="0">
                <a:latin typeface="Courier" pitchFamily="49" charset="0"/>
              </a:rPr>
              <a:t>for (k=3; k&lt;=10; k++)</a:t>
            </a:r>
            <a:r>
              <a:rPr lang="en-US" sz="2000" dirty="0" smtClean="0">
                <a:latin typeface="New York"/>
              </a:rPr>
              <a:t> </a:t>
            </a:r>
            <a:r>
              <a:rPr lang="en-US" sz="2000" dirty="0" smtClean="0">
                <a:latin typeface="Courier" pitchFamily="49" charset="0"/>
              </a:rPr>
              <a:t>{</a:t>
            </a:r>
            <a:endParaRPr lang="en-US" sz="2000" dirty="0" smtClean="0">
              <a:latin typeface="New York"/>
            </a:endParaRPr>
          </a:p>
          <a:p>
            <a:pPr marL="274320" indent="-274320" algn="just" eaLnBrk="1" fontAlgn="auto" hangingPunct="1">
              <a:lnSpc>
                <a:spcPct val="96000"/>
              </a:lnSpc>
              <a:spcBef>
                <a:spcPts val="225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dirty="0" smtClean="0">
                <a:latin typeface="New York"/>
              </a:rPr>
              <a:t>		    statements</a:t>
            </a:r>
            <a:r>
              <a:rPr lang="en-US" sz="2000" dirty="0" smtClean="0">
                <a:latin typeface="Courier" pitchFamily="49" charset="0"/>
              </a:rPr>
              <a:t>;</a:t>
            </a:r>
            <a:endParaRPr lang="en-US" sz="2000" dirty="0" smtClean="0">
              <a:latin typeface="New York"/>
            </a:endParaRPr>
          </a:p>
          <a:p>
            <a:pPr marL="274320" indent="-274320" algn="just" eaLnBrk="1" fontAlgn="auto" hangingPunct="1">
              <a:lnSpc>
                <a:spcPct val="96000"/>
              </a:lnSpc>
              <a:spcBef>
                <a:spcPts val="225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dirty="0" smtClean="0">
                <a:latin typeface="New York"/>
              </a:rPr>
              <a:t>		</a:t>
            </a:r>
            <a:r>
              <a:rPr lang="en-US" sz="2000" dirty="0" smtClean="0">
                <a:latin typeface="Courier" pitchFamily="49" charset="0"/>
              </a:rPr>
              <a:t>}</a:t>
            </a:r>
            <a:endParaRPr lang="en-US" sz="2000" dirty="0" smtClean="0">
              <a:latin typeface="New York"/>
            </a:endParaRPr>
          </a:p>
          <a:p>
            <a:pPr marL="274320" indent="-274320" algn="just" eaLnBrk="1" fontAlgn="auto" hangingPunct="1">
              <a:lnSpc>
                <a:spcPct val="96000"/>
              </a:lnSpc>
              <a:spcBef>
                <a:spcPts val="225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000" dirty="0" smtClean="0">
              <a:latin typeface="New York"/>
            </a:endParaRPr>
          </a:p>
          <a:p>
            <a:pPr marL="274320" indent="-274320" algn="just" eaLnBrk="1" fontAlgn="auto" hangingPunct="1">
              <a:lnSpc>
                <a:spcPct val="96000"/>
              </a:lnSpc>
              <a:spcBef>
                <a:spcPts val="225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dirty="0" smtClean="0">
                <a:latin typeface="New York"/>
              </a:rPr>
              <a:t>	</a:t>
            </a:r>
            <a:r>
              <a:rPr lang="en-US" sz="2000" dirty="0" smtClean="0">
                <a:solidFill>
                  <a:srgbClr val="00FFFF"/>
                </a:solidFill>
                <a:latin typeface="New York"/>
              </a:rPr>
              <a:t>	</a:t>
            </a:r>
            <a:r>
              <a:rPr lang="en-US" sz="2000" dirty="0" smtClean="0">
                <a:latin typeface="Courier" pitchFamily="49" charset="0"/>
              </a:rPr>
              <a:t>for (k=3; k&lt;=10; ++k) {</a:t>
            </a:r>
            <a:endParaRPr lang="en-US" sz="2000" dirty="0" smtClean="0">
              <a:latin typeface="New York"/>
            </a:endParaRPr>
          </a:p>
          <a:p>
            <a:pPr marL="274320" indent="-274320" algn="just" eaLnBrk="1" fontAlgn="auto" hangingPunct="1">
              <a:lnSpc>
                <a:spcPct val="96000"/>
              </a:lnSpc>
              <a:spcBef>
                <a:spcPts val="225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dirty="0" smtClean="0">
                <a:latin typeface="New York"/>
              </a:rPr>
              <a:t>		    statements</a:t>
            </a:r>
            <a:r>
              <a:rPr lang="en-US" sz="2000" dirty="0" smtClean="0">
                <a:latin typeface="Courier" pitchFamily="49" charset="0"/>
              </a:rPr>
              <a:t>;</a:t>
            </a:r>
          </a:p>
          <a:p>
            <a:pPr marL="274320" indent="-274320" algn="just" eaLnBrk="1" fontAlgn="auto" hangingPunct="1">
              <a:lnSpc>
                <a:spcPct val="96000"/>
              </a:lnSpc>
              <a:spcBef>
                <a:spcPts val="225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dirty="0" smtClean="0">
                <a:latin typeface="Courier" pitchFamily="49" charset="0"/>
              </a:rPr>
              <a:t>		}</a:t>
            </a:r>
          </a:p>
          <a:p>
            <a:pPr marL="274320" indent="-274320" algn="just" eaLnBrk="1" fontAlgn="auto" hangingPunct="1">
              <a:lnSpc>
                <a:spcPct val="96000"/>
              </a:lnSpc>
              <a:spcBef>
                <a:spcPts val="225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000" dirty="0" smtClean="0">
              <a:latin typeface="New York"/>
            </a:endParaRPr>
          </a:p>
          <a:p>
            <a:pPr marL="274320" indent="-274320" algn="just" eaLnBrk="1" fontAlgn="auto" hangingPunct="1">
              <a:lnSpc>
                <a:spcPct val="96000"/>
              </a:lnSpc>
              <a:spcBef>
                <a:spcPts val="225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dirty="0" smtClean="0">
                <a:latin typeface="New York"/>
              </a:rPr>
              <a:t>	</a:t>
            </a:r>
            <a:r>
              <a:rPr lang="en-US" sz="2000" dirty="0" smtClean="0">
                <a:solidFill>
                  <a:srgbClr val="00FFFF"/>
                </a:solidFill>
                <a:latin typeface="New York"/>
              </a:rPr>
              <a:t>	</a:t>
            </a:r>
            <a:r>
              <a:rPr lang="en-US" sz="2000" dirty="0" smtClean="0">
                <a:latin typeface="Courier" pitchFamily="49" charset="0"/>
              </a:rPr>
              <a:t>for(count=-2;count&lt;=5; count++) {</a:t>
            </a:r>
            <a:endParaRPr lang="en-US" sz="2000" dirty="0" smtClean="0">
              <a:latin typeface="New York"/>
            </a:endParaRPr>
          </a:p>
          <a:p>
            <a:pPr marL="274320" indent="-274320" algn="just" eaLnBrk="1" fontAlgn="auto" hangingPunct="1">
              <a:lnSpc>
                <a:spcPct val="96000"/>
              </a:lnSpc>
              <a:spcBef>
                <a:spcPts val="225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dirty="0" smtClean="0">
                <a:latin typeface="New York"/>
              </a:rPr>
              <a:t>		    statements</a:t>
            </a:r>
            <a:r>
              <a:rPr lang="en-US" sz="2000" dirty="0" smtClean="0">
                <a:latin typeface="Courier" pitchFamily="49" charset="0"/>
              </a:rPr>
              <a:t>;</a:t>
            </a:r>
          </a:p>
          <a:p>
            <a:pPr marL="274320" indent="-274320" algn="just" eaLnBrk="1" fontAlgn="auto" hangingPunct="1">
              <a:lnSpc>
                <a:spcPct val="96000"/>
              </a:lnSpc>
              <a:spcBef>
                <a:spcPts val="225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dirty="0" smtClean="0">
                <a:latin typeface="Courier" pitchFamily="49" charset="0"/>
              </a:rPr>
              <a:t>		}</a:t>
            </a:r>
            <a:endParaRPr lang="en-US" sz="2000" dirty="0" smtClean="0">
              <a:latin typeface="New York"/>
            </a:endParaRPr>
          </a:p>
          <a:p>
            <a:pPr marL="548640" lvl="1" indent="-274320" algn="just" eaLnBrk="1" fontAlgn="auto" hangingPunct="1">
              <a:lnSpc>
                <a:spcPct val="96000"/>
              </a:lnSpc>
              <a:spcBef>
                <a:spcPts val="225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600" dirty="0" smtClean="0">
                <a:latin typeface="New York"/>
              </a:rPr>
              <a:t>	</a:t>
            </a:r>
            <a:endParaRPr lang="en-US" dirty="0" smtClean="0"/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5638800" y="3657600"/>
          <a:ext cx="2667000" cy="954088"/>
        </p:xfrm>
        <a:graphic>
          <a:graphicData uri="http://schemas.openxmlformats.org/presentationml/2006/ole">
            <p:oleObj spid="_x0000_s2050" name="Equation" r:id="rId4" imgW="120636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8E7C5C"/>
                </a:solidFill>
              </a:rPr>
              <a:t>Example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017713"/>
            <a:ext cx="7772400" cy="41148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</a:pPr>
            <a:r>
              <a:rPr lang="en-US" sz="2000" smtClean="0"/>
              <a:t>What will be the output of the following program, also show how values of variables change in the memory.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int sum1, sum2, k;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sum1 = 0;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sum2 = 0;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for( k = 1; k &lt; 5; k++) {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    if( k % 2 == 0) 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      sum1 =sum1 + k;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    else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      sum2 = sum2 + k;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}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printf(“sum1 is %d\n”, sum1);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printf(“sum2 is %d\n”, sum2);</a:t>
            </a:r>
          </a:p>
        </p:txBody>
      </p:sp>
      <p:graphicFrame>
        <p:nvGraphicFramePr>
          <p:cNvPr id="298007" name="Group 23"/>
          <p:cNvGraphicFramePr>
            <a:graphicFrameLocks noGrp="1"/>
          </p:cNvGraphicFramePr>
          <p:nvPr/>
        </p:nvGraphicFramePr>
        <p:xfrm>
          <a:off x="4800600" y="2819400"/>
          <a:ext cx="3173413" cy="1676400"/>
        </p:xfrm>
        <a:graphic>
          <a:graphicData uri="http://schemas.openxmlformats.org/drawingml/2006/table">
            <a:tbl>
              <a:tblPr/>
              <a:tblGrid>
                <a:gridCol w="3173413"/>
              </a:tblGrid>
              <a:tr h="558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0  2  6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0  1  4  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1  2  3  4 5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8008" name="Text Box 24"/>
          <p:cNvSpPr txBox="1">
            <a:spLocks noChangeArrowheads="1"/>
          </p:cNvSpPr>
          <p:nvPr/>
        </p:nvSpPr>
        <p:spPr bwMode="auto">
          <a:xfrm>
            <a:off x="8001000" y="2819400"/>
            <a:ext cx="66675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400">
                <a:latin typeface="Courier New" pitchFamily="49" charset="0"/>
              </a:rPr>
              <a:t>sum1</a:t>
            </a:r>
          </a:p>
          <a:p>
            <a:endParaRPr lang="en-US" sz="1400">
              <a:latin typeface="Courier New" pitchFamily="49" charset="0"/>
            </a:endParaRPr>
          </a:p>
          <a:p>
            <a:endParaRPr lang="en-US" sz="1400">
              <a:latin typeface="Courier New" pitchFamily="49" charset="0"/>
            </a:endParaRPr>
          </a:p>
          <a:p>
            <a:r>
              <a:rPr lang="en-US" sz="1400">
                <a:latin typeface="Courier New" pitchFamily="49" charset="0"/>
              </a:rPr>
              <a:t>sum2</a:t>
            </a:r>
          </a:p>
          <a:p>
            <a:endParaRPr lang="en-US" sz="1400">
              <a:latin typeface="Courier New" pitchFamily="49" charset="0"/>
            </a:endParaRPr>
          </a:p>
          <a:p>
            <a:endParaRPr lang="en-US" sz="1400">
              <a:latin typeface="Courier New" pitchFamily="49" charset="0"/>
            </a:endParaRPr>
          </a:p>
          <a:p>
            <a:r>
              <a:rPr lang="en-US" sz="1400">
                <a:latin typeface="Courier New" pitchFamily="49" charset="0"/>
              </a:rPr>
              <a:t>k</a:t>
            </a:r>
            <a:endParaRPr lang="en-US">
              <a:latin typeface="Georgia" pitchFamily="18" charset="0"/>
            </a:endParaRPr>
          </a:p>
        </p:txBody>
      </p:sp>
      <p:sp>
        <p:nvSpPr>
          <p:cNvPr id="298009" name="Text Box 25"/>
          <p:cNvSpPr txBox="1">
            <a:spLocks noChangeArrowheads="1"/>
          </p:cNvSpPr>
          <p:nvPr/>
        </p:nvSpPr>
        <p:spPr bwMode="auto">
          <a:xfrm>
            <a:off x="4953000" y="5181600"/>
            <a:ext cx="3657600" cy="1219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2400">
                <a:solidFill>
                  <a:srgbClr val="FF0000"/>
                </a:solidFill>
                <a:latin typeface="Courier New" pitchFamily="49" charset="0"/>
              </a:rPr>
              <a:t>sum1 is 6</a:t>
            </a:r>
          </a:p>
          <a:p>
            <a:r>
              <a:rPr lang="en-US" sz="2400">
                <a:solidFill>
                  <a:srgbClr val="FF0000"/>
                </a:solidFill>
                <a:latin typeface="Courier New" pitchFamily="49" charset="0"/>
              </a:rPr>
              <a:t>sum2 is 4</a:t>
            </a:r>
            <a:endParaRPr lang="en-US" sz="2400"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8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98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98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008" grpId="0"/>
      <p:bldP spid="298009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8E7C5C"/>
                </a:solidFill>
              </a:rPr>
              <a:t>break statement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4592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break;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terminates loop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execution continues with the first statement following the loop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smtClean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sum = 0;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for (k=1; k&lt;=5; k++) {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	scanf(“%lf”,&amp;x);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    if (x &gt; 10.0)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        break;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    sum +=x;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}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printf(“Sum = %f \n”,sum);</a:t>
            </a:r>
          </a:p>
          <a:p>
            <a:pPr eaLnBrk="1" hangingPunct="1">
              <a:lnSpc>
                <a:spcPct val="55000"/>
              </a:lnSpc>
              <a:buFont typeface="Wingdings" pitchFamily="2" charset="2"/>
              <a:buNone/>
            </a:pPr>
            <a:r>
              <a:rPr lang="en-US" sz="180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8E7C5C"/>
                </a:solidFill>
              </a:rPr>
              <a:t>continue statement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continue;</a:t>
            </a:r>
          </a:p>
          <a:p>
            <a:pPr lvl="1" eaLnBrk="1" hangingPunct="1">
              <a:lnSpc>
                <a:spcPct val="80000"/>
              </a:lnSpc>
            </a:pPr>
            <a:r>
              <a:rPr lang="en-US" smtClean="0"/>
              <a:t>forces next iteration of the loop, skipping any remaining statements in the loop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mtClean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sum = 0;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for (k=1; k&lt;=5; k++) {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	scanf(“%lf”,&amp;x);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    if (x &gt; 10.0)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        continue;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    sum +=x;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}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printf(“Sum = %f \n”,sum);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smtClean="0"/>
          </a:p>
          <a:p>
            <a:pPr lvl="1" eaLnBrk="1" hangingPunct="1">
              <a:lnSpc>
                <a:spcPct val="80000"/>
              </a:lnSpc>
            </a:pPr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8E7C5C"/>
                </a:solidFill>
              </a:rPr>
              <a:t>Example: A man walks 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905000"/>
            <a:ext cx="4724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Suppose a man (say, A) stands at (0, 0) and waits for user to give him the direction and distance to go.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User may enter N E W S for north, east, west, south, and any value for distance.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When user enters 0 as direction, stop and print out the location where the man stopped</a:t>
            </a:r>
          </a:p>
        </p:txBody>
      </p:sp>
      <p:grpSp>
        <p:nvGrpSpPr>
          <p:cNvPr id="86020" name="Group 10"/>
          <p:cNvGrpSpPr>
            <a:grpSpLocks/>
          </p:cNvGrpSpPr>
          <p:nvPr/>
        </p:nvGrpSpPr>
        <p:grpSpPr bwMode="auto">
          <a:xfrm>
            <a:off x="5651500" y="2057400"/>
            <a:ext cx="3492500" cy="3186113"/>
            <a:chOff x="3560" y="1296"/>
            <a:chExt cx="2200" cy="2007"/>
          </a:xfrm>
        </p:grpSpPr>
        <p:sp>
          <p:nvSpPr>
            <p:cNvPr id="86026" name="Line 4"/>
            <p:cNvSpPr>
              <a:spLocks noChangeShapeType="1"/>
            </p:cNvSpPr>
            <p:nvPr/>
          </p:nvSpPr>
          <p:spPr bwMode="auto">
            <a:xfrm>
              <a:off x="4560" y="1488"/>
              <a:ext cx="0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27" name="Line 5"/>
            <p:cNvSpPr>
              <a:spLocks noChangeShapeType="1"/>
            </p:cNvSpPr>
            <p:nvPr/>
          </p:nvSpPr>
          <p:spPr bwMode="auto">
            <a:xfrm>
              <a:off x="3792" y="2352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28" name="Text Box 6"/>
            <p:cNvSpPr txBox="1">
              <a:spLocks noChangeArrowheads="1"/>
            </p:cNvSpPr>
            <p:nvPr/>
          </p:nvSpPr>
          <p:spPr bwMode="auto">
            <a:xfrm>
              <a:off x="4464" y="1296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Georgia" pitchFamily="18" charset="0"/>
                </a:rPr>
                <a:t>N</a:t>
              </a:r>
            </a:p>
          </p:txBody>
        </p:sp>
        <p:sp>
          <p:nvSpPr>
            <p:cNvPr id="86029" name="Text Box 7"/>
            <p:cNvSpPr txBox="1">
              <a:spLocks noChangeArrowheads="1"/>
            </p:cNvSpPr>
            <p:nvPr/>
          </p:nvSpPr>
          <p:spPr bwMode="auto">
            <a:xfrm>
              <a:off x="5424" y="2208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Georgia" pitchFamily="18" charset="0"/>
                </a:rPr>
                <a:t>E</a:t>
              </a:r>
            </a:p>
          </p:txBody>
        </p:sp>
        <p:sp>
          <p:nvSpPr>
            <p:cNvPr id="86030" name="Text Box 8"/>
            <p:cNvSpPr txBox="1">
              <a:spLocks noChangeArrowheads="1"/>
            </p:cNvSpPr>
            <p:nvPr/>
          </p:nvSpPr>
          <p:spPr bwMode="auto">
            <a:xfrm>
              <a:off x="4368" y="3072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Georgia" pitchFamily="18" charset="0"/>
                </a:rPr>
                <a:t>S</a:t>
              </a:r>
            </a:p>
          </p:txBody>
        </p:sp>
        <p:sp>
          <p:nvSpPr>
            <p:cNvPr id="86031" name="Text Box 9"/>
            <p:cNvSpPr txBox="1">
              <a:spLocks noChangeArrowheads="1"/>
            </p:cNvSpPr>
            <p:nvPr/>
          </p:nvSpPr>
          <p:spPr bwMode="auto">
            <a:xfrm>
              <a:off x="3560" y="2248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Georgia" pitchFamily="18" charset="0"/>
                </a:rPr>
                <a:t>W</a:t>
              </a:r>
            </a:p>
          </p:txBody>
        </p:sp>
      </p:grpSp>
      <p:sp>
        <p:nvSpPr>
          <p:cNvPr id="86021" name="Line 12"/>
          <p:cNvSpPr>
            <a:spLocks noChangeShapeType="1"/>
          </p:cNvSpPr>
          <p:nvPr/>
        </p:nvSpPr>
        <p:spPr bwMode="auto">
          <a:xfrm flipV="1">
            <a:off x="7239000" y="3124200"/>
            <a:ext cx="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6022" name="Line 13"/>
          <p:cNvSpPr>
            <a:spLocks noChangeShapeType="1"/>
          </p:cNvSpPr>
          <p:nvPr/>
        </p:nvSpPr>
        <p:spPr bwMode="auto">
          <a:xfrm flipV="1">
            <a:off x="7620000" y="2514600"/>
            <a:ext cx="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6023" name="Line 14"/>
          <p:cNvSpPr>
            <a:spLocks noChangeShapeType="1"/>
          </p:cNvSpPr>
          <p:nvPr/>
        </p:nvSpPr>
        <p:spPr bwMode="auto">
          <a:xfrm flipH="1" flipV="1">
            <a:off x="6781800" y="2590800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6024" name="Line 15"/>
          <p:cNvSpPr>
            <a:spLocks noChangeShapeType="1"/>
          </p:cNvSpPr>
          <p:nvPr/>
        </p:nvSpPr>
        <p:spPr bwMode="auto">
          <a:xfrm flipV="1">
            <a:off x="7239000" y="3124200"/>
            <a:ext cx="381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6025" name="Line 16"/>
          <p:cNvSpPr>
            <a:spLocks noChangeShapeType="1"/>
          </p:cNvSpPr>
          <p:nvPr/>
        </p:nvSpPr>
        <p:spPr bwMode="auto">
          <a:xfrm>
            <a:off x="6781800" y="2590800"/>
            <a:ext cx="0" cy="1447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4"/>
          <p:cNvSpPr>
            <a:spLocks noChangeArrowheads="1"/>
          </p:cNvSpPr>
          <p:nvPr/>
        </p:nvSpPr>
        <p:spPr bwMode="auto">
          <a:xfrm>
            <a:off x="76200" y="228600"/>
            <a:ext cx="8458200" cy="64785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Georgia" pitchFamily="18" charset="0"/>
              </a:rPr>
              <a:t>   </a:t>
            </a:r>
            <a:r>
              <a:rPr lang="en-US" sz="1600" dirty="0">
                <a:latin typeface="Georgia" pitchFamily="18" charset="0"/>
              </a:rPr>
              <a:t>float x=0, y=0; </a:t>
            </a:r>
          </a:p>
          <a:p>
            <a:r>
              <a:rPr lang="en-US" sz="1600" dirty="0">
                <a:latin typeface="Georgia" pitchFamily="18" charset="0"/>
              </a:rPr>
              <a:t>    char direction;</a:t>
            </a:r>
          </a:p>
          <a:p>
            <a:r>
              <a:rPr lang="en-US" sz="1600" dirty="0">
                <a:latin typeface="Georgia" pitchFamily="18" charset="0"/>
              </a:rPr>
              <a:t>    float mile;    </a:t>
            </a:r>
          </a:p>
          <a:p>
            <a:r>
              <a:rPr lang="en-US" sz="1600" dirty="0">
                <a:latin typeface="Georgia" pitchFamily="18" charset="0"/>
              </a:rPr>
              <a:t>    while (1) {</a:t>
            </a:r>
          </a:p>
          <a:p>
            <a:r>
              <a:rPr lang="en-US" sz="1600" dirty="0">
                <a:latin typeface="Georgia" pitchFamily="18" charset="0"/>
              </a:rPr>
              <a:t>          </a:t>
            </a:r>
            <a:r>
              <a:rPr lang="en-US" sz="1600" dirty="0" err="1">
                <a:latin typeface="Georgia" pitchFamily="18" charset="0"/>
              </a:rPr>
              <a:t>printf</a:t>
            </a:r>
            <a:r>
              <a:rPr lang="en-US" sz="1600" dirty="0">
                <a:latin typeface="Georgia" pitchFamily="18" charset="0"/>
              </a:rPr>
              <a:t>("Please input the direction as N,S,E,W (0 to exit): "); </a:t>
            </a:r>
          </a:p>
          <a:p>
            <a:r>
              <a:rPr lang="en-US" sz="1600" dirty="0">
                <a:latin typeface="Georgia" pitchFamily="18" charset="0"/>
              </a:rPr>
              <a:t>          </a:t>
            </a:r>
            <a:r>
              <a:rPr lang="en-US" sz="1600" dirty="0" err="1">
                <a:latin typeface="Georgia" pitchFamily="18" charset="0"/>
              </a:rPr>
              <a:t>scanf</a:t>
            </a:r>
            <a:r>
              <a:rPr lang="en-US" sz="1600" dirty="0">
                <a:latin typeface="Georgia" pitchFamily="18" charset="0"/>
              </a:rPr>
              <a:t>("%c", &amp;direction);          </a:t>
            </a:r>
            <a:r>
              <a:rPr lang="en-US" sz="1600" dirty="0" err="1">
                <a:latin typeface="Georgia" pitchFamily="18" charset="0"/>
              </a:rPr>
              <a:t>fflush</a:t>
            </a:r>
            <a:r>
              <a:rPr lang="en-US" sz="1600" dirty="0">
                <a:latin typeface="Georgia" pitchFamily="18" charset="0"/>
              </a:rPr>
              <a:t>(</a:t>
            </a:r>
            <a:r>
              <a:rPr lang="en-US" sz="1600" dirty="0" err="1">
                <a:latin typeface="Georgia" pitchFamily="18" charset="0"/>
              </a:rPr>
              <a:t>stdin</a:t>
            </a:r>
            <a:r>
              <a:rPr lang="en-US" sz="1600" dirty="0">
                <a:latin typeface="Georgia" pitchFamily="18" charset="0"/>
              </a:rPr>
              <a:t>);</a:t>
            </a:r>
          </a:p>
          <a:p>
            <a:r>
              <a:rPr lang="en-US" sz="1600" dirty="0">
                <a:latin typeface="Georgia" pitchFamily="18" charset="0"/>
              </a:rPr>
              <a:t>          if (direction=='0'){  /*stop input, get out of the loop */</a:t>
            </a:r>
          </a:p>
          <a:p>
            <a:r>
              <a:rPr lang="en-US" sz="1600" dirty="0">
                <a:latin typeface="Georgia" pitchFamily="18" charset="0"/>
              </a:rPr>
              <a:t>             </a:t>
            </a:r>
            <a:r>
              <a:rPr lang="en-US" sz="1600" b="1" dirty="0">
                <a:solidFill>
                  <a:srgbClr val="FF0000"/>
                </a:solidFill>
                <a:latin typeface="Georgia" pitchFamily="18" charset="0"/>
              </a:rPr>
              <a:t>break;</a:t>
            </a:r>
          </a:p>
          <a:p>
            <a:r>
              <a:rPr lang="en-US" sz="1600" dirty="0">
                <a:latin typeface="Georgia" pitchFamily="18" charset="0"/>
              </a:rPr>
              <a:t>          }    </a:t>
            </a:r>
          </a:p>
          <a:p>
            <a:r>
              <a:rPr lang="en-US" sz="1600" dirty="0">
                <a:latin typeface="Georgia" pitchFamily="18" charset="0"/>
              </a:rPr>
              <a:t>          if (direction!='N' &amp;&amp; direction!='S' &amp;&amp; direction!='E' &amp;&amp; direction!='W') {</a:t>
            </a:r>
          </a:p>
          <a:p>
            <a:r>
              <a:rPr lang="en-US" sz="1600" dirty="0">
                <a:latin typeface="Georgia" pitchFamily="18" charset="0"/>
              </a:rPr>
              <a:t>             </a:t>
            </a:r>
            <a:r>
              <a:rPr lang="en-US" sz="1600" dirty="0" err="1">
                <a:latin typeface="Georgia" pitchFamily="18" charset="0"/>
              </a:rPr>
              <a:t>printf</a:t>
            </a:r>
            <a:r>
              <a:rPr lang="en-US" sz="1600" dirty="0">
                <a:latin typeface="Georgia" pitchFamily="18" charset="0"/>
              </a:rPr>
              <a:t>("Invalid direction, re-enter \n");</a:t>
            </a:r>
          </a:p>
          <a:p>
            <a:r>
              <a:rPr lang="en-US" sz="1600" dirty="0">
                <a:latin typeface="Georgia" pitchFamily="18" charset="0"/>
              </a:rPr>
              <a:t>             </a:t>
            </a:r>
            <a:r>
              <a:rPr lang="en-US" sz="1600" b="1" dirty="0">
                <a:solidFill>
                  <a:srgbClr val="002060"/>
                </a:solidFill>
                <a:latin typeface="Georgia" pitchFamily="18" charset="0"/>
              </a:rPr>
              <a:t>continue;</a:t>
            </a:r>
          </a:p>
          <a:p>
            <a:r>
              <a:rPr lang="en-US" sz="1600" dirty="0">
                <a:latin typeface="Georgia" pitchFamily="18" charset="0"/>
              </a:rPr>
              <a:t>          }        </a:t>
            </a:r>
          </a:p>
          <a:p>
            <a:r>
              <a:rPr lang="en-US" sz="1600" dirty="0">
                <a:latin typeface="Georgia" pitchFamily="18" charset="0"/>
              </a:rPr>
              <a:t>          </a:t>
            </a:r>
            <a:r>
              <a:rPr lang="en-US" sz="1600" dirty="0" err="1">
                <a:latin typeface="Georgia" pitchFamily="18" charset="0"/>
              </a:rPr>
              <a:t>printf</a:t>
            </a:r>
            <a:r>
              <a:rPr lang="en-US" sz="1600" dirty="0">
                <a:latin typeface="Georgia" pitchFamily="18" charset="0"/>
              </a:rPr>
              <a:t>("Please input the mile in %c direction: ", direction);</a:t>
            </a:r>
          </a:p>
          <a:p>
            <a:r>
              <a:rPr lang="en-US" sz="1600" dirty="0">
                <a:latin typeface="Georgia" pitchFamily="18" charset="0"/>
              </a:rPr>
              <a:t>          </a:t>
            </a:r>
            <a:r>
              <a:rPr lang="en-US" sz="1600" dirty="0" err="1">
                <a:latin typeface="Georgia" pitchFamily="18" charset="0"/>
              </a:rPr>
              <a:t>scanf</a:t>
            </a:r>
            <a:r>
              <a:rPr lang="en-US" sz="1600" dirty="0">
                <a:latin typeface="Georgia" pitchFamily="18" charset="0"/>
              </a:rPr>
              <a:t> ("%</a:t>
            </a:r>
            <a:r>
              <a:rPr lang="en-US" sz="1600" dirty="0" err="1">
                <a:latin typeface="Georgia" pitchFamily="18" charset="0"/>
              </a:rPr>
              <a:t>f",&amp;mile</a:t>
            </a:r>
            <a:r>
              <a:rPr lang="en-US" sz="1600" dirty="0">
                <a:latin typeface="Georgia" pitchFamily="18" charset="0"/>
              </a:rPr>
              <a:t>);    </a:t>
            </a:r>
            <a:r>
              <a:rPr lang="en-US" sz="1600" dirty="0" err="1">
                <a:latin typeface="Georgia" pitchFamily="18" charset="0"/>
              </a:rPr>
              <a:t>fflush</a:t>
            </a:r>
            <a:r>
              <a:rPr lang="en-US" sz="1600" dirty="0">
                <a:latin typeface="Georgia" pitchFamily="18" charset="0"/>
              </a:rPr>
              <a:t>(</a:t>
            </a:r>
            <a:r>
              <a:rPr lang="en-US" sz="1600" dirty="0" err="1">
                <a:latin typeface="Georgia" pitchFamily="18" charset="0"/>
              </a:rPr>
              <a:t>stdin</a:t>
            </a:r>
            <a:r>
              <a:rPr lang="en-US" sz="1600" dirty="0">
                <a:latin typeface="Georgia" pitchFamily="18" charset="0"/>
              </a:rPr>
              <a:t>);</a:t>
            </a:r>
          </a:p>
          <a:p>
            <a:r>
              <a:rPr lang="en-US" sz="1600" dirty="0">
                <a:latin typeface="Georgia" pitchFamily="18" charset="0"/>
              </a:rPr>
              <a:t>          if (direction == 'N'){		/*in north, compute the y*/</a:t>
            </a:r>
          </a:p>
          <a:p>
            <a:r>
              <a:rPr lang="en-US" sz="1600" dirty="0">
                <a:latin typeface="Georgia" pitchFamily="18" charset="0"/>
              </a:rPr>
              <a:t>             y+=mile;                     </a:t>
            </a:r>
          </a:p>
          <a:p>
            <a:r>
              <a:rPr lang="en-US" sz="1600" dirty="0">
                <a:latin typeface="Georgia" pitchFamily="18" charset="0"/>
              </a:rPr>
              <a:t>          } else if (direction == 'E'){	/*in east, compute the x*/</a:t>
            </a:r>
          </a:p>
          <a:p>
            <a:r>
              <a:rPr lang="en-US" sz="1600" dirty="0">
                <a:latin typeface="Georgia" pitchFamily="18" charset="0"/>
              </a:rPr>
              <a:t>             x+=mile;                   </a:t>
            </a:r>
          </a:p>
          <a:p>
            <a:r>
              <a:rPr lang="en-US" sz="1600" dirty="0">
                <a:latin typeface="Georgia" pitchFamily="18" charset="0"/>
              </a:rPr>
              <a:t>          } else if (direction == 'W'){	/*in west, compute the x*/</a:t>
            </a:r>
          </a:p>
          <a:p>
            <a:r>
              <a:rPr lang="en-US" sz="1600" dirty="0">
                <a:latin typeface="Georgia" pitchFamily="18" charset="0"/>
              </a:rPr>
              <a:t>             x-=mile;</a:t>
            </a:r>
          </a:p>
          <a:p>
            <a:r>
              <a:rPr lang="en-US" sz="1600" dirty="0">
                <a:latin typeface="Georgia" pitchFamily="18" charset="0"/>
              </a:rPr>
              <a:t>          } else if (direction == 'S'){	/*in south, compute the y*/</a:t>
            </a:r>
          </a:p>
          <a:p>
            <a:r>
              <a:rPr lang="en-US" sz="1600" dirty="0">
                <a:latin typeface="Georgia" pitchFamily="18" charset="0"/>
              </a:rPr>
              <a:t>             y-=mile;</a:t>
            </a:r>
          </a:p>
          <a:p>
            <a:r>
              <a:rPr lang="en-US" sz="1600" dirty="0">
                <a:latin typeface="Georgia" pitchFamily="18" charset="0"/>
              </a:rPr>
              <a:t>          }</a:t>
            </a:r>
          </a:p>
          <a:p>
            <a:r>
              <a:rPr lang="en-US" sz="1600" dirty="0">
                <a:latin typeface="Georgia" pitchFamily="18" charset="0"/>
              </a:rPr>
              <a:t>    }</a:t>
            </a:r>
          </a:p>
          <a:p>
            <a:r>
              <a:rPr lang="en-US" sz="1600" dirty="0">
                <a:latin typeface="Georgia" pitchFamily="18" charset="0"/>
              </a:rPr>
              <a:t>    </a:t>
            </a:r>
            <a:r>
              <a:rPr lang="en-US" sz="1600" dirty="0" err="1">
                <a:latin typeface="Georgia" pitchFamily="18" charset="0"/>
              </a:rPr>
              <a:t>printf</a:t>
            </a:r>
            <a:r>
              <a:rPr lang="en-US" sz="1600" dirty="0">
                <a:latin typeface="Georgia" pitchFamily="18" charset="0"/>
              </a:rPr>
              <a:t>("\</a:t>
            </a:r>
            <a:r>
              <a:rPr lang="en-US" sz="1600" dirty="0" err="1">
                <a:latin typeface="Georgia" pitchFamily="18" charset="0"/>
              </a:rPr>
              <a:t>nCurrent</a:t>
            </a:r>
            <a:r>
              <a:rPr lang="en-US" sz="1600" dirty="0">
                <a:latin typeface="Georgia" pitchFamily="18" charset="0"/>
              </a:rPr>
              <a:t> position of A: (%4.2f,%4.2f)\</a:t>
            </a:r>
            <a:r>
              <a:rPr lang="en-US" sz="1600" dirty="0" err="1">
                <a:latin typeface="Georgia" pitchFamily="18" charset="0"/>
              </a:rPr>
              <a:t>n",x,y</a:t>
            </a:r>
            <a:r>
              <a:rPr lang="en-US" sz="1600" dirty="0">
                <a:latin typeface="Georgia" pitchFamily="18" charset="0"/>
              </a:rPr>
              <a:t>); 	/* output A's location */</a:t>
            </a:r>
          </a:p>
        </p:txBody>
      </p:sp>
      <p:sp>
        <p:nvSpPr>
          <p:cNvPr id="247814" name="Freeform 6"/>
          <p:cNvSpPr>
            <a:spLocks/>
          </p:cNvSpPr>
          <p:nvPr/>
        </p:nvSpPr>
        <p:spPr bwMode="auto">
          <a:xfrm>
            <a:off x="127000" y="1828800"/>
            <a:ext cx="635000" cy="4800600"/>
          </a:xfrm>
          <a:custGeom>
            <a:avLst/>
            <a:gdLst>
              <a:gd name="T0" fmla="*/ 2147483647 w 544"/>
              <a:gd name="T1" fmla="*/ 2147483647 h 3160"/>
              <a:gd name="T2" fmla="*/ 2147483647 w 544"/>
              <a:gd name="T3" fmla="*/ 2147483647 h 3160"/>
              <a:gd name="T4" fmla="*/ 2147483647 w 544"/>
              <a:gd name="T5" fmla="*/ 2147483647 h 3160"/>
              <a:gd name="T6" fmla="*/ 2147483647 w 544"/>
              <a:gd name="T7" fmla="*/ 2147483647 h 3160"/>
              <a:gd name="T8" fmla="*/ 0 60000 65536"/>
              <a:gd name="T9" fmla="*/ 0 60000 65536"/>
              <a:gd name="T10" fmla="*/ 0 60000 65536"/>
              <a:gd name="T11" fmla="*/ 0 60000 65536"/>
              <a:gd name="T12" fmla="*/ 0 w 544"/>
              <a:gd name="T13" fmla="*/ 0 h 3160"/>
              <a:gd name="T14" fmla="*/ 544 w 544"/>
              <a:gd name="T15" fmla="*/ 3160 h 31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44" h="3160">
                <a:moveTo>
                  <a:pt x="544" y="264"/>
                </a:moveTo>
                <a:cubicBezTo>
                  <a:pt x="444" y="132"/>
                  <a:pt x="344" y="0"/>
                  <a:pt x="256" y="408"/>
                </a:cubicBezTo>
                <a:cubicBezTo>
                  <a:pt x="168" y="816"/>
                  <a:pt x="32" y="2264"/>
                  <a:pt x="16" y="2712"/>
                </a:cubicBezTo>
                <a:cubicBezTo>
                  <a:pt x="0" y="3160"/>
                  <a:pt x="80" y="3128"/>
                  <a:pt x="160" y="3096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7815" name="Freeform 7"/>
          <p:cNvSpPr>
            <a:spLocks/>
          </p:cNvSpPr>
          <p:nvPr/>
        </p:nvSpPr>
        <p:spPr bwMode="auto">
          <a:xfrm>
            <a:off x="1524000" y="990600"/>
            <a:ext cx="6832600" cy="2362200"/>
          </a:xfrm>
          <a:custGeom>
            <a:avLst/>
            <a:gdLst>
              <a:gd name="T0" fmla="*/ 2147483647 w 4256"/>
              <a:gd name="T1" fmla="*/ 2147483647 h 1560"/>
              <a:gd name="T2" fmla="*/ 2147483647 w 4256"/>
              <a:gd name="T3" fmla="*/ 2147483647 h 1560"/>
              <a:gd name="T4" fmla="*/ 2147483647 w 4256"/>
              <a:gd name="T5" fmla="*/ 2147483647 h 1560"/>
              <a:gd name="T6" fmla="*/ 2147483647 w 4256"/>
              <a:gd name="T7" fmla="*/ 2147483647 h 1560"/>
              <a:gd name="T8" fmla="*/ 0 w 4256"/>
              <a:gd name="T9" fmla="*/ 2147483647 h 15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56"/>
              <a:gd name="T16" fmla="*/ 0 h 1560"/>
              <a:gd name="T17" fmla="*/ 4256 w 4256"/>
              <a:gd name="T18" fmla="*/ 1560 h 15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56" h="1560">
                <a:moveTo>
                  <a:pt x="384" y="1376"/>
                </a:moveTo>
                <a:cubicBezTo>
                  <a:pt x="1712" y="1468"/>
                  <a:pt x="3040" y="1560"/>
                  <a:pt x="3648" y="1424"/>
                </a:cubicBezTo>
                <a:cubicBezTo>
                  <a:pt x="4256" y="1288"/>
                  <a:pt x="4064" y="784"/>
                  <a:pt x="4032" y="560"/>
                </a:cubicBezTo>
                <a:cubicBezTo>
                  <a:pt x="4000" y="336"/>
                  <a:pt x="4128" y="160"/>
                  <a:pt x="3456" y="80"/>
                </a:cubicBezTo>
                <a:cubicBezTo>
                  <a:pt x="2784" y="0"/>
                  <a:pt x="1392" y="40"/>
                  <a:pt x="0" y="80"/>
                </a:cubicBezTo>
              </a:path>
            </a:pathLst>
          </a:custGeom>
          <a:noFill/>
          <a:ln w="38100">
            <a:solidFill>
              <a:srgbClr val="00206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7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47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4" grpId="0" animBg="1"/>
      <p:bldP spid="247815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8E7C5C"/>
                </a:solidFill>
              </a:rPr>
              <a:t>Example: what will be the output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017713"/>
            <a:ext cx="77724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int main()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  int a, b, c;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  a=5;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  while(a &gt; 2)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    for (b = a ; b &lt; 2 * a ; b++ 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         c = a + b;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         if (c &lt; 8) continue;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         if (c &gt; 11) break;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         printf( “a = %d   b = %d    c = %d \n”, a, b, c);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    } /* end of for-loop 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    a--;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  } /* end of while loop 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}</a:t>
            </a:r>
          </a:p>
        </p:txBody>
      </p:sp>
      <p:sp>
        <p:nvSpPr>
          <p:cNvPr id="289799" name="Rectangle 7"/>
          <p:cNvSpPr>
            <a:spLocks noChangeArrowheads="1"/>
          </p:cNvSpPr>
          <p:nvPr/>
        </p:nvSpPr>
        <p:spPr bwMode="auto">
          <a:xfrm>
            <a:off x="5410200" y="2209800"/>
            <a:ext cx="3124200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solidFill>
                  <a:schemeClr val="hlink"/>
                </a:solidFill>
                <a:latin typeface="Georgia" pitchFamily="18" charset="0"/>
              </a:rPr>
              <a:t>a = 5   b = 5    c = 10</a:t>
            </a:r>
          </a:p>
          <a:p>
            <a:r>
              <a:rPr lang="pt-BR">
                <a:solidFill>
                  <a:schemeClr val="hlink"/>
                </a:solidFill>
                <a:latin typeface="Georgia" pitchFamily="18" charset="0"/>
              </a:rPr>
              <a:t>a = 5   b = 6    c = 11</a:t>
            </a:r>
          </a:p>
          <a:p>
            <a:r>
              <a:rPr lang="pt-BR">
                <a:solidFill>
                  <a:schemeClr val="hlink"/>
                </a:solidFill>
                <a:latin typeface="Georgia" pitchFamily="18" charset="0"/>
              </a:rPr>
              <a:t>a = 4   b = 4    c = 8</a:t>
            </a:r>
          </a:p>
          <a:p>
            <a:r>
              <a:rPr lang="pt-BR">
                <a:solidFill>
                  <a:schemeClr val="hlink"/>
                </a:solidFill>
                <a:latin typeface="Georgia" pitchFamily="18" charset="0"/>
              </a:rPr>
              <a:t>a = 4   b = 5    c = 9</a:t>
            </a:r>
          </a:p>
          <a:p>
            <a:r>
              <a:rPr lang="pt-BR">
                <a:solidFill>
                  <a:schemeClr val="hlink"/>
                </a:solidFill>
                <a:latin typeface="Georgia" pitchFamily="18" charset="0"/>
              </a:rPr>
              <a:t>a = 4   b = 6    c = 10</a:t>
            </a:r>
          </a:p>
          <a:p>
            <a:r>
              <a:rPr lang="pt-BR">
                <a:solidFill>
                  <a:schemeClr val="hlink"/>
                </a:solidFill>
                <a:latin typeface="Georgia" pitchFamily="18" charset="0"/>
              </a:rPr>
              <a:t>a = 4   b = 7    c = 11</a:t>
            </a:r>
          </a:p>
          <a:p>
            <a:r>
              <a:rPr lang="pt-BR">
                <a:solidFill>
                  <a:schemeClr val="hlink"/>
                </a:solidFill>
                <a:latin typeface="Georgia" pitchFamily="18" charset="0"/>
              </a:rPr>
              <a:t>a = 3   b = 5    c = 8</a:t>
            </a:r>
            <a:endParaRPr lang="en-US">
              <a:solidFill>
                <a:schemeClr val="hlink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9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799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More loop examples</a:t>
            </a:r>
          </a:p>
        </p:txBody>
      </p:sp>
      <p:sp>
        <p:nvSpPr>
          <p:cNvPr id="79876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Selection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71600" y="2017713"/>
            <a:ext cx="7772400" cy="5730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600" smtClean="0"/>
          </a:p>
          <a:p>
            <a:pPr eaLnBrk="1" hangingPunct="1">
              <a:lnSpc>
                <a:spcPct val="80000"/>
              </a:lnSpc>
            </a:pPr>
            <a:endParaRPr lang="en-US" sz="1600" smtClean="0"/>
          </a:p>
        </p:txBody>
      </p:sp>
      <p:pic>
        <p:nvPicPr>
          <p:cNvPr id="26628" name="Picture 42" descr="figure03_0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219200"/>
            <a:ext cx="8229600" cy="4952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8E7C5C"/>
                </a:solidFill>
              </a:rPr>
              <a:t>Exercise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017713"/>
            <a:ext cx="65532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600" smtClean="0"/>
              <a:t>What is the output of the following program?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</a:rPr>
              <a:t>for (i=1; i&lt;=5; i++) {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</a:rPr>
              <a:t>      for (j=1; j&lt;=4; j++){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</a:rPr>
              <a:t>          printf(“*”);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</a:rPr>
              <a:t>		  }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</a:rPr>
              <a:t>      printf(“\n”);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</a:rPr>
              <a:t>}</a:t>
            </a:r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7527925" y="2590800"/>
            <a:ext cx="957263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Georgia" pitchFamily="18" charset="0"/>
              </a:rPr>
              <a:t>Output</a:t>
            </a:r>
          </a:p>
          <a:p>
            <a:endParaRPr lang="en-US" sz="2000">
              <a:latin typeface="Georgia" pitchFamily="18" charset="0"/>
            </a:endParaRPr>
          </a:p>
          <a:p>
            <a:r>
              <a:rPr lang="en-US" sz="2000">
                <a:latin typeface="Georgia" pitchFamily="18" charset="0"/>
              </a:rPr>
              <a:t>****</a:t>
            </a:r>
          </a:p>
          <a:p>
            <a:r>
              <a:rPr lang="en-US" sz="2000">
                <a:latin typeface="Georgia" pitchFamily="18" charset="0"/>
              </a:rPr>
              <a:t>****</a:t>
            </a:r>
          </a:p>
          <a:p>
            <a:r>
              <a:rPr lang="en-US" sz="2000">
                <a:latin typeface="Georgia" pitchFamily="18" charset="0"/>
              </a:rPr>
              <a:t>****</a:t>
            </a:r>
          </a:p>
          <a:p>
            <a:r>
              <a:rPr lang="en-US" sz="2000">
                <a:latin typeface="Georgia" pitchFamily="18" charset="0"/>
              </a:rPr>
              <a:t>****</a:t>
            </a:r>
          </a:p>
          <a:p>
            <a:r>
              <a:rPr lang="en-US" sz="2000">
                <a:latin typeface="Georgia" pitchFamily="18" charset="0"/>
              </a:rPr>
              <a:t>****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4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8E7C5C"/>
                </a:solidFill>
              </a:rPr>
              <a:t>Exercise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17713"/>
            <a:ext cx="67056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What is the output of the following program?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smtClean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</a:rPr>
              <a:t>for (i=1; i&lt;=5; i++) {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</a:rPr>
              <a:t>      for (j=1; j&lt;=</a:t>
            </a:r>
            <a:r>
              <a:rPr lang="en-US" b="1" smtClean="0">
                <a:solidFill>
                  <a:schemeClr val="folHlink"/>
                </a:solidFill>
                <a:latin typeface="Courier New" pitchFamily="49" charset="0"/>
              </a:rPr>
              <a:t>i</a:t>
            </a:r>
            <a:r>
              <a:rPr lang="en-US" b="1" smtClean="0">
                <a:latin typeface="Courier New" pitchFamily="49" charset="0"/>
              </a:rPr>
              <a:t>; j++){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</a:rPr>
              <a:t>           printf(“*”);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</a:rPr>
              <a:t>      }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</a:rPr>
              <a:t>      printf(“\n”);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</a:rPr>
              <a:t>}</a:t>
            </a:r>
          </a:p>
        </p:txBody>
      </p:sp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7527925" y="2590800"/>
            <a:ext cx="957263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Georgia" pitchFamily="18" charset="0"/>
              </a:rPr>
              <a:t>Output</a:t>
            </a:r>
          </a:p>
          <a:p>
            <a:endParaRPr lang="en-US" sz="2000">
              <a:latin typeface="Georgia" pitchFamily="18" charset="0"/>
            </a:endParaRPr>
          </a:p>
          <a:p>
            <a:r>
              <a:rPr lang="en-US" sz="2000">
                <a:latin typeface="Georgia" pitchFamily="18" charset="0"/>
              </a:rPr>
              <a:t>*</a:t>
            </a:r>
          </a:p>
          <a:p>
            <a:r>
              <a:rPr lang="en-US" sz="2000">
                <a:latin typeface="Georgia" pitchFamily="18" charset="0"/>
              </a:rPr>
              <a:t>**</a:t>
            </a:r>
          </a:p>
          <a:p>
            <a:r>
              <a:rPr lang="en-US" sz="2000">
                <a:latin typeface="Georgia" pitchFamily="18" charset="0"/>
              </a:rPr>
              <a:t>***</a:t>
            </a:r>
          </a:p>
          <a:p>
            <a:r>
              <a:rPr lang="en-US" sz="2000">
                <a:latin typeface="Georgia" pitchFamily="18" charset="0"/>
              </a:rPr>
              <a:t>****</a:t>
            </a:r>
          </a:p>
          <a:p>
            <a:r>
              <a:rPr lang="en-US" sz="2000">
                <a:latin typeface="Georgia" pitchFamily="18" charset="0"/>
              </a:rPr>
              <a:t>*****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8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Example: </a:t>
            </a:r>
            <a:r>
              <a:rPr lang="en-US" b="1" smtClean="0"/>
              <a:t>nested loops</a:t>
            </a:r>
            <a:r>
              <a:rPr lang="en-US" smtClean="0"/>
              <a:t> to generate the following output 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828800"/>
            <a:ext cx="3657600" cy="430371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lvl="1" eaLnBrk="1" hangingPunct="1">
              <a:buFont typeface="Wingdings" pitchFamily="2" charset="2"/>
              <a:buNone/>
            </a:pPr>
            <a:r>
              <a:rPr lang="en-US" sz="4000" smtClean="0"/>
              <a:t>i=1 * 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4000" smtClean="0"/>
              <a:t>i=2 + +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4000" smtClean="0"/>
              <a:t>i=3 * * *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4000" smtClean="0"/>
              <a:t>i=4 + + + +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4000" smtClean="0"/>
              <a:t>i=5 * * * * * </a:t>
            </a:r>
          </a:p>
        </p:txBody>
      </p:sp>
      <p:sp>
        <p:nvSpPr>
          <p:cNvPr id="302084" name="Text Box 4"/>
          <p:cNvSpPr txBox="1">
            <a:spLocks noChangeArrowheads="1"/>
          </p:cNvSpPr>
          <p:nvPr/>
        </p:nvSpPr>
        <p:spPr bwMode="auto">
          <a:xfrm>
            <a:off x="3962400" y="2057400"/>
            <a:ext cx="52578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400" b="1">
                <a:solidFill>
                  <a:srgbClr val="FF0000"/>
                </a:solidFill>
                <a:latin typeface="Courier New" pitchFamily="49" charset="0"/>
              </a:rPr>
              <a:t>int i, j;</a:t>
            </a:r>
          </a:p>
          <a:p>
            <a:r>
              <a:rPr lang="en-US" sz="2400" b="1">
                <a:solidFill>
                  <a:srgbClr val="FF0000"/>
                </a:solidFill>
                <a:latin typeface="Courier New" pitchFamily="49" charset="0"/>
              </a:rPr>
              <a:t>for(i=1; i &lt;= 5; i++){</a:t>
            </a:r>
          </a:p>
          <a:p>
            <a:r>
              <a:rPr lang="en-US" sz="2400" b="1">
                <a:solidFill>
                  <a:srgbClr val="FF0000"/>
                </a:solidFill>
                <a:latin typeface="Courier New" pitchFamily="49" charset="0"/>
              </a:rPr>
              <a:t>   printf("i=%d ", i);</a:t>
            </a:r>
          </a:p>
          <a:p>
            <a:r>
              <a:rPr lang="en-US" sz="2400" b="1">
                <a:solidFill>
                  <a:srgbClr val="FF0000"/>
                </a:solidFill>
                <a:latin typeface="Courier New" pitchFamily="49" charset="0"/>
              </a:rPr>
              <a:t>   </a:t>
            </a:r>
            <a:r>
              <a:rPr lang="en-US" sz="2400" b="1">
                <a:solidFill>
                  <a:schemeClr val="folHlink"/>
                </a:solidFill>
                <a:latin typeface="Courier New" pitchFamily="49" charset="0"/>
              </a:rPr>
              <a:t>for(j=1; j &lt;= i; j++) {</a:t>
            </a:r>
          </a:p>
          <a:p>
            <a:r>
              <a:rPr lang="en-US" sz="2400" b="1">
                <a:solidFill>
                  <a:schemeClr val="folHlink"/>
                </a:solidFill>
                <a:latin typeface="Courier New" pitchFamily="49" charset="0"/>
              </a:rPr>
              <a:t>      if (i % 2 == 0)</a:t>
            </a:r>
          </a:p>
          <a:p>
            <a:r>
              <a:rPr lang="en-US" sz="2400" b="1">
                <a:solidFill>
                  <a:schemeClr val="folHlink"/>
                </a:solidFill>
                <a:latin typeface="Courier New" pitchFamily="49" charset="0"/>
              </a:rPr>
              <a:t>         printf("+ ");</a:t>
            </a:r>
          </a:p>
          <a:p>
            <a:r>
              <a:rPr lang="en-US" sz="2400" b="1">
                <a:solidFill>
                  <a:schemeClr val="folHlink"/>
                </a:solidFill>
                <a:latin typeface="Courier New" pitchFamily="49" charset="0"/>
              </a:rPr>
              <a:t>      else</a:t>
            </a:r>
          </a:p>
          <a:p>
            <a:r>
              <a:rPr lang="en-US" sz="2400" b="1">
                <a:solidFill>
                  <a:schemeClr val="folHlink"/>
                </a:solidFill>
                <a:latin typeface="Courier New" pitchFamily="49" charset="0"/>
              </a:rPr>
              <a:t>         printf("* ");</a:t>
            </a:r>
          </a:p>
          <a:p>
            <a:r>
              <a:rPr lang="en-US" sz="2400" b="1">
                <a:solidFill>
                  <a:schemeClr val="folHlink"/>
                </a:solidFill>
                <a:latin typeface="Courier New" pitchFamily="49" charset="0"/>
              </a:rPr>
              <a:t>   }</a:t>
            </a:r>
          </a:p>
          <a:p>
            <a:r>
              <a:rPr lang="en-US" sz="2400" b="1">
                <a:solidFill>
                  <a:srgbClr val="FF0000"/>
                </a:solidFill>
                <a:latin typeface="Courier New" pitchFamily="49" charset="0"/>
              </a:rPr>
              <a:t>   printf("\n");</a:t>
            </a:r>
          </a:p>
          <a:p>
            <a:r>
              <a:rPr lang="en-US" sz="2400" b="1">
                <a:solidFill>
                  <a:srgbClr val="FF0000"/>
                </a:solidFill>
                <a:latin typeface="Courier New" pitchFamily="49" charset="0"/>
              </a:rPr>
              <a:t>}</a:t>
            </a:r>
            <a:endParaRPr lang="en-US" sz="2400" b="1"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2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4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000" dirty="0" smtClean="0"/>
              <a:t>Exercise: </a:t>
            </a:r>
            <a:r>
              <a:rPr lang="en-US" sz="2400" dirty="0" smtClean="0"/>
              <a:t>Modify the following program to produce the output.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017713"/>
            <a:ext cx="7239000" cy="4114800"/>
          </a:xfrm>
        </p:spPr>
        <p:txBody>
          <a:bodyPr/>
          <a:lstStyle/>
          <a:p>
            <a:pPr lvl="1" eaLnBrk="1" hangingPunct="1">
              <a:buFont typeface="Wingdings" pitchFamily="2" charset="2"/>
              <a:buNone/>
            </a:pPr>
            <a:endParaRPr lang="en-US" sz="1600" smtClean="0"/>
          </a:p>
          <a:p>
            <a:pPr lvl="1" eaLnBrk="1" hangingPunct="1"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</a:rPr>
              <a:t>for (i=</a:t>
            </a:r>
            <a:r>
              <a:rPr lang="en-US" b="1" smtClean="0">
                <a:solidFill>
                  <a:schemeClr val="hlink"/>
                </a:solidFill>
                <a:latin typeface="Courier New" pitchFamily="49" charset="0"/>
              </a:rPr>
              <a:t>A</a:t>
            </a:r>
            <a:r>
              <a:rPr lang="en-US" b="1" smtClean="0">
                <a:latin typeface="Courier New" pitchFamily="49" charset="0"/>
              </a:rPr>
              <a:t>; i&lt;=</a:t>
            </a:r>
            <a:r>
              <a:rPr lang="en-US" b="1" smtClean="0">
                <a:solidFill>
                  <a:schemeClr val="hlink"/>
                </a:solidFill>
                <a:latin typeface="Courier New" pitchFamily="49" charset="0"/>
              </a:rPr>
              <a:t>B</a:t>
            </a:r>
            <a:r>
              <a:rPr lang="en-US" b="1" smtClean="0">
                <a:latin typeface="Courier New" pitchFamily="49" charset="0"/>
              </a:rPr>
              <a:t>; i++) {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</a:rPr>
              <a:t>      for (j=</a:t>
            </a:r>
            <a:r>
              <a:rPr lang="en-US" b="1" smtClean="0">
                <a:solidFill>
                  <a:schemeClr val="hlink"/>
                </a:solidFill>
                <a:latin typeface="Courier New" pitchFamily="49" charset="0"/>
              </a:rPr>
              <a:t>C</a:t>
            </a:r>
            <a:r>
              <a:rPr lang="en-US" b="1" smtClean="0">
                <a:latin typeface="Courier New" pitchFamily="49" charset="0"/>
              </a:rPr>
              <a:t>; j&lt;=</a:t>
            </a:r>
            <a:r>
              <a:rPr lang="en-US" b="1" smtClean="0">
                <a:solidFill>
                  <a:schemeClr val="hlink"/>
                </a:solidFill>
                <a:latin typeface="Courier New" pitchFamily="49" charset="0"/>
              </a:rPr>
              <a:t>D</a:t>
            </a:r>
            <a:r>
              <a:rPr lang="en-US" b="1" smtClean="0">
                <a:latin typeface="Courier New" pitchFamily="49" charset="0"/>
              </a:rPr>
              <a:t>; j++) {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</a:rPr>
              <a:t>          printf(“*”);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</a:rPr>
              <a:t>      }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</a:rPr>
              <a:t>      printf(“\n”);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</a:rPr>
              <a:t>}</a:t>
            </a:r>
          </a:p>
          <a:p>
            <a:pPr lvl="1" eaLnBrk="1" hangingPunct="1">
              <a:buFont typeface="Wingdings" pitchFamily="2" charset="2"/>
              <a:buNone/>
            </a:pPr>
            <a:endParaRPr lang="en-US" b="1" smtClean="0">
              <a:latin typeface="Courier New" pitchFamily="49" charset="0"/>
            </a:endParaRPr>
          </a:p>
        </p:txBody>
      </p:sp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7527925" y="2590800"/>
            <a:ext cx="957263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Georgia" pitchFamily="18" charset="0"/>
              </a:rPr>
              <a:t>Output</a:t>
            </a:r>
          </a:p>
          <a:p>
            <a:endParaRPr lang="en-US" sz="2000">
              <a:latin typeface="Georgia" pitchFamily="18" charset="0"/>
            </a:endParaRPr>
          </a:p>
          <a:p>
            <a:r>
              <a:rPr lang="en-US" sz="2000">
                <a:latin typeface="Georgia" pitchFamily="18" charset="0"/>
              </a:rPr>
              <a:t>*****</a:t>
            </a:r>
          </a:p>
          <a:p>
            <a:r>
              <a:rPr lang="en-US" sz="2000">
                <a:latin typeface="Georgia" pitchFamily="18" charset="0"/>
              </a:rPr>
              <a:t>****</a:t>
            </a:r>
          </a:p>
          <a:p>
            <a:r>
              <a:rPr lang="en-US" sz="2000">
                <a:latin typeface="Georgia" pitchFamily="18" charset="0"/>
              </a:rPr>
              <a:t>***</a:t>
            </a:r>
          </a:p>
          <a:p>
            <a:r>
              <a:rPr lang="en-US" sz="2000">
                <a:latin typeface="Georgia" pitchFamily="18" charset="0"/>
              </a:rPr>
              <a:t>**</a:t>
            </a:r>
          </a:p>
          <a:p>
            <a:r>
              <a:rPr lang="en-US" sz="2000">
                <a:latin typeface="Georgia" pitchFamily="18" charset="0"/>
              </a:rPr>
              <a:t>*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8E7C5C"/>
                </a:solidFill>
              </a:rPr>
              <a:t>Exercise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17713"/>
            <a:ext cx="6477000" cy="8016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Write a program using loop statements to produce the output.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600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smtClean="0"/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3581400" y="3352800"/>
            <a:ext cx="1295400" cy="252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Georgia" pitchFamily="18" charset="0"/>
              </a:rPr>
              <a:t>Output</a:t>
            </a:r>
          </a:p>
          <a:p>
            <a:r>
              <a:rPr lang="en-US" sz="2000">
                <a:latin typeface="Georgia" pitchFamily="18" charset="0"/>
              </a:rPr>
              <a:t> </a:t>
            </a:r>
          </a:p>
          <a:p>
            <a:r>
              <a:rPr lang="en-US" sz="2000">
                <a:latin typeface="Georgia" pitchFamily="18" charset="0"/>
              </a:rPr>
              <a:t>        </a:t>
            </a:r>
            <a:r>
              <a:rPr lang="en-US" sz="2400">
                <a:latin typeface="Georgia" pitchFamily="18" charset="0"/>
              </a:rPr>
              <a:t>*</a:t>
            </a:r>
          </a:p>
          <a:p>
            <a:r>
              <a:rPr lang="en-US" sz="2400">
                <a:latin typeface="Georgia" pitchFamily="18" charset="0"/>
              </a:rPr>
              <a:t>     ** </a:t>
            </a:r>
          </a:p>
          <a:p>
            <a:r>
              <a:rPr lang="en-US" sz="2400">
                <a:latin typeface="Georgia" pitchFamily="18" charset="0"/>
              </a:rPr>
              <a:t>   ***</a:t>
            </a:r>
          </a:p>
          <a:p>
            <a:r>
              <a:rPr lang="en-US" sz="2400">
                <a:latin typeface="Georgia" pitchFamily="18" charset="0"/>
              </a:rPr>
              <a:t>  ****</a:t>
            </a:r>
          </a:p>
          <a:p>
            <a:r>
              <a:rPr lang="en-US" sz="2400">
                <a:latin typeface="Georgia" pitchFamily="18" charset="0"/>
              </a:rPr>
              <a:t>*****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8E7C5C"/>
                </a:solidFill>
              </a:rPr>
              <a:t>For vs. while loop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17713"/>
            <a:ext cx="8497888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Convert the following for loop to while loop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</a:rPr>
              <a:t>		for( i=5; i&lt;10; i++)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</a:rPr>
              <a:t>     	   pritntf(“ i = %d \n”, i);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</a:rPr>
              <a:t>	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400" b="1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</a:rPr>
              <a:t>		i=5;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</a:rPr>
              <a:t>		while(i&lt;10){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</a:rPr>
              <a:t>		   pritntf(“ i = %d \n”, i);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</a:rPr>
              <a:t>		   i++;	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</a:rPr>
              <a:t> 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1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11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11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119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119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smtClean="0"/>
              <a:t>For vs. while loop : Convert the following for loop to while loop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6553200" cy="2057400"/>
          </a:xfrm>
          <a:solidFill>
            <a:schemeClr val="bg1"/>
          </a:solidFill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	</a:t>
            </a:r>
            <a:r>
              <a:rPr lang="en-US" sz="2400" smtClean="0">
                <a:latin typeface="Courier New" pitchFamily="49" charset="0"/>
              </a:rPr>
              <a:t>for( i=5; i&lt;10; i++)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>
                <a:latin typeface="Courier New" pitchFamily="49" charset="0"/>
              </a:rPr>
              <a:t>	   printf(“AAA %d \n”, i);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>
                <a:latin typeface="Courier New" pitchFamily="49" charset="0"/>
              </a:rPr>
              <a:t>	   if (i % 2==0) continue;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>
                <a:latin typeface="Courier New" pitchFamily="49" charset="0"/>
              </a:rPr>
              <a:t>     pritntf(“BBB %d \n”, i);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>
                <a:latin typeface="Courier New" pitchFamily="49" charset="0"/>
              </a:rPr>
              <a:t>	}</a:t>
            </a:r>
          </a:p>
          <a:p>
            <a:pPr eaLnBrk="1" hangingPunct="1"/>
            <a:endParaRPr lang="en-US" sz="2400" smtClean="0"/>
          </a:p>
        </p:txBody>
      </p:sp>
      <p:sp>
        <p:nvSpPr>
          <p:cNvPr id="214020" name="Text Box 4"/>
          <p:cNvSpPr txBox="1">
            <a:spLocks noChangeArrowheads="1"/>
          </p:cNvSpPr>
          <p:nvPr/>
        </p:nvSpPr>
        <p:spPr bwMode="auto">
          <a:xfrm>
            <a:off x="152400" y="3479800"/>
            <a:ext cx="6172200" cy="314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Courier New" pitchFamily="49" charset="0"/>
              </a:rPr>
              <a:t>i=5;</a:t>
            </a:r>
          </a:p>
          <a:p>
            <a:r>
              <a:rPr lang="en-US" sz="2000">
                <a:latin typeface="Courier New" pitchFamily="49" charset="0"/>
              </a:rPr>
              <a:t>while(i&lt;10) {</a:t>
            </a:r>
          </a:p>
          <a:p>
            <a:r>
              <a:rPr lang="en-US" sz="2000">
                <a:latin typeface="Courier New" pitchFamily="49" charset="0"/>
              </a:rPr>
              <a:t>   printf(“AAA %d \n”, i);</a:t>
            </a:r>
          </a:p>
          <a:p>
            <a:r>
              <a:rPr lang="en-US" sz="2000">
                <a:latin typeface="Courier New" pitchFamily="49" charset="0"/>
              </a:rPr>
              <a:t>   if (i % 2==0) { </a:t>
            </a:r>
          </a:p>
          <a:p>
            <a:r>
              <a:rPr lang="en-US" sz="2000">
                <a:latin typeface="Courier New" pitchFamily="49" charset="0"/>
              </a:rPr>
              <a:t>	i++; </a:t>
            </a:r>
          </a:p>
          <a:p>
            <a:r>
              <a:rPr lang="en-US" sz="2000">
                <a:latin typeface="Courier New" pitchFamily="49" charset="0"/>
              </a:rPr>
              <a:t>	continue; </a:t>
            </a:r>
          </a:p>
          <a:p>
            <a:r>
              <a:rPr lang="en-US" sz="2000">
                <a:latin typeface="Courier New" pitchFamily="49" charset="0"/>
              </a:rPr>
              <a:t>   }</a:t>
            </a:r>
          </a:p>
          <a:p>
            <a:r>
              <a:rPr lang="en-US" sz="2000">
                <a:latin typeface="Courier New" pitchFamily="49" charset="0"/>
              </a:rPr>
              <a:t>   pritntf(“BBB %d \n”, i);</a:t>
            </a:r>
          </a:p>
          <a:p>
            <a:r>
              <a:rPr lang="en-US" sz="2000">
                <a:latin typeface="Courier New" pitchFamily="49" charset="0"/>
              </a:rPr>
              <a:t>   i++;</a:t>
            </a:r>
          </a:p>
          <a:p>
            <a:r>
              <a:rPr lang="en-US" sz="200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4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20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8E7C5C"/>
                </a:solidFill>
              </a:rPr>
              <a:t>Compute x</a:t>
            </a:r>
            <a:r>
              <a:rPr lang="en-US" baseline="30000" smtClean="0">
                <a:solidFill>
                  <a:srgbClr val="8E7C5C"/>
                </a:solidFill>
              </a:rPr>
              <a:t>y</a:t>
            </a:r>
            <a:r>
              <a:rPr lang="en-US" smtClean="0">
                <a:solidFill>
                  <a:srgbClr val="8E7C5C"/>
                </a:solidFill>
              </a:rPr>
              <a:t> when y is integer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r>
              <a:rPr lang="en-US" smtClean="0"/>
              <a:t>Suppose we don’t have pow(x,y) and y is integer, write a loop to compute x</a:t>
            </a:r>
            <a:r>
              <a:rPr lang="en-US" baseline="30000" smtClean="0"/>
              <a:t>y</a:t>
            </a:r>
          </a:p>
        </p:txBody>
      </p:sp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1676400" y="3352800"/>
            <a:ext cx="4876800" cy="3094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latin typeface="Courier New" pitchFamily="49" charset="0"/>
              </a:rPr>
              <a:t>Enter x, y</a:t>
            </a:r>
          </a:p>
          <a:p>
            <a:pPr>
              <a:spcBef>
                <a:spcPct val="50000"/>
              </a:spcBef>
            </a:pPr>
            <a:r>
              <a:rPr lang="en-US" sz="2800" b="1">
                <a:latin typeface="Courier New" pitchFamily="49" charset="0"/>
              </a:rPr>
              <a:t>res=1;</a:t>
            </a:r>
          </a:p>
          <a:p>
            <a:pPr>
              <a:spcBef>
                <a:spcPct val="50000"/>
              </a:spcBef>
            </a:pPr>
            <a:r>
              <a:rPr lang="en-US" sz="2800" b="1">
                <a:latin typeface="Courier New" pitchFamily="49" charset="0"/>
              </a:rPr>
              <a:t>for(i=1; i&lt;=y; i++){</a:t>
            </a:r>
          </a:p>
          <a:p>
            <a:pPr>
              <a:spcBef>
                <a:spcPct val="50000"/>
              </a:spcBef>
            </a:pPr>
            <a:r>
              <a:rPr lang="en-US" sz="2800" b="1">
                <a:latin typeface="Courier New" pitchFamily="49" charset="0"/>
              </a:rPr>
              <a:t>  res = res * x;</a:t>
            </a:r>
          </a:p>
          <a:p>
            <a:pPr>
              <a:spcBef>
                <a:spcPct val="50000"/>
              </a:spcBef>
            </a:pPr>
            <a:r>
              <a:rPr lang="en-US" sz="2800" b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8E7C5C"/>
                </a:solidFill>
              </a:rPr>
              <a:t>Exercise: sum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017713"/>
            <a:ext cx="8421688" cy="4114800"/>
          </a:xfrm>
        </p:spPr>
        <p:txBody>
          <a:bodyPr/>
          <a:lstStyle/>
          <a:p>
            <a:pPr eaLnBrk="1" hangingPunct="1"/>
            <a:r>
              <a:rPr lang="en-US" smtClean="0"/>
              <a:t>Write a program to compute the following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685800" y="2590800"/>
          <a:ext cx="3581400" cy="1106488"/>
        </p:xfrm>
        <a:graphic>
          <a:graphicData uri="http://schemas.openxmlformats.org/presentationml/2006/ole">
            <p:oleObj spid="_x0000_s3074" name="Equation" r:id="rId4" imgW="1396800" imgH="431640" progId="Equation.3">
              <p:embed/>
            </p:oleObj>
          </a:graphicData>
        </a:graphic>
      </p:graphicFrame>
      <p:sp>
        <p:nvSpPr>
          <p:cNvPr id="279557" name="Text Box 5"/>
          <p:cNvSpPr txBox="1">
            <a:spLocks noChangeArrowheads="1"/>
          </p:cNvSpPr>
          <p:nvPr/>
        </p:nvSpPr>
        <p:spPr bwMode="auto">
          <a:xfrm>
            <a:off x="609600" y="3962400"/>
            <a:ext cx="3352800" cy="2657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Georgia" pitchFamily="18" charset="0"/>
              </a:rPr>
              <a:t>Enter n</a:t>
            </a:r>
          </a:p>
          <a:p>
            <a:pPr>
              <a:spcBef>
                <a:spcPct val="50000"/>
              </a:spcBef>
            </a:pPr>
            <a:r>
              <a:rPr lang="en-US" sz="2400">
                <a:latin typeface="Georgia" pitchFamily="18" charset="0"/>
              </a:rPr>
              <a:t>total=0;</a:t>
            </a:r>
          </a:p>
          <a:p>
            <a:pPr>
              <a:spcBef>
                <a:spcPct val="50000"/>
              </a:spcBef>
            </a:pPr>
            <a:r>
              <a:rPr lang="en-US" sz="2400">
                <a:latin typeface="Georgia" pitchFamily="18" charset="0"/>
              </a:rPr>
              <a:t>for(i=1; i&lt;=n; i++)</a:t>
            </a:r>
          </a:p>
          <a:p>
            <a:pPr>
              <a:spcBef>
                <a:spcPct val="50000"/>
              </a:spcBef>
            </a:pPr>
            <a:r>
              <a:rPr lang="en-US" sz="2400">
                <a:latin typeface="Georgia" pitchFamily="18" charset="0"/>
              </a:rPr>
              <a:t>   total = total + i ;</a:t>
            </a:r>
          </a:p>
          <a:p>
            <a:pPr>
              <a:spcBef>
                <a:spcPct val="50000"/>
              </a:spcBef>
            </a:pPr>
            <a:r>
              <a:rPr lang="en-US" sz="2400">
                <a:latin typeface="Georgia" pitchFamily="18" charset="0"/>
              </a:rPr>
              <a:t>print total</a:t>
            </a:r>
          </a:p>
        </p:txBody>
      </p:sp>
      <p:graphicFrame>
        <p:nvGraphicFramePr>
          <p:cNvPr id="279558" name="Object 6"/>
          <p:cNvGraphicFramePr>
            <a:graphicFrameLocks noChangeAspect="1"/>
          </p:cNvGraphicFramePr>
          <p:nvPr/>
        </p:nvGraphicFramePr>
        <p:xfrm>
          <a:off x="4959350" y="2992438"/>
          <a:ext cx="3873500" cy="455612"/>
        </p:xfrm>
        <a:graphic>
          <a:graphicData uri="http://schemas.openxmlformats.org/presentationml/2006/ole">
            <p:oleObj spid="_x0000_s3075" name="Equation" r:id="rId5" imgW="1511280" imgH="177480" progId="Equation.3">
              <p:embed/>
            </p:oleObj>
          </a:graphicData>
        </a:graphic>
      </p:graphicFrame>
      <p:sp>
        <p:nvSpPr>
          <p:cNvPr id="279559" name="Text Box 7"/>
          <p:cNvSpPr txBox="1">
            <a:spLocks noChangeArrowheads="1"/>
          </p:cNvSpPr>
          <p:nvPr/>
        </p:nvSpPr>
        <p:spPr bwMode="auto">
          <a:xfrm>
            <a:off x="5105400" y="3886200"/>
            <a:ext cx="3352800" cy="2657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Georgia" pitchFamily="18" charset="0"/>
              </a:rPr>
              <a:t>Enter n</a:t>
            </a:r>
          </a:p>
          <a:p>
            <a:pPr>
              <a:spcBef>
                <a:spcPct val="50000"/>
              </a:spcBef>
            </a:pPr>
            <a:r>
              <a:rPr lang="en-US" sz="2400">
                <a:latin typeface="Georgia" pitchFamily="18" charset="0"/>
              </a:rPr>
              <a:t>total=0;</a:t>
            </a:r>
          </a:p>
          <a:p>
            <a:pPr>
              <a:spcBef>
                <a:spcPct val="50000"/>
              </a:spcBef>
            </a:pPr>
            <a:r>
              <a:rPr lang="en-US" sz="2400">
                <a:latin typeface="Georgia" pitchFamily="18" charset="0"/>
              </a:rPr>
              <a:t>for(i=1; i&lt;=n; i++)</a:t>
            </a:r>
          </a:p>
          <a:p>
            <a:pPr>
              <a:spcBef>
                <a:spcPct val="50000"/>
              </a:spcBef>
            </a:pPr>
            <a:r>
              <a:rPr lang="en-US" sz="2400">
                <a:latin typeface="Georgia" pitchFamily="18" charset="0"/>
              </a:rPr>
              <a:t>   total = total + 2 * i ;</a:t>
            </a:r>
          </a:p>
          <a:p>
            <a:pPr>
              <a:spcBef>
                <a:spcPct val="50000"/>
              </a:spcBef>
            </a:pPr>
            <a:r>
              <a:rPr lang="en-US" sz="2400">
                <a:latin typeface="Georgia" pitchFamily="18" charset="0"/>
              </a:rPr>
              <a:t>print total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9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79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79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7" grpId="0" animBg="1"/>
      <p:bldP spid="279559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Exercise: sum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6970712" cy="5730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Write a program to compute the following 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1219200" y="2466975"/>
          <a:ext cx="6665913" cy="1244600"/>
        </p:xfrm>
        <a:graphic>
          <a:graphicData uri="http://schemas.openxmlformats.org/presentationml/2006/ole">
            <p:oleObj spid="_x0000_s4098" name="Equation" r:id="rId4" imgW="2311200" imgH="431640" progId="Equation.3">
              <p:embed/>
            </p:oleObj>
          </a:graphicData>
        </a:graphic>
      </p:graphicFrame>
      <p:sp>
        <p:nvSpPr>
          <p:cNvPr id="218117" name="Text Box 5"/>
          <p:cNvSpPr txBox="1">
            <a:spLocks noChangeArrowheads="1"/>
          </p:cNvSpPr>
          <p:nvPr/>
        </p:nvSpPr>
        <p:spPr bwMode="auto">
          <a:xfrm>
            <a:off x="609600" y="3886200"/>
            <a:ext cx="3886200" cy="2657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Georgia" pitchFamily="18" charset="0"/>
              </a:rPr>
              <a:t>Enter x and m</a:t>
            </a:r>
          </a:p>
          <a:p>
            <a:pPr>
              <a:spcBef>
                <a:spcPct val="50000"/>
              </a:spcBef>
            </a:pPr>
            <a:r>
              <a:rPr lang="en-US" sz="2400">
                <a:latin typeface="Georgia" pitchFamily="18" charset="0"/>
              </a:rPr>
              <a:t>total=0;</a:t>
            </a:r>
          </a:p>
          <a:p>
            <a:pPr>
              <a:spcBef>
                <a:spcPct val="50000"/>
              </a:spcBef>
            </a:pPr>
            <a:r>
              <a:rPr lang="en-US" sz="2400">
                <a:latin typeface="Georgia" pitchFamily="18" charset="0"/>
              </a:rPr>
              <a:t>for(i=0; i&lt;=m; i++)</a:t>
            </a:r>
          </a:p>
          <a:p>
            <a:pPr>
              <a:spcBef>
                <a:spcPct val="50000"/>
              </a:spcBef>
            </a:pPr>
            <a:r>
              <a:rPr lang="en-US" sz="2400">
                <a:latin typeface="Georgia" pitchFamily="18" charset="0"/>
              </a:rPr>
              <a:t>   total = total + pow(x, i);</a:t>
            </a:r>
          </a:p>
          <a:p>
            <a:pPr>
              <a:spcBef>
                <a:spcPct val="50000"/>
              </a:spcBef>
            </a:pPr>
            <a:r>
              <a:rPr lang="en-US" sz="2400">
                <a:latin typeface="Georgia" pitchFamily="18" charset="0"/>
              </a:rPr>
              <a:t>print total</a:t>
            </a:r>
          </a:p>
        </p:txBody>
      </p:sp>
      <p:sp>
        <p:nvSpPr>
          <p:cNvPr id="218118" name="Text Box 6"/>
          <p:cNvSpPr txBox="1">
            <a:spLocks noChangeArrowheads="1"/>
          </p:cNvSpPr>
          <p:nvPr/>
        </p:nvSpPr>
        <p:spPr bwMode="auto">
          <a:xfrm>
            <a:off x="4648200" y="3429000"/>
            <a:ext cx="3886200" cy="314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Georgia" pitchFamily="18" charset="0"/>
              </a:rPr>
              <a:t>Enter x and m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Georgia" pitchFamily="18" charset="0"/>
              </a:rPr>
              <a:t>total=0; sofarx=1;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Georgia" pitchFamily="18" charset="0"/>
              </a:rPr>
              <a:t>for(i=0; i&lt;=m; i++) {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Georgia" pitchFamily="18" charset="0"/>
              </a:rPr>
              <a:t>   total = total +sofarx;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Georgia" pitchFamily="18" charset="0"/>
              </a:rPr>
              <a:t>   sofarx = sofarx * x;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Georgia" pitchFamily="18" charset="0"/>
              </a:rPr>
              <a:t>}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Georgia" pitchFamily="18" charset="0"/>
              </a:rPr>
              <a:t>print total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8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18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7" grpId="0" animBg="1"/>
      <p:bldP spid="2181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Repetition</a:t>
            </a:r>
          </a:p>
        </p:txBody>
      </p:sp>
      <p:pic>
        <p:nvPicPr>
          <p:cNvPr id="27651" name="Picture 5" descr="figure03_0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1" y="1524000"/>
            <a:ext cx="464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8E7C5C"/>
                </a:solidFill>
              </a:rPr>
              <a:t>Exercise: ln 2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017713"/>
            <a:ext cx="8421688" cy="4114800"/>
          </a:xfrm>
        </p:spPr>
        <p:txBody>
          <a:bodyPr/>
          <a:lstStyle/>
          <a:p>
            <a:pPr eaLnBrk="1" hangingPunct="1"/>
            <a:r>
              <a:rPr lang="en-US" smtClean="0"/>
              <a:t>Write a program to compute the following </a:t>
            </a:r>
          </a:p>
          <a:p>
            <a:pPr eaLnBrk="1" hangingPunct="1"/>
            <a:endParaRPr lang="en-US" smtClean="0"/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954088" y="2514600"/>
          <a:ext cx="7008812" cy="1155700"/>
        </p:xfrm>
        <a:graphic>
          <a:graphicData uri="http://schemas.openxmlformats.org/presentationml/2006/ole">
            <p:oleObj spid="_x0000_s5122" name="Equation" r:id="rId4" imgW="2387520" imgH="393480" progId="Equation.3">
              <p:embed/>
            </p:oleObj>
          </a:graphicData>
        </a:graphic>
      </p:graphicFrame>
      <p:sp>
        <p:nvSpPr>
          <p:cNvPr id="220165" name="Text Box 5"/>
          <p:cNvSpPr txBox="1">
            <a:spLocks noChangeArrowheads="1"/>
          </p:cNvSpPr>
          <p:nvPr/>
        </p:nvSpPr>
        <p:spPr bwMode="auto">
          <a:xfrm>
            <a:off x="1447800" y="3810000"/>
            <a:ext cx="5562600" cy="2809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sz="2400">
                <a:latin typeface="Georgia" pitchFamily="18" charset="0"/>
              </a:rPr>
              <a:t>Enter n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sz="2400">
                <a:latin typeface="Georgia" pitchFamily="18" charset="0"/>
              </a:rPr>
              <a:t>ln2=0;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sz="2400">
                <a:latin typeface="Georgia" pitchFamily="18" charset="0"/>
              </a:rPr>
              <a:t>for(i=1; i&lt;=n; i++)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sz="2400">
                <a:latin typeface="Georgia" pitchFamily="18" charset="0"/>
              </a:rPr>
              <a:t>   if ( i % 2 == 0) 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sz="2400">
                <a:latin typeface="Georgia" pitchFamily="18" charset="0"/>
              </a:rPr>
              <a:t>	ln2 = ln2 - 1.0 / i; 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sz="2400">
                <a:latin typeface="Georgia" pitchFamily="18" charset="0"/>
              </a:rPr>
              <a:t>   else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sz="2400">
                <a:latin typeface="Georgia" pitchFamily="18" charset="0"/>
              </a:rPr>
              <a:t>    	 ln2 = ln2 + 1.0 / i; 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sz="2400">
                <a:latin typeface="Georgia" pitchFamily="18" charset="0"/>
              </a:rPr>
              <a:t>print total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0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5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8E7C5C"/>
                </a:solidFill>
              </a:rPr>
              <a:t>Exercise: e</a:t>
            </a:r>
            <a:r>
              <a:rPr lang="en-US" baseline="30000" smtClean="0">
                <a:solidFill>
                  <a:srgbClr val="8E7C5C"/>
                </a:solidFill>
              </a:rPr>
              <a:t>x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3830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Write C program that reads the value of </a:t>
            </a:r>
            <a:r>
              <a:rPr lang="en-US" sz="2400" i="1" smtClean="0"/>
              <a:t>x </a:t>
            </a:r>
            <a:r>
              <a:rPr lang="en-US" sz="2400" smtClean="0"/>
              <a:t>and</a:t>
            </a:r>
            <a:r>
              <a:rPr lang="en-US" sz="2400" i="1" smtClean="0"/>
              <a:t> n</a:t>
            </a:r>
            <a:r>
              <a:rPr lang="en-US" sz="2400" smtClean="0"/>
              <a:t> from the keyboard and then approximately computes the value of  using the following formula: </a:t>
            </a:r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Then compare your approximate result to the one returned by exp(x) in C library, and print out whether your approximation is higher or lower.</a:t>
            </a: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Georgia" pitchFamily="18" charset="0"/>
            </a:endParaRP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1295400" y="3336925"/>
          <a:ext cx="7620000" cy="1387475"/>
        </p:xfrm>
        <a:graphic>
          <a:graphicData uri="http://schemas.openxmlformats.org/presentationml/2006/ole">
            <p:oleObj spid="_x0000_s6146" name="Equation" r:id="rId4" imgW="1803400" imgH="4191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98307" name="Rectangle 10"/>
          <p:cNvSpPr>
            <a:spLocks noChangeArrowheads="1"/>
          </p:cNvSpPr>
          <p:nvPr/>
        </p:nvSpPr>
        <p:spPr bwMode="auto">
          <a:xfrm>
            <a:off x="44450" y="150813"/>
            <a:ext cx="9099550" cy="65547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fr-FR" sz="2000">
                <a:latin typeface="Courier New" pitchFamily="49" charset="0"/>
              </a:rPr>
              <a:t>int    i, n; </a:t>
            </a:r>
            <a:endParaRPr lang="en-US" sz="2000">
              <a:latin typeface="Courier New" pitchFamily="49" charset="0"/>
            </a:endParaRPr>
          </a:p>
          <a:p>
            <a:r>
              <a:rPr lang="fr-FR" sz="2000">
                <a:latin typeface="Courier New" pitchFamily="49" charset="0"/>
              </a:rPr>
              <a:t>double x, ex;</a:t>
            </a:r>
          </a:p>
          <a:p>
            <a:r>
              <a:rPr lang="en-US" sz="2000">
                <a:solidFill>
                  <a:srgbClr val="FF0000"/>
                </a:solidFill>
                <a:latin typeface="Courier New" pitchFamily="49" charset="0"/>
              </a:rPr>
              <a:t>double powx, fact;</a:t>
            </a:r>
            <a:endParaRPr lang="en-US" sz="2000">
              <a:latin typeface="Courier New" pitchFamily="49" charset="0"/>
            </a:endParaRPr>
          </a:p>
          <a:p>
            <a:endParaRPr lang="en-US" sz="800">
              <a:latin typeface="Courier New" pitchFamily="49" charset="0"/>
            </a:endParaRPr>
          </a:p>
          <a:p>
            <a:r>
              <a:rPr lang="en-US" sz="2000">
                <a:latin typeface="Courier New" pitchFamily="49" charset="0"/>
              </a:rPr>
              <a:t>printf("Enter the value of x and n : ");</a:t>
            </a:r>
          </a:p>
          <a:p>
            <a:r>
              <a:rPr lang="pt-BR" sz="2000">
                <a:latin typeface="Courier New" pitchFamily="49" charset="0"/>
              </a:rPr>
              <a:t>scanf("%lf %d",&amp;x, &amp;n);</a:t>
            </a:r>
            <a:endParaRPr lang="en-US" sz="2000">
              <a:latin typeface="Courier New" pitchFamily="49" charset="0"/>
            </a:endParaRPr>
          </a:p>
          <a:p>
            <a:endParaRPr lang="pt-BR" sz="800">
              <a:solidFill>
                <a:srgbClr val="FF0000"/>
              </a:solidFill>
              <a:latin typeface="Courier New" pitchFamily="49" charset="0"/>
            </a:endParaRPr>
          </a:p>
          <a:p>
            <a:r>
              <a:rPr lang="en-US" sz="2000">
                <a:latin typeface="Courier New" pitchFamily="49" charset="0"/>
              </a:rPr>
              <a:t>/* Write a loop to compute e^x using the above formula */</a:t>
            </a:r>
          </a:p>
          <a:p>
            <a:r>
              <a:rPr lang="en-US" sz="200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ex=1.0;   fact=1.0;    powx=1.0;</a:t>
            </a:r>
            <a:endParaRPr lang="en-US" sz="2000">
              <a:latin typeface="Courier New" pitchFamily="49" charset="0"/>
            </a:endParaRPr>
          </a:p>
          <a:p>
            <a:r>
              <a:rPr lang="en-US" sz="200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for(i=1; i&lt;=n; i++){</a:t>
            </a:r>
            <a:endParaRPr lang="en-US" sz="2000">
              <a:latin typeface="Courier New" pitchFamily="49" charset="0"/>
            </a:endParaRPr>
          </a:p>
          <a:p>
            <a:r>
              <a:rPr lang="en-US" sz="200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    powx = powx * x;</a:t>
            </a:r>
            <a:endParaRPr lang="en-US" sz="2000">
              <a:latin typeface="Courier New" pitchFamily="49" charset="0"/>
            </a:endParaRPr>
          </a:p>
          <a:p>
            <a:r>
              <a:rPr lang="en-US" sz="200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    fact = fact * i; </a:t>
            </a:r>
            <a:endParaRPr lang="en-US" sz="2000">
              <a:latin typeface="Courier New" pitchFamily="49" charset="0"/>
            </a:endParaRPr>
          </a:p>
          <a:p>
            <a:r>
              <a:rPr lang="en-US" sz="200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    ex = ex + powx / fact;</a:t>
            </a:r>
            <a:endParaRPr lang="en-US" sz="2000">
              <a:latin typeface="Courier New" pitchFamily="49" charset="0"/>
            </a:endParaRPr>
          </a:p>
          <a:p>
            <a:r>
              <a:rPr lang="en-US" sz="200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}	</a:t>
            </a:r>
            <a:endParaRPr lang="en-US" sz="2000">
              <a:latin typeface="Courier New" pitchFamily="49" charset="0"/>
            </a:endParaRPr>
          </a:p>
          <a:p>
            <a:r>
              <a:rPr lang="en-US" sz="2000">
                <a:latin typeface="Courier New" pitchFamily="49" charset="0"/>
                <a:cs typeface="Times New Roman" pitchFamily="18" charset="0"/>
              </a:rPr>
              <a:t>printf("Approx value of e^x is %lf when n=%d\n",ex, n);</a:t>
            </a:r>
            <a:endParaRPr lang="en-US" sz="2000">
              <a:latin typeface="Courier New" pitchFamily="49" charset="0"/>
            </a:endParaRPr>
          </a:p>
          <a:p>
            <a:endParaRPr lang="en-US" sz="800">
              <a:latin typeface="Courier New" pitchFamily="49" charset="0"/>
              <a:cs typeface="Times New Roman" pitchFamily="18" charset="0"/>
            </a:endParaRPr>
          </a:p>
          <a:p>
            <a:r>
              <a:rPr lang="en-US" sz="2000">
                <a:latin typeface="Courier New" pitchFamily="49" charset="0"/>
                <a:cs typeface="Times New Roman" pitchFamily="18" charset="0"/>
              </a:rPr>
              <a:t>/* Check if ex is higher/lower than exp(x) in math lib.*/</a:t>
            </a:r>
            <a:endParaRPr lang="en-US" sz="2000">
              <a:latin typeface="Courier New" pitchFamily="49" charset="0"/>
            </a:endParaRPr>
          </a:p>
          <a:p>
            <a:r>
              <a:rPr lang="en-US" sz="2000">
                <a:solidFill>
                  <a:srgbClr val="FF0000"/>
                </a:solidFill>
                <a:latin typeface="Courier New" pitchFamily="49" charset="0"/>
              </a:rPr>
              <a:t>if(ex &lt; exp(x)) </a:t>
            </a:r>
            <a:endParaRPr lang="en-US" sz="2000">
              <a:latin typeface="Courier New" pitchFamily="49" charset="0"/>
            </a:endParaRPr>
          </a:p>
          <a:p>
            <a:r>
              <a:rPr lang="en-US" sz="2000">
                <a:solidFill>
                  <a:srgbClr val="FF0000"/>
                </a:solidFill>
                <a:latin typeface="Courier New" pitchFamily="49" charset="0"/>
              </a:rPr>
              <a:t>   printf("ex est is lower than exp(x)=%lf\n",exp(x));</a:t>
            </a:r>
            <a:endParaRPr lang="en-US" sz="2000">
              <a:latin typeface="Courier New" pitchFamily="49" charset="0"/>
            </a:endParaRPr>
          </a:p>
          <a:p>
            <a:r>
              <a:rPr lang="en-US" sz="2000">
                <a:solidFill>
                  <a:srgbClr val="FF0000"/>
                </a:solidFill>
                <a:latin typeface="Courier New" pitchFamily="49" charset="0"/>
              </a:rPr>
              <a:t>else if (ex &gt; exp(x)) </a:t>
            </a:r>
            <a:endParaRPr lang="en-US" sz="2000">
              <a:latin typeface="Courier New" pitchFamily="49" charset="0"/>
            </a:endParaRPr>
          </a:p>
          <a:p>
            <a:r>
              <a:rPr lang="en-US" sz="2000">
                <a:solidFill>
                  <a:srgbClr val="FF0000"/>
                </a:solidFill>
                <a:latin typeface="Courier New" pitchFamily="49" charset="0"/>
              </a:rPr>
              <a:t>   printf("ex est is higher than exp(x)=%lf\n",exp(x));</a:t>
            </a:r>
            <a:endParaRPr lang="en-US" sz="2000">
              <a:latin typeface="Courier New" pitchFamily="49" charset="0"/>
            </a:endParaRPr>
          </a:p>
          <a:p>
            <a:r>
              <a:rPr lang="en-US" sz="2000">
                <a:solidFill>
                  <a:srgbClr val="FF0000"/>
                </a:solidFill>
                <a:latin typeface="Courier New" pitchFamily="49" charset="0"/>
              </a:rPr>
              <a:t>else </a:t>
            </a:r>
            <a:endParaRPr lang="en-US" sz="2000">
              <a:latin typeface="Courier New" pitchFamily="49" charset="0"/>
            </a:endParaRPr>
          </a:p>
          <a:p>
            <a:r>
              <a:rPr lang="en-US" sz="2000">
                <a:solidFill>
                  <a:srgbClr val="FF0000"/>
                </a:solidFill>
                <a:latin typeface="Courier New" pitchFamily="49" charset="0"/>
              </a:rPr>
              <a:t>   printf("ex est is the same as exp(x)\n");</a:t>
            </a:r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8E7C5C"/>
                </a:solidFill>
              </a:rPr>
              <a:t>Exercise: sin x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r>
              <a:rPr lang="en-US" smtClean="0"/>
              <a:t>Compute sin x using </a:t>
            </a: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493713" y="2514600"/>
          <a:ext cx="8461375" cy="1376363"/>
        </p:xfrm>
        <a:graphic>
          <a:graphicData uri="http://schemas.openxmlformats.org/presentationml/2006/ole">
            <p:oleObj spid="_x0000_s7170" name="Equation" r:id="rId4" imgW="2730240" imgH="444240" progId="Equation.3">
              <p:embed/>
            </p:oleObj>
          </a:graphicData>
        </a:graphic>
      </p:graphicFrame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838200" y="4014788"/>
            <a:ext cx="6629400" cy="2513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20000"/>
              </a:spcBef>
            </a:pPr>
            <a:r>
              <a:rPr lang="en-US">
                <a:latin typeface="Georgia" pitchFamily="18" charset="0"/>
              </a:rPr>
              <a:t>Get n</a:t>
            </a:r>
          </a:p>
          <a:p>
            <a:pPr>
              <a:lnSpc>
                <a:spcPct val="70000"/>
              </a:lnSpc>
              <a:spcBef>
                <a:spcPct val="20000"/>
              </a:spcBef>
            </a:pPr>
            <a:r>
              <a:rPr lang="en-US">
                <a:latin typeface="Georgia" pitchFamily="18" charset="0"/>
              </a:rPr>
              <a:t>total=0; powx=x; factx=1;</a:t>
            </a:r>
          </a:p>
          <a:p>
            <a:pPr>
              <a:lnSpc>
                <a:spcPct val="70000"/>
              </a:lnSpc>
              <a:spcBef>
                <a:spcPct val="20000"/>
              </a:spcBef>
            </a:pPr>
            <a:r>
              <a:rPr lang="en-US">
                <a:latin typeface="Georgia" pitchFamily="18" charset="0"/>
              </a:rPr>
              <a:t>for(i=0; i &lt;= n; i++){</a:t>
            </a:r>
          </a:p>
          <a:p>
            <a:pPr>
              <a:lnSpc>
                <a:spcPct val="70000"/>
              </a:lnSpc>
              <a:spcBef>
                <a:spcPct val="20000"/>
              </a:spcBef>
            </a:pPr>
            <a:r>
              <a:rPr lang="en-US">
                <a:latin typeface="Georgia" pitchFamily="18" charset="0"/>
              </a:rPr>
              <a:t>   k= 2*n+1;</a:t>
            </a:r>
          </a:p>
          <a:p>
            <a:pPr>
              <a:lnSpc>
                <a:spcPct val="70000"/>
              </a:lnSpc>
              <a:spcBef>
                <a:spcPct val="20000"/>
              </a:spcBef>
            </a:pPr>
            <a:r>
              <a:rPr lang="en-US">
                <a:latin typeface="Georgia" pitchFamily="18" charset="0"/>
              </a:rPr>
              <a:t>   if (i%2==0) total= total - powx/factx;</a:t>
            </a:r>
          </a:p>
          <a:p>
            <a:pPr>
              <a:lnSpc>
                <a:spcPct val="70000"/>
              </a:lnSpc>
              <a:spcBef>
                <a:spcPct val="20000"/>
              </a:spcBef>
            </a:pPr>
            <a:r>
              <a:rPr lang="en-US">
                <a:latin typeface="Georgia" pitchFamily="18" charset="0"/>
              </a:rPr>
              <a:t>   else  total= total + powx/factx;</a:t>
            </a:r>
          </a:p>
          <a:p>
            <a:pPr>
              <a:lnSpc>
                <a:spcPct val="70000"/>
              </a:lnSpc>
              <a:spcBef>
                <a:spcPct val="20000"/>
              </a:spcBef>
            </a:pPr>
            <a:r>
              <a:rPr lang="en-US">
                <a:latin typeface="Georgia" pitchFamily="18" charset="0"/>
              </a:rPr>
              <a:t>   powx= powx * x * x;</a:t>
            </a:r>
          </a:p>
          <a:p>
            <a:pPr>
              <a:lnSpc>
                <a:spcPct val="70000"/>
              </a:lnSpc>
              <a:spcBef>
                <a:spcPct val="20000"/>
              </a:spcBef>
            </a:pPr>
            <a:r>
              <a:rPr lang="en-US">
                <a:latin typeface="Georgia" pitchFamily="18" charset="0"/>
              </a:rPr>
              <a:t>  factx = factx * k * (k-1);</a:t>
            </a:r>
          </a:p>
          <a:p>
            <a:pPr>
              <a:lnSpc>
                <a:spcPct val="70000"/>
              </a:lnSpc>
              <a:spcBef>
                <a:spcPct val="20000"/>
              </a:spcBef>
            </a:pPr>
            <a:r>
              <a:rPr lang="en-US">
                <a:latin typeface="Georgia" pitchFamily="18" charset="0"/>
              </a:rPr>
              <a:t>}</a:t>
            </a:r>
          </a:p>
          <a:p>
            <a:pPr>
              <a:lnSpc>
                <a:spcPct val="70000"/>
              </a:lnSpc>
              <a:spcBef>
                <a:spcPct val="20000"/>
              </a:spcBef>
            </a:pPr>
            <a:r>
              <a:rPr lang="en-US">
                <a:latin typeface="Georgia" pitchFamily="18" charset="0"/>
              </a:rPr>
              <a:t>Print total;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8E7C5C"/>
                </a:solidFill>
              </a:rPr>
              <a:t>Example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</a:pPr>
            <a:r>
              <a:rPr lang="en-US" sz="2400" smtClean="0"/>
              <a:t>Write a program that prints in two columns n even numbers starting from 2, and a running sum of those values. For example suppose user enters 5 for n, then the program should generate the following table: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smtClean="0"/>
              <a:t>Enter  n (the number of even numbers): 5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smtClean="0"/>
              <a:t>Value   Sum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smtClean="0"/>
              <a:t>  2         2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smtClean="0"/>
              <a:t>  4         6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smtClean="0"/>
              <a:t>  6        12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smtClean="0"/>
              <a:t>  8        20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smtClean="0"/>
              <a:t>10        30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ChangeArrowheads="1"/>
          </p:cNvSpPr>
          <p:nvPr/>
        </p:nvSpPr>
        <p:spPr bwMode="auto">
          <a:xfrm>
            <a:off x="1416050" y="92075"/>
            <a:ext cx="7194550" cy="66643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400">
                <a:latin typeface="Courier New" pitchFamily="49" charset="0"/>
              </a:rPr>
              <a:t>#include &lt;stdio.h&gt;</a:t>
            </a:r>
          </a:p>
          <a:p>
            <a:r>
              <a:rPr lang="en-US" sz="2400">
                <a:latin typeface="Courier New" pitchFamily="49" charset="0"/>
              </a:rPr>
              <a:t>int main(void)</a:t>
            </a:r>
          </a:p>
          <a:p>
            <a:r>
              <a:rPr lang="en-US" sz="2400">
                <a:latin typeface="Courier New" pitchFamily="49" charset="0"/>
              </a:rPr>
              <a:t>{</a:t>
            </a:r>
          </a:p>
          <a:p>
            <a:r>
              <a:rPr lang="en-US" sz="2400">
                <a:latin typeface="Courier New" pitchFamily="49" charset="0"/>
              </a:rPr>
              <a:t>   /*  Declare variables.  */</a:t>
            </a:r>
          </a:p>
          <a:p>
            <a:r>
              <a:rPr lang="en-US" sz="2400">
                <a:latin typeface="Courier New" pitchFamily="49" charset="0"/>
              </a:rPr>
              <a:t>   int n; </a:t>
            </a:r>
          </a:p>
          <a:p>
            <a:r>
              <a:rPr lang="en-US" sz="2400">
                <a:latin typeface="Courier New" pitchFamily="49" charset="0"/>
              </a:rPr>
              <a:t>   </a:t>
            </a:r>
            <a:r>
              <a:rPr lang="en-US" sz="2400">
                <a:solidFill>
                  <a:srgbClr val="FF0000"/>
                </a:solidFill>
                <a:latin typeface="Courier New" pitchFamily="49" charset="0"/>
              </a:rPr>
              <a:t>int sum, i;      </a:t>
            </a:r>
            <a:endParaRPr lang="en-US" sz="2400">
              <a:latin typeface="Courier New" pitchFamily="49" charset="0"/>
            </a:endParaRPr>
          </a:p>
          <a:p>
            <a:r>
              <a:rPr lang="en-US" sz="2400">
                <a:latin typeface="Courier New" pitchFamily="49" charset="0"/>
              </a:rPr>
              <a:t> </a:t>
            </a:r>
          </a:p>
          <a:p>
            <a:r>
              <a:rPr lang="en-US" sz="2400">
                <a:latin typeface="Courier New" pitchFamily="49" charset="0"/>
              </a:rPr>
              <a:t>   printf("Enter  n "); </a:t>
            </a:r>
          </a:p>
          <a:p>
            <a:r>
              <a:rPr lang="en-US" sz="2400">
                <a:latin typeface="Courier New" pitchFamily="49" charset="0"/>
              </a:rPr>
              <a:t>   </a:t>
            </a:r>
            <a:r>
              <a:rPr lang="pt-BR" sz="2400">
                <a:latin typeface="Courier New" pitchFamily="49" charset="0"/>
              </a:rPr>
              <a:t>scanf("%d",&amp;n);</a:t>
            </a:r>
          </a:p>
          <a:p>
            <a:endParaRPr lang="en-US" sz="2400">
              <a:latin typeface="Courier New" pitchFamily="49" charset="0"/>
            </a:endParaRPr>
          </a:p>
          <a:p>
            <a:r>
              <a:rPr lang="pt-BR" sz="240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printf("Value \t Sum\n");</a:t>
            </a:r>
            <a:endParaRPr lang="en-US" sz="2400">
              <a:latin typeface="Courier New" pitchFamily="49" charset="0"/>
            </a:endParaRPr>
          </a:p>
          <a:p>
            <a:r>
              <a:rPr lang="pt-BR" sz="240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   sum = 0;</a:t>
            </a:r>
            <a:endParaRPr lang="en-US" sz="2400">
              <a:latin typeface="Courier New" pitchFamily="49" charset="0"/>
            </a:endParaRPr>
          </a:p>
          <a:p>
            <a:r>
              <a:rPr lang="pt-BR" sz="240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   for(i=1; i &lt;=n; i++){</a:t>
            </a:r>
            <a:endParaRPr lang="en-US" sz="2400">
              <a:latin typeface="Courier New" pitchFamily="49" charset="0"/>
            </a:endParaRPr>
          </a:p>
          <a:p>
            <a:r>
              <a:rPr lang="pt-BR" sz="240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     sum = sum + 2*i;</a:t>
            </a:r>
            <a:endParaRPr lang="en-US" sz="2400">
              <a:latin typeface="Courier New" pitchFamily="49" charset="0"/>
            </a:endParaRPr>
          </a:p>
          <a:p>
            <a:r>
              <a:rPr lang="pt-BR" sz="240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     printf("%d \t %d\n", 2*i, sum);</a:t>
            </a:r>
            <a:endParaRPr lang="en-US" sz="2400">
              <a:latin typeface="Courier New" pitchFamily="49" charset="0"/>
            </a:endParaRPr>
          </a:p>
          <a:p>
            <a:r>
              <a:rPr lang="pt-BR" sz="240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   </a:t>
            </a:r>
            <a:r>
              <a:rPr lang="en-US" sz="240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}</a:t>
            </a:r>
            <a:endParaRPr lang="en-US" sz="2400">
              <a:latin typeface="Courier New" pitchFamily="49" charset="0"/>
            </a:endParaRPr>
          </a:p>
          <a:p>
            <a:r>
              <a:rPr lang="en-US" sz="2400">
                <a:latin typeface="Courier New" pitchFamily="49" charset="0"/>
                <a:cs typeface="Times New Roman" pitchFamily="18" charset="0"/>
              </a:rPr>
              <a:t>   return 0;</a:t>
            </a:r>
            <a:endParaRPr lang="en-US" sz="2400">
              <a:latin typeface="Courier New" pitchFamily="49" charset="0"/>
            </a:endParaRPr>
          </a:p>
          <a:p>
            <a:r>
              <a:rPr lang="en-US" sz="2400">
                <a:latin typeface="Courier New" pitchFamily="49" charset="0"/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8E7C5C"/>
                </a:solidFill>
              </a:rPr>
              <a:t>Extras	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Evaluation of alternative solution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A problem can be solved in many different ways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Which is the best (e.g, faster, less memory req)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Error condition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Do not trust user! Check the data. A=b/c;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Be clear about specifications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Generation of Test Data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Test each of the error conditions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Program validation and verification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Program walkthrough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241</TotalTime>
  <Words>3865</Words>
  <Application>Microsoft Office PowerPoint</Application>
  <PresentationFormat>On-screen Show (4:3)</PresentationFormat>
  <Paragraphs>1217</Paragraphs>
  <Slides>85</Slides>
  <Notes>85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87" baseType="lpstr">
      <vt:lpstr>Civic</vt:lpstr>
      <vt:lpstr>Equation</vt:lpstr>
      <vt:lpstr>CSE- 105 Structure Programming</vt:lpstr>
      <vt:lpstr>Algorithm Development</vt:lpstr>
      <vt:lpstr>Pseudo-code Notation and Flowchart Symbols</vt:lpstr>
      <vt:lpstr>Structured Programming</vt:lpstr>
      <vt:lpstr>Sequence</vt:lpstr>
      <vt:lpstr>Sequence</vt:lpstr>
      <vt:lpstr>Selection</vt:lpstr>
      <vt:lpstr>Repetition</vt:lpstr>
      <vt:lpstr>Extras </vt:lpstr>
      <vt:lpstr>Conditional Expressions</vt:lpstr>
      <vt:lpstr>Relational Operators</vt:lpstr>
      <vt:lpstr>Examples</vt:lpstr>
      <vt:lpstr>Logical Operators</vt:lpstr>
      <vt:lpstr>Examples</vt:lpstr>
      <vt:lpstr>Precedence for Arithmetic, Relational, and Logical Operators</vt:lpstr>
      <vt:lpstr>Exercise</vt:lpstr>
      <vt:lpstr>Selection Statements</vt:lpstr>
      <vt:lpstr>if statement</vt:lpstr>
      <vt:lpstr>if statement - examples</vt:lpstr>
      <vt:lpstr>if else statement</vt:lpstr>
      <vt:lpstr>if else statement</vt:lpstr>
      <vt:lpstr>Exercise</vt:lpstr>
      <vt:lpstr>nested if-else</vt:lpstr>
      <vt:lpstr>Erercise</vt:lpstr>
      <vt:lpstr>Exercise</vt:lpstr>
      <vt:lpstr>Solution-1</vt:lpstr>
      <vt:lpstr>Slide 27</vt:lpstr>
      <vt:lpstr>Exercise: Find the value of a </vt:lpstr>
      <vt:lpstr>Exercise: Find the value of a </vt:lpstr>
      <vt:lpstr>Exercise: which task takes more time</vt:lpstr>
      <vt:lpstr>Indentation</vt:lpstr>
      <vt:lpstr>Exercise</vt:lpstr>
      <vt:lpstr>More selection examples</vt:lpstr>
      <vt:lpstr>Max, Min, Median </vt:lpstr>
      <vt:lpstr>Region in a plane </vt:lpstr>
      <vt:lpstr>Write if-else  statement </vt:lpstr>
      <vt:lpstr>Slide 37</vt:lpstr>
      <vt:lpstr>Slide 38</vt:lpstr>
      <vt:lpstr>Slide 39</vt:lpstr>
      <vt:lpstr>Another if-else  flowchart </vt:lpstr>
      <vt:lpstr>Triangle inequality </vt:lpstr>
      <vt:lpstr>Charge for money transfer</vt:lpstr>
      <vt:lpstr>Spell out a number in text using if-else and switch</vt:lpstr>
      <vt:lpstr>Loop (Repetition) Structures</vt:lpstr>
      <vt:lpstr>Problem: Conversion table degrees  radians</vt:lpstr>
      <vt:lpstr>Sequential Solution</vt:lpstr>
      <vt:lpstr>Loop Solution</vt:lpstr>
      <vt:lpstr>Loop (Repetition) Structures</vt:lpstr>
      <vt:lpstr>while statement</vt:lpstr>
      <vt:lpstr>The while Control Structure</vt:lpstr>
      <vt:lpstr>Example</vt:lpstr>
      <vt:lpstr>do while</vt:lpstr>
      <vt:lpstr>4.8 The do…while Repetition Statement</vt:lpstr>
      <vt:lpstr>Example</vt:lpstr>
      <vt:lpstr>for statement</vt:lpstr>
      <vt:lpstr>Example</vt:lpstr>
      <vt:lpstr>4.4 The for Repetition Statement</vt:lpstr>
      <vt:lpstr>4.4 The for Repetition Statement</vt:lpstr>
      <vt:lpstr>Flow Chart of the Example for Loop </vt:lpstr>
      <vt:lpstr>The for Repetition Statement</vt:lpstr>
      <vt:lpstr>Examples</vt:lpstr>
      <vt:lpstr>Exercise</vt:lpstr>
      <vt:lpstr>Example</vt:lpstr>
      <vt:lpstr>break statement</vt:lpstr>
      <vt:lpstr>continue statement</vt:lpstr>
      <vt:lpstr>Example: A man walks </vt:lpstr>
      <vt:lpstr>Slide 67</vt:lpstr>
      <vt:lpstr>Example: what will be the output</vt:lpstr>
      <vt:lpstr>More loop examples</vt:lpstr>
      <vt:lpstr>Exercise</vt:lpstr>
      <vt:lpstr>Exercise</vt:lpstr>
      <vt:lpstr>Example: nested loops to generate the following output </vt:lpstr>
      <vt:lpstr>Exercise: Modify the following program to produce the output.</vt:lpstr>
      <vt:lpstr>Exercise</vt:lpstr>
      <vt:lpstr>For vs. while loop</vt:lpstr>
      <vt:lpstr>For vs. while loop : Convert the following for loop to while loop</vt:lpstr>
      <vt:lpstr>Compute xy when y is integer</vt:lpstr>
      <vt:lpstr>Exercise: sum</vt:lpstr>
      <vt:lpstr>Exercise: sum</vt:lpstr>
      <vt:lpstr>Exercise: ln 2</vt:lpstr>
      <vt:lpstr>Exercise: ex</vt:lpstr>
      <vt:lpstr>Slide 82</vt:lpstr>
      <vt:lpstr>Exercise: sin x</vt:lpstr>
      <vt:lpstr>Example</vt:lpstr>
      <vt:lpstr>Slide 85</vt:lpstr>
    </vt:vector>
  </TitlesOfParts>
  <Company>CSE, DU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CSE102 – Programming Fundamentals</dc:title>
  <dc:creator>Syed Monowar Hossain</dc:creator>
  <cp:lastModifiedBy>disha</cp:lastModifiedBy>
  <cp:revision>27</cp:revision>
  <dcterms:created xsi:type="dcterms:W3CDTF">2009-03-13T04:36:58Z</dcterms:created>
  <dcterms:modified xsi:type="dcterms:W3CDTF">2012-09-28T16:22:41Z</dcterms:modified>
</cp:coreProperties>
</file>