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71" r:id="rId12"/>
    <p:sldId id="273" r:id="rId13"/>
    <p:sldId id="275" r:id="rId14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30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fld id="{FEDCF8D0-A342-4281-AE0C-A6EDE22E17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01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6F42159-155A-4BB0-8AED-9F482F7C4A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42159-155A-4BB0-8AED-9F482F7C4A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086600" y="6324600"/>
            <a:ext cx="1981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Times New Roman" charset="0"/>
                <a:sym typeface="Symbol" pitchFamily="18" charset="2"/>
              </a:rPr>
              <a:t></a:t>
            </a:r>
            <a:r>
              <a:rPr lang="en-US" sz="1200" b="0">
                <a:latin typeface="Times New Roman" charset="0"/>
              </a:rPr>
              <a:t> 2003 Prentice Hall, Inc.</a:t>
            </a:r>
            <a:br>
              <a:rPr lang="en-US" sz="1200" b="0">
                <a:latin typeface="Times New Roman" charset="0"/>
              </a:rPr>
            </a:br>
            <a:r>
              <a:rPr lang="en-US" sz="1200" b="0">
                <a:latin typeface="Times New Roman" charset="0"/>
              </a:rPr>
              <a:t>All rights reserved.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3379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79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endParaRPr lang="en-US" sz="1400">
              <a:latin typeface="AvantGarde" pitchFamily="34" charset="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BCA4540-F106-4320-B572-F56AFCC19A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55BD66-DBA5-469E-9052-D905F7D37B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31469E-311B-4673-83DF-E9B1383FF9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733579-9E56-4BC7-BF0F-794D768DBA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78901E-07C5-42AA-9D23-B29B492E4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568785-5795-448A-9294-8F94A55721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DB7EFC-8FBF-4903-A38F-4AA1312ED5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FE41D6-7EF3-40C9-B87F-2786AD44A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A0E0C-A566-4E93-94B1-EDA60B075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E5310-80AA-48C9-9832-0934ACC69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8ECEC6-5804-4C86-801D-9C9E8E476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0">
                <a:latin typeface="Times New Roman" charset="0"/>
                <a:sym typeface="Symbol" pitchFamily="18" charset="2"/>
              </a:rPr>
              <a:t></a:t>
            </a:r>
            <a:r>
              <a:rPr lang="en-US" sz="1200" b="0">
                <a:latin typeface="Times New Roman" charset="0"/>
              </a:rPr>
              <a:t> 2003 Prentice Hall, Inc.  All rights reserved.</a:t>
            </a:r>
          </a:p>
        </p:txBody>
      </p:sp>
      <p:sp>
        <p:nvSpPr>
          <p:cNvPr id="327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fld id="{FCF8AE4E-98EE-4B89-A516-DF797D709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116E-9976-4674-9456-59255C41717C}" type="slidenum">
              <a:rPr lang="en-US"/>
              <a:pPr/>
              <a:t>1</a:t>
            </a:fld>
            <a:endParaRPr lang="en-US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Preprocessing</a:t>
            </a:r>
          </a:p>
          <a:p>
            <a:pPr lvl="1"/>
            <a:r>
              <a:rPr lang="en-US" sz="2800" dirty="0"/>
              <a:t>Occurs before program compiled</a:t>
            </a:r>
          </a:p>
          <a:p>
            <a:pPr lvl="2"/>
            <a:r>
              <a:rPr lang="en-US" sz="2800" dirty="0"/>
              <a:t>Inclusion of external files</a:t>
            </a:r>
          </a:p>
          <a:p>
            <a:pPr lvl="2"/>
            <a:r>
              <a:rPr lang="en-US" sz="2800" dirty="0"/>
              <a:t>Definition of symbolic constants</a:t>
            </a:r>
          </a:p>
          <a:p>
            <a:pPr lvl="2"/>
            <a:r>
              <a:rPr lang="en-US" sz="2800" dirty="0"/>
              <a:t>Macros</a:t>
            </a:r>
          </a:p>
          <a:p>
            <a:pPr lvl="2"/>
            <a:r>
              <a:rPr lang="en-US" sz="2800" dirty="0"/>
              <a:t>Conditional compilation</a:t>
            </a:r>
          </a:p>
          <a:p>
            <a:pPr lvl="2"/>
            <a:r>
              <a:rPr lang="en-US" sz="2800" dirty="0"/>
              <a:t>Conditional execution</a:t>
            </a:r>
          </a:p>
          <a:p>
            <a:pPr lvl="1"/>
            <a:r>
              <a:rPr lang="en-US" sz="2800" dirty="0"/>
              <a:t>All directives begin with </a:t>
            </a:r>
            <a:r>
              <a:rPr lang="en-US" sz="2800" b="1" dirty="0" smtClean="0">
                <a:latin typeface="Courier New" pitchFamily="49" charset="0"/>
              </a:rPr>
              <a:t>#</a:t>
            </a:r>
          </a:p>
          <a:p>
            <a:pPr lvl="1"/>
            <a:r>
              <a:rPr lang="en-US" sz="2800" dirty="0" smtClean="0"/>
              <a:t>Directives are not C </a:t>
            </a:r>
            <a:r>
              <a:rPr lang="en-US" sz="2800" dirty="0"/>
              <a:t>statements</a:t>
            </a:r>
          </a:p>
          <a:p>
            <a:pPr lvl="2"/>
            <a:r>
              <a:rPr lang="en-US" sz="2800" dirty="0"/>
              <a:t>Do not end with </a:t>
            </a:r>
            <a:r>
              <a:rPr lang="en-US" sz="28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9729-C18F-4D0B-9B7A-02D332453F31}" type="slidenum">
              <a:rPr lang="en-US"/>
              <a:pPr/>
              <a:t>10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Compilation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Can use else</a:t>
            </a:r>
          </a:p>
          <a:p>
            <a:pPr lvl="1"/>
            <a:r>
              <a:rPr lang="en-US" sz="2800" b="1" dirty="0">
                <a:latin typeface="Courier New" pitchFamily="49" charset="0"/>
              </a:rPr>
              <a:t>#else</a:t>
            </a:r>
          </a:p>
          <a:p>
            <a:pPr lvl="1"/>
            <a:r>
              <a:rPr lang="en-US" sz="2800" b="1" dirty="0">
                <a:latin typeface="Courier New" pitchFamily="49" charset="0"/>
              </a:rPr>
              <a:t>#</a:t>
            </a:r>
            <a:r>
              <a:rPr lang="en-US" sz="2800" b="1" dirty="0" err="1">
                <a:latin typeface="Courier New" pitchFamily="49" charset="0"/>
              </a:rPr>
              <a:t>elif</a:t>
            </a:r>
            <a:r>
              <a:rPr lang="en-US" sz="2800" dirty="0"/>
              <a:t> is "else if"</a:t>
            </a:r>
          </a:p>
          <a:p>
            <a:r>
              <a:rPr lang="en-US" sz="3600" dirty="0"/>
              <a:t>Abbreviations</a:t>
            </a:r>
          </a:p>
          <a:p>
            <a:pPr lvl="1"/>
            <a:r>
              <a:rPr lang="en-US" sz="2800" b="1" dirty="0">
                <a:latin typeface="Courier New" pitchFamily="49" charset="0"/>
              </a:rPr>
              <a:t>#</a:t>
            </a:r>
            <a:r>
              <a:rPr lang="en-US" sz="2800" b="1" dirty="0" err="1">
                <a:latin typeface="Courier New" pitchFamily="49" charset="0"/>
              </a:rPr>
              <a:t>ifdef</a:t>
            </a:r>
            <a:r>
              <a:rPr lang="en-US" sz="2800" dirty="0"/>
              <a:t> short for </a:t>
            </a:r>
          </a:p>
          <a:p>
            <a:pPr lvl="2"/>
            <a:r>
              <a:rPr lang="en-US" sz="2800" b="1" dirty="0">
                <a:latin typeface="Courier New" pitchFamily="49" charset="0"/>
              </a:rPr>
              <a:t>#if defined(name)</a:t>
            </a:r>
          </a:p>
          <a:p>
            <a:pPr lvl="1"/>
            <a:r>
              <a:rPr lang="en-US" sz="2800" b="1" dirty="0">
                <a:latin typeface="Courier New" pitchFamily="49" charset="0"/>
              </a:rPr>
              <a:t>#</a:t>
            </a:r>
            <a:r>
              <a:rPr lang="en-US" sz="2800" b="1" dirty="0" err="1">
                <a:latin typeface="Courier New" pitchFamily="49" charset="0"/>
              </a:rPr>
              <a:t>ifndef</a:t>
            </a:r>
            <a:r>
              <a:rPr lang="en-US" sz="2800" dirty="0"/>
              <a:t> short for </a:t>
            </a:r>
          </a:p>
          <a:p>
            <a:pPr lvl="2"/>
            <a:r>
              <a:rPr lang="en-US" sz="2800" b="1" dirty="0">
                <a:latin typeface="Courier New" pitchFamily="49" charset="0"/>
              </a:rPr>
              <a:t>#if !defined(name)</a:t>
            </a:r>
          </a:p>
          <a:p>
            <a:endParaRPr lang="en-US" sz="3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29BE-0190-4AB6-B538-722F5F11B25A}" type="slidenum">
              <a:rPr lang="en-US"/>
              <a:pPr/>
              <a:t>11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 and ## Operators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#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Replacement text token converted to string with quotes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  <a:cs typeface="Times New Roman" charset="0"/>
              </a:rPr>
              <a:t>#define HELLO( x ) </a:t>
            </a:r>
            <a:r>
              <a:rPr lang="en-US" sz="1800" b="1" dirty="0" err="1">
                <a:latin typeface="Courier New" pitchFamily="49" charset="0"/>
                <a:cs typeface="Times New Roman" charset="0"/>
              </a:rPr>
              <a:t>cout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 &lt;&lt; "Hello, " #x &lt;&lt; </a:t>
            </a:r>
            <a:r>
              <a:rPr lang="en-US" sz="1800" b="1" dirty="0" err="1">
                <a:latin typeface="Courier New" pitchFamily="49" charset="0"/>
                <a:cs typeface="Times New Roman" charset="0"/>
              </a:rPr>
              <a:t>endl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HELLO( JOHN )</a:t>
            </a:r>
            <a:r>
              <a:rPr lang="en-US" dirty="0"/>
              <a:t> becomes</a:t>
            </a:r>
          </a:p>
          <a:p>
            <a:pPr lvl="2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&lt;&lt; "Hello, " "John" &lt;&lt;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1800" dirty="0">
                <a:cs typeface="Courier New" pitchFamily="49" charset="0"/>
              </a:rPr>
              <a:t>Same as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&lt;&lt; "Hello, John" &lt;&lt;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##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Concatenates two tokens</a:t>
            </a:r>
          </a:p>
          <a:p>
            <a:pPr lvl="1"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TOKENCONCAT( x, y )  x ## y</a:t>
            </a:r>
            <a:r>
              <a:rPr lang="en-US" sz="1800" b="1" dirty="0">
                <a:latin typeface="Courier New" pitchFamily="49" charset="0"/>
              </a:rPr>
              <a:t> 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TOKENCONCAT(</a:t>
            </a:r>
            <a:r>
              <a:rPr lang="en-US" b="1" dirty="0">
                <a:cs typeface="Times New Roman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O,</a:t>
            </a:r>
            <a:r>
              <a:rPr lang="en-US" b="1" dirty="0">
                <a:cs typeface="Times New Roman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dirty="0">
                <a:cs typeface="Times New Roman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becomes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OK</a:t>
            </a:r>
            <a:endParaRPr lang="en-US" sz="1400" b="1" dirty="0">
              <a:latin typeface="Courier New" pitchFamily="49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182D-E67E-4626-8321-12A4729A47D6}" type="slidenum">
              <a:rPr lang="en-US"/>
              <a:pPr/>
              <a:t>12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Predefined </a:t>
            </a:r>
            <a:r>
              <a:rPr lang="en-US" dirty="0"/>
              <a:t>Symbolic Constants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 predefined symbolic constants</a:t>
            </a:r>
          </a:p>
          <a:p>
            <a:pPr lvl="1"/>
            <a:r>
              <a:rPr lang="en-US"/>
              <a:t>Cannot be used in </a:t>
            </a:r>
            <a:r>
              <a:rPr lang="en-US" b="1">
                <a:latin typeface="Courier New" pitchFamily="49" charset="0"/>
              </a:rPr>
              <a:t>#define</a:t>
            </a:r>
            <a:r>
              <a:rPr lang="en-US"/>
              <a:t> or </a:t>
            </a:r>
            <a:r>
              <a:rPr lang="en-US" b="1">
                <a:latin typeface="Courier New" pitchFamily="49" charset="0"/>
              </a:rPr>
              <a:t>#undef</a:t>
            </a:r>
          </a:p>
          <a:p>
            <a:endParaRPr lang="en-US"/>
          </a:p>
        </p:txBody>
      </p:sp>
      <p:graphicFrame>
        <p:nvGraphicFramePr>
          <p:cNvPr id="196608" name="Object 1024"/>
          <p:cNvGraphicFramePr>
            <a:graphicFrameLocks noChangeAspect="1"/>
          </p:cNvGraphicFramePr>
          <p:nvPr/>
        </p:nvGraphicFramePr>
        <p:xfrm>
          <a:off x="681038" y="2211388"/>
          <a:ext cx="7743825" cy="3867150"/>
        </p:xfrm>
        <a:graphic>
          <a:graphicData uri="http://schemas.openxmlformats.org/presentationml/2006/ole">
            <p:oleObj spid="_x0000_s196608" name="Document" r:id="rId3" imgW="7746840" imgH="3867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5B970-9D22-439A-B4AC-8D2067B1F2BD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assert</a:t>
            </a:r>
            <a:r>
              <a:rPr lang="en-US" dirty="0"/>
              <a:t> is a macro </a:t>
            </a:r>
          </a:p>
          <a:p>
            <a:pPr lvl="1"/>
            <a:r>
              <a:rPr lang="en-US" dirty="0"/>
              <a:t>Header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</a:rPr>
              <a:t>assert.h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Tests value of an expression</a:t>
            </a:r>
          </a:p>
          <a:p>
            <a:pPr lvl="2"/>
            <a:r>
              <a:rPr lang="en-US" dirty="0"/>
              <a:t>If </a:t>
            </a:r>
            <a:r>
              <a:rPr lang="en-US" b="1" dirty="0">
                <a:latin typeface="Courier New" pitchFamily="49" charset="0"/>
              </a:rPr>
              <a:t>0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false</a:t>
            </a:r>
            <a:r>
              <a:rPr lang="en-US" dirty="0"/>
              <a:t>) prints error message, calls </a:t>
            </a:r>
            <a:r>
              <a:rPr lang="en-US" b="1" dirty="0">
                <a:latin typeface="Courier New" pitchFamily="49" charset="0"/>
              </a:rPr>
              <a:t>abort</a:t>
            </a:r>
          </a:p>
          <a:p>
            <a:pPr lvl="3"/>
            <a:r>
              <a:rPr lang="en-US" dirty="0"/>
              <a:t>Terminates program, prints line number and file</a:t>
            </a:r>
          </a:p>
          <a:p>
            <a:pPr lvl="3"/>
            <a:r>
              <a:rPr lang="en-US" dirty="0"/>
              <a:t>Good for checking for illegal values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If </a:t>
            </a:r>
            <a:r>
              <a:rPr lang="en-US" b="1" dirty="0">
                <a:latin typeface="Courier New" pitchFamily="49" charset="0"/>
              </a:rPr>
              <a:t>1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), program continues as normal</a:t>
            </a:r>
          </a:p>
          <a:p>
            <a:pPr lvl="1"/>
            <a:r>
              <a:rPr lang="en-US" b="1" dirty="0">
                <a:latin typeface="Courier New" pitchFamily="49" charset="0"/>
              </a:rPr>
              <a:t>assert( x &lt;= 10 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EF7C6-032E-488A-A0F8-0DDB0AEE89BB}" type="slidenum">
              <a:rPr lang="en-US"/>
              <a:pPr/>
              <a:t>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#include Preprocessor Directive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ourier New" pitchFamily="49" charset="0"/>
              </a:rPr>
              <a:t>#include</a:t>
            </a:r>
            <a:r>
              <a:rPr lang="en-US" sz="3200" dirty="0"/>
              <a:t> directive</a:t>
            </a:r>
          </a:p>
          <a:p>
            <a:pPr lvl="1"/>
            <a:r>
              <a:rPr lang="en-US" sz="2400" dirty="0"/>
              <a:t>Puts copy of file in place of directive</a:t>
            </a:r>
          </a:p>
          <a:p>
            <a:pPr lvl="2"/>
            <a:r>
              <a:rPr lang="en-US" sz="2400" dirty="0"/>
              <a:t>Seen many times in example code</a:t>
            </a:r>
          </a:p>
          <a:p>
            <a:pPr lvl="1"/>
            <a:r>
              <a:rPr lang="en-US" sz="2400" dirty="0"/>
              <a:t>Two forms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#include &lt;filename&gt;</a:t>
            </a:r>
          </a:p>
          <a:p>
            <a:pPr lvl="3"/>
            <a:r>
              <a:rPr lang="en-US" sz="2400" dirty="0"/>
              <a:t>For standard library header files</a:t>
            </a:r>
          </a:p>
          <a:p>
            <a:pPr lvl="3"/>
            <a:r>
              <a:rPr lang="en-US" sz="2400" dirty="0"/>
              <a:t>Searches </a:t>
            </a:r>
            <a:r>
              <a:rPr lang="en-US" sz="2400" dirty="0" err="1"/>
              <a:t>predesignated</a:t>
            </a:r>
            <a:r>
              <a:rPr lang="en-US" sz="2400" dirty="0"/>
              <a:t> directories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#include "filename"</a:t>
            </a:r>
          </a:p>
          <a:p>
            <a:pPr lvl="3"/>
            <a:r>
              <a:rPr lang="en-US" sz="2400" dirty="0"/>
              <a:t>Searches in current directory</a:t>
            </a:r>
          </a:p>
          <a:p>
            <a:pPr lvl="3"/>
            <a:r>
              <a:rPr lang="en-US" sz="2400" dirty="0"/>
              <a:t>Normally used for programmer-defined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5E5E3-A482-4691-A000-E0B408B5F737}" type="slidenum">
              <a:rPr lang="en-US"/>
              <a:pPr/>
              <a:t>3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#include Preprocessor Directive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Usage</a:t>
            </a:r>
          </a:p>
          <a:p>
            <a:pPr lvl="1"/>
            <a:r>
              <a:rPr lang="en-US" sz="2800" dirty="0"/>
              <a:t>Loading header files</a:t>
            </a:r>
          </a:p>
          <a:p>
            <a:pPr lvl="2"/>
            <a:r>
              <a:rPr lang="en-US" sz="2800" b="1" dirty="0">
                <a:latin typeface="Courier New" pitchFamily="49" charset="0"/>
              </a:rPr>
              <a:t>#include </a:t>
            </a:r>
            <a:r>
              <a:rPr lang="en-US" sz="2800" b="1" dirty="0" smtClean="0">
                <a:latin typeface="Courier New" pitchFamily="49" charset="0"/>
              </a:rPr>
              <a:t>&lt;</a:t>
            </a:r>
            <a:r>
              <a:rPr lang="en-US" sz="2800" b="1" dirty="0" err="1" smtClean="0">
                <a:latin typeface="Courier New" pitchFamily="49" charset="0"/>
              </a:rPr>
              <a:t>stdio.h</a:t>
            </a:r>
            <a:r>
              <a:rPr lang="en-US" sz="2800" b="1" dirty="0" smtClean="0">
                <a:latin typeface="Courier New" pitchFamily="49" charset="0"/>
              </a:rPr>
              <a:t>&gt;</a:t>
            </a:r>
            <a:endParaRPr lang="en-US" sz="2800" b="1" dirty="0">
              <a:latin typeface="Courier New" pitchFamily="49" charset="0"/>
            </a:endParaRPr>
          </a:p>
          <a:p>
            <a:pPr lvl="1"/>
            <a:r>
              <a:rPr lang="en-US" sz="2800" dirty="0"/>
              <a:t>Programs with multiple source files</a:t>
            </a:r>
          </a:p>
          <a:p>
            <a:pPr lvl="1"/>
            <a:r>
              <a:rPr lang="en-US" sz="2800" dirty="0"/>
              <a:t>Header file</a:t>
            </a:r>
          </a:p>
          <a:p>
            <a:pPr lvl="2"/>
            <a:r>
              <a:rPr lang="en-US" sz="2800" dirty="0"/>
              <a:t>Has common declarations and definitions</a:t>
            </a:r>
          </a:p>
          <a:p>
            <a:pPr lvl="2"/>
            <a:r>
              <a:rPr lang="en-US" sz="2800" dirty="0" smtClean="0"/>
              <a:t>structures</a:t>
            </a:r>
            <a:r>
              <a:rPr lang="en-US" sz="2800" dirty="0"/>
              <a:t>, enumerations, function </a:t>
            </a:r>
            <a:r>
              <a:rPr lang="en-US" sz="2800" dirty="0" smtClean="0"/>
              <a:t>prototypes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BF54-92CB-4B7B-9E50-C8EC3D49497B}" type="slidenum">
              <a:rPr lang="en-US"/>
              <a:pPr/>
              <a:t>4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#define Preprocessor Directive: Symbolic Constants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ourier New" pitchFamily="49" charset="0"/>
              </a:rPr>
              <a:t>#define</a:t>
            </a:r>
          </a:p>
          <a:p>
            <a:pPr lvl="1"/>
            <a:r>
              <a:rPr lang="en-US" sz="2400" dirty="0"/>
              <a:t>Symbolic constants</a:t>
            </a:r>
          </a:p>
          <a:p>
            <a:pPr lvl="2"/>
            <a:r>
              <a:rPr lang="en-US" sz="2400" dirty="0"/>
              <a:t>Constants represented as symbols</a:t>
            </a:r>
          </a:p>
          <a:p>
            <a:pPr lvl="2"/>
            <a:r>
              <a:rPr lang="en-US" sz="2400" dirty="0"/>
              <a:t>When program compiled, all occurrences replaced</a:t>
            </a:r>
          </a:p>
          <a:p>
            <a:pPr lvl="1"/>
            <a:r>
              <a:rPr lang="en-US" sz="2400" dirty="0">
                <a:cs typeface="Times New Roman" charset="0"/>
              </a:rPr>
              <a:t>Format</a:t>
            </a:r>
          </a:p>
          <a:p>
            <a:pPr lvl="2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identifier replacement-text</a:t>
            </a:r>
          </a:p>
          <a:p>
            <a:pPr lvl="2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PI 3.14159</a:t>
            </a:r>
          </a:p>
          <a:p>
            <a:pPr lvl="1"/>
            <a:r>
              <a:rPr lang="en-US" sz="2400" dirty="0">
                <a:cs typeface="Times New Roman" charset="0"/>
              </a:rPr>
              <a:t>Everything to </a:t>
            </a:r>
            <a:r>
              <a:rPr lang="en-US" sz="2400" dirty="0" smtClean="0">
                <a:cs typeface="Times New Roman" charset="0"/>
              </a:rPr>
              <a:t>the right </a:t>
            </a:r>
            <a:r>
              <a:rPr lang="en-US" sz="2400" dirty="0">
                <a:cs typeface="Times New Roman" charset="0"/>
              </a:rPr>
              <a:t>of identifier replaces text</a:t>
            </a:r>
          </a:p>
          <a:p>
            <a:pPr lvl="2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PI=3.14159</a:t>
            </a:r>
          </a:p>
          <a:p>
            <a:pPr lvl="2"/>
            <a:r>
              <a:rPr lang="en-US" sz="2400" dirty="0">
                <a:cs typeface="Courier New" pitchFamily="49" charset="0"/>
              </a:rPr>
              <a:t>Replaces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400" dirty="0">
                <a:cs typeface="Courier New" pitchFamily="49" charset="0"/>
              </a:rPr>
              <a:t>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"=3.14159"</a:t>
            </a:r>
          </a:p>
          <a:p>
            <a:pPr lvl="2"/>
            <a:r>
              <a:rPr lang="en-US" sz="2400" dirty="0">
                <a:cs typeface="Courier New" pitchFamily="49" charset="0"/>
              </a:rPr>
              <a:t>Probably an error</a:t>
            </a:r>
          </a:p>
          <a:p>
            <a:pPr lvl="1"/>
            <a:r>
              <a:rPr lang="en-US" sz="2400" dirty="0">
                <a:cs typeface="Courier New" pitchFamily="49" charset="0"/>
              </a:rPr>
              <a:t>Cannot redefine symbolic constants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FC81-0B5A-4B2B-AE76-859E1151AB63}" type="slidenum">
              <a:rPr lang="en-US"/>
              <a:pPr/>
              <a:t>5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#define Preprocessor Directive: Symbolic Constants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Takes no memory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Name not be seen by debugger (only replacement text)</a:t>
            </a:r>
          </a:p>
          <a:p>
            <a:pPr lvl="1"/>
            <a:r>
              <a:rPr lang="en-US"/>
              <a:t>Do not have specific data type</a:t>
            </a:r>
          </a:p>
          <a:p>
            <a:r>
              <a:rPr lang="en-US" b="1">
                <a:latin typeface="Courier New" pitchFamily="49" charset="0"/>
              </a:rPr>
              <a:t>const</a:t>
            </a:r>
            <a:r>
              <a:rPr lang="en-US"/>
              <a:t> variables preferred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3531-4D22-4CC5-8C2F-053B427D8617}" type="slidenum">
              <a:rPr lang="en-US"/>
              <a:pPr/>
              <a:t>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#define Preprocessor Directive: Macros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  <a:p>
            <a:pPr lvl="1"/>
            <a:r>
              <a:rPr lang="en-US" dirty="0"/>
              <a:t>Operation specified in </a:t>
            </a:r>
            <a:r>
              <a:rPr lang="en-US" b="1" dirty="0">
                <a:latin typeface="Courier New" pitchFamily="49" charset="0"/>
              </a:rPr>
              <a:t>#define</a:t>
            </a:r>
          </a:p>
          <a:p>
            <a:pPr lvl="1"/>
            <a:r>
              <a:rPr lang="en-US" dirty="0" smtClean="0"/>
              <a:t>Macro </a:t>
            </a:r>
            <a:r>
              <a:rPr lang="en-US" dirty="0"/>
              <a:t>without arguments</a:t>
            </a:r>
          </a:p>
          <a:p>
            <a:pPr lvl="2"/>
            <a:r>
              <a:rPr lang="en-US" dirty="0"/>
              <a:t>Treated like a symbolic constant</a:t>
            </a:r>
          </a:p>
          <a:p>
            <a:pPr lvl="1"/>
            <a:r>
              <a:rPr lang="en-US" dirty="0"/>
              <a:t>Macro with arguments</a:t>
            </a:r>
          </a:p>
          <a:p>
            <a:pPr lvl="2"/>
            <a:r>
              <a:rPr lang="en-US" dirty="0"/>
              <a:t>Arguments substituted for replacement text</a:t>
            </a:r>
          </a:p>
          <a:p>
            <a:pPr lvl="2"/>
            <a:r>
              <a:rPr lang="en-US" dirty="0"/>
              <a:t>Macro expanded</a:t>
            </a:r>
          </a:p>
          <a:p>
            <a:pPr lvl="1"/>
            <a:r>
              <a:rPr lang="en-US" dirty="0"/>
              <a:t>Performs a text substitution </a:t>
            </a:r>
          </a:p>
          <a:p>
            <a:pPr lvl="2"/>
            <a:r>
              <a:rPr lang="en-US" dirty="0"/>
              <a:t>No data type checking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9B06-3850-4437-B08E-3906D894D028}" type="slidenum">
              <a:rPr lang="en-US"/>
              <a:pPr/>
              <a:t>7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#define Preprocessor Directive: Macros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#define CIRCLE_AREA( x ) ( PI * ( x ) * ( x ) ) 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area = CIRCLE_AREA( 4 );  </a:t>
            </a:r>
          </a:p>
          <a:p>
            <a:pPr lvl="1">
              <a:buFontTx/>
              <a:buNone/>
            </a:pPr>
            <a:r>
              <a:rPr lang="en-US" sz="1800" dirty="0"/>
              <a:t>		becomes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area = ( 3.14159 * ( 4 ) * ( 4 ) ); </a:t>
            </a:r>
          </a:p>
          <a:p>
            <a:r>
              <a:rPr lang="en-US" dirty="0"/>
              <a:t>Use parentheses</a:t>
            </a:r>
          </a:p>
          <a:p>
            <a:pPr lvl="1"/>
            <a:r>
              <a:rPr lang="en-US" dirty="0"/>
              <a:t>Without them,</a:t>
            </a:r>
            <a:endParaRPr lang="en-US" sz="2000" dirty="0"/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CIRCLE_AREA( x )  PI * x * x</a:t>
            </a:r>
            <a:endParaRPr lang="en-US" sz="1800" b="1" dirty="0"/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area = CIRCLE_AREA( c + 2 );</a:t>
            </a:r>
          </a:p>
          <a:p>
            <a:pPr lvl="1">
              <a:buFontTx/>
              <a:buNone/>
            </a:pPr>
            <a:r>
              <a:rPr lang="en-US" sz="1800" dirty="0">
                <a:cs typeface="Courier New" pitchFamily="49" charset="0"/>
              </a:rPr>
              <a:t>	becomes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  <a:cs typeface="Times New Roman" charset="0"/>
              </a:rPr>
              <a:t>area = 3.14159 * c + 2 * c + 2;</a:t>
            </a:r>
          </a:p>
          <a:p>
            <a:pPr lvl="1">
              <a:buFontTx/>
              <a:buNone/>
            </a:pPr>
            <a:r>
              <a:rPr lang="en-US" sz="1800" dirty="0">
                <a:cs typeface="Times New Roman" charset="0"/>
              </a:rPr>
              <a:t>	which evaluates incorrectly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A6A4-1D49-4B40-837F-142F98AFB921}" type="slidenum">
              <a:rPr lang="en-US"/>
              <a:pPr/>
              <a:t>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#define Preprocessor Directive: Macros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Multiple arguments</a:t>
            </a:r>
            <a:endParaRPr lang="en-US" b="1" dirty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#define RECTANGLE_AREA( x, y )  ( ( x ) * ( y ) ) </a:t>
            </a:r>
          </a:p>
          <a:p>
            <a:pPr lvl="1">
              <a:buFontTx/>
              <a:buNone/>
            </a:pPr>
            <a:r>
              <a:rPr lang="en-US" sz="1800" b="1" smtClean="0">
                <a:latin typeface="Courier New" pitchFamily="49" charset="0"/>
                <a:cs typeface="Times New Roman" charset="0"/>
              </a:rPr>
              <a:t>rectArea</a:t>
            </a:r>
            <a:r>
              <a:rPr lang="en-US" sz="1800" b="1" dirty="0" smtClean="0">
                <a:latin typeface="Courier New" pitchFamily="49" charset="0"/>
                <a:cs typeface="Times New Roman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charset="0"/>
              </a:rPr>
              <a:t>= RECTANGLE_AREA( a + 4, b + 7 );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1800" dirty="0">
                <a:cs typeface="Courier New" pitchFamily="49" charset="0"/>
              </a:rPr>
              <a:t>	becomes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( ( a + 4 ) * ( b + 7 ) );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</a:rPr>
              <a:t>#</a:t>
            </a:r>
            <a:r>
              <a:rPr lang="en-US" b="1" dirty="0" err="1">
                <a:latin typeface="Courier New" pitchFamily="49" charset="0"/>
              </a:rPr>
              <a:t>undef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 err="1"/>
              <a:t>Undefines</a:t>
            </a:r>
            <a:r>
              <a:rPr lang="en-US" dirty="0"/>
              <a:t> symbolic constant or macro</a:t>
            </a:r>
          </a:p>
          <a:p>
            <a:pPr lvl="1"/>
            <a:r>
              <a:rPr lang="en-US" dirty="0"/>
              <a:t>Can later be redefined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1023-8066-494A-8DFB-857E7E837D3B}" type="slidenum">
              <a:rPr lang="en-US"/>
              <a:pPr/>
              <a:t>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Compilation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Structure </a:t>
            </a:r>
            <a:r>
              <a:rPr lang="en-US" dirty="0"/>
              <a:t>similar to </a:t>
            </a:r>
            <a:r>
              <a:rPr lang="en-US" b="1" dirty="0">
                <a:latin typeface="Courier New" pitchFamily="49" charset="0"/>
              </a:rPr>
              <a:t>if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#if !defined( NULL 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#define NULL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#</a:t>
            </a:r>
            <a:r>
              <a:rPr lang="en-US" b="1" dirty="0" err="1">
                <a:latin typeface="Courier New" pitchFamily="49" charset="0"/>
              </a:rPr>
              <a:t>endif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Determines if symbolic constant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/>
              <a:t> defined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/>
              <a:t> defined, 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defined( NULL )</a:t>
            </a:r>
            <a:r>
              <a:rPr lang="en-US" dirty="0"/>
              <a:t> evaluates to </a:t>
            </a:r>
            <a:r>
              <a:rPr lang="en-US" b="1" dirty="0">
                <a:latin typeface="Courier New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#define</a:t>
            </a:r>
            <a:r>
              <a:rPr lang="en-US" dirty="0"/>
              <a:t> statement skipped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Otherwise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#define</a:t>
            </a:r>
            <a:r>
              <a:rPr lang="en-US" dirty="0"/>
              <a:t> statement used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</a:t>
            </a:r>
            <a:r>
              <a:rPr lang="en-US" b="1" dirty="0">
                <a:latin typeface="Courier New" pitchFamily="49" charset="0"/>
              </a:rPr>
              <a:t>#if</a:t>
            </a:r>
            <a:r>
              <a:rPr lang="en-US" dirty="0"/>
              <a:t> ends with </a:t>
            </a:r>
            <a:r>
              <a:rPr lang="en-US" b="1" dirty="0">
                <a:latin typeface="Courier New" pitchFamily="49" charset="0"/>
              </a:rPr>
              <a:t>#</a:t>
            </a:r>
            <a:r>
              <a:rPr lang="en-US" b="1" dirty="0" err="1">
                <a:latin typeface="Courier New" pitchFamily="49" charset="0"/>
              </a:rPr>
              <a:t>endif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394</TotalTime>
  <Words>549</Words>
  <Application>Microsoft Office PowerPoint</Application>
  <PresentationFormat>On-screen Show (4:3)</PresentationFormat>
  <Paragraphs>141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ppt_template_07-25-2002</vt:lpstr>
      <vt:lpstr>Document</vt:lpstr>
      <vt:lpstr>Introduction</vt:lpstr>
      <vt:lpstr>The #include Preprocessor Directive</vt:lpstr>
      <vt:lpstr>The #include Preprocessor Directive</vt:lpstr>
      <vt:lpstr>The #define Preprocessor Directive: Symbolic Constants</vt:lpstr>
      <vt:lpstr>The #define Preprocessor Directive: Symbolic Constants</vt:lpstr>
      <vt:lpstr>The #define Preprocessor Directive: Macros</vt:lpstr>
      <vt:lpstr>The #define Preprocessor Directive: Macros</vt:lpstr>
      <vt:lpstr>The #define Preprocessor Directive: Macros</vt:lpstr>
      <vt:lpstr>Conditional Compilation</vt:lpstr>
      <vt:lpstr>Conditional Compilation</vt:lpstr>
      <vt:lpstr>The # and ## Operators</vt:lpstr>
      <vt:lpstr>Predefined Symbolic Constants</vt:lpstr>
      <vt:lpstr>Assertions</vt:lpstr>
    </vt:vector>
  </TitlesOfParts>
  <Company>Deitel &amp; Associates,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19 - The Preprocessor</dc:title>
  <dc:creator>kalid</dc:creator>
  <cp:lastModifiedBy>samsung</cp:lastModifiedBy>
  <cp:revision>218</cp:revision>
  <dcterms:created xsi:type="dcterms:W3CDTF">2002-08-29T18:28:48Z</dcterms:created>
  <dcterms:modified xsi:type="dcterms:W3CDTF">2013-06-02T17:05:42Z</dcterms:modified>
</cp:coreProperties>
</file>